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slides/slide94.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83.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s/slide99.xml" ContentType="application/vnd.openxmlformats-officedocument.presentationml.slide+xml"/>
  <Override PartName="/ppt/slides/slide7.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68.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97.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s/slide57.xml" ContentType="application/vnd.openxmlformats-officedocument.presentationml.slide+xml"/>
  <Override PartName="/ppt/slides/slide66.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s/slide105.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Default Extension="bin" ContentType="application/vnd.openxmlformats-officedocument.oleObject"/>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slides/slide55.xml" ContentType="application/vnd.openxmlformats-officedocument.presentationml.slide+xml"/>
  <Override PartName="/ppt/slides/slide64.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71.xml" ContentType="application/vnd.openxmlformats-officedocument.presentationml.slide+xml"/>
  <Override PartName="/ppt/slides/slide80.xml" ContentType="application/vnd.openxmlformats-officedocument.presentationml.slide+xml"/>
  <Override PartName="/ppt/slides/slide82.xml" ContentType="application/vnd.openxmlformats-officedocument.presentationml.slide+xml"/>
  <Override PartName="/ppt/slides/slide91.xml" ContentType="application/vnd.openxmlformats-officedocument.presentationml.slide+xml"/>
  <Override PartName="/ppt/slideLayouts/slideLayout3.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0.xml" ContentType="application/vnd.openxmlformats-officedocument.presentationml.slideLayout+xml"/>
  <Default Extension="vml" ContentType="application/vnd.openxmlformats-officedocument.vmlDrawing"/>
  <Override PartName="/ppt/slides/slide89.xml" ContentType="application/vnd.openxmlformats-officedocument.presentationml.slide+xml"/>
  <Override PartName="/ppt/slides/slide98.xml" ContentType="application/vnd.openxmlformats-officedocument.presentationml.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slides/slide87.xml" ContentType="application/vnd.openxmlformats-officedocument.presentationml.slide+xml"/>
  <Override PartName="/ppt/slides/slide96.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Default Extension="wmf" ContentType="image/x-wmf"/>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s/slide79.xml" ContentType="application/vnd.openxmlformats-officedocument.presentationml.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7"/>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2" r:id="rId86"/>
    <p:sldId id="344" r:id="rId87"/>
    <p:sldId id="345" r:id="rId88"/>
    <p:sldId id="346" r:id="rId89"/>
    <p:sldId id="347" r:id="rId90"/>
    <p:sldId id="348" r:id="rId91"/>
    <p:sldId id="349" r:id="rId92"/>
    <p:sldId id="350" r:id="rId93"/>
    <p:sldId id="351" r:id="rId94"/>
    <p:sldId id="352" r:id="rId95"/>
    <p:sldId id="353" r:id="rId96"/>
    <p:sldId id="354" r:id="rId97"/>
    <p:sldId id="355" r:id="rId98"/>
    <p:sldId id="356" r:id="rId99"/>
    <p:sldId id="357" r:id="rId100"/>
    <p:sldId id="358" r:id="rId101"/>
    <p:sldId id="359" r:id="rId102"/>
    <p:sldId id="360" r:id="rId103"/>
    <p:sldId id="361" r:id="rId104"/>
    <p:sldId id="362" r:id="rId105"/>
    <p:sldId id="363" r:id="rId10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84" d="100"/>
          <a:sy n="84" d="100"/>
        </p:scale>
        <p:origin x="-102" y="-402"/>
      </p:cViewPr>
      <p:guideLst>
        <p:guide orient="horz" pos="2160"/>
        <p:guide pos="2880"/>
      </p:guideLst>
    </p:cSldViewPr>
  </p:slideViewPr>
  <p:notesTextViewPr>
    <p:cViewPr>
      <p:scale>
        <a:sx n="100" d="100"/>
        <a:sy n="100" d="100"/>
      </p:scale>
      <p:origin x="0" y="0"/>
    </p:cViewPr>
  </p:notesText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notesMaster" Target="notesMasters/notesMaster1.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viewProps" Target="view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6AC94B9-B4FD-42EE-90C5-9C20324663AD}" type="datetimeFigureOut">
              <a:rPr lang="en-US" smtClean="0"/>
              <a:pPr/>
              <a:t>10/18/2021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85B4999-8C49-4473-88CB-2D6B06367348}"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xmlns="" id="{8D34A4C1-6BEE-464B-B094-D0EE095B8234}"/>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fld id="{5689FB07-3797-401E-95A5-E1AA0F4217E7}" type="slidenum">
              <a:rPr lang="en-US" altLang="en-US">
                <a:latin typeface="Calibri" panose="020F0502020204030204" pitchFamily="34" charset="0"/>
              </a:rPr>
              <a:pPr/>
              <a:t>85</a:t>
            </a:fld>
            <a:endParaRPr lang="en-US" altLang="en-US">
              <a:latin typeface="Calibri" panose="020F0502020204030204" pitchFamily="34" charset="0"/>
            </a:endParaRPr>
          </a:p>
        </p:txBody>
      </p:sp>
      <p:sp>
        <p:nvSpPr>
          <p:cNvPr id="36867" name="Rectangle 2">
            <a:extLst>
              <a:ext uri="{FF2B5EF4-FFF2-40B4-BE49-F238E27FC236}">
                <a16:creationId xmlns:a16="http://schemas.microsoft.com/office/drawing/2014/main" xmlns="" id="{384CF3B2-930C-4BE8-A698-872C6E77742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36868" name="Rectangle 3">
            <a:extLst>
              <a:ext uri="{FF2B5EF4-FFF2-40B4-BE49-F238E27FC236}">
                <a16:creationId xmlns:a16="http://schemas.microsoft.com/office/drawing/2014/main" xmlns="" id="{A9BE9D5B-3A29-491A-8BD4-9D8CAB25DE1E}"/>
              </a:ext>
            </a:extLst>
          </p:cNvPr>
          <p:cNvSpPr>
            <a:spLocks noGrp="1" noChangeArrowheads="1"/>
          </p:cNvSpPr>
          <p:nvPr>
            <p:ph type="body" idx="1"/>
          </p:nvPr>
        </p:nvSpPr>
        <p:spPr bwMode="auto">
          <a:xfrm>
            <a:off x="914400" y="4343400"/>
            <a:ext cx="5029200" cy="411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de-DE" altLang="en-US"/>
              <a:t>(page is self describing while it is updating)</a:t>
            </a:r>
          </a:p>
          <a:p>
            <a:pPr>
              <a:spcBef>
                <a:spcPct val="0"/>
              </a:spcBef>
            </a:pPr>
            <a:r>
              <a:rPr lang="de-DE" altLang="en-US"/>
              <a:t>Special: Data server for fieldbus integration</a:t>
            </a:r>
          </a:p>
          <a:p>
            <a:pPr>
              <a:spcBef>
                <a:spcPct val="0"/>
              </a:spcBef>
            </a:pPr>
            <a:r>
              <a:rPr lang="de-DE" altLang="en-US"/>
              <a:t>Several drivers for many fieldbuses available</a:t>
            </a:r>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28F1D84-12FC-4504-9D36-5AB91E14FC2D}" type="datetimeFigureOut">
              <a:rPr lang="en-US" smtClean="0"/>
              <a:pPr/>
              <a:t>10/18/2021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7E4DAE-CFCF-4732-95A7-95976F2EC16C}"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28F1D84-12FC-4504-9D36-5AB91E14FC2D}" type="datetimeFigureOut">
              <a:rPr lang="en-US" smtClean="0"/>
              <a:pPr/>
              <a:t>10/18/2021</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7E4DAE-CFCF-4732-95A7-95976F2EC16C}"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xml"/><Relationship Id="rId7" Type="http://schemas.openxmlformats.org/officeDocument/2006/relationships/oleObject" Target="../embeddings/oleObject4.bin"/><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oleObject" Target="../embeddings/oleObject3.bin"/><Relationship Id="rId5" Type="http://schemas.openxmlformats.org/officeDocument/2006/relationships/oleObject" Target="../embeddings/oleObject2.bin"/><Relationship Id="rId4" Type="http://schemas.openxmlformats.org/officeDocument/2006/relationships/oleObject" Target="../embeddings/oleObject1.bin"/></Relationships>
</file>

<file path=ppt/slides/_rels/slide8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685801"/>
            <a:ext cx="7772400" cy="1904999"/>
          </a:xfrm>
        </p:spPr>
        <p:txBody>
          <a:bodyPr/>
          <a:lstStyle/>
          <a:p>
            <a:r>
              <a:rPr lang="en-US" b="1" dirty="0" smtClean="0"/>
              <a:t>			</a:t>
            </a:r>
            <a:endParaRPr lang="en-US" dirty="0">
              <a:solidFill>
                <a:schemeClr val="accent5">
                  <a:lumMod val="75000"/>
                </a:schemeClr>
              </a:solidFill>
            </a:endParaRPr>
          </a:p>
        </p:txBody>
      </p:sp>
      <p:sp>
        <p:nvSpPr>
          <p:cNvPr id="3" name="Subtitle 2"/>
          <p:cNvSpPr>
            <a:spLocks noGrp="1"/>
          </p:cNvSpPr>
          <p:nvPr>
            <p:ph type="subTitle" idx="1"/>
          </p:nvPr>
        </p:nvSpPr>
        <p:spPr/>
        <p:txBody>
          <a:bodyPr/>
          <a:lstStyle/>
          <a:p>
            <a:endParaRPr lang="en-US" dirty="0"/>
          </a:p>
        </p:txBody>
      </p:sp>
      <p:pic>
        <p:nvPicPr>
          <p:cNvPr id="4" name="Picture 3" descr="internet-of-things IMG.jpg"/>
          <p:cNvPicPr>
            <a:picLocks noChangeAspect="1"/>
          </p:cNvPicPr>
          <p:nvPr/>
        </p:nvPicPr>
        <p:blipFill>
          <a:blip r:embed="rId2" cstate="print"/>
          <a:stretch>
            <a:fillRect/>
          </a:stretch>
        </p:blipFill>
        <p:spPr>
          <a:xfrm>
            <a:off x="1371600" y="2895600"/>
            <a:ext cx="6477000" cy="3818153"/>
          </a:xfrm>
          <a:prstGeom prst="rect">
            <a:avLst/>
          </a:prstGeom>
        </p:spPr>
      </p:pic>
      <p:sp>
        <p:nvSpPr>
          <p:cNvPr id="5" name="Rounded Rectangle 4"/>
          <p:cNvSpPr/>
          <p:nvPr/>
        </p:nvSpPr>
        <p:spPr>
          <a:xfrm>
            <a:off x="1143000" y="609600"/>
            <a:ext cx="6858000" cy="220980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4400" b="1" dirty="0" smtClean="0">
                <a:solidFill>
                  <a:schemeClr val="tx2"/>
                </a:solidFill>
              </a:rPr>
              <a:t>CS8081 </a:t>
            </a:r>
            <a:endParaRPr lang="en-US" sz="4400" b="1" dirty="0">
              <a:solidFill>
                <a:schemeClr val="tx2"/>
              </a:solidFill>
            </a:endParaRPr>
          </a:p>
          <a:p>
            <a:pPr algn="ctr"/>
            <a:r>
              <a:rPr lang="en-US" sz="4400" b="1" dirty="0" smtClean="0">
                <a:solidFill>
                  <a:schemeClr val="tx2"/>
                </a:solidFill>
              </a:rPr>
              <a:t>INTERNET OF THINGS </a:t>
            </a:r>
            <a:endParaRPr lang="en-US" sz="4400" dirty="0">
              <a:solidFill>
                <a:schemeClr val="tx2"/>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04800"/>
            <a:ext cx="8229600" cy="1371600"/>
          </a:xfrm>
        </p:spPr>
        <p:txBody>
          <a:bodyPr>
            <a:normAutofit/>
          </a:bodyPr>
          <a:lstStyle/>
          <a:p>
            <a:pPr algn="just"/>
            <a:r>
              <a:rPr lang="en-US" sz="2200" dirty="0" smtClean="0"/>
              <a:t>IEEE </a:t>
            </a:r>
            <a:r>
              <a:rPr lang="en-US" sz="2200" dirty="0" smtClean="0">
                <a:solidFill>
                  <a:srgbClr val="FF0000"/>
                </a:solidFill>
              </a:rPr>
              <a:t>802.15.4-2006, 802.15.4-2011, and IEEE 802.15.4-2015 </a:t>
            </a:r>
            <a:r>
              <a:rPr lang="en-US" sz="2200" dirty="0" smtClean="0"/>
              <a:t>introduced additional PHY communication options, including the following:</a:t>
            </a:r>
            <a:endParaRPr lang="en-US" dirty="0"/>
          </a:p>
        </p:txBody>
      </p:sp>
      <p:sp>
        <p:nvSpPr>
          <p:cNvPr id="3" name="Content Placeholder 2"/>
          <p:cNvSpPr>
            <a:spLocks noGrp="1"/>
          </p:cNvSpPr>
          <p:nvPr>
            <p:ph idx="1"/>
          </p:nvPr>
        </p:nvSpPr>
        <p:spPr/>
        <p:txBody>
          <a:bodyPr>
            <a:normAutofit fontScale="77500" lnSpcReduction="20000"/>
          </a:bodyPr>
          <a:lstStyle/>
          <a:p>
            <a:pPr lvl="1" algn="just"/>
            <a:r>
              <a:rPr lang="en-US" b="1" dirty="0" smtClean="0"/>
              <a:t>OQPSK PHY</a:t>
            </a:r>
            <a:r>
              <a:rPr lang="en-US" dirty="0" smtClean="0"/>
              <a:t>: This is DSSS PHY, employing offset </a:t>
            </a:r>
            <a:r>
              <a:rPr lang="en-US" dirty="0" err="1" smtClean="0"/>
              <a:t>quadrature</a:t>
            </a:r>
            <a:r>
              <a:rPr lang="en-US" dirty="0" smtClean="0"/>
              <a:t> phase-shift keying (OQPSK) modulation. OQPSK is a modulation technique that uses four unique bit values that are signaled by phase changes. An offset function that is present during phase shifts allows data to be transmitted more </a:t>
            </a:r>
            <a:r>
              <a:rPr lang="en-US" b="1" dirty="0" smtClean="0">
                <a:solidFill>
                  <a:srgbClr val="C00000"/>
                </a:solidFill>
              </a:rPr>
              <a:t>reliably</a:t>
            </a:r>
            <a:r>
              <a:rPr lang="en-US" dirty="0" smtClean="0"/>
              <a:t>.</a:t>
            </a:r>
          </a:p>
          <a:p>
            <a:pPr lvl="1" algn="just"/>
            <a:r>
              <a:rPr lang="en-US" b="1" dirty="0" smtClean="0"/>
              <a:t>BPSK PHY</a:t>
            </a:r>
            <a:r>
              <a:rPr lang="en-US" dirty="0" smtClean="0"/>
              <a:t>: This is DSSS PHY, employing binary phase-shift keying (BPSK) modulation. BPSK specifies two unique phase shifts as its data encoding scheme.</a:t>
            </a:r>
          </a:p>
          <a:p>
            <a:pPr lvl="1" algn="just"/>
            <a:r>
              <a:rPr lang="en-US" b="1" dirty="0" smtClean="0"/>
              <a:t>ASK PHY</a:t>
            </a:r>
            <a:r>
              <a:rPr lang="en-US" dirty="0" smtClean="0"/>
              <a:t>: This is </a:t>
            </a:r>
            <a:r>
              <a:rPr lang="en-US" dirty="0" smtClean="0">
                <a:solidFill>
                  <a:srgbClr val="C00000"/>
                </a:solidFill>
              </a:rPr>
              <a:t>parallel sequence spread spectrum (PSSS) PHY</a:t>
            </a:r>
            <a:r>
              <a:rPr lang="en-US" dirty="0" smtClean="0"/>
              <a:t>, employing </a:t>
            </a:r>
            <a:r>
              <a:rPr lang="en-US" dirty="0" smtClean="0">
                <a:solidFill>
                  <a:srgbClr val="C00000"/>
                </a:solidFill>
              </a:rPr>
              <a:t>amplitude shift keying (ASK) and BPSK modulation</a:t>
            </a:r>
            <a:r>
              <a:rPr lang="en-US" dirty="0" smtClean="0"/>
              <a:t>. PSSS is an advanced encoding scheme that offers increased range, throughput, data rates, and signal integrity compared to DSSS. ASK uses amplitude shifts instead of phase shifts to signal different bit values.</a:t>
            </a:r>
            <a:endParaRPr lang="en-US" dirty="0"/>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685800"/>
            <a:ext cx="8229600" cy="5638800"/>
          </a:xfrm>
        </p:spPr>
        <p:txBody>
          <a:bodyPr>
            <a:normAutofit fontScale="85000" lnSpcReduction="20000"/>
          </a:bodyPr>
          <a:lstStyle/>
          <a:p>
            <a:pPr algn="just"/>
            <a:r>
              <a:rPr lang="en-US" b="1" dirty="0" smtClean="0">
                <a:solidFill>
                  <a:srgbClr val="C00000"/>
                </a:solidFill>
              </a:rPr>
              <a:t>An MQTT client can act as a publisher to send data (or resource information) to an MQTT server </a:t>
            </a:r>
            <a:r>
              <a:rPr lang="en-US" b="1" dirty="0" smtClean="0">
                <a:solidFill>
                  <a:srgbClr val="C00000"/>
                </a:solidFill>
              </a:rPr>
              <a:t>acting as </a:t>
            </a:r>
            <a:r>
              <a:rPr lang="en-US" b="1" dirty="0" smtClean="0">
                <a:solidFill>
                  <a:srgbClr val="C00000"/>
                </a:solidFill>
              </a:rPr>
              <a:t>an MQTT message broker. </a:t>
            </a:r>
            <a:endParaRPr lang="en-US" b="1" dirty="0" smtClean="0">
              <a:solidFill>
                <a:srgbClr val="C00000"/>
              </a:solidFill>
            </a:endParaRPr>
          </a:p>
          <a:p>
            <a:pPr algn="just"/>
            <a:r>
              <a:rPr lang="en-US" dirty="0" smtClean="0">
                <a:solidFill>
                  <a:srgbClr val="00B050"/>
                </a:solidFill>
              </a:rPr>
              <a:t>T</a:t>
            </a:r>
            <a:r>
              <a:rPr lang="en-US" dirty="0" smtClean="0">
                <a:solidFill>
                  <a:srgbClr val="00B050"/>
                </a:solidFill>
              </a:rPr>
              <a:t>he </a:t>
            </a:r>
            <a:r>
              <a:rPr lang="en-US" dirty="0" smtClean="0">
                <a:solidFill>
                  <a:srgbClr val="00B050"/>
                </a:solidFill>
              </a:rPr>
              <a:t>MQTT client on the left side </a:t>
            </a:r>
            <a:r>
              <a:rPr lang="en-US" dirty="0" smtClean="0">
                <a:solidFill>
                  <a:srgbClr val="00B050"/>
                </a:solidFill>
              </a:rPr>
              <a:t>is a </a:t>
            </a:r>
            <a:r>
              <a:rPr lang="en-US" dirty="0" smtClean="0">
                <a:solidFill>
                  <a:srgbClr val="00B050"/>
                </a:solidFill>
              </a:rPr>
              <a:t>temperature (Temp) and relative humidity (RH) </a:t>
            </a:r>
            <a:r>
              <a:rPr lang="en-US" b="1" dirty="0" smtClean="0">
                <a:solidFill>
                  <a:srgbClr val="00B050"/>
                </a:solidFill>
              </a:rPr>
              <a:t>sensor that publishes its Temp/RH data. </a:t>
            </a:r>
            <a:endParaRPr lang="en-US" b="1" dirty="0" smtClean="0">
              <a:solidFill>
                <a:srgbClr val="00B050"/>
              </a:solidFill>
            </a:endParaRPr>
          </a:p>
          <a:p>
            <a:pPr algn="just"/>
            <a:r>
              <a:rPr lang="en-US" dirty="0" smtClean="0">
                <a:solidFill>
                  <a:srgbClr val="00B0F0"/>
                </a:solidFill>
              </a:rPr>
              <a:t>The MQTT </a:t>
            </a:r>
            <a:r>
              <a:rPr lang="en-US" b="1" dirty="0" smtClean="0">
                <a:solidFill>
                  <a:srgbClr val="00B0F0"/>
                </a:solidFill>
              </a:rPr>
              <a:t>server </a:t>
            </a:r>
            <a:r>
              <a:rPr lang="en-US" b="1" dirty="0" smtClean="0">
                <a:solidFill>
                  <a:srgbClr val="00B0F0"/>
                </a:solidFill>
              </a:rPr>
              <a:t>(or message broker) accepts the network connection </a:t>
            </a:r>
            <a:r>
              <a:rPr lang="en-US" u="sng" dirty="0" smtClean="0">
                <a:solidFill>
                  <a:srgbClr val="00B0F0"/>
                </a:solidFill>
              </a:rPr>
              <a:t>along with application messages, such </a:t>
            </a:r>
            <a:r>
              <a:rPr lang="en-US" u="sng" dirty="0" smtClean="0">
                <a:solidFill>
                  <a:srgbClr val="00B0F0"/>
                </a:solidFill>
              </a:rPr>
              <a:t>as Temp/RH </a:t>
            </a:r>
            <a:r>
              <a:rPr lang="en-US" u="sng" dirty="0" smtClean="0">
                <a:solidFill>
                  <a:srgbClr val="00B0F0"/>
                </a:solidFill>
              </a:rPr>
              <a:t>data, from the publishers. </a:t>
            </a:r>
            <a:endParaRPr lang="en-US" u="sng" dirty="0" smtClean="0">
              <a:solidFill>
                <a:srgbClr val="00B0F0"/>
              </a:solidFill>
            </a:endParaRPr>
          </a:p>
          <a:p>
            <a:pPr algn="just"/>
            <a:r>
              <a:rPr lang="en-US" dirty="0" smtClean="0">
                <a:solidFill>
                  <a:srgbClr val="FF0000"/>
                </a:solidFill>
              </a:rPr>
              <a:t>It </a:t>
            </a:r>
            <a:r>
              <a:rPr lang="en-US" dirty="0" smtClean="0">
                <a:solidFill>
                  <a:srgbClr val="FF0000"/>
                </a:solidFill>
              </a:rPr>
              <a:t>also handles the subscription and </a:t>
            </a:r>
            <a:r>
              <a:rPr lang="en-US" dirty="0" smtClean="0">
                <a:solidFill>
                  <a:srgbClr val="FF0000"/>
                </a:solidFill>
              </a:rPr>
              <a:t>un-subscription </a:t>
            </a:r>
            <a:r>
              <a:rPr lang="en-US" dirty="0" smtClean="0">
                <a:solidFill>
                  <a:srgbClr val="FF0000"/>
                </a:solidFill>
              </a:rPr>
              <a:t>process and </a:t>
            </a:r>
            <a:r>
              <a:rPr lang="en-US" b="1" dirty="0" smtClean="0">
                <a:solidFill>
                  <a:srgbClr val="FF0000"/>
                </a:solidFill>
              </a:rPr>
              <a:t>pushes the </a:t>
            </a:r>
            <a:r>
              <a:rPr lang="en-US" b="1" dirty="0" smtClean="0">
                <a:solidFill>
                  <a:srgbClr val="FF0000"/>
                </a:solidFill>
              </a:rPr>
              <a:t>application data to MQTT clients acting as </a:t>
            </a:r>
            <a:r>
              <a:rPr lang="en-US" b="1" dirty="0" smtClean="0">
                <a:solidFill>
                  <a:srgbClr val="FF0000"/>
                </a:solidFill>
              </a:rPr>
              <a:t>subscribers.</a:t>
            </a:r>
          </a:p>
          <a:p>
            <a:r>
              <a:rPr lang="en-US" dirty="0" smtClean="0">
                <a:solidFill>
                  <a:schemeClr val="tx2">
                    <a:lumMod val="75000"/>
                  </a:schemeClr>
                </a:solidFill>
              </a:rPr>
              <a:t>The application on the right side </a:t>
            </a:r>
            <a:r>
              <a:rPr lang="en-US" dirty="0" smtClean="0">
                <a:solidFill>
                  <a:schemeClr val="tx2">
                    <a:lumMod val="75000"/>
                  </a:schemeClr>
                </a:solidFill>
              </a:rPr>
              <a:t>is </a:t>
            </a:r>
            <a:r>
              <a:rPr lang="en-US" dirty="0" smtClean="0">
                <a:solidFill>
                  <a:schemeClr val="tx2">
                    <a:lumMod val="75000"/>
                  </a:schemeClr>
                </a:solidFill>
              </a:rPr>
              <a:t>an MQTT client that is </a:t>
            </a:r>
            <a:r>
              <a:rPr lang="en-US" b="1" dirty="0" smtClean="0">
                <a:solidFill>
                  <a:schemeClr val="tx2">
                    <a:lumMod val="75000"/>
                  </a:schemeClr>
                </a:solidFill>
              </a:rPr>
              <a:t>a subscriber to the </a:t>
            </a:r>
            <a:r>
              <a:rPr lang="en-US" b="1" dirty="0" smtClean="0">
                <a:solidFill>
                  <a:schemeClr val="tx2">
                    <a:lumMod val="75000"/>
                  </a:schemeClr>
                </a:solidFill>
              </a:rPr>
              <a:t>Temp/RH being </a:t>
            </a:r>
            <a:r>
              <a:rPr lang="en-US" b="1" dirty="0" smtClean="0">
                <a:solidFill>
                  <a:schemeClr val="tx2">
                    <a:lumMod val="75000"/>
                  </a:schemeClr>
                </a:solidFill>
              </a:rPr>
              <a:t>generated by the publisher or sensor on the left</a:t>
            </a:r>
            <a:endParaRPr lang="en-US" b="1" dirty="0">
              <a:solidFill>
                <a:schemeClr val="tx2">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checkerboard(across)">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checkerboard(across)">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checkerboard(across)">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checkerboard(across)">
                                      <p:cBhvr>
                                        <p:cTn id="2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411162"/>
          </a:xfrm>
        </p:spPr>
        <p:txBody>
          <a:bodyPr>
            <a:normAutofit fontScale="90000"/>
          </a:bodyPr>
          <a:lstStyle/>
          <a:p>
            <a:r>
              <a:rPr lang="en-US" i="1" dirty="0" smtClean="0"/>
              <a:t>MQTT Message </a:t>
            </a:r>
            <a:r>
              <a:rPr lang="en-US" i="1" dirty="0" smtClean="0"/>
              <a:t>Format</a:t>
            </a:r>
            <a:endParaRPr lang="en-US" dirty="0"/>
          </a:p>
        </p:txBody>
      </p:sp>
      <p:sp>
        <p:nvSpPr>
          <p:cNvPr id="3" name="Content Placeholder 2"/>
          <p:cNvSpPr>
            <a:spLocks noGrp="1"/>
          </p:cNvSpPr>
          <p:nvPr>
            <p:ph idx="1"/>
          </p:nvPr>
        </p:nvSpPr>
        <p:spPr>
          <a:xfrm>
            <a:off x="457200" y="1600200"/>
            <a:ext cx="8229600" cy="4876800"/>
          </a:xfrm>
        </p:spPr>
        <p:txBody>
          <a:bodyPr>
            <a:normAutofit fontScale="70000" lnSpcReduction="20000"/>
          </a:bodyPr>
          <a:lstStyle/>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endParaRPr lang="en-US" dirty="0" smtClean="0"/>
          </a:p>
          <a:p>
            <a:endParaRPr lang="en-US" dirty="0" smtClean="0"/>
          </a:p>
          <a:p>
            <a:pPr algn="just"/>
            <a:r>
              <a:rPr lang="en-US" sz="3400" dirty="0" smtClean="0"/>
              <a:t>MQTT </a:t>
            </a:r>
            <a:r>
              <a:rPr lang="en-US" sz="3400" dirty="0" smtClean="0"/>
              <a:t>contains a smaller </a:t>
            </a:r>
            <a:r>
              <a:rPr lang="en-US" sz="3400" dirty="0" smtClean="0"/>
              <a:t>header of </a:t>
            </a:r>
            <a:r>
              <a:rPr lang="en-US" sz="3400" b="1" dirty="0" smtClean="0"/>
              <a:t>2</a:t>
            </a:r>
            <a:r>
              <a:rPr lang="en-US" sz="3400" dirty="0" smtClean="0"/>
              <a:t> </a:t>
            </a:r>
            <a:r>
              <a:rPr lang="en-US" sz="3400" b="1" dirty="0" smtClean="0"/>
              <a:t>bytes</a:t>
            </a:r>
            <a:r>
              <a:rPr lang="en-US" sz="3400" dirty="0" smtClean="0"/>
              <a:t> compared to 4 bytes for </a:t>
            </a:r>
            <a:r>
              <a:rPr lang="en-US" sz="3400" dirty="0" err="1" smtClean="0"/>
              <a:t>CoAP</a:t>
            </a:r>
            <a:r>
              <a:rPr lang="en-US" sz="3400" dirty="0" smtClean="0"/>
              <a:t>. The first MQTT field in the </a:t>
            </a:r>
            <a:r>
              <a:rPr lang="en-US" sz="3400" dirty="0" smtClean="0">
                <a:solidFill>
                  <a:srgbClr val="FF0000"/>
                </a:solidFill>
              </a:rPr>
              <a:t>header</a:t>
            </a:r>
            <a:r>
              <a:rPr lang="en-US" sz="3400" dirty="0" smtClean="0"/>
              <a:t> is Message Type, </a:t>
            </a:r>
            <a:r>
              <a:rPr lang="en-US" sz="3400" dirty="0" smtClean="0"/>
              <a:t>which </a:t>
            </a:r>
            <a:r>
              <a:rPr lang="en-US" sz="3400" dirty="0" smtClean="0">
                <a:solidFill>
                  <a:srgbClr val="FF0000"/>
                </a:solidFill>
              </a:rPr>
              <a:t>identifies </a:t>
            </a:r>
            <a:r>
              <a:rPr lang="en-US" sz="3400" dirty="0" smtClean="0">
                <a:solidFill>
                  <a:srgbClr val="FF0000"/>
                </a:solidFill>
              </a:rPr>
              <a:t>the kind of MQTT packet within a message. </a:t>
            </a:r>
            <a:endParaRPr lang="en-US" sz="3400" dirty="0" smtClean="0">
              <a:solidFill>
                <a:srgbClr val="FF0000"/>
              </a:solidFill>
            </a:endParaRPr>
          </a:p>
          <a:p>
            <a:pPr algn="just"/>
            <a:r>
              <a:rPr lang="en-US" sz="3400" dirty="0" smtClean="0"/>
              <a:t>Fourteen </a:t>
            </a:r>
            <a:r>
              <a:rPr lang="en-US" sz="3400" dirty="0" smtClean="0"/>
              <a:t>different types of </a:t>
            </a:r>
            <a:r>
              <a:rPr lang="en-US" sz="3400" b="1" dirty="0" smtClean="0">
                <a:solidFill>
                  <a:srgbClr val="FF0000"/>
                </a:solidFill>
              </a:rPr>
              <a:t>control packets </a:t>
            </a:r>
            <a:r>
              <a:rPr lang="en-US" sz="3400" dirty="0" smtClean="0"/>
              <a:t>are specified </a:t>
            </a:r>
            <a:r>
              <a:rPr lang="en-US" sz="3400" dirty="0" smtClean="0"/>
              <a:t>in MQTT version 3.1.1. Each of them has a unique value that is coded into the Message </a:t>
            </a:r>
            <a:r>
              <a:rPr lang="en-US" sz="3400" dirty="0" smtClean="0"/>
              <a:t>Type field</a:t>
            </a:r>
            <a:r>
              <a:rPr lang="en-US" sz="3400" dirty="0" smtClean="0"/>
              <a:t>. Note that values 0 and 15 are </a:t>
            </a:r>
            <a:r>
              <a:rPr lang="en-US" sz="3400" dirty="0" smtClean="0"/>
              <a:t>reserved.</a:t>
            </a:r>
            <a:endParaRPr lang="en-US" sz="3400" dirty="0"/>
          </a:p>
        </p:txBody>
      </p:sp>
      <p:pic>
        <p:nvPicPr>
          <p:cNvPr id="200706" name="Picture 2"/>
          <p:cNvPicPr>
            <a:picLocks noChangeAspect="1" noChangeArrowheads="1"/>
          </p:cNvPicPr>
          <p:nvPr/>
        </p:nvPicPr>
        <p:blipFill>
          <a:blip r:embed="rId2" cstate="print"/>
          <a:srcRect/>
          <a:stretch>
            <a:fillRect/>
          </a:stretch>
        </p:blipFill>
        <p:spPr bwMode="auto">
          <a:xfrm>
            <a:off x="838200" y="914400"/>
            <a:ext cx="7620000" cy="292521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639762"/>
          </a:xfrm>
        </p:spPr>
        <p:txBody>
          <a:bodyPr>
            <a:normAutofit fontScale="90000"/>
          </a:bodyPr>
          <a:lstStyle/>
          <a:p>
            <a:r>
              <a:rPr lang="en-US" i="1" dirty="0" smtClean="0"/>
              <a:t>MQTT Message Types</a:t>
            </a:r>
            <a:endParaRPr lang="en-US" dirty="0"/>
          </a:p>
        </p:txBody>
      </p:sp>
      <p:sp>
        <p:nvSpPr>
          <p:cNvPr id="3" name="Content Placeholder 2"/>
          <p:cNvSpPr>
            <a:spLocks noGrp="1"/>
          </p:cNvSpPr>
          <p:nvPr>
            <p:ph idx="1"/>
          </p:nvPr>
        </p:nvSpPr>
        <p:spPr/>
        <p:txBody>
          <a:bodyPr/>
          <a:lstStyle/>
          <a:p>
            <a:endParaRPr lang="en-US"/>
          </a:p>
        </p:txBody>
      </p:sp>
      <p:pic>
        <p:nvPicPr>
          <p:cNvPr id="201730" name="Picture 2"/>
          <p:cNvPicPr>
            <a:picLocks noChangeAspect="1" noChangeArrowheads="1"/>
          </p:cNvPicPr>
          <p:nvPr/>
        </p:nvPicPr>
        <p:blipFill>
          <a:blip r:embed="rId2" cstate="print"/>
          <a:srcRect/>
          <a:stretch>
            <a:fillRect/>
          </a:stretch>
        </p:blipFill>
        <p:spPr bwMode="auto">
          <a:xfrm>
            <a:off x="1219200" y="990438"/>
            <a:ext cx="6881812" cy="586756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457200" y="1600200"/>
            <a:ext cx="8229600" cy="4876800"/>
          </a:xfrm>
        </p:spPr>
        <p:txBody>
          <a:bodyPr>
            <a:noAutofit/>
          </a:bodyPr>
          <a:lstStyle/>
          <a:p>
            <a:pPr algn="just"/>
            <a:r>
              <a:rPr lang="en-US" sz="2200" dirty="0" smtClean="0"/>
              <a:t>The next field in the MQTT header is </a:t>
            </a:r>
            <a:r>
              <a:rPr lang="en-US" sz="2200" b="1" dirty="0" smtClean="0">
                <a:solidFill>
                  <a:srgbClr val="FF0000"/>
                </a:solidFill>
              </a:rPr>
              <a:t>DUP (Duplication Flag).</a:t>
            </a:r>
            <a:r>
              <a:rPr lang="en-US" sz="2200" dirty="0" smtClean="0"/>
              <a:t> This flag, when </a:t>
            </a:r>
            <a:r>
              <a:rPr lang="en-US" sz="2200" dirty="0" smtClean="0">
                <a:solidFill>
                  <a:srgbClr val="FF0000"/>
                </a:solidFill>
              </a:rPr>
              <a:t>set, allows the client </a:t>
            </a:r>
            <a:r>
              <a:rPr lang="en-US" sz="2200" dirty="0" smtClean="0">
                <a:solidFill>
                  <a:srgbClr val="FF0000"/>
                </a:solidFill>
              </a:rPr>
              <a:t>to notate </a:t>
            </a:r>
            <a:r>
              <a:rPr lang="en-US" sz="2200" dirty="0" smtClean="0">
                <a:solidFill>
                  <a:srgbClr val="FF0000"/>
                </a:solidFill>
              </a:rPr>
              <a:t>that the packet has been sent previously, but an acknowledgement was not received</a:t>
            </a:r>
            <a:r>
              <a:rPr lang="en-US" sz="2200" dirty="0" smtClean="0"/>
              <a:t>.</a:t>
            </a:r>
          </a:p>
          <a:p>
            <a:pPr algn="just"/>
            <a:r>
              <a:rPr lang="en-US" sz="2200" dirty="0" smtClean="0"/>
              <a:t>The </a:t>
            </a:r>
            <a:r>
              <a:rPr lang="en-US" sz="2200" dirty="0" err="1" smtClean="0"/>
              <a:t>QoS</a:t>
            </a:r>
            <a:r>
              <a:rPr lang="en-US" sz="2200" dirty="0" smtClean="0"/>
              <a:t> header field allows </a:t>
            </a:r>
            <a:r>
              <a:rPr lang="en-US" sz="2200" dirty="0" smtClean="0">
                <a:solidFill>
                  <a:srgbClr val="FF0000"/>
                </a:solidFill>
              </a:rPr>
              <a:t>for the selection of three different </a:t>
            </a:r>
            <a:r>
              <a:rPr lang="en-US" sz="2200" dirty="0" err="1" smtClean="0">
                <a:solidFill>
                  <a:srgbClr val="FF0000"/>
                </a:solidFill>
              </a:rPr>
              <a:t>QoS</a:t>
            </a:r>
            <a:r>
              <a:rPr lang="en-US" sz="2200" dirty="0" smtClean="0">
                <a:solidFill>
                  <a:srgbClr val="FF0000"/>
                </a:solidFill>
              </a:rPr>
              <a:t> </a:t>
            </a:r>
            <a:r>
              <a:rPr lang="en-US" sz="2200" dirty="0" smtClean="0">
                <a:solidFill>
                  <a:srgbClr val="FF0000"/>
                </a:solidFill>
              </a:rPr>
              <a:t>levels. </a:t>
            </a:r>
          </a:p>
          <a:p>
            <a:pPr algn="just"/>
            <a:r>
              <a:rPr lang="en-US" sz="2200" dirty="0" smtClean="0"/>
              <a:t>The </a:t>
            </a:r>
            <a:r>
              <a:rPr lang="en-US" sz="2200" dirty="0" smtClean="0"/>
              <a:t>next field is the </a:t>
            </a:r>
            <a:r>
              <a:rPr lang="en-US" sz="2200" b="1" dirty="0" smtClean="0">
                <a:solidFill>
                  <a:srgbClr val="C00000"/>
                </a:solidFill>
              </a:rPr>
              <a:t>Retain flag</a:t>
            </a:r>
            <a:r>
              <a:rPr lang="en-US" sz="2200" dirty="0" smtClean="0"/>
              <a:t>. Only found in a PUBLISH </a:t>
            </a:r>
            <a:r>
              <a:rPr lang="en-US" sz="2200" dirty="0" smtClean="0"/>
              <a:t>message. </a:t>
            </a:r>
          </a:p>
          <a:p>
            <a:pPr algn="just"/>
            <a:r>
              <a:rPr lang="en-US" sz="2200" dirty="0" smtClean="0"/>
              <a:t>T</a:t>
            </a:r>
            <a:r>
              <a:rPr lang="en-US" sz="2200" dirty="0" smtClean="0"/>
              <a:t>he </a:t>
            </a:r>
            <a:r>
              <a:rPr lang="en-US" sz="2200" dirty="0" smtClean="0"/>
              <a:t>Retain </a:t>
            </a:r>
            <a:r>
              <a:rPr lang="en-US" sz="2200" dirty="0" smtClean="0"/>
              <a:t>flag </a:t>
            </a:r>
            <a:r>
              <a:rPr lang="en-US" sz="2200" b="1" dirty="0" smtClean="0">
                <a:solidFill>
                  <a:srgbClr val="C00000"/>
                </a:solidFill>
              </a:rPr>
              <a:t>notifies </a:t>
            </a:r>
            <a:r>
              <a:rPr lang="en-US" sz="2200" b="1" dirty="0" smtClean="0">
                <a:solidFill>
                  <a:srgbClr val="C00000"/>
                </a:solidFill>
              </a:rPr>
              <a:t>the server to hold onto the message data</a:t>
            </a:r>
            <a:r>
              <a:rPr lang="en-US" sz="2200" dirty="0" smtClean="0"/>
              <a:t>. This allows </a:t>
            </a:r>
            <a:r>
              <a:rPr lang="en-US" sz="2200" b="1" dirty="0" smtClean="0">
                <a:solidFill>
                  <a:srgbClr val="00B050"/>
                </a:solidFill>
              </a:rPr>
              <a:t>new subscribers to instantly receive the </a:t>
            </a:r>
            <a:r>
              <a:rPr lang="en-US" sz="2200" b="1" dirty="0" smtClean="0">
                <a:solidFill>
                  <a:srgbClr val="00B050"/>
                </a:solidFill>
              </a:rPr>
              <a:t>last known </a:t>
            </a:r>
            <a:r>
              <a:rPr lang="en-US" sz="2200" b="1" dirty="0" smtClean="0">
                <a:solidFill>
                  <a:srgbClr val="00B050"/>
                </a:solidFill>
              </a:rPr>
              <a:t>value without having to wait for the next update from the publisher</a:t>
            </a:r>
            <a:r>
              <a:rPr lang="en-US" sz="2200" dirty="0" smtClean="0"/>
              <a:t>.</a:t>
            </a:r>
          </a:p>
          <a:p>
            <a:pPr algn="just"/>
            <a:r>
              <a:rPr lang="en-US" sz="2200" dirty="0" smtClean="0"/>
              <a:t>The last mandatory field in the MQTT message header is </a:t>
            </a:r>
            <a:r>
              <a:rPr lang="en-US" sz="2200" b="1" dirty="0" smtClean="0">
                <a:solidFill>
                  <a:srgbClr val="0070C0"/>
                </a:solidFill>
              </a:rPr>
              <a:t>Remaining Length. This field specifies </a:t>
            </a:r>
            <a:r>
              <a:rPr lang="en-US" sz="2200" b="1" dirty="0" smtClean="0">
                <a:solidFill>
                  <a:srgbClr val="0070C0"/>
                </a:solidFill>
              </a:rPr>
              <a:t>the number </a:t>
            </a:r>
            <a:r>
              <a:rPr lang="en-US" sz="2200" b="1" dirty="0" smtClean="0">
                <a:solidFill>
                  <a:srgbClr val="0070C0"/>
                </a:solidFill>
              </a:rPr>
              <a:t>of bytes in the MQTT packet following this field.</a:t>
            </a:r>
            <a:endParaRPr lang="en-US" sz="2200" b="1" dirty="0">
              <a:solidFill>
                <a:srgbClr val="0070C0"/>
              </a:solidFill>
            </a:endParaRP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639762"/>
          </a:xfrm>
        </p:spPr>
        <p:txBody>
          <a:bodyPr>
            <a:normAutofit fontScale="90000"/>
          </a:bodyPr>
          <a:lstStyle/>
          <a:p>
            <a:r>
              <a:rPr lang="en-US" i="1" dirty="0" smtClean="0"/>
              <a:t>MQTT </a:t>
            </a:r>
            <a:r>
              <a:rPr lang="en-US" i="1" dirty="0" err="1" smtClean="0"/>
              <a:t>QoS</a:t>
            </a:r>
            <a:r>
              <a:rPr lang="en-US" i="1" dirty="0" smtClean="0"/>
              <a:t> Flows</a:t>
            </a:r>
            <a:endParaRPr lang="en-US" dirty="0"/>
          </a:p>
        </p:txBody>
      </p:sp>
      <p:sp>
        <p:nvSpPr>
          <p:cNvPr id="3" name="Content Placeholder 2"/>
          <p:cNvSpPr>
            <a:spLocks noGrp="1"/>
          </p:cNvSpPr>
          <p:nvPr>
            <p:ph idx="1"/>
          </p:nvPr>
        </p:nvSpPr>
        <p:spPr/>
        <p:txBody>
          <a:bodyPr/>
          <a:lstStyle/>
          <a:p>
            <a:endParaRPr lang="en-US" dirty="0"/>
          </a:p>
        </p:txBody>
      </p:sp>
      <p:pic>
        <p:nvPicPr>
          <p:cNvPr id="202754" name="Picture 2"/>
          <p:cNvPicPr>
            <a:picLocks noChangeAspect="1" noChangeArrowheads="1"/>
          </p:cNvPicPr>
          <p:nvPr/>
        </p:nvPicPr>
        <p:blipFill>
          <a:blip r:embed="rId2" cstate="print"/>
          <a:srcRect/>
          <a:stretch>
            <a:fillRect/>
          </a:stretch>
        </p:blipFill>
        <p:spPr bwMode="auto">
          <a:xfrm>
            <a:off x="1143000" y="1143000"/>
            <a:ext cx="6562725" cy="55578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487362"/>
          </a:xfrm>
        </p:spPr>
        <p:txBody>
          <a:bodyPr>
            <a:normAutofit fontScale="90000"/>
          </a:bodyPr>
          <a:lstStyle/>
          <a:p>
            <a:r>
              <a:rPr lang="en-US" b="1" i="1" dirty="0" smtClean="0"/>
              <a:t>Comparison </a:t>
            </a:r>
            <a:r>
              <a:rPr lang="en-US" b="1" i="1" dirty="0" smtClean="0"/>
              <a:t>Between </a:t>
            </a:r>
            <a:r>
              <a:rPr lang="en-US" b="1" i="1" dirty="0" err="1" smtClean="0"/>
              <a:t>CoAP</a:t>
            </a:r>
            <a:r>
              <a:rPr lang="en-US" b="1" i="1" dirty="0" smtClean="0"/>
              <a:t> and MQTT</a:t>
            </a:r>
            <a:endParaRPr lang="en-US" dirty="0"/>
          </a:p>
        </p:txBody>
      </p:sp>
      <p:sp>
        <p:nvSpPr>
          <p:cNvPr id="3" name="Content Placeholder 2"/>
          <p:cNvSpPr>
            <a:spLocks noGrp="1"/>
          </p:cNvSpPr>
          <p:nvPr>
            <p:ph idx="1"/>
          </p:nvPr>
        </p:nvSpPr>
        <p:spPr/>
        <p:txBody>
          <a:bodyPr/>
          <a:lstStyle/>
          <a:p>
            <a:endParaRPr lang="en-US" dirty="0"/>
          </a:p>
        </p:txBody>
      </p:sp>
      <p:pic>
        <p:nvPicPr>
          <p:cNvPr id="203778" name="Picture 2"/>
          <p:cNvPicPr>
            <a:picLocks noChangeAspect="1" noChangeArrowheads="1"/>
          </p:cNvPicPr>
          <p:nvPr/>
        </p:nvPicPr>
        <p:blipFill>
          <a:blip r:embed="rId2" cstate="print"/>
          <a:srcRect/>
          <a:stretch>
            <a:fillRect/>
          </a:stretch>
        </p:blipFill>
        <p:spPr bwMode="auto">
          <a:xfrm>
            <a:off x="1143000" y="826227"/>
            <a:ext cx="7034212" cy="603177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i="1" dirty="0" smtClean="0"/>
              <a:t>IEEE 802.15.4 PHY </a:t>
            </a:r>
            <a:r>
              <a:rPr lang="en-US" dirty="0" smtClean="0"/>
              <a:t>Frame </a:t>
            </a:r>
            <a:r>
              <a:rPr lang="en-US" i="1" dirty="0" smtClean="0"/>
              <a:t>Format</a:t>
            </a:r>
            <a:endParaRPr lang="en-US" dirty="0"/>
          </a:p>
        </p:txBody>
      </p:sp>
      <p:sp>
        <p:nvSpPr>
          <p:cNvPr id="3" name="Content Placeholder 2"/>
          <p:cNvSpPr>
            <a:spLocks noGrp="1"/>
          </p:cNvSpPr>
          <p:nvPr>
            <p:ph idx="1"/>
          </p:nvPr>
        </p:nvSpPr>
        <p:spPr/>
        <p:txBody>
          <a:bodyPr>
            <a:normAutofit fontScale="62500" lnSpcReduction="20000"/>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sz="4000" dirty="0" smtClean="0"/>
              <a:t>The PHY Header portion of the PHY frame shown in Figure  is simply a </a:t>
            </a:r>
            <a:r>
              <a:rPr lang="en-US" sz="4000" dirty="0" smtClean="0">
                <a:solidFill>
                  <a:srgbClr val="FF0000"/>
                </a:solidFill>
              </a:rPr>
              <a:t>frame length </a:t>
            </a:r>
            <a:r>
              <a:rPr lang="en-US" sz="4000" dirty="0" smtClean="0"/>
              <a:t>value. </a:t>
            </a:r>
          </a:p>
          <a:p>
            <a:r>
              <a:rPr lang="en-US" sz="4000" dirty="0" smtClean="0"/>
              <a:t>It lets the receiver know </a:t>
            </a:r>
            <a:r>
              <a:rPr lang="en-US" sz="4000" b="1" dirty="0" smtClean="0"/>
              <a:t>how much total data to expect in the PHY service data unit (</a:t>
            </a:r>
            <a:r>
              <a:rPr lang="en-US" sz="4000" dirty="0" smtClean="0"/>
              <a:t>PSDU) portion of the 802.4.15PHY. </a:t>
            </a:r>
          </a:p>
          <a:p>
            <a:r>
              <a:rPr lang="en-US" sz="4000" dirty="0" smtClean="0"/>
              <a:t>The PSDU is the data field or payload.</a:t>
            </a:r>
            <a:endParaRPr lang="en-US" sz="4000" dirty="0"/>
          </a:p>
        </p:txBody>
      </p:sp>
      <p:pic>
        <p:nvPicPr>
          <p:cNvPr id="3074" name="Picture 2"/>
          <p:cNvPicPr>
            <a:picLocks noChangeAspect="1" noChangeArrowheads="1"/>
          </p:cNvPicPr>
          <p:nvPr/>
        </p:nvPicPr>
        <p:blipFill>
          <a:blip r:embed="rId2" cstate="print"/>
          <a:srcRect/>
          <a:stretch>
            <a:fillRect/>
          </a:stretch>
        </p:blipFill>
        <p:spPr bwMode="auto">
          <a:xfrm>
            <a:off x="1066800" y="1752600"/>
            <a:ext cx="7143750" cy="1933575"/>
          </a:xfrm>
          <a:prstGeom prst="rect">
            <a:avLst/>
          </a:prstGeom>
          <a:noFill/>
          <a:ln w="9525">
            <a:noFill/>
            <a:miter lim="800000"/>
            <a:headEnd/>
            <a:tailEnd/>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609600"/>
          </a:xfrm>
        </p:spPr>
        <p:txBody>
          <a:bodyPr>
            <a:normAutofit fontScale="90000"/>
          </a:bodyPr>
          <a:lstStyle/>
          <a:p>
            <a:pPr algn="l"/>
            <a:r>
              <a:rPr lang="en-US" b="1" dirty="0" smtClean="0"/>
              <a:t>MAC Layer</a:t>
            </a:r>
            <a:endParaRPr lang="en-US" dirty="0"/>
          </a:p>
        </p:txBody>
      </p:sp>
      <p:sp>
        <p:nvSpPr>
          <p:cNvPr id="3" name="Content Placeholder 2"/>
          <p:cNvSpPr>
            <a:spLocks noGrp="1"/>
          </p:cNvSpPr>
          <p:nvPr>
            <p:ph idx="1"/>
          </p:nvPr>
        </p:nvSpPr>
        <p:spPr>
          <a:xfrm>
            <a:off x="457200" y="685800"/>
            <a:ext cx="8229600" cy="5440363"/>
          </a:xfrm>
        </p:spPr>
        <p:txBody>
          <a:bodyPr>
            <a:normAutofit fontScale="92500" lnSpcReduction="20000"/>
          </a:bodyPr>
          <a:lstStyle/>
          <a:p>
            <a:r>
              <a:rPr lang="en-US" dirty="0" smtClean="0"/>
              <a:t>The IEEE 802.15.4 MAC layer manages access to the PHY channel </a:t>
            </a:r>
            <a:r>
              <a:rPr lang="en-US" dirty="0" smtClean="0">
                <a:solidFill>
                  <a:srgbClr val="FF0000"/>
                </a:solidFill>
              </a:rPr>
              <a:t>by defining how devices in the same area will share the frequencies allocated</a:t>
            </a:r>
            <a:r>
              <a:rPr lang="en-US" dirty="0" smtClean="0"/>
              <a:t>. </a:t>
            </a:r>
          </a:p>
          <a:p>
            <a:r>
              <a:rPr lang="en-US" dirty="0" smtClean="0"/>
              <a:t>At this layer, the scheduling and routing of data frames are also coordinated. The 802.15.4 MAC layer performs the following tasks:</a:t>
            </a:r>
          </a:p>
          <a:p>
            <a:pPr lvl="1"/>
            <a:r>
              <a:rPr lang="en-US" dirty="0" smtClean="0">
                <a:solidFill>
                  <a:srgbClr val="C00000"/>
                </a:solidFill>
              </a:rPr>
              <a:t>Network beaconing for devices acting as coordinators (New devices use beacons to join an 802.15.4 network)</a:t>
            </a:r>
          </a:p>
          <a:p>
            <a:pPr lvl="1"/>
            <a:r>
              <a:rPr lang="en-US" dirty="0" smtClean="0">
                <a:solidFill>
                  <a:srgbClr val="C00000"/>
                </a:solidFill>
              </a:rPr>
              <a:t>PAN association and disassociation by a device</a:t>
            </a:r>
          </a:p>
          <a:p>
            <a:pPr lvl="1"/>
            <a:r>
              <a:rPr lang="en-US" dirty="0" smtClean="0">
                <a:solidFill>
                  <a:srgbClr val="C00000"/>
                </a:solidFill>
              </a:rPr>
              <a:t>Device security</a:t>
            </a:r>
          </a:p>
          <a:p>
            <a:pPr lvl="1"/>
            <a:r>
              <a:rPr lang="en-US" dirty="0" smtClean="0">
                <a:solidFill>
                  <a:srgbClr val="C00000"/>
                </a:solidFill>
              </a:rPr>
              <a:t>Reliable link communications between two peer MAC entities</a:t>
            </a:r>
            <a:endParaRPr lang="en-US" dirty="0">
              <a:solidFill>
                <a:srgbClr val="C00000"/>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r>
              <a:rPr lang="en-US" dirty="0" smtClean="0"/>
              <a:t>The MAC layer achieves these tasks by using various predefined frame types. </a:t>
            </a:r>
          </a:p>
          <a:p>
            <a:r>
              <a:rPr lang="en-US" dirty="0" smtClean="0"/>
              <a:t>Four types of MAC frames are specified in 802.15.4:</a:t>
            </a:r>
          </a:p>
          <a:p>
            <a:pPr lvl="1"/>
            <a:r>
              <a:rPr lang="en-US" b="1" dirty="0" smtClean="0">
                <a:solidFill>
                  <a:srgbClr val="C00000"/>
                </a:solidFill>
              </a:rPr>
              <a:t>Data frame: </a:t>
            </a:r>
            <a:r>
              <a:rPr lang="en-US" dirty="0" smtClean="0">
                <a:solidFill>
                  <a:srgbClr val="C00000"/>
                </a:solidFill>
              </a:rPr>
              <a:t>Handles all transfers of data</a:t>
            </a:r>
          </a:p>
          <a:p>
            <a:pPr lvl="1"/>
            <a:r>
              <a:rPr lang="en-US" b="1" dirty="0" smtClean="0">
                <a:solidFill>
                  <a:srgbClr val="C00000"/>
                </a:solidFill>
              </a:rPr>
              <a:t>Beacon frame: </a:t>
            </a:r>
            <a:r>
              <a:rPr lang="en-US" dirty="0" smtClean="0">
                <a:solidFill>
                  <a:srgbClr val="C00000"/>
                </a:solidFill>
              </a:rPr>
              <a:t>Used in the transmission of beacons from a PAN coordinator</a:t>
            </a:r>
          </a:p>
          <a:p>
            <a:pPr lvl="1"/>
            <a:r>
              <a:rPr lang="en-US" b="1" dirty="0" smtClean="0">
                <a:solidFill>
                  <a:srgbClr val="C00000"/>
                </a:solidFill>
              </a:rPr>
              <a:t>Acknowledgement frame: </a:t>
            </a:r>
            <a:r>
              <a:rPr lang="en-US" dirty="0" smtClean="0">
                <a:solidFill>
                  <a:srgbClr val="C00000"/>
                </a:solidFill>
              </a:rPr>
              <a:t>Confirms the successful reception of a frame</a:t>
            </a:r>
          </a:p>
          <a:p>
            <a:pPr lvl="1"/>
            <a:r>
              <a:rPr lang="en-US" b="1" dirty="0" smtClean="0">
                <a:solidFill>
                  <a:srgbClr val="C00000"/>
                </a:solidFill>
              </a:rPr>
              <a:t>MAC command frame: </a:t>
            </a:r>
            <a:r>
              <a:rPr lang="en-US" dirty="0" smtClean="0">
                <a:solidFill>
                  <a:srgbClr val="C00000"/>
                </a:solidFill>
              </a:rPr>
              <a:t>Responsible for control communication between devices</a:t>
            </a:r>
            <a:endParaRPr lang="en-US" dirty="0">
              <a:solidFill>
                <a:srgbClr val="C00000"/>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098" name="Picture 2"/>
          <p:cNvPicPr>
            <a:picLocks noChangeAspect="1" noChangeArrowheads="1"/>
          </p:cNvPicPr>
          <p:nvPr/>
        </p:nvPicPr>
        <p:blipFill>
          <a:blip r:embed="rId2" cstate="print"/>
          <a:srcRect/>
          <a:stretch>
            <a:fillRect/>
          </a:stretch>
        </p:blipFill>
        <p:spPr bwMode="auto">
          <a:xfrm>
            <a:off x="766763" y="1562100"/>
            <a:ext cx="7998765" cy="3924300"/>
          </a:xfrm>
          <a:prstGeom prst="rect">
            <a:avLst/>
          </a:prstGeom>
          <a:noFill/>
          <a:ln w="9525">
            <a:noFill/>
            <a:miter lim="800000"/>
            <a:headEnd/>
            <a:tailEnd/>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0000" lnSpcReduction="20000"/>
          </a:bodyPr>
          <a:lstStyle/>
          <a:p>
            <a:pPr algn="just"/>
            <a:r>
              <a:rPr lang="en-US" dirty="0" smtClean="0"/>
              <a:t>The </a:t>
            </a:r>
            <a:r>
              <a:rPr lang="en-US" b="1" dirty="0" smtClean="0"/>
              <a:t>MAC Header </a:t>
            </a:r>
            <a:r>
              <a:rPr lang="en-US" dirty="0" smtClean="0"/>
              <a:t>field is composed of the </a:t>
            </a:r>
            <a:r>
              <a:rPr lang="en-US" dirty="0" smtClean="0">
                <a:solidFill>
                  <a:srgbClr val="C00000"/>
                </a:solidFill>
              </a:rPr>
              <a:t>Frame Control, Sequence Number and the Addressing fields.</a:t>
            </a:r>
          </a:p>
          <a:p>
            <a:pPr algn="just"/>
            <a:r>
              <a:rPr lang="en-US" dirty="0" smtClean="0"/>
              <a:t>The </a:t>
            </a:r>
            <a:r>
              <a:rPr lang="en-US" b="1" dirty="0" smtClean="0"/>
              <a:t>Frame Control field </a:t>
            </a:r>
            <a:r>
              <a:rPr lang="en-US" dirty="0" smtClean="0"/>
              <a:t>defines attributes such as </a:t>
            </a:r>
            <a:r>
              <a:rPr lang="en-US" dirty="0" smtClean="0">
                <a:solidFill>
                  <a:srgbClr val="C00000"/>
                </a:solidFill>
              </a:rPr>
              <a:t>frame type, addressing modes, and other control flags.</a:t>
            </a:r>
          </a:p>
          <a:p>
            <a:pPr algn="just"/>
            <a:r>
              <a:rPr lang="en-US" dirty="0" smtClean="0"/>
              <a:t>The </a:t>
            </a:r>
            <a:r>
              <a:rPr lang="en-US" b="1" dirty="0" smtClean="0"/>
              <a:t>Sequence Number </a:t>
            </a:r>
            <a:r>
              <a:rPr lang="en-US" dirty="0" smtClean="0"/>
              <a:t>field indicates the sequence identifier for the frame. The </a:t>
            </a:r>
            <a:r>
              <a:rPr lang="en-US" dirty="0" smtClean="0">
                <a:solidFill>
                  <a:srgbClr val="C00000"/>
                </a:solidFill>
              </a:rPr>
              <a:t>Addressing field </a:t>
            </a:r>
            <a:r>
              <a:rPr lang="en-US" dirty="0" smtClean="0"/>
              <a:t>specifies the Source and Destination PAN Identifier fields as well as the </a:t>
            </a:r>
            <a:r>
              <a:rPr lang="en-US" dirty="0" smtClean="0">
                <a:solidFill>
                  <a:srgbClr val="C00000"/>
                </a:solidFill>
              </a:rPr>
              <a:t>Source and Destination Address fields.</a:t>
            </a:r>
          </a:p>
          <a:p>
            <a:r>
              <a:rPr lang="en-US" b="1" dirty="0" smtClean="0"/>
              <a:t>The MAC Payload field </a:t>
            </a:r>
            <a:r>
              <a:rPr lang="en-US" dirty="0" smtClean="0"/>
              <a:t>varies by individual frame type. For example, beacon frames have specific fields and payloads related to beacons, while MAC command frames have different fields present. The MAC</a:t>
            </a:r>
          </a:p>
          <a:p>
            <a:r>
              <a:rPr lang="en-US" b="1" dirty="0" smtClean="0"/>
              <a:t>Footer field </a:t>
            </a:r>
            <a:r>
              <a:rPr lang="en-US" dirty="0" smtClean="0"/>
              <a:t>is nothing more than a frame check sequence (</a:t>
            </a:r>
            <a:r>
              <a:rPr lang="en-US" dirty="0" smtClean="0">
                <a:solidFill>
                  <a:srgbClr val="C00000"/>
                </a:solidFill>
              </a:rPr>
              <a:t>FCS</a:t>
            </a:r>
            <a:r>
              <a:rPr lang="en-US" dirty="0" smtClean="0"/>
              <a:t>). An FCS is a calculation based on the data in the frame that is used by the receiving side to confirm the integrity of the data in the frame.</a:t>
            </a:r>
            <a:endParaRPr lang="en-US"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t>Topology</a:t>
            </a:r>
            <a:endParaRPr lang="en-US" dirty="0"/>
          </a:p>
        </p:txBody>
      </p:sp>
      <p:sp>
        <p:nvSpPr>
          <p:cNvPr id="3" name="Content Placeholder 2"/>
          <p:cNvSpPr>
            <a:spLocks noGrp="1"/>
          </p:cNvSpPr>
          <p:nvPr>
            <p:ph idx="1"/>
          </p:nvPr>
        </p:nvSpPr>
        <p:spPr/>
        <p:txBody>
          <a:bodyPr>
            <a:normAutofit/>
          </a:bodyPr>
          <a:lstStyle/>
          <a:p>
            <a:r>
              <a:rPr lang="en-US" dirty="0" smtClean="0"/>
              <a:t>IEEE 802.15.4–based networks can be built as </a:t>
            </a:r>
            <a:r>
              <a:rPr lang="en-US" dirty="0" smtClean="0">
                <a:solidFill>
                  <a:srgbClr val="C00000"/>
                </a:solidFill>
              </a:rPr>
              <a:t>star, peer-to-peer, or mesh topologies</a:t>
            </a:r>
            <a:r>
              <a:rPr lang="en-US" dirty="0" smtClean="0"/>
              <a:t>. </a:t>
            </a:r>
          </a:p>
          <a:p>
            <a:r>
              <a:rPr lang="en-US" dirty="0" smtClean="0"/>
              <a:t>Every 802.15.4 PAN should be set up with a unique ID. All the nodes in the same 802.15.4 network should use the same PAN ID. </a:t>
            </a:r>
          </a:p>
          <a:p>
            <a:r>
              <a:rPr lang="en-US" dirty="0" smtClean="0"/>
              <a:t>Figure shows an example of an 802.15.4 mesh network with a PAN ID of 1.</a:t>
            </a:r>
            <a:endParaRPr lang="en-US"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5122" name="Picture 2"/>
          <p:cNvPicPr>
            <a:picLocks noChangeAspect="1" noChangeArrowheads="1"/>
          </p:cNvPicPr>
          <p:nvPr/>
        </p:nvPicPr>
        <p:blipFill>
          <a:blip r:embed="rId2" cstate="print"/>
          <a:srcRect/>
          <a:stretch>
            <a:fillRect/>
          </a:stretch>
        </p:blipFill>
        <p:spPr bwMode="auto">
          <a:xfrm>
            <a:off x="762000" y="1828799"/>
            <a:ext cx="7053714" cy="3823779"/>
          </a:xfrm>
          <a:prstGeom prst="rect">
            <a:avLst/>
          </a:prstGeom>
          <a:noFill/>
          <a:ln w="9525">
            <a:noFill/>
            <a:miter lim="800000"/>
            <a:headEnd/>
            <a:tailEnd/>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92162"/>
          </a:xfrm>
        </p:spPr>
        <p:txBody>
          <a:bodyPr>
            <a:normAutofit/>
          </a:bodyPr>
          <a:lstStyle/>
          <a:p>
            <a:pPr algn="l"/>
            <a:r>
              <a:rPr lang="en-US" b="1" dirty="0" smtClean="0"/>
              <a:t>Security</a:t>
            </a:r>
            <a:endParaRPr lang="en-US" dirty="0"/>
          </a:p>
        </p:txBody>
      </p:sp>
      <p:sp>
        <p:nvSpPr>
          <p:cNvPr id="3" name="Content Placeholder 2"/>
          <p:cNvSpPr>
            <a:spLocks noGrp="1"/>
          </p:cNvSpPr>
          <p:nvPr>
            <p:ph idx="1"/>
          </p:nvPr>
        </p:nvSpPr>
        <p:spPr/>
        <p:txBody>
          <a:bodyPr>
            <a:normAutofit fontScale="85000" lnSpcReduction="20000"/>
          </a:bodyPr>
          <a:lstStyle/>
          <a:p>
            <a:pPr algn="just"/>
            <a:r>
              <a:rPr lang="en-US" dirty="0" smtClean="0"/>
              <a:t>The IEEE 802.15.4 specification uses </a:t>
            </a:r>
            <a:r>
              <a:rPr lang="en-US" b="1" dirty="0" smtClean="0">
                <a:solidFill>
                  <a:srgbClr val="C00000"/>
                </a:solidFill>
              </a:rPr>
              <a:t>Advanced Encryption Standard (AES) with a 128-bit key length as the base encryption algorithm for securing its data</a:t>
            </a:r>
            <a:r>
              <a:rPr lang="en-US" dirty="0" smtClean="0"/>
              <a:t>.</a:t>
            </a:r>
          </a:p>
          <a:p>
            <a:pPr algn="just"/>
            <a:r>
              <a:rPr lang="en-US" dirty="0" smtClean="0"/>
              <a:t>Established by the US National Institute of Standards and Technology in 2001, AES is a block cipher, which means it operates on fixed-size blocks of data. </a:t>
            </a:r>
          </a:p>
          <a:p>
            <a:pPr algn="just"/>
            <a:r>
              <a:rPr lang="en-US" dirty="0" smtClean="0"/>
              <a:t>The use of AES by the US government and its widespread adoption in the private sector has helped it become one of the most popular algorithms used in symmetric key cryptography. (A </a:t>
            </a:r>
            <a:r>
              <a:rPr lang="en-US" i="1" dirty="0" smtClean="0"/>
              <a:t>symmetric key means that the </a:t>
            </a:r>
            <a:r>
              <a:rPr lang="en-US" dirty="0" smtClean="0"/>
              <a:t>same key is used for both the encryption and decryption of the data.)</a:t>
            </a:r>
            <a:endParaRPr lang="en-US"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l"/>
            <a:r>
              <a:rPr lang="en-US" sz="2400" b="1" i="1" dirty="0" smtClean="0"/>
              <a:t>Frame Format with the Auxiliary Security Header Field for 802.15.4-2006 and Later Versions</a:t>
            </a:r>
            <a:endParaRPr lang="en-US" sz="2400" b="1" dirty="0"/>
          </a:p>
        </p:txBody>
      </p:sp>
      <p:sp>
        <p:nvSpPr>
          <p:cNvPr id="3" name="Content Placeholder 2"/>
          <p:cNvSpPr>
            <a:spLocks noGrp="1"/>
          </p:cNvSpPr>
          <p:nvPr>
            <p:ph idx="1"/>
          </p:nvPr>
        </p:nvSpPr>
        <p:spPr/>
        <p:txBody>
          <a:bodyPr/>
          <a:lstStyle/>
          <a:p>
            <a:endParaRPr lang="en-US" dirty="0"/>
          </a:p>
        </p:txBody>
      </p:sp>
      <p:pic>
        <p:nvPicPr>
          <p:cNvPr id="6146" name="Picture 2"/>
          <p:cNvPicPr>
            <a:picLocks noChangeAspect="1" noChangeArrowheads="1"/>
          </p:cNvPicPr>
          <p:nvPr/>
        </p:nvPicPr>
        <p:blipFill>
          <a:blip r:embed="rId2" cstate="print"/>
          <a:srcRect/>
          <a:stretch>
            <a:fillRect/>
          </a:stretch>
        </p:blipFill>
        <p:spPr bwMode="auto">
          <a:xfrm>
            <a:off x="533400" y="1600200"/>
            <a:ext cx="8210096" cy="3505200"/>
          </a:xfrm>
          <a:prstGeom prst="rect">
            <a:avLst/>
          </a:prstGeom>
          <a:noFill/>
          <a:ln w="9525">
            <a:noFill/>
            <a:miter lim="800000"/>
            <a:headEnd/>
            <a:tailEnd/>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85000" lnSpcReduction="20000"/>
          </a:bodyPr>
          <a:lstStyle/>
          <a:p>
            <a:endParaRPr lang="en-US" dirty="0" smtClean="0"/>
          </a:p>
          <a:p>
            <a:endParaRPr lang="en-US" dirty="0"/>
          </a:p>
          <a:p>
            <a:endParaRPr lang="en-US" dirty="0" smtClean="0"/>
          </a:p>
          <a:p>
            <a:pPr algn="just"/>
            <a:r>
              <a:rPr lang="en-US" dirty="0" err="1" smtClean="0"/>
              <a:t>IoT</a:t>
            </a:r>
            <a:r>
              <a:rPr lang="en-US" dirty="0" smtClean="0"/>
              <a:t> </a:t>
            </a:r>
            <a:r>
              <a:rPr lang="en-US" dirty="0"/>
              <a:t>Access Technologies: Physical and MAC layers, topology and Security of IEEE 802.15.4, 802.15.4g, 802.15.4e, 1901.2a, 802.11ah and </a:t>
            </a:r>
            <a:r>
              <a:rPr lang="en-US" dirty="0" err="1"/>
              <a:t>LoRaWAN</a:t>
            </a:r>
            <a:r>
              <a:rPr lang="en-US" dirty="0"/>
              <a:t> – Network Layer: IP versions, Constrained Nodes and Constrained Networks – Optimizing IP for </a:t>
            </a:r>
            <a:r>
              <a:rPr lang="en-US" dirty="0" err="1"/>
              <a:t>IoT</a:t>
            </a:r>
            <a:r>
              <a:rPr lang="en-US" dirty="0"/>
              <a:t>: From 6LoWPAN to 6Lo, Routing over Low Power and </a:t>
            </a:r>
            <a:r>
              <a:rPr lang="en-US" dirty="0" err="1"/>
              <a:t>Lossy</a:t>
            </a:r>
            <a:r>
              <a:rPr lang="en-US" dirty="0"/>
              <a:t> Networks – Application Transport Methods: Supervisory Control and Data Acquisition – Application Layer Protocols: </a:t>
            </a:r>
            <a:r>
              <a:rPr lang="en-US" dirty="0" err="1"/>
              <a:t>CoAP</a:t>
            </a:r>
            <a:r>
              <a:rPr lang="en-US" dirty="0"/>
              <a:t> and MQTT</a:t>
            </a:r>
          </a:p>
        </p:txBody>
      </p:sp>
      <p:sp>
        <p:nvSpPr>
          <p:cNvPr id="4" name="Rounded Rectangle 3"/>
          <p:cNvSpPr/>
          <p:nvPr/>
        </p:nvSpPr>
        <p:spPr>
          <a:xfrm>
            <a:off x="1143000" y="533400"/>
            <a:ext cx="7086600" cy="190500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4400" b="1" dirty="0" smtClean="0">
                <a:solidFill>
                  <a:schemeClr val="tx2"/>
                </a:solidFill>
              </a:rPr>
              <a:t>INTERNET OF THINGS</a:t>
            </a:r>
          </a:p>
          <a:p>
            <a:pPr algn="ctr"/>
            <a:r>
              <a:rPr lang="en-US" sz="4400" b="1" dirty="0" smtClean="0">
                <a:solidFill>
                  <a:schemeClr val="tx2"/>
                </a:solidFill>
              </a:rPr>
              <a:t>UNIT II</a:t>
            </a:r>
          </a:p>
          <a:p>
            <a:pPr algn="ctr"/>
            <a:r>
              <a:rPr lang="en-US" sz="4400" b="1" dirty="0" smtClean="0"/>
              <a:t> </a:t>
            </a:r>
            <a:r>
              <a:rPr lang="en-US" sz="4400" b="1" dirty="0" err="1" smtClean="0"/>
              <a:t>IoT</a:t>
            </a:r>
            <a:r>
              <a:rPr lang="en-US" sz="4400" b="1" dirty="0" smtClean="0">
                <a:solidFill>
                  <a:schemeClr val="tx2"/>
                </a:solidFill>
              </a:rPr>
              <a:t> </a:t>
            </a:r>
            <a:r>
              <a:rPr lang="en-US" sz="4400" b="1" dirty="0" smtClean="0">
                <a:solidFill>
                  <a:schemeClr val="tx1"/>
                </a:solidFill>
              </a:rPr>
              <a:t>PROTOCOLS</a:t>
            </a:r>
            <a:endParaRPr lang="en-US" sz="4400" dirty="0">
              <a:solidFill>
                <a:schemeClr val="tx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IEEE 802.15.4g and 802.15.4e</a:t>
            </a:r>
            <a:endParaRPr lang="en-US" dirty="0"/>
          </a:p>
        </p:txBody>
      </p:sp>
      <p:sp>
        <p:nvSpPr>
          <p:cNvPr id="3" name="Content Placeholder 2"/>
          <p:cNvSpPr>
            <a:spLocks noGrp="1"/>
          </p:cNvSpPr>
          <p:nvPr>
            <p:ph idx="1"/>
          </p:nvPr>
        </p:nvSpPr>
        <p:spPr/>
        <p:txBody>
          <a:bodyPr>
            <a:normAutofit lnSpcReduction="10000"/>
          </a:bodyPr>
          <a:lstStyle/>
          <a:p>
            <a:pPr algn="just"/>
            <a:r>
              <a:rPr lang="en-US" dirty="0" smtClean="0"/>
              <a:t>The IEEE frequently </a:t>
            </a:r>
            <a:r>
              <a:rPr lang="en-US" dirty="0" smtClean="0">
                <a:solidFill>
                  <a:srgbClr val="FF0000"/>
                </a:solidFill>
              </a:rPr>
              <a:t>makes amendments </a:t>
            </a:r>
            <a:r>
              <a:rPr lang="en-US" dirty="0" smtClean="0"/>
              <a:t>to </a:t>
            </a:r>
            <a:r>
              <a:rPr lang="en-US" dirty="0" smtClean="0">
                <a:solidFill>
                  <a:srgbClr val="FF0000"/>
                </a:solidFill>
              </a:rPr>
              <a:t>the core 802.15.4 </a:t>
            </a:r>
            <a:r>
              <a:rPr lang="en-US" dirty="0" smtClean="0"/>
              <a:t>specification, before integrating them into the next revision of the core specification. </a:t>
            </a:r>
          </a:p>
          <a:p>
            <a:pPr algn="just"/>
            <a:r>
              <a:rPr lang="en-US" dirty="0" smtClean="0"/>
              <a:t>these amendments are made, a lowercase letter is appended. </a:t>
            </a:r>
          </a:p>
          <a:p>
            <a:pPr algn="just"/>
            <a:r>
              <a:rPr lang="en-US" dirty="0" smtClean="0"/>
              <a:t>Two such examples of this are </a:t>
            </a:r>
            <a:r>
              <a:rPr lang="en-US" b="1" dirty="0" smtClean="0">
                <a:solidFill>
                  <a:srgbClr val="C00000"/>
                </a:solidFill>
              </a:rPr>
              <a:t>802.15.4e-2012 and 802.15.4g-2012</a:t>
            </a:r>
            <a:r>
              <a:rPr lang="en-US" dirty="0" smtClean="0"/>
              <a:t>, both of which are </a:t>
            </a:r>
            <a:r>
              <a:rPr lang="en-US" dirty="0" smtClean="0">
                <a:solidFill>
                  <a:srgbClr val="C00000"/>
                </a:solidFill>
              </a:rPr>
              <a:t>especially relevant to the subject of </a:t>
            </a:r>
            <a:r>
              <a:rPr lang="en-US" dirty="0" err="1" smtClean="0">
                <a:solidFill>
                  <a:srgbClr val="C00000"/>
                </a:solidFill>
              </a:rPr>
              <a:t>IoT</a:t>
            </a:r>
            <a:r>
              <a:rPr lang="en-US" dirty="0" smtClean="0"/>
              <a:t>.</a:t>
            </a:r>
            <a:endParaRPr lang="en-US"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0"/>
            <a:ext cx="8229600" cy="6126163"/>
          </a:xfrm>
        </p:spPr>
        <p:txBody>
          <a:bodyPr>
            <a:normAutofit/>
          </a:bodyPr>
          <a:lstStyle/>
          <a:p>
            <a:r>
              <a:rPr lang="en-US" dirty="0" smtClean="0"/>
              <a:t>The IEEE 802.15.4e amendment:</a:t>
            </a:r>
          </a:p>
          <a:p>
            <a:pPr lvl="1" algn="just"/>
            <a:r>
              <a:rPr lang="en-US" dirty="0" smtClean="0"/>
              <a:t>Expands the MAC layer feature set to remedy the disadvantages associated with 802.15.4, including </a:t>
            </a:r>
            <a:r>
              <a:rPr lang="en-US" dirty="0" smtClean="0">
                <a:solidFill>
                  <a:srgbClr val="C00000"/>
                </a:solidFill>
              </a:rPr>
              <a:t>MAC reliability, unbounded latency, and multipath fading.</a:t>
            </a:r>
          </a:p>
          <a:p>
            <a:pPr lvl="1" algn="just"/>
            <a:r>
              <a:rPr lang="en-US" dirty="0" smtClean="0"/>
              <a:t>Made improvements to better cope with certain </a:t>
            </a:r>
            <a:r>
              <a:rPr lang="en-US" dirty="0" smtClean="0">
                <a:solidFill>
                  <a:srgbClr val="C00000"/>
                </a:solidFill>
              </a:rPr>
              <a:t>application domains, such as factory and process automation and smart grid.</a:t>
            </a:r>
          </a:p>
          <a:p>
            <a:pPr lvl="1" algn="just"/>
            <a:r>
              <a:rPr lang="en-US" dirty="0" smtClean="0"/>
              <a:t>IEEE 802.15.4e-2012 enhanced the IEEE 802.15.4 MAC layer capabilities in the areas of </a:t>
            </a:r>
            <a:r>
              <a:rPr lang="en-US" b="1" dirty="0" smtClean="0">
                <a:solidFill>
                  <a:srgbClr val="C00000"/>
                </a:solidFill>
              </a:rPr>
              <a:t>frame format, security, determinism mechanism, and frequency hopping.</a:t>
            </a:r>
            <a:endParaRPr lang="en-US" b="1" dirty="0">
              <a:solidFill>
                <a:srgbClr val="C00000"/>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0"/>
            <a:ext cx="8991600" cy="6126163"/>
          </a:xfrm>
        </p:spPr>
        <p:txBody>
          <a:bodyPr>
            <a:normAutofit fontScale="92500" lnSpcReduction="10000"/>
          </a:bodyPr>
          <a:lstStyle/>
          <a:p>
            <a:r>
              <a:rPr lang="en-US" dirty="0" smtClean="0"/>
              <a:t>The IEEE 802.15.4g-2012:</a:t>
            </a:r>
          </a:p>
          <a:p>
            <a:pPr lvl="1"/>
            <a:r>
              <a:rPr lang="en-US" dirty="0" smtClean="0"/>
              <a:t>The focus of this specification is </a:t>
            </a:r>
            <a:r>
              <a:rPr lang="en-US" dirty="0" smtClean="0">
                <a:solidFill>
                  <a:srgbClr val="C00000"/>
                </a:solidFill>
              </a:rPr>
              <a:t>the smart grid or, more specifically, smart utility network </a:t>
            </a:r>
            <a:r>
              <a:rPr lang="en-US" dirty="0" smtClean="0"/>
              <a:t>communication.</a:t>
            </a:r>
          </a:p>
          <a:p>
            <a:r>
              <a:rPr lang="en-US" dirty="0" smtClean="0"/>
              <a:t>This technology applies to </a:t>
            </a:r>
            <a:r>
              <a:rPr lang="en-US" dirty="0" err="1" smtClean="0"/>
              <a:t>IoT</a:t>
            </a:r>
            <a:r>
              <a:rPr lang="en-US" dirty="0" smtClean="0"/>
              <a:t> use cases such as the following:</a:t>
            </a:r>
          </a:p>
          <a:p>
            <a:pPr lvl="1"/>
            <a:r>
              <a:rPr lang="en-US" b="1" dirty="0" smtClean="0">
                <a:solidFill>
                  <a:srgbClr val="C00000"/>
                </a:solidFill>
              </a:rPr>
              <a:t>Distribution automation and industrial supervisory control and data acquisition (SCADA) environments for remote monitoring and control.</a:t>
            </a:r>
          </a:p>
          <a:p>
            <a:pPr lvl="1"/>
            <a:r>
              <a:rPr lang="en-US" b="1" dirty="0" smtClean="0">
                <a:solidFill>
                  <a:srgbClr val="C00000"/>
                </a:solidFill>
              </a:rPr>
              <a:t>Public lighting</a:t>
            </a:r>
          </a:p>
          <a:p>
            <a:pPr lvl="1"/>
            <a:r>
              <a:rPr lang="en-US" b="1" dirty="0" smtClean="0">
                <a:solidFill>
                  <a:srgbClr val="C00000"/>
                </a:solidFill>
              </a:rPr>
              <a:t>Environmental wireless sensors in smart cities</a:t>
            </a:r>
          </a:p>
          <a:p>
            <a:pPr lvl="1"/>
            <a:r>
              <a:rPr lang="en-US" b="1" dirty="0" smtClean="0">
                <a:solidFill>
                  <a:srgbClr val="C00000"/>
                </a:solidFill>
              </a:rPr>
              <a:t>Electrical vehicle charging stations</a:t>
            </a:r>
          </a:p>
          <a:p>
            <a:pPr lvl="1"/>
            <a:r>
              <a:rPr lang="en-US" b="1" dirty="0" smtClean="0">
                <a:solidFill>
                  <a:srgbClr val="C00000"/>
                </a:solidFill>
              </a:rPr>
              <a:t>Smart parking meters</a:t>
            </a:r>
          </a:p>
          <a:p>
            <a:pPr lvl="1"/>
            <a:r>
              <a:rPr lang="en-US" b="1" dirty="0" err="1" smtClean="0">
                <a:solidFill>
                  <a:srgbClr val="C00000"/>
                </a:solidFill>
              </a:rPr>
              <a:t>Microgrids</a:t>
            </a:r>
            <a:endParaRPr lang="en-US" b="1" dirty="0" smtClean="0">
              <a:solidFill>
                <a:srgbClr val="C00000"/>
              </a:solidFill>
            </a:endParaRPr>
          </a:p>
          <a:p>
            <a:pPr lvl="1"/>
            <a:r>
              <a:rPr lang="en-US" b="1" dirty="0" smtClean="0">
                <a:solidFill>
                  <a:srgbClr val="C00000"/>
                </a:solidFill>
              </a:rPr>
              <a:t>Renewable energy</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639762"/>
          </a:xfrm>
        </p:spPr>
        <p:txBody>
          <a:bodyPr>
            <a:normAutofit fontScale="90000"/>
          </a:bodyPr>
          <a:lstStyle/>
          <a:p>
            <a:pPr algn="l"/>
            <a:r>
              <a:rPr lang="en-US" b="1" dirty="0" smtClean="0"/>
              <a:t>Physical Layer</a:t>
            </a:r>
            <a:endParaRPr lang="en-US" dirty="0"/>
          </a:p>
        </p:txBody>
      </p:sp>
      <p:sp>
        <p:nvSpPr>
          <p:cNvPr id="3" name="Content Placeholder 2"/>
          <p:cNvSpPr>
            <a:spLocks noGrp="1"/>
          </p:cNvSpPr>
          <p:nvPr>
            <p:ph idx="1"/>
          </p:nvPr>
        </p:nvSpPr>
        <p:spPr>
          <a:xfrm>
            <a:off x="457200" y="990600"/>
            <a:ext cx="8229600" cy="5562600"/>
          </a:xfrm>
        </p:spPr>
        <p:txBody>
          <a:bodyPr>
            <a:normAutofit fontScale="85000" lnSpcReduction="20000"/>
          </a:bodyPr>
          <a:lstStyle/>
          <a:p>
            <a:pPr algn="just"/>
            <a:r>
              <a:rPr lang="en-US" dirty="0" smtClean="0"/>
              <a:t>In IEEE </a:t>
            </a:r>
            <a:r>
              <a:rPr lang="en-US" b="1" u="sng" dirty="0" smtClean="0">
                <a:solidFill>
                  <a:srgbClr val="C00000"/>
                </a:solidFill>
              </a:rPr>
              <a:t>802.15.4g-2012</a:t>
            </a:r>
            <a:r>
              <a:rPr lang="en-US" dirty="0" smtClean="0"/>
              <a:t>, the original IEEE 802.15.4 maximum PSDU or payload size of 127 bytes was increased for the SUN PHY to 2047 bytes.</a:t>
            </a:r>
          </a:p>
          <a:p>
            <a:pPr algn="just"/>
            <a:r>
              <a:rPr lang="en-US" dirty="0" smtClean="0"/>
              <a:t>Supports multiple </a:t>
            </a:r>
            <a:r>
              <a:rPr lang="en-US" dirty="0" smtClean="0">
                <a:solidFill>
                  <a:srgbClr val="C00000"/>
                </a:solidFill>
              </a:rPr>
              <a:t>data rates </a:t>
            </a:r>
            <a:r>
              <a:rPr lang="en-US" dirty="0" smtClean="0"/>
              <a:t>in bands ranging from </a:t>
            </a:r>
            <a:r>
              <a:rPr lang="en-US" b="1" dirty="0" smtClean="0">
                <a:solidFill>
                  <a:srgbClr val="C00000"/>
                </a:solidFill>
              </a:rPr>
              <a:t>169 MHz to 2.4 GHz.</a:t>
            </a:r>
          </a:p>
          <a:p>
            <a:pPr lvl="1" algn="just"/>
            <a:r>
              <a:rPr lang="en-US" b="1" dirty="0" smtClean="0"/>
              <a:t>Multi-Rate and Multi-Regional Frequency Shift Keying (MR-FSK) Offers good transmit </a:t>
            </a:r>
            <a:r>
              <a:rPr lang="en-US" dirty="0" smtClean="0"/>
              <a:t>power efficiency due to the constant envelope of the transmit signal</a:t>
            </a:r>
          </a:p>
          <a:p>
            <a:pPr lvl="1" algn="just"/>
            <a:r>
              <a:rPr lang="en-US" b="1" dirty="0" smtClean="0"/>
              <a:t>MR Orthogonal Frequency Division Multiplexing (MROFDM) </a:t>
            </a:r>
            <a:r>
              <a:rPr lang="en-US" dirty="0" smtClean="0"/>
              <a:t>Provides higher data rates but may be too complex for low-cost and low-power devices</a:t>
            </a:r>
          </a:p>
          <a:p>
            <a:pPr lvl="1" algn="just"/>
            <a:r>
              <a:rPr lang="en-US" b="1" dirty="0" smtClean="0"/>
              <a:t>MR Offset </a:t>
            </a:r>
            <a:r>
              <a:rPr lang="en-US" b="1" dirty="0" err="1" smtClean="0"/>
              <a:t>Quadrature</a:t>
            </a:r>
            <a:r>
              <a:rPr lang="en-US" b="1" dirty="0" smtClean="0"/>
              <a:t> Phase-Shift Keying (MR-O-QPSK)</a:t>
            </a:r>
          </a:p>
          <a:p>
            <a:pPr algn="just"/>
            <a:r>
              <a:rPr lang="en-US" b="1" dirty="0" smtClean="0">
                <a:solidFill>
                  <a:srgbClr val="C00000"/>
                </a:solidFill>
              </a:rPr>
              <a:t>Enhanced data rates and a greater number of channels </a:t>
            </a:r>
            <a:r>
              <a:rPr lang="en-US" dirty="0" smtClean="0"/>
              <a:t>for channel hopping are available, depending on the frequency bands and modulation.</a:t>
            </a:r>
            <a:endParaRPr lang="en-US"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487362"/>
          </a:xfrm>
        </p:spPr>
        <p:txBody>
          <a:bodyPr>
            <a:normAutofit fontScale="90000"/>
          </a:bodyPr>
          <a:lstStyle/>
          <a:p>
            <a:pPr algn="l"/>
            <a:r>
              <a:rPr lang="en-US" b="1" dirty="0" smtClean="0"/>
              <a:t>MAC Layer</a:t>
            </a:r>
            <a:endParaRPr lang="en-US" dirty="0"/>
          </a:p>
        </p:txBody>
      </p:sp>
      <p:sp>
        <p:nvSpPr>
          <p:cNvPr id="3" name="Content Placeholder 2"/>
          <p:cNvSpPr>
            <a:spLocks noGrp="1"/>
          </p:cNvSpPr>
          <p:nvPr>
            <p:ph idx="1"/>
          </p:nvPr>
        </p:nvSpPr>
        <p:spPr>
          <a:xfrm>
            <a:off x="457200" y="914400"/>
            <a:ext cx="8229600" cy="5211763"/>
          </a:xfrm>
        </p:spPr>
        <p:txBody>
          <a:bodyPr/>
          <a:lstStyle/>
          <a:p>
            <a:pPr algn="just"/>
            <a:r>
              <a:rPr lang="en-US" dirty="0" smtClean="0"/>
              <a:t>IEEE </a:t>
            </a:r>
            <a:r>
              <a:rPr lang="en-US" b="1" u="sng" dirty="0" smtClean="0">
                <a:solidFill>
                  <a:srgbClr val="C00000"/>
                </a:solidFill>
              </a:rPr>
              <a:t>802.15.4e-2012</a:t>
            </a:r>
            <a:r>
              <a:rPr lang="en-US" dirty="0" smtClean="0"/>
              <a:t> amendment is not applicable to the PHY layer, it is pertinent to the </a:t>
            </a:r>
            <a:r>
              <a:rPr lang="en-US" b="1" dirty="0" smtClean="0"/>
              <a:t>MAC</a:t>
            </a:r>
            <a:r>
              <a:rPr lang="en-US" dirty="0" smtClean="0"/>
              <a:t> layer. This amendment enhances the MAC layer through various functions.</a:t>
            </a:r>
          </a:p>
          <a:p>
            <a:pPr lvl="1" algn="just"/>
            <a:r>
              <a:rPr lang="en-US" b="1" dirty="0" smtClean="0"/>
              <a:t>Time-Slotted Channel Hopping (TSCH)</a:t>
            </a:r>
          </a:p>
          <a:p>
            <a:pPr lvl="1" algn="just"/>
            <a:r>
              <a:rPr lang="en-US" b="1" dirty="0" smtClean="0"/>
              <a:t>Information elements</a:t>
            </a:r>
          </a:p>
          <a:p>
            <a:pPr lvl="1" algn="just"/>
            <a:r>
              <a:rPr lang="en-US" b="1" dirty="0" smtClean="0"/>
              <a:t>Enhanced beacons (EBs)</a:t>
            </a:r>
          </a:p>
          <a:p>
            <a:pPr lvl="1" algn="just"/>
            <a:r>
              <a:rPr lang="en-US" b="1" dirty="0" smtClean="0"/>
              <a:t>Enhanced beacon requests (EBRs)</a:t>
            </a:r>
          </a:p>
          <a:p>
            <a:pPr lvl="1" algn="just"/>
            <a:r>
              <a:rPr lang="en-US" b="1" dirty="0" smtClean="0"/>
              <a:t>Enhanced Acknowledgement</a:t>
            </a:r>
            <a:endParaRPr lang="en-US"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it-IT" i="1" dirty="0" smtClean="0"/>
              <a:t>IEEE 802.15.4g/e MAC Frame Format</a:t>
            </a:r>
            <a:endParaRPr lang="en-US" dirty="0"/>
          </a:p>
        </p:txBody>
      </p:sp>
      <p:sp>
        <p:nvSpPr>
          <p:cNvPr id="3" name="Content Placeholder 2"/>
          <p:cNvSpPr>
            <a:spLocks noGrp="1"/>
          </p:cNvSpPr>
          <p:nvPr>
            <p:ph idx="1"/>
          </p:nvPr>
        </p:nvSpPr>
        <p:spPr/>
        <p:txBody>
          <a:bodyPr>
            <a:normAutofit fontScale="55000" lnSpcReduction="20000"/>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pPr>
              <a:buNone/>
            </a:pPr>
            <a:endParaRPr lang="en-US" dirty="0" smtClean="0"/>
          </a:p>
          <a:p>
            <a:r>
              <a:rPr lang="en-US" sz="4400" dirty="0" smtClean="0"/>
              <a:t>IE field contains one or more information elements that allow for additional information to be exchanged at the MAC layer.</a:t>
            </a:r>
            <a:endParaRPr lang="en-US" sz="4400" dirty="0"/>
          </a:p>
        </p:txBody>
      </p:sp>
      <p:pic>
        <p:nvPicPr>
          <p:cNvPr id="1026" name="Picture 2"/>
          <p:cNvPicPr>
            <a:picLocks noChangeAspect="1" noChangeArrowheads="1"/>
          </p:cNvPicPr>
          <p:nvPr/>
        </p:nvPicPr>
        <p:blipFill>
          <a:blip r:embed="rId2" cstate="print"/>
          <a:srcRect/>
          <a:stretch>
            <a:fillRect/>
          </a:stretch>
        </p:blipFill>
        <p:spPr bwMode="auto">
          <a:xfrm>
            <a:off x="685800" y="1219200"/>
            <a:ext cx="7467600" cy="3476625"/>
          </a:xfrm>
          <a:prstGeom prst="rect">
            <a:avLst/>
          </a:prstGeom>
          <a:noFill/>
          <a:ln w="9525">
            <a:noFill/>
            <a:miter lim="800000"/>
            <a:headEnd/>
            <a:tailEnd/>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t>Topology</a:t>
            </a:r>
            <a:endParaRPr lang="en-US" dirty="0"/>
          </a:p>
        </p:txBody>
      </p:sp>
      <p:sp>
        <p:nvSpPr>
          <p:cNvPr id="3" name="Content Placeholder 2"/>
          <p:cNvSpPr>
            <a:spLocks noGrp="1"/>
          </p:cNvSpPr>
          <p:nvPr>
            <p:ph idx="1"/>
          </p:nvPr>
        </p:nvSpPr>
        <p:spPr/>
        <p:txBody>
          <a:bodyPr>
            <a:normAutofit fontScale="92500" lnSpcReduction="10000"/>
          </a:bodyPr>
          <a:lstStyle/>
          <a:p>
            <a:pPr algn="just"/>
            <a:r>
              <a:rPr lang="en-US" dirty="0" smtClean="0"/>
              <a:t>Deployments of IEEE 802.15.4g-2012 are mostly based on a </a:t>
            </a:r>
            <a:r>
              <a:rPr lang="en-US" b="1" dirty="0" smtClean="0">
                <a:solidFill>
                  <a:srgbClr val="C00000"/>
                </a:solidFill>
              </a:rPr>
              <a:t>mesh topology</a:t>
            </a:r>
            <a:r>
              <a:rPr lang="en-US" dirty="0" smtClean="0"/>
              <a:t>. </a:t>
            </a:r>
          </a:p>
          <a:p>
            <a:pPr algn="just"/>
            <a:r>
              <a:rPr lang="en-US" dirty="0" smtClean="0"/>
              <a:t>This is because a mesh topology is typically the </a:t>
            </a:r>
            <a:r>
              <a:rPr lang="en-US" b="1" dirty="0" smtClean="0">
                <a:solidFill>
                  <a:srgbClr val="C00000"/>
                </a:solidFill>
              </a:rPr>
              <a:t>best choice for use cases in the industrial and smart cities </a:t>
            </a:r>
            <a:r>
              <a:rPr lang="en-US" dirty="0" smtClean="0"/>
              <a:t>areas where 802.15.4g- 2012 is applied.</a:t>
            </a:r>
          </a:p>
          <a:p>
            <a:r>
              <a:rPr lang="en-US" dirty="0" smtClean="0"/>
              <a:t>A mesh topology allows deployments to be done in urban or rural areas, </a:t>
            </a:r>
            <a:r>
              <a:rPr lang="en-US" dirty="0" smtClean="0">
                <a:solidFill>
                  <a:srgbClr val="C00000"/>
                </a:solidFill>
              </a:rPr>
              <a:t>expanding the distance between nodes</a:t>
            </a:r>
            <a:r>
              <a:rPr lang="en-US" dirty="0" smtClean="0"/>
              <a:t> that can relay the traffic of other nodes.</a:t>
            </a:r>
            <a:endParaRPr lang="en-US"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15962"/>
          </a:xfrm>
        </p:spPr>
        <p:txBody>
          <a:bodyPr>
            <a:normAutofit fontScale="90000"/>
          </a:bodyPr>
          <a:lstStyle/>
          <a:p>
            <a:pPr algn="l"/>
            <a:r>
              <a:rPr lang="en-US" b="1" dirty="0" smtClean="0"/>
              <a:t>Security</a:t>
            </a:r>
            <a:endParaRPr lang="en-US" dirty="0"/>
          </a:p>
        </p:txBody>
      </p:sp>
      <p:sp>
        <p:nvSpPr>
          <p:cNvPr id="3" name="Content Placeholder 2"/>
          <p:cNvSpPr>
            <a:spLocks noGrp="1"/>
          </p:cNvSpPr>
          <p:nvPr>
            <p:ph idx="1"/>
          </p:nvPr>
        </p:nvSpPr>
        <p:spPr>
          <a:xfrm>
            <a:off x="457200" y="990600"/>
            <a:ext cx="8229600" cy="5135563"/>
          </a:xfrm>
        </p:spPr>
        <p:txBody>
          <a:bodyPr/>
          <a:lstStyle/>
          <a:p>
            <a:r>
              <a:rPr lang="en-US" dirty="0" smtClean="0"/>
              <a:t>Encryption is provided by AES, with a 128-bit key.</a:t>
            </a:r>
          </a:p>
          <a:p>
            <a:r>
              <a:rPr lang="en-US" dirty="0" smtClean="0"/>
              <a:t>A secure acknowledgement and a secure Enhanced Beacon field</a:t>
            </a:r>
          </a:p>
          <a:p>
            <a:pPr algn="ctr">
              <a:buNone/>
            </a:pPr>
            <a:r>
              <a:rPr lang="en-US" i="1" dirty="0" smtClean="0"/>
              <a:t>IEEE 802.15.4g/e MAC Layer Security</a:t>
            </a:r>
            <a:endParaRPr lang="en-US" dirty="0" smtClean="0"/>
          </a:p>
          <a:p>
            <a:pPr>
              <a:buNone/>
            </a:pPr>
            <a:endParaRPr lang="en-US" dirty="0"/>
          </a:p>
        </p:txBody>
      </p:sp>
      <p:pic>
        <p:nvPicPr>
          <p:cNvPr id="2052" name="Picture 4"/>
          <p:cNvPicPr>
            <a:picLocks noChangeAspect="1" noChangeArrowheads="1"/>
          </p:cNvPicPr>
          <p:nvPr/>
        </p:nvPicPr>
        <p:blipFill>
          <a:blip r:embed="rId2" cstate="print"/>
          <a:srcRect/>
          <a:stretch>
            <a:fillRect/>
          </a:stretch>
        </p:blipFill>
        <p:spPr bwMode="auto">
          <a:xfrm>
            <a:off x="1295400" y="3810000"/>
            <a:ext cx="5943600" cy="2133600"/>
          </a:xfrm>
          <a:prstGeom prst="rect">
            <a:avLst/>
          </a:prstGeom>
          <a:noFill/>
          <a:ln w="9525">
            <a:noFill/>
            <a:miter lim="800000"/>
            <a:headEnd/>
            <a:tailEnd/>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15962"/>
          </a:xfrm>
        </p:spPr>
        <p:txBody>
          <a:bodyPr>
            <a:normAutofit fontScale="90000"/>
          </a:bodyPr>
          <a:lstStyle/>
          <a:p>
            <a:pPr algn="l"/>
            <a:r>
              <a:rPr lang="en-US" b="1" dirty="0" smtClean="0"/>
              <a:t>Security</a:t>
            </a:r>
            <a:endParaRPr lang="en-US" dirty="0"/>
          </a:p>
        </p:txBody>
      </p:sp>
      <p:sp>
        <p:nvSpPr>
          <p:cNvPr id="3" name="Content Placeholder 2"/>
          <p:cNvSpPr>
            <a:spLocks noGrp="1"/>
          </p:cNvSpPr>
          <p:nvPr>
            <p:ph idx="1"/>
          </p:nvPr>
        </p:nvSpPr>
        <p:spPr>
          <a:xfrm>
            <a:off x="457200" y="990600"/>
            <a:ext cx="8229600" cy="5135563"/>
          </a:xfrm>
        </p:spPr>
        <p:txBody>
          <a:bodyPr>
            <a:normAutofit lnSpcReduction="10000"/>
          </a:bodyPr>
          <a:lstStyle/>
          <a:p>
            <a:pPr algn="just"/>
            <a:r>
              <a:rPr lang="en-US" dirty="0" smtClean="0"/>
              <a:t>The full frame gets </a:t>
            </a:r>
            <a:r>
              <a:rPr lang="en-US" dirty="0" smtClean="0">
                <a:solidFill>
                  <a:srgbClr val="C00000"/>
                </a:solidFill>
              </a:rPr>
              <a:t>authenticated through the MIC</a:t>
            </a:r>
            <a:r>
              <a:rPr lang="en-US" dirty="0" smtClean="0"/>
              <a:t> at the end of frame. </a:t>
            </a:r>
          </a:p>
          <a:p>
            <a:pPr algn="just"/>
            <a:r>
              <a:rPr lang="en-US" dirty="0" smtClean="0"/>
              <a:t>The </a:t>
            </a:r>
            <a:r>
              <a:rPr lang="en-US" b="1" dirty="0" smtClean="0">
                <a:solidFill>
                  <a:srgbClr val="C00000"/>
                </a:solidFill>
              </a:rPr>
              <a:t>MIC is a unique value that is calculated based on the frame contents.</a:t>
            </a:r>
          </a:p>
          <a:p>
            <a:pPr algn="just"/>
            <a:r>
              <a:rPr lang="en-US" dirty="0" smtClean="0"/>
              <a:t>Integration of the Information Elements fields allows for the </a:t>
            </a:r>
            <a:r>
              <a:rPr lang="en-US" b="1" dirty="0" smtClean="0"/>
              <a:t>adoption of additional security capabilities, such as the IEEE 802.15.9 Key Management Protocol (</a:t>
            </a:r>
            <a:r>
              <a:rPr lang="en-US" b="1" dirty="0" smtClean="0">
                <a:solidFill>
                  <a:srgbClr val="C00000"/>
                </a:solidFill>
              </a:rPr>
              <a:t>KMP</a:t>
            </a:r>
            <a:r>
              <a:rPr lang="en-US" b="1" dirty="0" smtClean="0"/>
              <a:t>)specification</a:t>
            </a:r>
            <a:r>
              <a:rPr lang="en-US" dirty="0" smtClean="0"/>
              <a:t>.</a:t>
            </a:r>
          </a:p>
          <a:p>
            <a:pPr algn="just"/>
            <a:r>
              <a:rPr lang="en-US" dirty="0" smtClean="0"/>
              <a:t>KMP provides a means for establishing keys for </a:t>
            </a:r>
            <a:r>
              <a:rPr lang="en-US" b="1" dirty="0" smtClean="0"/>
              <a:t>robust datagram security</a:t>
            </a:r>
            <a:r>
              <a:rPr lang="en-US" dirty="0" smtClean="0"/>
              <a:t>.</a:t>
            </a:r>
            <a:endParaRPr lang="en-US"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IEEE 1901.2a</a:t>
            </a:r>
            <a:endParaRPr lang="en-US" dirty="0"/>
          </a:p>
        </p:txBody>
      </p:sp>
      <p:sp>
        <p:nvSpPr>
          <p:cNvPr id="3" name="Content Placeholder 2"/>
          <p:cNvSpPr>
            <a:spLocks noGrp="1"/>
          </p:cNvSpPr>
          <p:nvPr>
            <p:ph idx="1"/>
          </p:nvPr>
        </p:nvSpPr>
        <p:spPr/>
        <p:txBody>
          <a:bodyPr/>
          <a:lstStyle/>
          <a:p>
            <a:pPr algn="just"/>
            <a:r>
              <a:rPr lang="en-US" dirty="0" smtClean="0"/>
              <a:t>IEEE 1901.2a-2013 </a:t>
            </a:r>
            <a:r>
              <a:rPr lang="en-US" b="1" dirty="0" smtClean="0">
                <a:solidFill>
                  <a:srgbClr val="C00000"/>
                </a:solidFill>
              </a:rPr>
              <a:t>is a wired technology </a:t>
            </a:r>
            <a:r>
              <a:rPr lang="en-US" dirty="0" smtClean="0"/>
              <a:t>that is an update to the original IEEE 1901.2 specification.</a:t>
            </a:r>
          </a:p>
          <a:p>
            <a:pPr algn="just"/>
            <a:r>
              <a:rPr lang="en-US" dirty="0" smtClean="0"/>
              <a:t>This is a standard for Narrowband Power Line Communication (</a:t>
            </a:r>
            <a:r>
              <a:rPr lang="en-US" b="1" dirty="0" smtClean="0"/>
              <a:t>NB-PLC</a:t>
            </a:r>
            <a:r>
              <a:rPr lang="en-US" dirty="0" smtClean="0"/>
              <a:t>).</a:t>
            </a:r>
          </a:p>
          <a:p>
            <a:r>
              <a:rPr lang="en-US" dirty="0" smtClean="0"/>
              <a:t>NB-PLC is often found in use cases such as the following</a:t>
            </a:r>
            <a:endParaRPr lang="en-US"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IoT</a:t>
            </a:r>
            <a:r>
              <a:rPr lang="en-US" dirty="0" smtClean="0"/>
              <a:t> Access Technologies</a:t>
            </a:r>
            <a:endParaRPr lang="en-US" dirty="0"/>
          </a:p>
        </p:txBody>
      </p:sp>
      <p:sp>
        <p:nvSpPr>
          <p:cNvPr id="3" name="Content Placeholder 2"/>
          <p:cNvSpPr>
            <a:spLocks noGrp="1"/>
          </p:cNvSpPr>
          <p:nvPr>
            <p:ph idx="1"/>
          </p:nvPr>
        </p:nvSpPr>
        <p:spPr>
          <a:xfrm>
            <a:off x="152400" y="1600200"/>
            <a:ext cx="8962724" cy="4525963"/>
          </a:xfrm>
        </p:spPr>
        <p:txBody>
          <a:bodyPr>
            <a:normAutofit/>
          </a:bodyPr>
          <a:lstStyle/>
          <a:p>
            <a:r>
              <a:rPr lang="en-US" dirty="0" smtClean="0"/>
              <a:t>The technologies that </a:t>
            </a:r>
            <a:r>
              <a:rPr lang="en-US" dirty="0" err="1" smtClean="0"/>
              <a:t>IoT</a:t>
            </a:r>
            <a:r>
              <a:rPr lang="en-US" dirty="0" smtClean="0"/>
              <a:t> access for connectivity.</a:t>
            </a:r>
          </a:p>
          <a:p>
            <a:r>
              <a:rPr lang="en-US" dirty="0" smtClean="0"/>
              <a:t>Topics addressed: </a:t>
            </a:r>
          </a:p>
          <a:p>
            <a:pPr lvl="1"/>
            <a:r>
              <a:rPr lang="en-US" dirty="0" smtClean="0"/>
              <a:t>Physical layers  </a:t>
            </a:r>
            <a:r>
              <a:rPr lang="en-US" dirty="0" smtClean="0">
                <a:solidFill>
                  <a:srgbClr val="FF0000"/>
                </a:solidFill>
              </a:rPr>
              <a:t>(</a:t>
            </a:r>
            <a:r>
              <a:rPr lang="en-US" sz="2400" i="1" dirty="0" smtClean="0">
                <a:solidFill>
                  <a:srgbClr val="FF0000"/>
                </a:solidFill>
              </a:rPr>
              <a:t>The wired or wireless methods and relevant frequencies</a:t>
            </a:r>
            <a:r>
              <a:rPr lang="en-US" dirty="0" smtClean="0">
                <a:solidFill>
                  <a:srgbClr val="FF0000"/>
                </a:solidFill>
              </a:rPr>
              <a:t>) </a:t>
            </a:r>
          </a:p>
          <a:p>
            <a:pPr lvl="1"/>
            <a:r>
              <a:rPr lang="en-US" dirty="0" smtClean="0"/>
              <a:t>MAC layers </a:t>
            </a:r>
            <a:r>
              <a:rPr lang="en-US" sz="2000" i="1" dirty="0" smtClean="0">
                <a:solidFill>
                  <a:srgbClr val="FF0000"/>
                </a:solidFill>
              </a:rPr>
              <a:t>(Considerations at the Media Access Control (MAC) layer, which bridges the physical layer with data link control) </a:t>
            </a:r>
          </a:p>
          <a:p>
            <a:pPr lvl="1"/>
            <a:r>
              <a:rPr lang="en-US" dirty="0" smtClean="0"/>
              <a:t>Topology </a:t>
            </a:r>
            <a:r>
              <a:rPr lang="en-US" sz="2000" i="1" dirty="0" smtClean="0">
                <a:solidFill>
                  <a:srgbClr val="FF0000"/>
                </a:solidFill>
              </a:rPr>
              <a:t>(The topologies supported by the technology)</a:t>
            </a:r>
          </a:p>
          <a:p>
            <a:pPr lvl="1"/>
            <a:r>
              <a:rPr lang="en-US" dirty="0" smtClean="0"/>
              <a:t>Security </a:t>
            </a:r>
            <a:r>
              <a:rPr lang="en-US" sz="2000" i="1" dirty="0" smtClean="0">
                <a:solidFill>
                  <a:srgbClr val="FF0000"/>
                </a:solidFill>
              </a:rPr>
              <a:t>(Security aspects of the technology)</a:t>
            </a:r>
          </a:p>
          <a:p>
            <a:endParaRPr lang="en-US"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304800"/>
            <a:ext cx="8229600" cy="5821363"/>
          </a:xfrm>
        </p:spPr>
        <p:txBody>
          <a:bodyPr>
            <a:normAutofit fontScale="70000" lnSpcReduction="20000"/>
          </a:bodyPr>
          <a:lstStyle/>
          <a:p>
            <a:pPr algn="just"/>
            <a:r>
              <a:rPr lang="en-US" b="1" dirty="0" smtClean="0"/>
              <a:t>Smart metering: </a:t>
            </a:r>
            <a:r>
              <a:rPr lang="en-US" dirty="0" smtClean="0"/>
              <a:t>NB-PLC can be used to automate the reading of </a:t>
            </a:r>
            <a:r>
              <a:rPr lang="en-US" b="1" dirty="0" smtClean="0">
                <a:solidFill>
                  <a:srgbClr val="C00000"/>
                </a:solidFill>
              </a:rPr>
              <a:t>utility meters</a:t>
            </a:r>
            <a:r>
              <a:rPr lang="en-US" dirty="0" smtClean="0"/>
              <a:t>, such as electric, gas, and water meters. This is true particularly in Europe, where PLC is the preferred technology </a:t>
            </a:r>
            <a:r>
              <a:rPr lang="da-DK" dirty="0" smtClean="0"/>
              <a:t>for utilities deploying smart meter solutions.</a:t>
            </a:r>
          </a:p>
          <a:p>
            <a:pPr algn="just"/>
            <a:r>
              <a:rPr lang="en-US" b="1" dirty="0" smtClean="0"/>
              <a:t>Distribution automation: </a:t>
            </a:r>
            <a:r>
              <a:rPr lang="en-US" dirty="0" smtClean="0"/>
              <a:t>NB-PLC can be used for distribution automation, which involves monitoring and controlling all the </a:t>
            </a:r>
            <a:r>
              <a:rPr lang="en-US" dirty="0" smtClean="0">
                <a:solidFill>
                  <a:srgbClr val="C00000"/>
                </a:solidFill>
              </a:rPr>
              <a:t>devices in the power grid</a:t>
            </a:r>
            <a:r>
              <a:rPr lang="en-US" dirty="0" smtClean="0"/>
              <a:t>.</a:t>
            </a:r>
          </a:p>
          <a:p>
            <a:pPr algn="just"/>
            <a:r>
              <a:rPr lang="en-US" b="1" dirty="0" smtClean="0"/>
              <a:t>Public lighting: </a:t>
            </a:r>
            <a:r>
              <a:rPr lang="en-US" dirty="0" smtClean="0"/>
              <a:t>A common use for NB-PLC is with public lighting—the lights found in cities and along streets, highways, and public areas such as parks.</a:t>
            </a:r>
          </a:p>
          <a:p>
            <a:pPr algn="just"/>
            <a:r>
              <a:rPr lang="en-US" b="1" dirty="0" smtClean="0"/>
              <a:t>Electric vehicle charging stations: </a:t>
            </a:r>
            <a:r>
              <a:rPr lang="en-US" dirty="0" smtClean="0"/>
              <a:t>NB-PLC can be used for electric vehicle charging stations, where the batteries of electric vehicles can be recharged.</a:t>
            </a:r>
          </a:p>
          <a:p>
            <a:pPr algn="just"/>
            <a:r>
              <a:rPr lang="en-US" b="1" dirty="0" err="1" smtClean="0"/>
              <a:t>Microgrids</a:t>
            </a:r>
            <a:r>
              <a:rPr lang="en-US" b="1" dirty="0" smtClean="0"/>
              <a:t>: </a:t>
            </a:r>
            <a:r>
              <a:rPr lang="en-US" dirty="0" smtClean="0"/>
              <a:t>NB-PLC can be used for </a:t>
            </a:r>
            <a:r>
              <a:rPr lang="en-US" dirty="0" err="1" smtClean="0"/>
              <a:t>microgrids</a:t>
            </a:r>
            <a:r>
              <a:rPr lang="en-US" dirty="0" smtClean="0"/>
              <a:t>, local energy </a:t>
            </a:r>
            <a:r>
              <a:rPr lang="en-US" dirty="0" smtClean="0">
                <a:solidFill>
                  <a:srgbClr val="C00000"/>
                </a:solidFill>
              </a:rPr>
              <a:t>grids</a:t>
            </a:r>
            <a:r>
              <a:rPr lang="en-US" dirty="0" smtClean="0"/>
              <a:t> that can disconnect from the traditional grid and operate independently.</a:t>
            </a:r>
          </a:p>
          <a:p>
            <a:pPr algn="just"/>
            <a:r>
              <a:rPr lang="en-US" b="1" dirty="0" smtClean="0"/>
              <a:t>Renewable energy: </a:t>
            </a:r>
            <a:r>
              <a:rPr lang="en-US" dirty="0" smtClean="0"/>
              <a:t>NB-PLC can be used in renewable energy applications, such as solar, wind power, hydroelectric, and geothermal heat.</a:t>
            </a:r>
            <a:endParaRPr lang="en-US"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IEEE 802.11ah</a:t>
            </a:r>
            <a:endParaRPr lang="en-US" dirty="0"/>
          </a:p>
        </p:txBody>
      </p:sp>
      <p:sp>
        <p:nvSpPr>
          <p:cNvPr id="3" name="Content Placeholder 2"/>
          <p:cNvSpPr>
            <a:spLocks noGrp="1"/>
          </p:cNvSpPr>
          <p:nvPr>
            <p:ph idx="1"/>
          </p:nvPr>
        </p:nvSpPr>
        <p:spPr/>
        <p:txBody>
          <a:bodyPr>
            <a:normAutofit fontScale="77500" lnSpcReduction="20000"/>
          </a:bodyPr>
          <a:lstStyle/>
          <a:p>
            <a:pPr algn="just"/>
            <a:r>
              <a:rPr lang="en-US" dirty="0" smtClean="0"/>
              <a:t>In unconstrained networks, </a:t>
            </a:r>
            <a:r>
              <a:rPr lang="en-US" b="1" u="sng" dirty="0" smtClean="0">
                <a:solidFill>
                  <a:srgbClr val="FF0000"/>
                </a:solidFill>
              </a:rPr>
              <a:t>IEEE 802.11 </a:t>
            </a:r>
            <a:r>
              <a:rPr lang="en-US" dirty="0" smtClean="0">
                <a:solidFill>
                  <a:srgbClr val="FF0000"/>
                </a:solidFill>
              </a:rPr>
              <a:t>Wi-Fi</a:t>
            </a:r>
            <a:r>
              <a:rPr lang="en-US" dirty="0" smtClean="0"/>
              <a:t> is certainly the most successfully deployed </a:t>
            </a:r>
            <a:r>
              <a:rPr lang="en-US" dirty="0" smtClean="0">
                <a:solidFill>
                  <a:srgbClr val="FF0000"/>
                </a:solidFill>
              </a:rPr>
              <a:t>wireless technology. </a:t>
            </a:r>
          </a:p>
          <a:p>
            <a:pPr algn="just"/>
            <a:r>
              <a:rPr lang="en-US" dirty="0" smtClean="0"/>
              <a:t>This standard is a key </a:t>
            </a:r>
            <a:r>
              <a:rPr lang="en-US" dirty="0" err="1" smtClean="0"/>
              <a:t>IoT</a:t>
            </a:r>
            <a:r>
              <a:rPr lang="en-US" dirty="0" smtClean="0"/>
              <a:t> wireless access technology, either for </a:t>
            </a:r>
          </a:p>
          <a:p>
            <a:pPr algn="just">
              <a:buNone/>
            </a:pPr>
            <a:r>
              <a:rPr lang="en-US" dirty="0" smtClean="0"/>
              <a:t>	</a:t>
            </a:r>
            <a:r>
              <a:rPr lang="en-US" b="1" dirty="0" smtClean="0"/>
              <a:t>connecting endpoints such as </a:t>
            </a:r>
          </a:p>
          <a:p>
            <a:pPr lvl="1" algn="just"/>
            <a:r>
              <a:rPr lang="en-US" dirty="0" smtClean="0"/>
              <a:t>fog computing nodes, </a:t>
            </a:r>
          </a:p>
          <a:p>
            <a:pPr lvl="1" algn="just"/>
            <a:r>
              <a:rPr lang="en-US" dirty="0" smtClean="0"/>
              <a:t>high-data-rate sensors, </a:t>
            </a:r>
          </a:p>
          <a:p>
            <a:pPr lvl="1" algn="just"/>
            <a:r>
              <a:rPr lang="en-US" dirty="0" smtClean="0"/>
              <a:t>audio or video analytics devices </a:t>
            </a:r>
          </a:p>
          <a:p>
            <a:pPr lvl="1" algn="just">
              <a:buNone/>
            </a:pPr>
            <a:r>
              <a:rPr lang="en-US" sz="3200" b="1" dirty="0" smtClean="0"/>
              <a:t>or</a:t>
            </a:r>
            <a:r>
              <a:rPr lang="en-US" dirty="0" smtClean="0"/>
              <a:t> </a:t>
            </a:r>
            <a:r>
              <a:rPr lang="en-US" sz="3200" b="1" dirty="0" smtClean="0"/>
              <a:t>for deploying Wi-Fi backhaul infrastructures, such as </a:t>
            </a:r>
          </a:p>
          <a:p>
            <a:pPr lvl="1" algn="just"/>
            <a:r>
              <a:rPr lang="en-US" dirty="0" smtClean="0"/>
              <a:t>outdoor Wi-Fi mesh in smart cities, </a:t>
            </a:r>
          </a:p>
          <a:p>
            <a:pPr lvl="1" algn="just"/>
            <a:r>
              <a:rPr lang="en-US" dirty="0" smtClean="0"/>
              <a:t>oil and mining</a:t>
            </a:r>
            <a:endParaRPr lang="en-US"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u="sng" dirty="0" smtClean="0">
                <a:solidFill>
                  <a:srgbClr val="FF0000"/>
                </a:solidFill>
              </a:rPr>
              <a:t>IEEE 802.11 Drawbacks</a:t>
            </a:r>
            <a:endParaRPr lang="en-US" dirty="0"/>
          </a:p>
        </p:txBody>
      </p:sp>
      <p:sp>
        <p:nvSpPr>
          <p:cNvPr id="3" name="Content Placeholder 2"/>
          <p:cNvSpPr>
            <a:spLocks noGrp="1"/>
          </p:cNvSpPr>
          <p:nvPr>
            <p:ph idx="1"/>
          </p:nvPr>
        </p:nvSpPr>
        <p:spPr/>
        <p:txBody>
          <a:bodyPr>
            <a:normAutofit/>
          </a:bodyPr>
          <a:lstStyle/>
          <a:p>
            <a:pPr algn="just"/>
            <a:r>
              <a:rPr lang="en-US" dirty="0" smtClean="0"/>
              <a:t>Wi-Fi lacks sub-GHz support for </a:t>
            </a:r>
            <a:r>
              <a:rPr lang="en-US" dirty="0" smtClean="0">
                <a:solidFill>
                  <a:srgbClr val="C00000"/>
                </a:solidFill>
              </a:rPr>
              <a:t>better signal penetration, low power for battery-powered nodes, and the ability to support a large number of devices. </a:t>
            </a:r>
          </a:p>
          <a:p>
            <a:pPr algn="just"/>
            <a:r>
              <a:rPr lang="en-US" dirty="0" smtClean="0"/>
              <a:t>For these reasons, the IEEE 802.11 working group </a:t>
            </a:r>
            <a:r>
              <a:rPr lang="en-US" dirty="0" smtClean="0">
                <a:solidFill>
                  <a:srgbClr val="C00000"/>
                </a:solidFill>
              </a:rPr>
              <a:t>launched</a:t>
            </a:r>
            <a:r>
              <a:rPr lang="en-US" dirty="0" smtClean="0"/>
              <a:t> a task group named </a:t>
            </a:r>
            <a:r>
              <a:rPr lang="en-US" b="1" dirty="0" smtClean="0">
                <a:solidFill>
                  <a:srgbClr val="C00000"/>
                </a:solidFill>
              </a:rPr>
              <a:t>IEEE 802.11ah to specify a sub-GHz version of Wi-Fi. </a:t>
            </a:r>
            <a:endParaRPr lang="en-US" dirty="0" smtClean="0"/>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Three main use</a:t>
            </a:r>
            <a:br>
              <a:rPr lang="en-US" dirty="0" smtClean="0"/>
            </a:br>
            <a:r>
              <a:rPr lang="en-US" dirty="0" smtClean="0"/>
              <a:t>cases are identified for IEEE 802.11ah</a:t>
            </a:r>
            <a:endParaRPr lang="en-US" dirty="0"/>
          </a:p>
        </p:txBody>
      </p:sp>
      <p:sp>
        <p:nvSpPr>
          <p:cNvPr id="3" name="Content Placeholder 2"/>
          <p:cNvSpPr>
            <a:spLocks noGrp="1"/>
          </p:cNvSpPr>
          <p:nvPr>
            <p:ph idx="1"/>
          </p:nvPr>
        </p:nvSpPr>
        <p:spPr/>
        <p:txBody>
          <a:bodyPr>
            <a:normAutofit fontScale="92500" lnSpcReduction="20000"/>
          </a:bodyPr>
          <a:lstStyle/>
          <a:p>
            <a:pPr algn="just"/>
            <a:r>
              <a:rPr lang="en-US" b="1" dirty="0" smtClean="0">
                <a:solidFill>
                  <a:srgbClr val="C00000"/>
                </a:solidFill>
              </a:rPr>
              <a:t>Sensors and meters covering a smart grid: </a:t>
            </a:r>
          </a:p>
          <a:p>
            <a:pPr lvl="1" algn="just"/>
            <a:r>
              <a:rPr lang="en-US" b="1" dirty="0" smtClean="0"/>
              <a:t>Meter to pole, environmental/agricultural </a:t>
            </a:r>
            <a:r>
              <a:rPr lang="en-US" dirty="0" smtClean="0"/>
              <a:t>monitoring, industrial process sensors, indoor healthcare system and fitness sensors, home and building automation sensors</a:t>
            </a:r>
          </a:p>
          <a:p>
            <a:pPr algn="just"/>
            <a:r>
              <a:rPr lang="en-US" b="1" dirty="0" smtClean="0">
                <a:solidFill>
                  <a:srgbClr val="C00000"/>
                </a:solidFill>
              </a:rPr>
              <a:t>Backhaul aggregation of industrial sensors and meter data: </a:t>
            </a:r>
          </a:p>
          <a:p>
            <a:pPr lvl="1" algn="just"/>
            <a:r>
              <a:rPr lang="en-US" dirty="0" smtClean="0"/>
              <a:t>Potentially connecting IEEE 802.15.4g </a:t>
            </a:r>
            <a:r>
              <a:rPr lang="en-US" dirty="0" err="1" smtClean="0"/>
              <a:t>subnetworks</a:t>
            </a:r>
            <a:endParaRPr lang="en-US" dirty="0" smtClean="0"/>
          </a:p>
          <a:p>
            <a:pPr algn="just"/>
            <a:r>
              <a:rPr lang="en-US" b="1" dirty="0" smtClean="0">
                <a:solidFill>
                  <a:srgbClr val="C00000"/>
                </a:solidFill>
              </a:rPr>
              <a:t>Extended range Wi-Fi: </a:t>
            </a:r>
          </a:p>
          <a:p>
            <a:pPr lvl="1" algn="just"/>
            <a:r>
              <a:rPr lang="en-US" dirty="0" smtClean="0"/>
              <a:t>For outdoor extended-range hotspot or cellular traffic offloading when distances already covered by IEEE 802.11a/b/g/n/ac are not good enough</a:t>
            </a:r>
            <a:endParaRPr lang="en-US"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t>Physical Layer</a:t>
            </a:r>
            <a:endParaRPr lang="en-US" dirty="0"/>
          </a:p>
        </p:txBody>
      </p:sp>
      <p:sp>
        <p:nvSpPr>
          <p:cNvPr id="3" name="Content Placeholder 2"/>
          <p:cNvSpPr>
            <a:spLocks noGrp="1"/>
          </p:cNvSpPr>
          <p:nvPr>
            <p:ph idx="1"/>
          </p:nvPr>
        </p:nvSpPr>
        <p:spPr/>
        <p:txBody>
          <a:bodyPr>
            <a:normAutofit fontScale="92500" lnSpcReduction="10000"/>
          </a:bodyPr>
          <a:lstStyle/>
          <a:p>
            <a:pPr algn="just"/>
            <a:r>
              <a:rPr lang="en-US" dirty="0" smtClean="0"/>
              <a:t>IEEE 802.11ah essentially provides an additional 802.11 physical layer operating in unlicensed sub-GHz bands. </a:t>
            </a:r>
          </a:p>
          <a:p>
            <a:pPr algn="just"/>
            <a:r>
              <a:rPr lang="en-US" dirty="0" smtClean="0"/>
              <a:t>For example, various countries and regions use the following bands for IEEE 802.11ah: </a:t>
            </a:r>
          </a:p>
          <a:p>
            <a:pPr lvl="1" algn="just"/>
            <a:r>
              <a:rPr lang="en-US" dirty="0" smtClean="0"/>
              <a:t>868–868.6 MHz for </a:t>
            </a:r>
            <a:r>
              <a:rPr lang="en-US" b="1" dirty="0" smtClean="0">
                <a:solidFill>
                  <a:srgbClr val="C00000"/>
                </a:solidFill>
              </a:rPr>
              <a:t>EMEAR</a:t>
            </a:r>
            <a:r>
              <a:rPr lang="en-US" dirty="0" smtClean="0"/>
              <a:t>, </a:t>
            </a:r>
          </a:p>
          <a:p>
            <a:pPr lvl="1" algn="just"/>
            <a:r>
              <a:rPr lang="en-US" dirty="0" smtClean="0"/>
              <a:t>902–928 MHz and associated subsets for </a:t>
            </a:r>
            <a:r>
              <a:rPr lang="en-US" b="1" dirty="0" smtClean="0">
                <a:solidFill>
                  <a:srgbClr val="C00000"/>
                </a:solidFill>
              </a:rPr>
              <a:t>North America and Asia-Pacific regions</a:t>
            </a:r>
            <a:r>
              <a:rPr lang="en-US" dirty="0" smtClean="0"/>
              <a:t>, and</a:t>
            </a:r>
          </a:p>
          <a:p>
            <a:pPr lvl="1" algn="just"/>
            <a:r>
              <a:rPr lang="en-US" dirty="0" smtClean="0"/>
              <a:t>314–316 MHz, 430–434 MHz, 470–510 MHz, and 779–787 MHz for </a:t>
            </a:r>
            <a:r>
              <a:rPr lang="en-US" b="1" dirty="0" smtClean="0">
                <a:solidFill>
                  <a:srgbClr val="C00000"/>
                </a:solidFill>
              </a:rPr>
              <a:t>China</a:t>
            </a:r>
            <a:r>
              <a:rPr lang="en-US" dirty="0" smtClean="0"/>
              <a:t>.</a:t>
            </a:r>
            <a:endParaRPr lang="en-US" dirty="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0"/>
            <a:ext cx="8229600" cy="6477000"/>
          </a:xfrm>
        </p:spPr>
        <p:txBody>
          <a:bodyPr>
            <a:normAutofit fontScale="85000" lnSpcReduction="10000"/>
          </a:bodyPr>
          <a:lstStyle/>
          <a:p>
            <a:pPr algn="just"/>
            <a:r>
              <a:rPr lang="en-US" dirty="0" smtClean="0"/>
              <a:t>Based on </a:t>
            </a:r>
            <a:r>
              <a:rPr lang="en-US" b="1" dirty="0" smtClean="0"/>
              <a:t>OFDM</a:t>
            </a:r>
            <a:r>
              <a:rPr lang="en-US" dirty="0" smtClean="0"/>
              <a:t> modulation, IEEE 802.11ah uses </a:t>
            </a:r>
            <a:r>
              <a:rPr lang="en-US" dirty="0" smtClean="0">
                <a:solidFill>
                  <a:srgbClr val="C00000"/>
                </a:solidFill>
              </a:rPr>
              <a:t>channels of 2, 4, 8, or 16 MHz </a:t>
            </a:r>
            <a:r>
              <a:rPr lang="en-US" dirty="0" smtClean="0"/>
              <a:t>(and also 1 MHz for low-bandwidth transmission). </a:t>
            </a:r>
          </a:p>
          <a:p>
            <a:pPr algn="just"/>
            <a:r>
              <a:rPr lang="en-US" dirty="0" smtClean="0"/>
              <a:t>This is </a:t>
            </a:r>
            <a:r>
              <a:rPr lang="en-US" dirty="0" smtClean="0">
                <a:solidFill>
                  <a:srgbClr val="C00000"/>
                </a:solidFill>
              </a:rPr>
              <a:t>one-tenth</a:t>
            </a:r>
            <a:r>
              <a:rPr lang="en-US" dirty="0" smtClean="0"/>
              <a:t> of the IEEE 802.11ac channels, resulting in </a:t>
            </a:r>
            <a:r>
              <a:rPr lang="en-US" b="1" dirty="0" smtClean="0">
                <a:solidFill>
                  <a:srgbClr val="C00000"/>
                </a:solidFill>
              </a:rPr>
              <a:t>one-tenth of the corresponding data rates </a:t>
            </a:r>
            <a:r>
              <a:rPr lang="en-US" dirty="0" smtClean="0"/>
              <a:t>of IEEE 802.11ac. </a:t>
            </a:r>
          </a:p>
          <a:p>
            <a:pPr algn="just"/>
            <a:r>
              <a:rPr lang="en-US" dirty="0" smtClean="0"/>
              <a:t>The IEEE 802.11ac standard is a </a:t>
            </a:r>
            <a:r>
              <a:rPr lang="en-US" b="1" dirty="0" smtClean="0"/>
              <a:t>high-speed wireless LAN protocol at the 5 GHz band that is capable of speeds up to 1 </a:t>
            </a:r>
            <a:r>
              <a:rPr lang="en-US" b="1" dirty="0" err="1" smtClean="0"/>
              <a:t>Gbps</a:t>
            </a:r>
            <a:r>
              <a:rPr lang="en-US" b="1" dirty="0" smtClean="0"/>
              <a:t>. </a:t>
            </a:r>
          </a:p>
          <a:p>
            <a:pPr algn="just"/>
            <a:r>
              <a:rPr lang="en-US" dirty="0" smtClean="0"/>
              <a:t>While 802.11ah does not approach this transmission speed (as it uses one-tenth of 802.11ac channel width, it reaches one-tenth of 802.11ac speed), </a:t>
            </a:r>
            <a:r>
              <a:rPr lang="en-US" b="1" dirty="0" smtClean="0">
                <a:solidFill>
                  <a:srgbClr val="C00000"/>
                </a:solidFill>
              </a:rPr>
              <a:t>it does provide an extended range for its lower speed data. </a:t>
            </a:r>
          </a:p>
          <a:p>
            <a:pPr algn="just"/>
            <a:r>
              <a:rPr lang="en-US" dirty="0" smtClean="0"/>
              <a:t>For example, at a data rate of 100 kbps, the outdoor transmission range for IEEE 802.11ah is expected to be </a:t>
            </a:r>
            <a:r>
              <a:rPr lang="en-US" b="1" dirty="0" smtClean="0">
                <a:solidFill>
                  <a:srgbClr val="C00000"/>
                </a:solidFill>
              </a:rPr>
              <a:t>0.62 mile.</a:t>
            </a:r>
            <a:endParaRPr lang="en-US" b="1" dirty="0">
              <a:solidFill>
                <a:srgbClr val="C00000"/>
              </a:solidFill>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15962"/>
          </a:xfrm>
        </p:spPr>
        <p:txBody>
          <a:bodyPr>
            <a:normAutofit fontScale="90000"/>
          </a:bodyPr>
          <a:lstStyle/>
          <a:p>
            <a:pPr algn="l"/>
            <a:r>
              <a:rPr lang="en-US" b="1" dirty="0" smtClean="0"/>
              <a:t>MAC Layer</a:t>
            </a:r>
            <a:endParaRPr lang="en-US" dirty="0"/>
          </a:p>
        </p:txBody>
      </p:sp>
      <p:sp>
        <p:nvSpPr>
          <p:cNvPr id="3" name="Content Placeholder 2"/>
          <p:cNvSpPr>
            <a:spLocks noGrp="1"/>
          </p:cNvSpPr>
          <p:nvPr>
            <p:ph idx="1"/>
          </p:nvPr>
        </p:nvSpPr>
        <p:spPr>
          <a:xfrm>
            <a:off x="457200" y="990600"/>
            <a:ext cx="8229600" cy="5135563"/>
          </a:xfrm>
        </p:spPr>
        <p:txBody>
          <a:bodyPr>
            <a:normAutofit fontScale="85000" lnSpcReduction="20000"/>
          </a:bodyPr>
          <a:lstStyle/>
          <a:p>
            <a:pPr algn="just"/>
            <a:r>
              <a:rPr lang="en-US" dirty="0" smtClean="0"/>
              <a:t>The IEEE 802.11ah MAC layer is optimized to support the </a:t>
            </a:r>
            <a:r>
              <a:rPr lang="en-US" b="1" dirty="0" smtClean="0">
                <a:solidFill>
                  <a:srgbClr val="00B0F0"/>
                </a:solidFill>
              </a:rPr>
              <a:t>new sub-GHz Wi-Fi PHY while providing low power consumption and the ability to support a larger number of endpoints</a:t>
            </a:r>
            <a:r>
              <a:rPr lang="en-US" dirty="0" smtClean="0"/>
              <a:t>.</a:t>
            </a:r>
          </a:p>
          <a:p>
            <a:r>
              <a:rPr lang="en-US" b="1" dirty="0" smtClean="0">
                <a:solidFill>
                  <a:srgbClr val="C00000"/>
                </a:solidFill>
              </a:rPr>
              <a:t>Enhancements</a:t>
            </a:r>
          </a:p>
          <a:p>
            <a:pPr lvl="1" algn="just"/>
            <a:r>
              <a:rPr lang="en-US" b="1" dirty="0" smtClean="0"/>
              <a:t>Number of devices: </a:t>
            </a:r>
            <a:r>
              <a:rPr lang="en-US" dirty="0" smtClean="0"/>
              <a:t>Has been scaled up to 8192 per access point.</a:t>
            </a:r>
          </a:p>
          <a:p>
            <a:pPr lvl="1" algn="just"/>
            <a:r>
              <a:rPr lang="en-US" b="1" dirty="0" smtClean="0"/>
              <a:t>MAC header: </a:t>
            </a:r>
            <a:r>
              <a:rPr lang="en-US" dirty="0" smtClean="0"/>
              <a:t>Has been </a:t>
            </a:r>
            <a:r>
              <a:rPr lang="en-US" dirty="0" smtClean="0">
                <a:solidFill>
                  <a:srgbClr val="C00000"/>
                </a:solidFill>
              </a:rPr>
              <a:t>shortened </a:t>
            </a:r>
            <a:r>
              <a:rPr lang="en-US" dirty="0" smtClean="0"/>
              <a:t>to allow more efficient communication.</a:t>
            </a:r>
          </a:p>
          <a:p>
            <a:pPr lvl="1" algn="just"/>
            <a:r>
              <a:rPr lang="en-US" b="1" dirty="0" smtClean="0"/>
              <a:t>Null data packet (NDP) support: </a:t>
            </a:r>
            <a:r>
              <a:rPr lang="en-US" dirty="0" smtClean="0"/>
              <a:t>Is extended to cover several control and management frames. Relevant information is concentrated in the PHY header and the </a:t>
            </a:r>
            <a:r>
              <a:rPr lang="en-US" dirty="0" smtClean="0">
                <a:solidFill>
                  <a:srgbClr val="C00000"/>
                </a:solidFill>
              </a:rPr>
              <a:t>additional overhead </a:t>
            </a:r>
            <a:r>
              <a:rPr lang="en-US" dirty="0" smtClean="0"/>
              <a:t>associated with decoding the MAC header and data payload is </a:t>
            </a:r>
            <a:r>
              <a:rPr lang="en-US" b="1" dirty="0" smtClean="0"/>
              <a:t>avoided</a:t>
            </a:r>
            <a:r>
              <a:rPr lang="en-US" dirty="0" smtClean="0"/>
              <a:t>.</a:t>
            </a:r>
            <a:endParaRPr lang="en-US" dirty="0"/>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228600"/>
            <a:ext cx="8458200" cy="5897563"/>
          </a:xfrm>
        </p:spPr>
        <p:txBody>
          <a:bodyPr>
            <a:normAutofit fontScale="92500" lnSpcReduction="20000"/>
          </a:bodyPr>
          <a:lstStyle/>
          <a:p>
            <a:pPr algn="just"/>
            <a:r>
              <a:rPr lang="en-US" b="1" dirty="0" smtClean="0"/>
              <a:t>Grouping and </a:t>
            </a:r>
            <a:r>
              <a:rPr lang="en-US" b="1" dirty="0" err="1" smtClean="0"/>
              <a:t>sectorization</a:t>
            </a:r>
            <a:r>
              <a:rPr lang="en-US" b="1" dirty="0" smtClean="0"/>
              <a:t>: </a:t>
            </a:r>
            <a:r>
              <a:rPr lang="en-US" dirty="0" smtClean="0"/>
              <a:t>Enables an AP to use sector antennas and also group stations (distributing a group ID).</a:t>
            </a:r>
          </a:p>
          <a:p>
            <a:pPr algn="just"/>
            <a:r>
              <a:rPr lang="en-US" b="1" dirty="0" smtClean="0"/>
              <a:t>Restricted access window (RAW): </a:t>
            </a:r>
            <a:r>
              <a:rPr lang="en-US" dirty="0" smtClean="0"/>
              <a:t>Is a control algorithm that avoids simultaneous transmissions when many devices are present and </a:t>
            </a:r>
            <a:r>
              <a:rPr lang="en-US" dirty="0" smtClean="0">
                <a:solidFill>
                  <a:srgbClr val="C00000"/>
                </a:solidFill>
              </a:rPr>
              <a:t>provides fair access to the wireless network.</a:t>
            </a:r>
          </a:p>
          <a:p>
            <a:pPr algn="just"/>
            <a:r>
              <a:rPr lang="en-US" b="1" dirty="0" smtClean="0"/>
              <a:t>Target wake time (TWT): </a:t>
            </a:r>
            <a:r>
              <a:rPr lang="en-US" dirty="0" smtClean="0">
                <a:solidFill>
                  <a:srgbClr val="C00000"/>
                </a:solidFill>
              </a:rPr>
              <a:t>Reduces energy consumption</a:t>
            </a:r>
            <a:r>
              <a:rPr lang="en-US" dirty="0" smtClean="0"/>
              <a:t> by permitting an access point to define times when a device can access the network.</a:t>
            </a:r>
          </a:p>
          <a:p>
            <a:pPr algn="just"/>
            <a:r>
              <a:rPr lang="en-US" b="1" dirty="0" smtClean="0"/>
              <a:t>Speed frame exchange: </a:t>
            </a:r>
            <a:r>
              <a:rPr lang="en-US" dirty="0" smtClean="0"/>
              <a:t>Enables an AP and endpoint to exchange frames during a reserved transmit opportunity (TXOP).</a:t>
            </a:r>
            <a:endParaRPr lang="en-US" dirty="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pPr algn="l"/>
            <a:r>
              <a:rPr lang="en-US" b="1" dirty="0" smtClean="0"/>
              <a:t>Topology</a:t>
            </a:r>
            <a:endParaRPr lang="en-US" dirty="0"/>
          </a:p>
        </p:txBody>
      </p:sp>
      <p:sp>
        <p:nvSpPr>
          <p:cNvPr id="5" name="Content Placeholder 4"/>
          <p:cNvSpPr>
            <a:spLocks noGrp="1"/>
          </p:cNvSpPr>
          <p:nvPr>
            <p:ph idx="1"/>
          </p:nvPr>
        </p:nvSpPr>
        <p:spPr/>
        <p:txBody>
          <a:bodyPr>
            <a:normAutofit fontScale="85000" lnSpcReduction="20000"/>
          </a:bodyPr>
          <a:lstStyle/>
          <a:p>
            <a:pPr algn="just"/>
            <a:r>
              <a:rPr lang="en-US" dirty="0" smtClean="0"/>
              <a:t>While IEEE 802.11ah is deployed as a </a:t>
            </a:r>
            <a:r>
              <a:rPr lang="en-US" b="1" dirty="0" smtClean="0">
                <a:solidFill>
                  <a:srgbClr val="00B0F0"/>
                </a:solidFill>
              </a:rPr>
              <a:t>star topology</a:t>
            </a:r>
            <a:r>
              <a:rPr lang="en-US" dirty="0" smtClean="0"/>
              <a:t>, it includes a </a:t>
            </a:r>
            <a:r>
              <a:rPr lang="en-US" b="1" dirty="0" smtClean="0"/>
              <a:t>simple hops relay operation to extend its range</a:t>
            </a:r>
            <a:r>
              <a:rPr lang="en-US" dirty="0" smtClean="0"/>
              <a:t>. </a:t>
            </a:r>
          </a:p>
          <a:p>
            <a:pPr algn="just"/>
            <a:r>
              <a:rPr lang="en-US" dirty="0" smtClean="0"/>
              <a:t>It allows one 802.11ah device to act as an intermediary and relay data to another. </a:t>
            </a:r>
          </a:p>
          <a:p>
            <a:pPr algn="just"/>
            <a:r>
              <a:rPr lang="en-US" dirty="0" smtClean="0"/>
              <a:t>In some ways, this is similar to a mesh, and it is important to note that the </a:t>
            </a:r>
            <a:r>
              <a:rPr lang="en-US" b="1" dirty="0" smtClean="0"/>
              <a:t>clients and not the access point handle the relay function.</a:t>
            </a:r>
          </a:p>
          <a:p>
            <a:pPr algn="just"/>
            <a:r>
              <a:rPr lang="en-US" dirty="0" smtClean="0"/>
              <a:t>This ensures an efficient system that limits transmission speeds at the edge of the relays so that communications close to the AP are not negatively affected.</a:t>
            </a:r>
            <a:endParaRPr lang="en-US"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l"/>
            <a:r>
              <a:rPr lang="en-US" dirty="0" err="1" smtClean="0">
                <a:solidFill>
                  <a:srgbClr val="00B0F0"/>
                </a:solidFill>
              </a:rPr>
              <a:t>Sectorization</a:t>
            </a:r>
            <a:endParaRPr lang="en-US" dirty="0">
              <a:solidFill>
                <a:srgbClr val="00B0F0"/>
              </a:solidFill>
            </a:endParaRPr>
          </a:p>
        </p:txBody>
      </p:sp>
      <p:sp>
        <p:nvSpPr>
          <p:cNvPr id="3" name="Content Placeholder 2"/>
          <p:cNvSpPr>
            <a:spLocks noGrp="1"/>
          </p:cNvSpPr>
          <p:nvPr>
            <p:ph idx="1"/>
          </p:nvPr>
        </p:nvSpPr>
        <p:spPr/>
        <p:txBody>
          <a:bodyPr>
            <a:normAutofit fontScale="85000" lnSpcReduction="10000"/>
          </a:bodyPr>
          <a:lstStyle/>
          <a:p>
            <a:pPr algn="just"/>
            <a:r>
              <a:rPr lang="en-US" dirty="0" err="1" smtClean="0"/>
              <a:t>Sectorization</a:t>
            </a:r>
            <a:r>
              <a:rPr lang="en-US" dirty="0" smtClean="0"/>
              <a:t> is a technique that involves </a:t>
            </a:r>
            <a:r>
              <a:rPr lang="en-US" b="1" dirty="0" smtClean="0">
                <a:solidFill>
                  <a:srgbClr val="C00000"/>
                </a:solidFill>
              </a:rPr>
              <a:t>partitioning the coverage area into several sectors</a:t>
            </a:r>
            <a:r>
              <a:rPr lang="en-US" dirty="0" smtClean="0"/>
              <a:t> to get reduced contention within a certain sector. </a:t>
            </a:r>
          </a:p>
          <a:p>
            <a:pPr algn="just"/>
            <a:r>
              <a:rPr lang="en-US" dirty="0" smtClean="0"/>
              <a:t>This technique is useful </a:t>
            </a:r>
            <a:r>
              <a:rPr lang="en-US" b="1" dirty="0" smtClean="0"/>
              <a:t>for limiting collisions </a:t>
            </a:r>
            <a:r>
              <a:rPr lang="en-US" dirty="0" smtClean="0"/>
              <a:t>in cells that have many clients. </a:t>
            </a:r>
          </a:p>
          <a:p>
            <a:pPr algn="just"/>
            <a:r>
              <a:rPr lang="en-US" dirty="0" smtClean="0"/>
              <a:t>This technique is also often necessary when the </a:t>
            </a:r>
            <a:r>
              <a:rPr lang="en-US" b="1" dirty="0" smtClean="0"/>
              <a:t>coverage area of 802.11ah access points is large, and interference from neighboring access points is problematic. </a:t>
            </a:r>
          </a:p>
          <a:p>
            <a:pPr algn="just"/>
            <a:r>
              <a:rPr lang="en-US" dirty="0" err="1" smtClean="0"/>
              <a:t>Sectorization</a:t>
            </a:r>
            <a:r>
              <a:rPr lang="en-US" dirty="0" smtClean="0"/>
              <a:t> uses an </a:t>
            </a:r>
            <a:r>
              <a:rPr lang="en-US" b="1" dirty="0" smtClean="0">
                <a:solidFill>
                  <a:srgbClr val="C00000"/>
                </a:solidFill>
              </a:rPr>
              <a:t>antenna array and beam-forming techniques to partition the cell-coverage area</a:t>
            </a:r>
            <a:endParaRPr lang="en-US" b="1" dirty="0">
              <a:solidFill>
                <a:srgbClr val="C00000"/>
              </a:solidFill>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Technologies</a:t>
            </a:r>
            <a:endParaRPr lang="en-US" dirty="0"/>
          </a:p>
        </p:txBody>
      </p:sp>
      <p:sp>
        <p:nvSpPr>
          <p:cNvPr id="3" name="Content Placeholder 2"/>
          <p:cNvSpPr>
            <a:spLocks noGrp="1"/>
          </p:cNvSpPr>
          <p:nvPr>
            <p:ph idx="1"/>
          </p:nvPr>
        </p:nvSpPr>
        <p:spPr/>
        <p:txBody>
          <a:bodyPr/>
          <a:lstStyle/>
          <a:p>
            <a:r>
              <a:rPr lang="en-US" b="1" dirty="0" smtClean="0">
                <a:solidFill>
                  <a:srgbClr val="FF0000"/>
                </a:solidFill>
              </a:rPr>
              <a:t>IEEE</a:t>
            </a:r>
            <a:r>
              <a:rPr lang="en-US" dirty="0" smtClean="0"/>
              <a:t> </a:t>
            </a:r>
          </a:p>
          <a:p>
            <a:pPr lvl="1"/>
            <a:r>
              <a:rPr lang="en-US" dirty="0" smtClean="0"/>
              <a:t>802.15.4, </a:t>
            </a:r>
          </a:p>
          <a:p>
            <a:pPr lvl="1"/>
            <a:r>
              <a:rPr lang="en-US" dirty="0" smtClean="0"/>
              <a:t>802.15.4g, </a:t>
            </a:r>
          </a:p>
          <a:p>
            <a:pPr lvl="1"/>
            <a:r>
              <a:rPr lang="en-US" dirty="0" smtClean="0"/>
              <a:t>802.15.4e, </a:t>
            </a:r>
          </a:p>
          <a:p>
            <a:pPr lvl="1"/>
            <a:r>
              <a:rPr lang="en-US" dirty="0" smtClean="0"/>
              <a:t>1901.2a, </a:t>
            </a:r>
          </a:p>
          <a:p>
            <a:pPr lvl="1"/>
            <a:r>
              <a:rPr lang="en-US" dirty="0" smtClean="0"/>
              <a:t>802.11ah and </a:t>
            </a:r>
          </a:p>
          <a:p>
            <a:r>
              <a:rPr lang="en-US" dirty="0" err="1" smtClean="0"/>
              <a:t>LoRaWAN</a:t>
            </a:r>
            <a:endParaRPr lang="en-US"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solidFill>
                  <a:srgbClr val="C00000"/>
                </a:solidFill>
              </a:rPr>
              <a:t>Sectorization</a:t>
            </a:r>
            <a:endParaRPr lang="en-US" dirty="0">
              <a:solidFill>
                <a:srgbClr val="C00000"/>
              </a:solidFill>
            </a:endParaRPr>
          </a:p>
        </p:txBody>
      </p:sp>
      <p:sp>
        <p:nvSpPr>
          <p:cNvPr id="3" name="Content Placeholder 2"/>
          <p:cNvSpPr>
            <a:spLocks noGrp="1"/>
          </p:cNvSpPr>
          <p:nvPr>
            <p:ph idx="1"/>
          </p:nvPr>
        </p:nvSpPr>
        <p:spPr/>
        <p:txBody>
          <a:bodyPr/>
          <a:lstStyle/>
          <a:p>
            <a:endParaRPr lang="en-US"/>
          </a:p>
        </p:txBody>
      </p:sp>
      <p:pic>
        <p:nvPicPr>
          <p:cNvPr id="1026" name="Picture 2"/>
          <p:cNvPicPr>
            <a:picLocks noChangeAspect="1" noChangeArrowheads="1"/>
          </p:cNvPicPr>
          <p:nvPr/>
        </p:nvPicPr>
        <p:blipFill>
          <a:blip r:embed="rId2" cstate="print"/>
          <a:srcRect/>
          <a:stretch>
            <a:fillRect/>
          </a:stretch>
        </p:blipFill>
        <p:spPr bwMode="auto">
          <a:xfrm>
            <a:off x="1676400" y="2286000"/>
            <a:ext cx="4953000" cy="341916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lnSpcReduction="10000"/>
          </a:bodyPr>
          <a:lstStyle/>
          <a:p>
            <a:pPr algn="just"/>
            <a:r>
              <a:rPr lang="en-US" b="1" dirty="0" smtClean="0"/>
              <a:t>Security</a:t>
            </a:r>
          </a:p>
          <a:p>
            <a:pPr algn="just"/>
            <a:r>
              <a:rPr lang="en-US" dirty="0" smtClean="0"/>
              <a:t>No additional security has been identified for IEEE 802.11ah compared to other IEEE 802.11 (The other IEEE protocols are discussed earlier in this chapter.) </a:t>
            </a:r>
          </a:p>
          <a:p>
            <a:pPr algn="just"/>
            <a:r>
              <a:rPr lang="en-US" dirty="0" smtClean="0"/>
              <a:t>These protocols include IEEE 802.15.4, IEEE 802.15.4e, and IEEE 1901.2a, and the security information for them is also applicable to IEEE 802.11ah.</a:t>
            </a:r>
            <a:endParaRPr lang="en-US" dirty="0"/>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err="1" smtClean="0"/>
              <a:t>LoRaWAN</a:t>
            </a:r>
            <a:endParaRPr lang="en-US" dirty="0"/>
          </a:p>
        </p:txBody>
      </p:sp>
      <p:sp>
        <p:nvSpPr>
          <p:cNvPr id="3" name="Content Placeholder 2"/>
          <p:cNvSpPr>
            <a:spLocks noGrp="1"/>
          </p:cNvSpPr>
          <p:nvPr>
            <p:ph idx="1"/>
          </p:nvPr>
        </p:nvSpPr>
        <p:spPr/>
        <p:txBody>
          <a:bodyPr/>
          <a:lstStyle/>
          <a:p>
            <a:r>
              <a:rPr lang="en-US" dirty="0" smtClean="0"/>
              <a:t>A new set of wireless technologies known as </a:t>
            </a:r>
            <a:r>
              <a:rPr lang="en-US" dirty="0" smtClean="0">
                <a:solidFill>
                  <a:srgbClr val="FF0000"/>
                </a:solidFill>
              </a:rPr>
              <a:t>Low-Power Wide-Area (LPWA)</a:t>
            </a:r>
            <a:r>
              <a:rPr lang="en-US" dirty="0" smtClean="0"/>
              <a:t> has</a:t>
            </a:r>
          </a:p>
          <a:p>
            <a:r>
              <a:rPr lang="en-US" dirty="0" smtClean="0"/>
              <a:t>Particularly well adapted for </a:t>
            </a:r>
            <a:r>
              <a:rPr lang="en-US" b="1" dirty="0" smtClean="0">
                <a:solidFill>
                  <a:srgbClr val="FF0000"/>
                </a:solidFill>
              </a:rPr>
              <a:t>long-range</a:t>
            </a:r>
            <a:r>
              <a:rPr lang="en-US" dirty="0" smtClean="0"/>
              <a:t> and battery-powered endpoints.</a:t>
            </a:r>
          </a:p>
          <a:p>
            <a:r>
              <a:rPr lang="en-US" dirty="0" smtClean="0"/>
              <a:t>An unlicensed-band LPWA technology, known as </a:t>
            </a:r>
            <a:r>
              <a:rPr lang="en-US" dirty="0" err="1" smtClean="0"/>
              <a:t>LoRaWAN</a:t>
            </a:r>
            <a:endParaRPr lang="en-US" dirty="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err="1" smtClean="0"/>
              <a:t>LoRaWAN</a:t>
            </a:r>
            <a:r>
              <a:rPr lang="en-US" i="1" dirty="0" smtClean="0"/>
              <a:t> Layers</a:t>
            </a:r>
            <a:endParaRPr lang="en-US" dirty="0"/>
          </a:p>
        </p:txBody>
      </p:sp>
      <p:sp>
        <p:nvSpPr>
          <p:cNvPr id="3" name="Content Placeholder 2"/>
          <p:cNvSpPr>
            <a:spLocks noGrp="1"/>
          </p:cNvSpPr>
          <p:nvPr>
            <p:ph idx="1"/>
          </p:nvPr>
        </p:nvSpPr>
        <p:spPr/>
        <p:txBody>
          <a:bodyPr/>
          <a:lstStyle/>
          <a:p>
            <a:endParaRPr lang="en-US" dirty="0"/>
          </a:p>
        </p:txBody>
      </p:sp>
      <p:pic>
        <p:nvPicPr>
          <p:cNvPr id="1026" name="Picture 2"/>
          <p:cNvPicPr>
            <a:picLocks noChangeAspect="1" noChangeArrowheads="1"/>
          </p:cNvPicPr>
          <p:nvPr/>
        </p:nvPicPr>
        <p:blipFill>
          <a:blip r:embed="rId2" cstate="print"/>
          <a:srcRect/>
          <a:stretch>
            <a:fillRect/>
          </a:stretch>
        </p:blipFill>
        <p:spPr bwMode="auto">
          <a:xfrm>
            <a:off x="381000" y="1600200"/>
            <a:ext cx="8347927" cy="3810000"/>
          </a:xfrm>
          <a:prstGeom prst="rect">
            <a:avLst/>
          </a:prstGeom>
          <a:noFill/>
          <a:ln w="9525">
            <a:noFill/>
            <a:miter lim="800000"/>
            <a:headEnd/>
            <a:tailEnd/>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09600"/>
            <a:ext cx="8229600" cy="457200"/>
          </a:xfrm>
        </p:spPr>
        <p:txBody>
          <a:bodyPr>
            <a:normAutofit fontScale="90000"/>
          </a:bodyPr>
          <a:lstStyle/>
          <a:p>
            <a:pPr algn="l"/>
            <a:r>
              <a:rPr lang="en-US" sz="3600" b="1" dirty="0" smtClean="0"/>
              <a:t>Physical Layer</a:t>
            </a:r>
            <a:endParaRPr lang="en-US" sz="3600" dirty="0"/>
          </a:p>
        </p:txBody>
      </p:sp>
      <p:sp>
        <p:nvSpPr>
          <p:cNvPr id="3" name="Content Placeholder 2"/>
          <p:cNvSpPr>
            <a:spLocks noGrp="1"/>
          </p:cNvSpPr>
          <p:nvPr>
            <p:ph idx="1"/>
          </p:nvPr>
        </p:nvSpPr>
        <p:spPr>
          <a:xfrm>
            <a:off x="457200" y="1219200"/>
            <a:ext cx="8229600" cy="4906963"/>
          </a:xfrm>
        </p:spPr>
        <p:txBody>
          <a:bodyPr>
            <a:normAutofit fontScale="92500" lnSpcReduction="10000"/>
          </a:bodyPr>
          <a:lstStyle/>
          <a:p>
            <a:pPr algn="just"/>
            <a:r>
              <a:rPr lang="en-US" dirty="0" err="1" smtClean="0"/>
              <a:t>Semtech</a:t>
            </a:r>
            <a:r>
              <a:rPr lang="en-US" dirty="0" smtClean="0"/>
              <a:t> </a:t>
            </a:r>
            <a:r>
              <a:rPr lang="en-US" dirty="0" err="1" smtClean="0"/>
              <a:t>LoRa</a:t>
            </a:r>
            <a:r>
              <a:rPr lang="en-US" dirty="0" smtClean="0"/>
              <a:t> modulation is based on chirp </a:t>
            </a:r>
            <a:r>
              <a:rPr lang="en-US" b="1" dirty="0" smtClean="0"/>
              <a:t>spread spectrum modulation</a:t>
            </a:r>
            <a:r>
              <a:rPr lang="en-US" dirty="0" smtClean="0"/>
              <a:t>, which trades a </a:t>
            </a:r>
            <a:r>
              <a:rPr lang="en-US" b="1" dirty="0" smtClean="0"/>
              <a:t>lower data rate</a:t>
            </a:r>
            <a:r>
              <a:rPr lang="en-US" dirty="0" smtClean="0"/>
              <a:t> for receiver sensitivity to significantly increase the communication distance.</a:t>
            </a:r>
          </a:p>
          <a:p>
            <a:pPr algn="just"/>
            <a:r>
              <a:rPr lang="en-US" dirty="0" smtClean="0"/>
              <a:t>It allows demodulation below the noise floor, </a:t>
            </a:r>
            <a:r>
              <a:rPr lang="en-US" b="1" dirty="0" smtClean="0"/>
              <a:t>offers robustness to noise and interference</a:t>
            </a:r>
            <a:r>
              <a:rPr lang="en-US" dirty="0" smtClean="0"/>
              <a:t>, and manages a </a:t>
            </a:r>
            <a:r>
              <a:rPr lang="en-US" b="1" dirty="0" smtClean="0"/>
              <a:t>single channel occupation by different spreading factors</a:t>
            </a:r>
            <a:r>
              <a:rPr lang="en-US" dirty="0" smtClean="0"/>
              <a:t>. </a:t>
            </a:r>
          </a:p>
          <a:p>
            <a:pPr algn="just"/>
            <a:r>
              <a:rPr lang="en-US" dirty="0" smtClean="0"/>
              <a:t>This enables </a:t>
            </a:r>
            <a:r>
              <a:rPr lang="en-US" dirty="0" err="1" smtClean="0"/>
              <a:t>LoRa</a:t>
            </a:r>
            <a:r>
              <a:rPr lang="en-US" dirty="0" smtClean="0"/>
              <a:t> devices to </a:t>
            </a:r>
            <a:r>
              <a:rPr lang="en-US" b="1" dirty="0" smtClean="0"/>
              <a:t>receive on multiple channels in parallel.</a:t>
            </a:r>
            <a:endParaRPr lang="en-US" b="1" dirty="0"/>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639762"/>
          </a:xfrm>
        </p:spPr>
        <p:txBody>
          <a:bodyPr>
            <a:noAutofit/>
          </a:bodyPr>
          <a:lstStyle/>
          <a:p>
            <a:pPr algn="l"/>
            <a:r>
              <a:rPr lang="en-US" sz="3200" dirty="0" smtClean="0"/>
              <a:t>Frequency bands</a:t>
            </a:r>
            <a:endParaRPr lang="en-US" sz="3200" dirty="0"/>
          </a:p>
        </p:txBody>
      </p:sp>
      <p:sp>
        <p:nvSpPr>
          <p:cNvPr id="3" name="Content Placeholder 2"/>
          <p:cNvSpPr>
            <a:spLocks noGrp="1"/>
          </p:cNvSpPr>
          <p:nvPr>
            <p:ph idx="1"/>
          </p:nvPr>
        </p:nvSpPr>
        <p:spPr>
          <a:xfrm>
            <a:off x="457200" y="990600"/>
            <a:ext cx="8229600" cy="5135563"/>
          </a:xfrm>
        </p:spPr>
        <p:txBody>
          <a:bodyPr/>
          <a:lstStyle/>
          <a:p>
            <a:r>
              <a:rPr lang="en-US" dirty="0" smtClean="0">
                <a:solidFill>
                  <a:srgbClr val="FF0000"/>
                </a:solidFill>
              </a:rPr>
              <a:t>433 MHz, 779–787 MHz, 863–870 MHz, and 902–928 MHz</a:t>
            </a:r>
            <a:r>
              <a:rPr lang="en-US" dirty="0" smtClean="0"/>
              <a:t>, </a:t>
            </a:r>
          </a:p>
          <a:p>
            <a:r>
              <a:rPr lang="en-US" dirty="0" smtClean="0"/>
              <a:t>as well as regional profiles for a subset of the 902–928 MHz bandwidth. </a:t>
            </a:r>
          </a:p>
          <a:p>
            <a:r>
              <a:rPr lang="en-US" dirty="0" smtClean="0"/>
              <a:t>For example, </a:t>
            </a:r>
            <a:r>
              <a:rPr lang="en-US" dirty="0" smtClean="0">
                <a:solidFill>
                  <a:srgbClr val="C00000"/>
                </a:solidFill>
              </a:rPr>
              <a:t>Australia utilizes 915–928 MHz </a:t>
            </a:r>
            <a:r>
              <a:rPr lang="en-US" dirty="0" smtClean="0"/>
              <a:t>frequency bands, while </a:t>
            </a:r>
          </a:p>
          <a:p>
            <a:r>
              <a:rPr lang="en-US" dirty="0" smtClean="0">
                <a:solidFill>
                  <a:srgbClr val="FF0000"/>
                </a:solidFill>
              </a:rPr>
              <a:t>South Korea uses 920–923 MHz and </a:t>
            </a:r>
          </a:p>
          <a:p>
            <a:r>
              <a:rPr lang="en-US" dirty="0" smtClean="0">
                <a:solidFill>
                  <a:srgbClr val="C00000"/>
                </a:solidFill>
              </a:rPr>
              <a:t>Japan uses 920–928 </a:t>
            </a:r>
            <a:r>
              <a:rPr lang="en-US" dirty="0" err="1" smtClean="0">
                <a:solidFill>
                  <a:srgbClr val="C00000"/>
                </a:solidFill>
              </a:rPr>
              <a:t>MHz.</a:t>
            </a:r>
            <a:endParaRPr lang="en-US" dirty="0">
              <a:solidFill>
                <a:srgbClr val="C00000"/>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15962"/>
          </a:xfrm>
        </p:spPr>
        <p:txBody>
          <a:bodyPr>
            <a:normAutofit fontScale="90000"/>
          </a:bodyPr>
          <a:lstStyle/>
          <a:p>
            <a:pPr algn="l"/>
            <a:r>
              <a:rPr lang="en-US" dirty="0" smtClean="0"/>
              <a:t>Spreading factor</a:t>
            </a:r>
            <a:endParaRPr lang="en-US" dirty="0"/>
          </a:p>
        </p:txBody>
      </p:sp>
      <p:sp>
        <p:nvSpPr>
          <p:cNvPr id="3" name="Content Placeholder 2"/>
          <p:cNvSpPr>
            <a:spLocks noGrp="1"/>
          </p:cNvSpPr>
          <p:nvPr>
            <p:ph idx="1"/>
          </p:nvPr>
        </p:nvSpPr>
        <p:spPr>
          <a:xfrm>
            <a:off x="457200" y="990600"/>
            <a:ext cx="8229600" cy="5135563"/>
          </a:xfrm>
        </p:spPr>
        <p:txBody>
          <a:bodyPr>
            <a:normAutofit lnSpcReduction="10000"/>
          </a:bodyPr>
          <a:lstStyle/>
          <a:p>
            <a:pPr algn="just"/>
            <a:r>
              <a:rPr lang="en-US" dirty="0" smtClean="0"/>
              <a:t>An important feature of </a:t>
            </a:r>
            <a:r>
              <a:rPr lang="en-US" dirty="0" err="1" smtClean="0"/>
              <a:t>LoRa</a:t>
            </a:r>
            <a:r>
              <a:rPr lang="en-US" dirty="0" smtClean="0"/>
              <a:t> is its ability to </a:t>
            </a:r>
            <a:r>
              <a:rPr lang="en-US" b="1" dirty="0" smtClean="0">
                <a:solidFill>
                  <a:srgbClr val="C00000"/>
                </a:solidFill>
              </a:rPr>
              <a:t>handle various data rates via the spreading factor.</a:t>
            </a:r>
          </a:p>
          <a:p>
            <a:pPr algn="just"/>
            <a:r>
              <a:rPr lang="en-US" dirty="0" smtClean="0">
                <a:solidFill>
                  <a:srgbClr val="C00000"/>
                </a:solidFill>
              </a:rPr>
              <a:t>Devices with a </a:t>
            </a:r>
            <a:r>
              <a:rPr lang="en-US" b="1" dirty="0" smtClean="0">
                <a:solidFill>
                  <a:srgbClr val="C00000"/>
                </a:solidFill>
              </a:rPr>
              <a:t>low spreading factor</a:t>
            </a:r>
            <a:r>
              <a:rPr lang="en-US" dirty="0" smtClean="0">
                <a:solidFill>
                  <a:srgbClr val="C00000"/>
                </a:solidFill>
              </a:rPr>
              <a:t> (SF) </a:t>
            </a:r>
            <a:r>
              <a:rPr lang="en-US" dirty="0" smtClean="0">
                <a:solidFill>
                  <a:srgbClr val="00B0F0"/>
                </a:solidFill>
              </a:rPr>
              <a:t>achieve less distance </a:t>
            </a:r>
            <a:r>
              <a:rPr lang="en-US" dirty="0" smtClean="0"/>
              <a:t>in their communications but transmit at </a:t>
            </a:r>
            <a:r>
              <a:rPr lang="en-US" dirty="0" smtClean="0">
                <a:solidFill>
                  <a:srgbClr val="C00000"/>
                </a:solidFill>
              </a:rPr>
              <a:t>faster speeds</a:t>
            </a:r>
            <a:r>
              <a:rPr lang="en-US" dirty="0" smtClean="0"/>
              <a:t>, resulting in less airtime.</a:t>
            </a:r>
          </a:p>
          <a:p>
            <a:pPr algn="just"/>
            <a:r>
              <a:rPr lang="en-US" dirty="0" smtClean="0"/>
              <a:t>A </a:t>
            </a:r>
            <a:r>
              <a:rPr lang="en-US" b="1" dirty="0" smtClean="0">
                <a:solidFill>
                  <a:srgbClr val="C00000"/>
                </a:solidFill>
              </a:rPr>
              <a:t>higher SF</a:t>
            </a:r>
            <a:r>
              <a:rPr lang="en-US" dirty="0" smtClean="0"/>
              <a:t> provides </a:t>
            </a:r>
            <a:r>
              <a:rPr lang="en-US" dirty="0" smtClean="0">
                <a:solidFill>
                  <a:srgbClr val="C00000"/>
                </a:solidFill>
              </a:rPr>
              <a:t>slower transmission rates </a:t>
            </a:r>
            <a:r>
              <a:rPr lang="en-US" dirty="0" smtClean="0"/>
              <a:t>but achieves a </a:t>
            </a:r>
            <a:r>
              <a:rPr lang="en-US" dirty="0" smtClean="0">
                <a:solidFill>
                  <a:srgbClr val="00B0F0"/>
                </a:solidFill>
              </a:rPr>
              <a:t>higher</a:t>
            </a:r>
            <a:r>
              <a:rPr lang="en-US" dirty="0" smtClean="0">
                <a:solidFill>
                  <a:srgbClr val="C00000"/>
                </a:solidFill>
              </a:rPr>
              <a:t> </a:t>
            </a:r>
            <a:r>
              <a:rPr lang="en-US" dirty="0" smtClean="0">
                <a:solidFill>
                  <a:srgbClr val="00B0F0"/>
                </a:solidFill>
              </a:rPr>
              <a:t>reliability</a:t>
            </a:r>
            <a:r>
              <a:rPr lang="en-US" dirty="0" smtClean="0">
                <a:solidFill>
                  <a:srgbClr val="C00000"/>
                </a:solidFill>
              </a:rPr>
              <a:t> </a:t>
            </a:r>
            <a:r>
              <a:rPr lang="en-US" dirty="0" smtClean="0"/>
              <a:t>at </a:t>
            </a:r>
            <a:r>
              <a:rPr lang="en-US" dirty="0" smtClean="0">
                <a:solidFill>
                  <a:srgbClr val="00B0F0"/>
                </a:solidFill>
              </a:rPr>
              <a:t>longer distances.</a:t>
            </a:r>
            <a:endParaRPr lang="en-US" dirty="0">
              <a:solidFill>
                <a:srgbClr val="00B0F0"/>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066800"/>
          </a:xfrm>
        </p:spPr>
        <p:txBody>
          <a:bodyPr/>
          <a:lstStyle/>
          <a:p>
            <a:r>
              <a:rPr lang="en-US" i="1" dirty="0" err="1" smtClean="0">
                <a:solidFill>
                  <a:srgbClr val="00B0F0"/>
                </a:solidFill>
              </a:rPr>
              <a:t>LoRaWAN</a:t>
            </a:r>
            <a:r>
              <a:rPr lang="en-US" i="1" dirty="0" smtClean="0">
                <a:solidFill>
                  <a:srgbClr val="00B0F0"/>
                </a:solidFill>
              </a:rPr>
              <a:t> Data Rate Example</a:t>
            </a:r>
            <a:endParaRPr lang="en-US" dirty="0">
              <a:solidFill>
                <a:srgbClr val="00B0F0"/>
              </a:solidFill>
            </a:endParaRPr>
          </a:p>
        </p:txBody>
      </p:sp>
      <p:sp>
        <p:nvSpPr>
          <p:cNvPr id="3" name="Content Placeholder 2"/>
          <p:cNvSpPr>
            <a:spLocks noGrp="1"/>
          </p:cNvSpPr>
          <p:nvPr>
            <p:ph idx="1"/>
          </p:nvPr>
        </p:nvSpPr>
        <p:spPr/>
        <p:txBody>
          <a:bodyPr/>
          <a:lstStyle/>
          <a:p>
            <a:endParaRPr lang="en-US"/>
          </a:p>
        </p:txBody>
      </p:sp>
      <p:pic>
        <p:nvPicPr>
          <p:cNvPr id="2050" name="Picture 2"/>
          <p:cNvPicPr>
            <a:picLocks noChangeAspect="1" noChangeArrowheads="1"/>
          </p:cNvPicPr>
          <p:nvPr/>
        </p:nvPicPr>
        <p:blipFill>
          <a:blip r:embed="rId2" cstate="print"/>
          <a:srcRect/>
          <a:stretch>
            <a:fillRect/>
          </a:stretch>
        </p:blipFill>
        <p:spPr bwMode="auto">
          <a:xfrm>
            <a:off x="685800" y="990600"/>
            <a:ext cx="7720012" cy="5124450"/>
          </a:xfrm>
          <a:prstGeom prst="rect">
            <a:avLst/>
          </a:prstGeom>
          <a:noFill/>
          <a:ln w="9525">
            <a:noFill/>
            <a:miter lim="800000"/>
            <a:headEnd/>
            <a:tailEnd/>
          </a:ln>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639762"/>
          </a:xfrm>
        </p:spPr>
        <p:txBody>
          <a:bodyPr>
            <a:normAutofit fontScale="90000"/>
          </a:bodyPr>
          <a:lstStyle/>
          <a:p>
            <a:pPr algn="l"/>
            <a:r>
              <a:rPr lang="en-US" b="1" dirty="0" smtClean="0"/>
              <a:t>MAC Layer</a:t>
            </a:r>
            <a:endParaRPr lang="en-US" dirty="0"/>
          </a:p>
        </p:txBody>
      </p:sp>
      <p:sp>
        <p:nvSpPr>
          <p:cNvPr id="3" name="Content Placeholder 2"/>
          <p:cNvSpPr>
            <a:spLocks noGrp="1"/>
          </p:cNvSpPr>
          <p:nvPr>
            <p:ph idx="1"/>
          </p:nvPr>
        </p:nvSpPr>
        <p:spPr>
          <a:xfrm>
            <a:off x="457200" y="838200"/>
            <a:ext cx="8229600" cy="5287963"/>
          </a:xfrm>
        </p:spPr>
        <p:txBody>
          <a:bodyPr>
            <a:normAutofit fontScale="85000" lnSpcReduction="20000"/>
          </a:bodyPr>
          <a:lstStyle/>
          <a:p>
            <a:r>
              <a:rPr lang="en-US" dirty="0" smtClean="0"/>
              <a:t>The </a:t>
            </a:r>
            <a:r>
              <a:rPr lang="en-US" dirty="0" err="1" smtClean="0"/>
              <a:t>LoRaWAN</a:t>
            </a:r>
            <a:r>
              <a:rPr lang="en-US" dirty="0" smtClean="0"/>
              <a:t> specification documents three classes of </a:t>
            </a:r>
            <a:r>
              <a:rPr lang="en-US" dirty="0" err="1" smtClean="0"/>
              <a:t>LoRaWAN</a:t>
            </a:r>
            <a:r>
              <a:rPr lang="en-US" dirty="0" smtClean="0"/>
              <a:t> devices:</a:t>
            </a:r>
          </a:p>
          <a:p>
            <a:pPr lvl="1" algn="just"/>
            <a:r>
              <a:rPr lang="en-US" b="1" dirty="0" smtClean="0"/>
              <a:t>Class A: </a:t>
            </a:r>
            <a:r>
              <a:rPr lang="en-US" dirty="0" smtClean="0"/>
              <a:t>This class is the default implementation. Optimized for </a:t>
            </a:r>
            <a:r>
              <a:rPr lang="en-US" b="1" dirty="0" smtClean="0">
                <a:solidFill>
                  <a:srgbClr val="00B0F0"/>
                </a:solidFill>
              </a:rPr>
              <a:t>battery-powered</a:t>
            </a:r>
            <a:r>
              <a:rPr lang="en-US" dirty="0" smtClean="0"/>
              <a:t> nodes, it allows </a:t>
            </a:r>
            <a:r>
              <a:rPr lang="en-US" dirty="0" smtClean="0">
                <a:solidFill>
                  <a:srgbClr val="00B0F0"/>
                </a:solidFill>
              </a:rPr>
              <a:t>bidirectional communications</a:t>
            </a:r>
            <a:r>
              <a:rPr lang="en-US" dirty="0" smtClean="0"/>
              <a:t>, where a given node is able to receive downstream traffic after transmitting. Two receive windows are available after each transmission.</a:t>
            </a:r>
          </a:p>
          <a:p>
            <a:pPr lvl="1" algn="just"/>
            <a:r>
              <a:rPr lang="en-US" b="1" dirty="0" smtClean="0"/>
              <a:t>Class B: </a:t>
            </a:r>
            <a:r>
              <a:rPr lang="en-US" dirty="0" smtClean="0"/>
              <a:t>This class was designated “experimental” in </a:t>
            </a:r>
            <a:r>
              <a:rPr lang="en-US" dirty="0" err="1" smtClean="0"/>
              <a:t>LoRaWAN</a:t>
            </a:r>
            <a:r>
              <a:rPr lang="en-US" dirty="0" smtClean="0"/>
              <a:t> 1.0.1 until it can be better defined. A Class B node or endpoint should get additional receive windows compared to Class A, gateways must be synchronized through a beaconing process.</a:t>
            </a:r>
          </a:p>
          <a:p>
            <a:pPr lvl="1" algn="just"/>
            <a:r>
              <a:rPr lang="en-US" b="1" dirty="0" smtClean="0"/>
              <a:t>Class C: </a:t>
            </a:r>
            <a:r>
              <a:rPr lang="en-US" dirty="0" smtClean="0"/>
              <a:t>This class is </a:t>
            </a:r>
            <a:r>
              <a:rPr lang="en-US" b="1" dirty="0" smtClean="0">
                <a:solidFill>
                  <a:srgbClr val="00B0F0"/>
                </a:solidFill>
              </a:rPr>
              <a:t>particularly adapted for </a:t>
            </a:r>
            <a:r>
              <a:rPr lang="en-US" b="1" dirty="0" smtClean="0">
                <a:solidFill>
                  <a:srgbClr val="FF0000"/>
                </a:solidFill>
              </a:rPr>
              <a:t>powered nodes</a:t>
            </a:r>
            <a:r>
              <a:rPr lang="en-US" b="1" dirty="0" smtClean="0">
                <a:solidFill>
                  <a:srgbClr val="00B0F0"/>
                </a:solidFill>
              </a:rPr>
              <a:t>. This classification enables a node to be continuously listening by keeping its receive window open when not transmitting</a:t>
            </a:r>
            <a:r>
              <a:rPr lang="en-US" dirty="0" smtClean="0"/>
              <a:t>. </a:t>
            </a:r>
            <a:endParaRPr lang="en-US" dirty="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i="1" dirty="0" smtClean="0"/>
              <a:t>High-Level </a:t>
            </a:r>
            <a:r>
              <a:rPr lang="en-US" i="1" dirty="0" err="1" smtClean="0"/>
              <a:t>LoRaWAN</a:t>
            </a:r>
            <a:r>
              <a:rPr lang="en-US" i="1" dirty="0" smtClean="0"/>
              <a:t> MAC Frame Format</a:t>
            </a:r>
            <a:endParaRPr lang="en-US" dirty="0"/>
          </a:p>
        </p:txBody>
      </p:sp>
      <p:sp>
        <p:nvSpPr>
          <p:cNvPr id="3" name="Content Placeholder 2"/>
          <p:cNvSpPr>
            <a:spLocks noGrp="1"/>
          </p:cNvSpPr>
          <p:nvPr>
            <p:ph idx="1"/>
          </p:nvPr>
        </p:nvSpPr>
        <p:spPr/>
        <p:txBody>
          <a:bodyPr>
            <a:normAutofit/>
          </a:bodyPr>
          <a:lstStyle/>
          <a:p>
            <a:pPr algn="just"/>
            <a:r>
              <a:rPr lang="en-US" sz="2400" dirty="0" err="1" smtClean="0"/>
              <a:t>LoRaWAN</a:t>
            </a:r>
            <a:r>
              <a:rPr lang="en-US" sz="2400" dirty="0" smtClean="0"/>
              <a:t> messages, either uplink or downlink, have a PHY payload composed of a 1-byte MAC header, a variable-byte MAC payload, and a MIC that is 4 bytes in length. The MAC payload size depends on the frequency band and the data rate, ranging from 59 to 230 bytes for the 863–870 MHz band and 19 to 250bytes for the 902–928 MHz band. Figure shows a high-level </a:t>
            </a:r>
            <a:r>
              <a:rPr lang="en-US" sz="2400" dirty="0" err="1" smtClean="0"/>
              <a:t>LoRaWAN</a:t>
            </a:r>
            <a:r>
              <a:rPr lang="en-US" sz="2400" dirty="0" smtClean="0"/>
              <a:t> MAC frame format.</a:t>
            </a:r>
            <a:endParaRPr lang="en-US" sz="2400" dirty="0"/>
          </a:p>
        </p:txBody>
      </p:sp>
      <p:pic>
        <p:nvPicPr>
          <p:cNvPr id="3074" name="Picture 2"/>
          <p:cNvPicPr>
            <a:picLocks noChangeAspect="1" noChangeArrowheads="1"/>
          </p:cNvPicPr>
          <p:nvPr/>
        </p:nvPicPr>
        <p:blipFill>
          <a:blip r:embed="rId2" cstate="print"/>
          <a:srcRect/>
          <a:stretch>
            <a:fillRect/>
          </a:stretch>
        </p:blipFill>
        <p:spPr bwMode="auto">
          <a:xfrm>
            <a:off x="838200" y="4495800"/>
            <a:ext cx="7787473" cy="1143000"/>
          </a:xfrm>
          <a:prstGeom prst="rect">
            <a:avLst/>
          </a:prstGeom>
          <a:noFill/>
          <a:ln w="9525">
            <a:noFill/>
            <a:miter lim="800000"/>
            <a:headEnd/>
            <a:tailEnd/>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IEEE 802.15.4</a:t>
            </a:r>
            <a:endParaRPr lang="en-US" dirty="0"/>
          </a:p>
        </p:txBody>
      </p:sp>
      <p:sp>
        <p:nvSpPr>
          <p:cNvPr id="3" name="Content Placeholder 2"/>
          <p:cNvSpPr>
            <a:spLocks noGrp="1"/>
          </p:cNvSpPr>
          <p:nvPr>
            <p:ph idx="1"/>
          </p:nvPr>
        </p:nvSpPr>
        <p:spPr/>
        <p:txBody>
          <a:bodyPr>
            <a:normAutofit/>
          </a:bodyPr>
          <a:lstStyle/>
          <a:p>
            <a:pPr algn="just"/>
            <a:r>
              <a:rPr lang="en-US" dirty="0" smtClean="0"/>
              <a:t>IEEE 802.15.4 is a </a:t>
            </a:r>
            <a:r>
              <a:rPr lang="en-US" dirty="0" smtClean="0">
                <a:solidFill>
                  <a:srgbClr val="FF0000"/>
                </a:solidFill>
              </a:rPr>
              <a:t>wireless access </a:t>
            </a:r>
            <a:r>
              <a:rPr lang="en-US" dirty="0" smtClean="0"/>
              <a:t>technology for low-cost and </a:t>
            </a:r>
            <a:r>
              <a:rPr lang="en-US" dirty="0" smtClean="0">
                <a:solidFill>
                  <a:srgbClr val="FF0000"/>
                </a:solidFill>
              </a:rPr>
              <a:t>low-data-rate devices </a:t>
            </a:r>
            <a:r>
              <a:rPr lang="en-US" dirty="0" smtClean="0"/>
              <a:t>that are powered or run on batteries. </a:t>
            </a:r>
          </a:p>
          <a:p>
            <a:pPr algn="just"/>
            <a:r>
              <a:rPr lang="en-US" dirty="0" smtClean="0"/>
              <a:t>Low cost , a reasonable battery life, </a:t>
            </a:r>
          </a:p>
          <a:p>
            <a:pPr algn="just"/>
            <a:r>
              <a:rPr lang="en-US" dirty="0" smtClean="0"/>
              <a:t>Enables </a:t>
            </a:r>
            <a:r>
              <a:rPr lang="en-US" dirty="0" smtClean="0">
                <a:solidFill>
                  <a:srgbClr val="FF0000"/>
                </a:solidFill>
              </a:rPr>
              <a:t>easy installation </a:t>
            </a:r>
            <a:r>
              <a:rPr lang="en-US" dirty="0" smtClean="0"/>
              <a:t>using a compact protocol stack while remaining both simple and flexible.</a:t>
            </a:r>
            <a:endParaRPr lang="en-US"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304800"/>
            <a:ext cx="8229600" cy="533400"/>
          </a:xfrm>
        </p:spPr>
        <p:txBody>
          <a:bodyPr>
            <a:normAutofit fontScale="90000"/>
          </a:bodyPr>
          <a:lstStyle/>
          <a:p>
            <a:pPr algn="l"/>
            <a:r>
              <a:rPr lang="en-US" b="1" dirty="0" smtClean="0"/>
              <a:t>Topology</a:t>
            </a:r>
            <a:endParaRPr lang="en-US" dirty="0"/>
          </a:p>
        </p:txBody>
      </p:sp>
      <p:sp>
        <p:nvSpPr>
          <p:cNvPr id="3" name="Content Placeholder 2"/>
          <p:cNvSpPr>
            <a:spLocks noGrp="1"/>
          </p:cNvSpPr>
          <p:nvPr>
            <p:ph idx="1"/>
          </p:nvPr>
        </p:nvSpPr>
        <p:spPr>
          <a:xfrm>
            <a:off x="457200" y="990600"/>
            <a:ext cx="8229600" cy="5135563"/>
          </a:xfrm>
        </p:spPr>
        <p:txBody>
          <a:bodyPr>
            <a:normAutofit/>
          </a:bodyPr>
          <a:lstStyle/>
          <a:p>
            <a:pPr algn="just"/>
            <a:r>
              <a:rPr lang="en-US" sz="2800" dirty="0" err="1" smtClean="0"/>
              <a:t>LoRaWAN</a:t>
            </a:r>
            <a:r>
              <a:rPr lang="en-US" sz="2800" dirty="0" smtClean="0"/>
              <a:t> topology is often described as a “star of stars” topology.</a:t>
            </a:r>
          </a:p>
          <a:p>
            <a:pPr algn="just"/>
            <a:r>
              <a:rPr lang="en-US" sz="2800" dirty="0" smtClean="0"/>
              <a:t>Consists of endpoints exchanging packets through gateways acting as bridges, with a central </a:t>
            </a:r>
            <a:r>
              <a:rPr lang="en-US" sz="2800" dirty="0" err="1" smtClean="0"/>
              <a:t>LoRaWAN</a:t>
            </a:r>
            <a:r>
              <a:rPr lang="en-US" sz="2800" dirty="0" smtClean="0"/>
              <a:t> network server. </a:t>
            </a:r>
          </a:p>
          <a:p>
            <a:pPr algn="just"/>
            <a:r>
              <a:rPr lang="en-US" sz="2800" dirty="0" smtClean="0"/>
              <a:t>Gateways connect to the backend network using standard IP connections, and endpoints communicate directly with one or more gateways.</a:t>
            </a:r>
            <a:endParaRPr lang="en-US" sz="2800" dirty="0"/>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err="1" smtClean="0"/>
              <a:t>LoRaWAN</a:t>
            </a:r>
            <a:r>
              <a:rPr lang="en-US" i="1" dirty="0" smtClean="0"/>
              <a:t> Architecture</a:t>
            </a:r>
            <a:endParaRPr lang="en-US" dirty="0"/>
          </a:p>
        </p:txBody>
      </p:sp>
      <p:sp>
        <p:nvSpPr>
          <p:cNvPr id="3" name="Content Placeholder 2"/>
          <p:cNvSpPr>
            <a:spLocks noGrp="1"/>
          </p:cNvSpPr>
          <p:nvPr>
            <p:ph idx="1"/>
          </p:nvPr>
        </p:nvSpPr>
        <p:spPr/>
        <p:txBody>
          <a:bodyPr/>
          <a:lstStyle/>
          <a:p>
            <a:endParaRPr lang="en-US"/>
          </a:p>
        </p:txBody>
      </p:sp>
      <p:pic>
        <p:nvPicPr>
          <p:cNvPr id="5122" name="Picture 2"/>
          <p:cNvPicPr>
            <a:picLocks noChangeAspect="1" noChangeArrowheads="1"/>
          </p:cNvPicPr>
          <p:nvPr/>
        </p:nvPicPr>
        <p:blipFill>
          <a:blip r:embed="rId2" cstate="print"/>
          <a:srcRect/>
          <a:stretch>
            <a:fillRect/>
          </a:stretch>
        </p:blipFill>
        <p:spPr bwMode="auto">
          <a:xfrm>
            <a:off x="923925" y="1952625"/>
            <a:ext cx="7296150" cy="2952750"/>
          </a:xfrm>
          <a:prstGeom prst="rect">
            <a:avLst/>
          </a:prstGeom>
          <a:noFill/>
          <a:ln w="9525">
            <a:noFill/>
            <a:miter lim="800000"/>
            <a:headEnd/>
            <a:tailEnd/>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t>Security</a:t>
            </a:r>
            <a:endParaRPr lang="en-US" dirty="0"/>
          </a:p>
        </p:txBody>
      </p:sp>
      <p:sp>
        <p:nvSpPr>
          <p:cNvPr id="3" name="Content Placeholder 2"/>
          <p:cNvSpPr>
            <a:spLocks noGrp="1"/>
          </p:cNvSpPr>
          <p:nvPr>
            <p:ph idx="1"/>
          </p:nvPr>
        </p:nvSpPr>
        <p:spPr/>
        <p:txBody>
          <a:bodyPr/>
          <a:lstStyle/>
          <a:p>
            <a:r>
              <a:rPr lang="en-US" dirty="0" smtClean="0"/>
              <a:t>Security in a </a:t>
            </a:r>
            <a:r>
              <a:rPr lang="en-US" dirty="0" err="1" smtClean="0"/>
              <a:t>LoRaWAN</a:t>
            </a:r>
            <a:r>
              <a:rPr lang="en-US" dirty="0" smtClean="0"/>
              <a:t> deployment applies to different components of the architecture.</a:t>
            </a:r>
          </a:p>
          <a:p>
            <a:r>
              <a:rPr lang="en-US" dirty="0" err="1" smtClean="0"/>
              <a:t>LoRaWAN</a:t>
            </a:r>
            <a:r>
              <a:rPr lang="en-US" dirty="0" smtClean="0"/>
              <a:t> endpoints must implement two layers of security, </a:t>
            </a:r>
          </a:p>
          <a:p>
            <a:pPr lvl="1"/>
            <a:r>
              <a:rPr lang="en-US" dirty="0" smtClean="0"/>
              <a:t>protecting communications and </a:t>
            </a:r>
          </a:p>
          <a:p>
            <a:pPr lvl="1"/>
            <a:r>
              <a:rPr lang="en-US" dirty="0" smtClean="0"/>
              <a:t>data privacy across the network.</a:t>
            </a:r>
            <a:endParaRPr lang="en-US" dirty="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err="1" smtClean="0"/>
              <a:t>LoRaWAN</a:t>
            </a:r>
            <a:r>
              <a:rPr lang="en-US" i="1" dirty="0" smtClean="0"/>
              <a:t> Security</a:t>
            </a:r>
            <a:endParaRPr lang="en-US" dirty="0"/>
          </a:p>
        </p:txBody>
      </p:sp>
      <p:sp>
        <p:nvSpPr>
          <p:cNvPr id="3" name="Content Placeholder 2"/>
          <p:cNvSpPr>
            <a:spLocks noGrp="1"/>
          </p:cNvSpPr>
          <p:nvPr>
            <p:ph idx="1"/>
          </p:nvPr>
        </p:nvSpPr>
        <p:spPr/>
        <p:txBody>
          <a:bodyPr/>
          <a:lstStyle/>
          <a:p>
            <a:endParaRPr lang="en-US"/>
          </a:p>
        </p:txBody>
      </p:sp>
      <p:pic>
        <p:nvPicPr>
          <p:cNvPr id="6146" name="Picture 2"/>
          <p:cNvPicPr>
            <a:picLocks noChangeAspect="1" noChangeArrowheads="1"/>
          </p:cNvPicPr>
          <p:nvPr/>
        </p:nvPicPr>
        <p:blipFill>
          <a:blip r:embed="rId2" cstate="print"/>
          <a:srcRect/>
          <a:stretch>
            <a:fillRect/>
          </a:stretch>
        </p:blipFill>
        <p:spPr bwMode="auto">
          <a:xfrm>
            <a:off x="914400" y="1524000"/>
            <a:ext cx="6591300" cy="5019675"/>
          </a:xfrm>
          <a:prstGeom prst="rect">
            <a:avLst/>
          </a:prstGeom>
          <a:noFill/>
          <a:ln w="9525">
            <a:noFill/>
            <a:miter lim="800000"/>
            <a:headEnd/>
            <a:tailEnd/>
          </a:ln>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Network Layer 	</a:t>
            </a:r>
            <a:endParaRPr lang="en-US" dirty="0"/>
          </a:p>
        </p:txBody>
      </p:sp>
      <p:sp>
        <p:nvSpPr>
          <p:cNvPr id="3" name="Content Placeholder 2"/>
          <p:cNvSpPr>
            <a:spLocks noGrp="1"/>
          </p:cNvSpPr>
          <p:nvPr>
            <p:ph idx="1"/>
          </p:nvPr>
        </p:nvSpPr>
        <p:spPr/>
        <p:txBody>
          <a:bodyPr>
            <a:normAutofit fontScale="85000" lnSpcReduction="20000"/>
          </a:bodyPr>
          <a:lstStyle/>
          <a:p>
            <a:pPr algn="just"/>
            <a:r>
              <a:rPr lang="en-US" dirty="0" smtClean="0"/>
              <a:t>Network layer connectivity, which is commonly referred to as Layer 3.</a:t>
            </a:r>
          </a:p>
          <a:p>
            <a:pPr algn="just"/>
            <a:r>
              <a:rPr lang="en-US" dirty="0" smtClean="0"/>
              <a:t>The network transport layer </a:t>
            </a:r>
            <a:r>
              <a:rPr lang="en-US" dirty="0" err="1" smtClean="0"/>
              <a:t>sublayer</a:t>
            </a:r>
            <a:r>
              <a:rPr lang="en-US" dirty="0" smtClean="0"/>
              <a:t> that is part of the communications network layer.</a:t>
            </a:r>
          </a:p>
          <a:p>
            <a:pPr algn="just"/>
            <a:r>
              <a:rPr lang="en-US" b="1" dirty="0" smtClean="0"/>
              <a:t>IP Versions</a:t>
            </a:r>
          </a:p>
          <a:p>
            <a:pPr lvl="1"/>
            <a:r>
              <a:rPr lang="en-US" dirty="0" smtClean="0"/>
              <a:t>Transitioning the Internet from IP version</a:t>
            </a:r>
            <a:r>
              <a:rPr lang="en-US" b="1" dirty="0" smtClean="0">
                <a:solidFill>
                  <a:srgbClr val="FF0000"/>
                </a:solidFill>
              </a:rPr>
              <a:t> 4 to IP version 6</a:t>
            </a:r>
            <a:r>
              <a:rPr lang="en-US" dirty="0" smtClean="0"/>
              <a:t>. The main driving force has been the </a:t>
            </a:r>
            <a:r>
              <a:rPr lang="en-US" dirty="0" smtClean="0">
                <a:solidFill>
                  <a:srgbClr val="FF0000"/>
                </a:solidFill>
              </a:rPr>
              <a:t>lack of address space in IPv4 </a:t>
            </a:r>
            <a:r>
              <a:rPr lang="en-US" dirty="0" smtClean="0"/>
              <a:t>as the Internet has grown.</a:t>
            </a:r>
          </a:p>
          <a:p>
            <a:r>
              <a:rPr lang="en-US" dirty="0" smtClean="0"/>
              <a:t>IPv6 has a </a:t>
            </a:r>
            <a:r>
              <a:rPr lang="en-US" dirty="0" smtClean="0">
                <a:solidFill>
                  <a:srgbClr val="FF0000"/>
                </a:solidFill>
              </a:rPr>
              <a:t>much larger range of addresses </a:t>
            </a:r>
            <a:r>
              <a:rPr lang="en-US" dirty="0" smtClean="0"/>
              <a:t>that should not be exhausted for the foreseeable future. </a:t>
            </a:r>
          </a:p>
          <a:p>
            <a:r>
              <a:rPr lang="en-US" dirty="0" smtClean="0"/>
              <a:t>Today, both versions of IP run over the Internet, but most traffic is still IPv4 based.</a:t>
            </a:r>
            <a:endParaRPr lang="en-US" dirty="0"/>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l"/>
            <a:r>
              <a:rPr lang="en-US" b="1" dirty="0" smtClean="0"/>
              <a:t>IP Versions</a:t>
            </a:r>
            <a:endParaRPr lang="en-US" dirty="0"/>
          </a:p>
        </p:txBody>
      </p:sp>
      <p:sp>
        <p:nvSpPr>
          <p:cNvPr id="3" name="Content Placeholder 2"/>
          <p:cNvSpPr>
            <a:spLocks noGrp="1"/>
          </p:cNvSpPr>
          <p:nvPr>
            <p:ph idx="1"/>
          </p:nvPr>
        </p:nvSpPr>
        <p:spPr/>
        <p:txBody>
          <a:bodyPr>
            <a:normAutofit fontScale="92500" lnSpcReduction="20000"/>
          </a:bodyPr>
          <a:lstStyle/>
          <a:p>
            <a:pPr algn="just"/>
            <a:r>
              <a:rPr lang="en-US" dirty="0" smtClean="0"/>
              <a:t>Internet of Things support both IPv4 and IPv6 versions concurrently.</a:t>
            </a:r>
          </a:p>
          <a:p>
            <a:pPr algn="just"/>
            <a:r>
              <a:rPr lang="en-US" dirty="0" smtClean="0"/>
              <a:t>Techniques such as </a:t>
            </a:r>
            <a:r>
              <a:rPr lang="en-US" dirty="0" smtClean="0">
                <a:solidFill>
                  <a:srgbClr val="FF0000"/>
                </a:solidFill>
              </a:rPr>
              <a:t>tunneling and translation </a:t>
            </a:r>
            <a:r>
              <a:rPr lang="en-US" dirty="0" smtClean="0"/>
              <a:t>need to be employed in </a:t>
            </a:r>
            <a:r>
              <a:rPr lang="en-US" dirty="0" err="1" smtClean="0"/>
              <a:t>IoT</a:t>
            </a:r>
            <a:r>
              <a:rPr lang="en-US" dirty="0" smtClean="0"/>
              <a:t> solutions to ensure </a:t>
            </a:r>
            <a:r>
              <a:rPr lang="en-US" dirty="0" smtClean="0">
                <a:solidFill>
                  <a:srgbClr val="FF0000"/>
                </a:solidFill>
              </a:rPr>
              <a:t>interoperability</a:t>
            </a:r>
            <a:r>
              <a:rPr lang="en-US" dirty="0" smtClean="0"/>
              <a:t> between IPv4 and IPv6.</a:t>
            </a:r>
          </a:p>
          <a:p>
            <a:pPr algn="just"/>
            <a:r>
              <a:rPr lang="en-US" dirty="0" smtClean="0"/>
              <a:t>A variety of factors </a:t>
            </a:r>
            <a:r>
              <a:rPr lang="en-US" dirty="0" smtClean="0">
                <a:solidFill>
                  <a:srgbClr val="FF0000"/>
                </a:solidFill>
              </a:rPr>
              <a:t>dictate whether IPv4, IPv6</a:t>
            </a:r>
            <a:r>
              <a:rPr lang="en-US" dirty="0" smtClean="0"/>
              <a:t>, or both can be used in an </a:t>
            </a:r>
            <a:r>
              <a:rPr lang="en-US" dirty="0" err="1" smtClean="0"/>
              <a:t>IoT</a:t>
            </a:r>
            <a:r>
              <a:rPr lang="en-US" dirty="0" smtClean="0"/>
              <a:t> solution. </a:t>
            </a:r>
          </a:p>
          <a:p>
            <a:pPr algn="just"/>
            <a:r>
              <a:rPr lang="en-US" dirty="0" smtClean="0"/>
              <a:t>Most often these factors include a </a:t>
            </a:r>
            <a:r>
              <a:rPr lang="en-US" b="1" dirty="0" smtClean="0">
                <a:solidFill>
                  <a:srgbClr val="C00000"/>
                </a:solidFill>
              </a:rPr>
              <a:t>legacy protocol or technology</a:t>
            </a:r>
            <a:r>
              <a:rPr lang="en-US" dirty="0" smtClean="0"/>
              <a:t> that supports only IPv4. </a:t>
            </a:r>
          </a:p>
          <a:p>
            <a:pPr algn="just"/>
            <a:r>
              <a:rPr lang="en-US" dirty="0" smtClean="0"/>
              <a:t>Newer technologies and protocols almost always support both IP versions</a:t>
            </a:r>
            <a:endParaRPr lang="en-US" dirty="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l"/>
            <a:r>
              <a:rPr lang="en-US" sz="3600" dirty="0" smtClean="0"/>
              <a:t>Main factors applicable to IPv4 and</a:t>
            </a:r>
            <a:br>
              <a:rPr lang="en-US" sz="3600" dirty="0" smtClean="0"/>
            </a:br>
            <a:r>
              <a:rPr lang="en-US" sz="3600" dirty="0" smtClean="0"/>
              <a:t>IPv6 support in an </a:t>
            </a:r>
            <a:r>
              <a:rPr lang="en-US" sz="3600" dirty="0" err="1" smtClean="0"/>
              <a:t>IoT</a:t>
            </a:r>
            <a:r>
              <a:rPr lang="en-US" sz="3600" dirty="0" smtClean="0"/>
              <a:t> solution</a:t>
            </a:r>
            <a:endParaRPr lang="en-US" sz="3600" dirty="0"/>
          </a:p>
        </p:txBody>
      </p:sp>
      <p:sp>
        <p:nvSpPr>
          <p:cNvPr id="3" name="Content Placeholder 2"/>
          <p:cNvSpPr>
            <a:spLocks noGrp="1"/>
          </p:cNvSpPr>
          <p:nvPr>
            <p:ph idx="1"/>
          </p:nvPr>
        </p:nvSpPr>
        <p:spPr/>
        <p:txBody>
          <a:bodyPr>
            <a:normAutofit fontScale="92500" lnSpcReduction="10000"/>
          </a:bodyPr>
          <a:lstStyle/>
          <a:p>
            <a:r>
              <a:rPr lang="en-US" b="1" dirty="0" smtClean="0">
                <a:solidFill>
                  <a:srgbClr val="C00000"/>
                </a:solidFill>
              </a:rPr>
              <a:t>Application Protocol: </a:t>
            </a:r>
          </a:p>
          <a:p>
            <a:pPr lvl="1" algn="just"/>
            <a:r>
              <a:rPr lang="en-US" dirty="0" err="1" smtClean="0"/>
              <a:t>IoT</a:t>
            </a:r>
            <a:r>
              <a:rPr lang="en-US" dirty="0" smtClean="0"/>
              <a:t> devices implementing Ethernet or Wi-Fi interfaces can communicate over both IPv4 and IPv6, but the application protocol may dictate the choice of the IP version. </a:t>
            </a:r>
          </a:p>
          <a:p>
            <a:pPr lvl="1" algn="just"/>
            <a:r>
              <a:rPr lang="en-US" dirty="0" smtClean="0"/>
              <a:t>For example, SCADA protocols such as DNP3/IP (IEEE 1815), </a:t>
            </a:r>
            <a:r>
              <a:rPr lang="en-US" dirty="0" err="1" smtClean="0"/>
              <a:t>Modbus</a:t>
            </a:r>
            <a:r>
              <a:rPr lang="en-US" dirty="0" smtClean="0"/>
              <a:t> TCP, or the IEC 60870-5-104 standards are specified only for IPv4.</a:t>
            </a:r>
          </a:p>
          <a:p>
            <a:pPr lvl="1" algn="just"/>
            <a:r>
              <a:rPr lang="en-US" dirty="0" smtClean="0"/>
              <a:t>For </a:t>
            </a:r>
            <a:r>
              <a:rPr lang="en-US" dirty="0" err="1" smtClean="0"/>
              <a:t>IoT</a:t>
            </a:r>
            <a:r>
              <a:rPr lang="en-US" dirty="0" smtClean="0"/>
              <a:t> devices with application protocols defined by the IETF, such as HTTP/HTTPS, </a:t>
            </a:r>
            <a:r>
              <a:rPr lang="en-US" dirty="0" err="1" smtClean="0"/>
              <a:t>CoAP</a:t>
            </a:r>
            <a:r>
              <a:rPr lang="en-US" dirty="0" smtClean="0"/>
              <a:t>, MQTT, and XMPP, both IP versions are supported</a:t>
            </a:r>
            <a:endParaRPr lang="en-US" dirty="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10000"/>
          </a:bodyPr>
          <a:lstStyle/>
          <a:p>
            <a:r>
              <a:rPr lang="en-US" b="1" dirty="0" smtClean="0"/>
              <a:t>Cellular Provider and Technology: </a:t>
            </a:r>
          </a:p>
          <a:p>
            <a:pPr lvl="1" algn="just"/>
            <a:r>
              <a:rPr lang="en-US" dirty="0" err="1" smtClean="0"/>
              <a:t>IoT</a:t>
            </a:r>
            <a:r>
              <a:rPr lang="en-US" dirty="0" smtClean="0"/>
              <a:t> devices with cellular modems are </a:t>
            </a:r>
            <a:r>
              <a:rPr lang="en-US" dirty="0" smtClean="0">
                <a:solidFill>
                  <a:srgbClr val="C00000"/>
                </a:solidFill>
              </a:rPr>
              <a:t>dependent on the</a:t>
            </a:r>
            <a:r>
              <a:rPr lang="en-US" b="1" dirty="0" smtClean="0">
                <a:solidFill>
                  <a:srgbClr val="C00000"/>
                </a:solidFill>
              </a:rPr>
              <a:t> </a:t>
            </a:r>
            <a:r>
              <a:rPr lang="en-US" dirty="0" smtClean="0">
                <a:solidFill>
                  <a:srgbClr val="C00000"/>
                </a:solidFill>
              </a:rPr>
              <a:t>generation of the cellular technology</a:t>
            </a:r>
            <a:r>
              <a:rPr lang="en-US" dirty="0" smtClean="0"/>
              <a:t> as well as the data services offered by the provider. </a:t>
            </a:r>
          </a:p>
          <a:p>
            <a:pPr lvl="1" algn="just"/>
            <a:r>
              <a:rPr lang="en-US" dirty="0" smtClean="0"/>
              <a:t>For the first three generations of data </a:t>
            </a:r>
            <a:r>
              <a:rPr lang="en-US" b="1" dirty="0" smtClean="0">
                <a:solidFill>
                  <a:srgbClr val="C00000"/>
                </a:solidFill>
              </a:rPr>
              <a:t>services—GPRS, Edge, and 3G—IPv4</a:t>
            </a:r>
            <a:r>
              <a:rPr lang="en-US" dirty="0" smtClean="0"/>
              <a:t> is the base protocol version.</a:t>
            </a:r>
          </a:p>
          <a:p>
            <a:pPr lvl="1" algn="just"/>
            <a:r>
              <a:rPr lang="en-US" dirty="0" smtClean="0"/>
              <a:t>Consequently, if IPv6 is used with these generations, it must be tunneled over IPv4. </a:t>
            </a:r>
          </a:p>
          <a:p>
            <a:pPr lvl="1" algn="just"/>
            <a:r>
              <a:rPr lang="en-US" dirty="0" smtClean="0"/>
              <a:t>On </a:t>
            </a:r>
            <a:r>
              <a:rPr lang="en-US" b="1" dirty="0" smtClean="0">
                <a:solidFill>
                  <a:srgbClr val="C00000"/>
                </a:solidFill>
              </a:rPr>
              <a:t>4G/LTE networks, data services can use IPv4 or IPv6 as a base protocol</a:t>
            </a:r>
            <a:r>
              <a:rPr lang="en-US" dirty="0" smtClean="0"/>
              <a:t>, depending on the provider.</a:t>
            </a:r>
            <a:endParaRPr lang="en-US" dirty="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10000"/>
          </a:bodyPr>
          <a:lstStyle/>
          <a:p>
            <a:pPr algn="just"/>
            <a:r>
              <a:rPr lang="en-US" b="1" dirty="0" smtClean="0"/>
              <a:t>Serial Communications: </a:t>
            </a:r>
          </a:p>
          <a:p>
            <a:pPr lvl="1" algn="just"/>
            <a:r>
              <a:rPr lang="en-US" dirty="0" smtClean="0"/>
              <a:t>Many legacy devices in certain industries, such as manufacturing and utilities, communicate through serial lines. Data is transferred using either proprietary or </a:t>
            </a:r>
            <a:r>
              <a:rPr lang="en-US" dirty="0" err="1" smtClean="0"/>
              <a:t>standardsbased</a:t>
            </a:r>
            <a:r>
              <a:rPr lang="en-US" dirty="0" smtClean="0"/>
              <a:t> protocols, such as DNP3, </a:t>
            </a:r>
            <a:r>
              <a:rPr lang="en-US" dirty="0" err="1" smtClean="0"/>
              <a:t>Modbus</a:t>
            </a:r>
            <a:r>
              <a:rPr lang="en-US" dirty="0" smtClean="0"/>
              <a:t>, or IEC 60870-5-101.</a:t>
            </a:r>
          </a:p>
          <a:p>
            <a:pPr lvl="1" algn="just"/>
            <a:r>
              <a:rPr lang="en-US" dirty="0" smtClean="0"/>
              <a:t>Encapsulation of serial protocols over IP leverages mechanisms such as raw socket </a:t>
            </a:r>
            <a:r>
              <a:rPr lang="en-US" b="1" dirty="0" smtClean="0"/>
              <a:t>TCP or UDP</a:t>
            </a:r>
            <a:r>
              <a:rPr lang="en-US" dirty="0" smtClean="0"/>
              <a:t>. While </a:t>
            </a:r>
            <a:r>
              <a:rPr lang="en-US" b="1" dirty="0" smtClean="0">
                <a:solidFill>
                  <a:srgbClr val="C00000"/>
                </a:solidFill>
              </a:rPr>
              <a:t>raw socket sessions can run over both IPv4 and IPv6</a:t>
            </a:r>
            <a:r>
              <a:rPr lang="en-US" dirty="0" smtClean="0"/>
              <a:t>, current implementations are mostly available </a:t>
            </a:r>
            <a:r>
              <a:rPr lang="en-US" b="1" dirty="0" smtClean="0">
                <a:solidFill>
                  <a:srgbClr val="C00000"/>
                </a:solidFill>
              </a:rPr>
              <a:t>for IPv4 only.</a:t>
            </a:r>
            <a:endParaRPr lang="en-US" b="1" dirty="0">
              <a:solidFill>
                <a:srgbClr val="C00000"/>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Constrained Nodes</a:t>
            </a:r>
            <a:endParaRPr lang="en-US" dirty="0"/>
          </a:p>
        </p:txBody>
      </p:sp>
      <p:sp>
        <p:nvSpPr>
          <p:cNvPr id="3" name="Content Placeholder 2"/>
          <p:cNvSpPr>
            <a:spLocks noGrp="1"/>
          </p:cNvSpPr>
          <p:nvPr>
            <p:ph idx="1"/>
          </p:nvPr>
        </p:nvSpPr>
        <p:spPr/>
        <p:txBody>
          <a:bodyPr>
            <a:normAutofit fontScale="92500" lnSpcReduction="20000"/>
          </a:bodyPr>
          <a:lstStyle/>
          <a:p>
            <a:pPr algn="just"/>
            <a:r>
              <a:rPr lang="en-US" dirty="0" smtClean="0"/>
              <a:t>Depending on its functions in a network, a “thing” </a:t>
            </a:r>
            <a:r>
              <a:rPr lang="en-US" dirty="0" smtClean="0">
                <a:solidFill>
                  <a:srgbClr val="C00000"/>
                </a:solidFill>
              </a:rPr>
              <a:t>architecture may or may not offer similar </a:t>
            </a:r>
            <a:r>
              <a:rPr lang="en-US" dirty="0" smtClean="0"/>
              <a:t>characteristics.</a:t>
            </a:r>
          </a:p>
          <a:p>
            <a:pPr algn="just"/>
            <a:r>
              <a:rPr lang="en-US" dirty="0" smtClean="0"/>
              <a:t>Another limit is that this </a:t>
            </a:r>
            <a:r>
              <a:rPr lang="en-US" dirty="0" smtClean="0">
                <a:solidFill>
                  <a:srgbClr val="C00000"/>
                </a:solidFill>
              </a:rPr>
              <a:t>network</a:t>
            </a:r>
            <a:r>
              <a:rPr lang="en-US" dirty="0" smtClean="0"/>
              <a:t> protocol stack on an </a:t>
            </a:r>
            <a:r>
              <a:rPr lang="en-US" dirty="0" err="1" smtClean="0"/>
              <a:t>IoT</a:t>
            </a:r>
            <a:r>
              <a:rPr lang="en-US" dirty="0" smtClean="0"/>
              <a:t> node may be required to communicate through an </a:t>
            </a:r>
            <a:r>
              <a:rPr lang="en-US" dirty="0" smtClean="0">
                <a:solidFill>
                  <a:srgbClr val="C00000"/>
                </a:solidFill>
              </a:rPr>
              <a:t>unreliable path</a:t>
            </a:r>
            <a:r>
              <a:rPr lang="en-US" dirty="0" smtClean="0"/>
              <a:t>.</a:t>
            </a:r>
          </a:p>
          <a:p>
            <a:pPr algn="just"/>
            <a:r>
              <a:rPr lang="en-US" dirty="0" smtClean="0"/>
              <a:t>Finally, </a:t>
            </a:r>
            <a:r>
              <a:rPr lang="en-US" b="1" dirty="0" smtClean="0">
                <a:solidFill>
                  <a:srgbClr val="C00000"/>
                </a:solidFill>
              </a:rPr>
              <a:t>power consumption </a:t>
            </a:r>
            <a:r>
              <a:rPr lang="en-US" dirty="0" smtClean="0"/>
              <a:t>is a key characteristic of constrained nodes. Many </a:t>
            </a:r>
            <a:r>
              <a:rPr lang="en-US" dirty="0" err="1" smtClean="0"/>
              <a:t>IoT</a:t>
            </a:r>
            <a:r>
              <a:rPr lang="en-US" dirty="0" smtClean="0"/>
              <a:t> devices are </a:t>
            </a:r>
            <a:r>
              <a:rPr lang="en-US" dirty="0" smtClean="0">
                <a:solidFill>
                  <a:srgbClr val="C00000"/>
                </a:solidFill>
              </a:rPr>
              <a:t>battery powered</a:t>
            </a:r>
            <a:r>
              <a:rPr lang="en-US" dirty="0" smtClean="0"/>
              <a:t>, with lifetime battery requirements varying from a </a:t>
            </a:r>
            <a:r>
              <a:rPr lang="en-US" dirty="0" smtClean="0">
                <a:solidFill>
                  <a:srgbClr val="C00000"/>
                </a:solidFill>
              </a:rPr>
              <a:t>few months to 10+ years</a:t>
            </a:r>
            <a:endParaRPr lang="en-US" dirty="0">
              <a:solidFill>
                <a:srgbClr val="C00000"/>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Applications</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Commonly found in the following types of deployments:</a:t>
            </a:r>
          </a:p>
          <a:p>
            <a:pPr lvl="1"/>
            <a:r>
              <a:rPr lang="en-US" b="1" dirty="0" smtClean="0">
                <a:solidFill>
                  <a:srgbClr val="FF0000"/>
                </a:solidFill>
              </a:rPr>
              <a:t>Home and building automation</a:t>
            </a:r>
          </a:p>
          <a:p>
            <a:pPr lvl="1"/>
            <a:r>
              <a:rPr lang="en-US" b="1" dirty="0" smtClean="0">
                <a:solidFill>
                  <a:srgbClr val="FF0000"/>
                </a:solidFill>
              </a:rPr>
              <a:t>Automotive networks</a:t>
            </a:r>
          </a:p>
          <a:p>
            <a:pPr lvl="1"/>
            <a:r>
              <a:rPr lang="en-US" b="1" dirty="0" smtClean="0">
                <a:solidFill>
                  <a:srgbClr val="FF0000"/>
                </a:solidFill>
              </a:rPr>
              <a:t>Industrial wireless sensor networks</a:t>
            </a:r>
          </a:p>
          <a:p>
            <a:pPr lvl="1"/>
            <a:r>
              <a:rPr lang="en-US" b="1" dirty="0" smtClean="0">
                <a:solidFill>
                  <a:srgbClr val="FF0000"/>
                </a:solidFill>
              </a:rPr>
              <a:t>Interactive toys and remote controls</a:t>
            </a:r>
          </a:p>
          <a:p>
            <a:pPr algn="just"/>
            <a:r>
              <a:rPr lang="en-US" dirty="0" smtClean="0"/>
              <a:t>This standard is a well known solution for </a:t>
            </a:r>
            <a:r>
              <a:rPr lang="en-US" b="1" dirty="0" smtClean="0">
                <a:solidFill>
                  <a:srgbClr val="C00000"/>
                </a:solidFill>
              </a:rPr>
              <a:t>low-complexity wireless devices with low data rates that need many months or even years of battery life.</a:t>
            </a:r>
            <a:endParaRPr lang="en-US" b="1" dirty="0">
              <a:solidFill>
                <a:srgbClr val="C00000"/>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err="1" smtClean="0"/>
              <a:t>IoT</a:t>
            </a:r>
            <a:r>
              <a:rPr lang="en-US" dirty="0" smtClean="0"/>
              <a:t/>
            </a:r>
            <a:br>
              <a:rPr lang="en-US" dirty="0" smtClean="0"/>
            </a:br>
            <a:r>
              <a:rPr lang="en-US" dirty="0" smtClean="0"/>
              <a:t>Constrained nodes</a:t>
            </a:r>
            <a:endParaRPr lang="en-US" dirty="0"/>
          </a:p>
        </p:txBody>
      </p:sp>
      <p:sp>
        <p:nvSpPr>
          <p:cNvPr id="3" name="Content Placeholder 2"/>
          <p:cNvSpPr>
            <a:spLocks noGrp="1"/>
          </p:cNvSpPr>
          <p:nvPr>
            <p:ph idx="1"/>
          </p:nvPr>
        </p:nvSpPr>
        <p:spPr/>
        <p:txBody>
          <a:bodyPr>
            <a:normAutofit fontScale="85000" lnSpcReduction="20000"/>
          </a:bodyPr>
          <a:lstStyle/>
          <a:p>
            <a:pPr algn="just"/>
            <a:r>
              <a:rPr lang="en-US" b="1" dirty="0" smtClean="0"/>
              <a:t>Devices that are very constrained in resources, may communicate infrequently to transmit a few bytes, and may have limited security and management capabilities:</a:t>
            </a:r>
          </a:p>
          <a:p>
            <a:pPr lvl="1" algn="just"/>
            <a:r>
              <a:rPr lang="en-US" dirty="0" smtClean="0"/>
              <a:t>This</a:t>
            </a:r>
            <a:r>
              <a:rPr lang="en-US" b="1" dirty="0" smtClean="0"/>
              <a:t> </a:t>
            </a:r>
            <a:r>
              <a:rPr lang="en-US" dirty="0" smtClean="0"/>
              <a:t>drives the need for the IP adaptation model, where nodes communicate through gateways and proxies.</a:t>
            </a:r>
          </a:p>
          <a:p>
            <a:pPr algn="just"/>
            <a:r>
              <a:rPr lang="en-US" b="1" dirty="0" smtClean="0"/>
              <a:t>Devices with enough power and capacities to implement a stripped-down IP stack or non-IP stack: </a:t>
            </a:r>
          </a:p>
          <a:p>
            <a:pPr lvl="1" algn="just"/>
            <a:r>
              <a:rPr lang="en-US" dirty="0" smtClean="0"/>
              <a:t>In this case, you may implement either an optimized IP stack and directly communicate with application servers (adoption model) or go for an IP or non-IP stack and communicate through gateways and proxies (adaptation model).</a:t>
            </a:r>
            <a:endParaRPr lang="en-US" dirty="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algn="just"/>
            <a:r>
              <a:rPr lang="en-US" b="1" dirty="0" smtClean="0"/>
              <a:t>Devices that are similar to generic PCs in terms of computing and power resources but have constrained networking capacities, such as bandwidth: </a:t>
            </a:r>
          </a:p>
          <a:p>
            <a:pPr lvl="1" algn="just"/>
            <a:r>
              <a:rPr lang="en-US" dirty="0" smtClean="0"/>
              <a:t>These nodes usually implement a full IP stack (adoption model), but network design and application behaviors must cope with the bandwidth constraints.</a:t>
            </a:r>
            <a:endParaRPr lang="en-US" dirty="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Constrained Networks</a:t>
            </a:r>
            <a:endParaRPr lang="en-US" dirty="0"/>
          </a:p>
        </p:txBody>
      </p:sp>
      <p:sp>
        <p:nvSpPr>
          <p:cNvPr id="3" name="Content Placeholder 2"/>
          <p:cNvSpPr>
            <a:spLocks noGrp="1"/>
          </p:cNvSpPr>
          <p:nvPr>
            <p:ph idx="1"/>
          </p:nvPr>
        </p:nvSpPr>
        <p:spPr/>
        <p:txBody>
          <a:bodyPr>
            <a:normAutofit fontScale="92500" lnSpcReduction="10000"/>
          </a:bodyPr>
          <a:lstStyle/>
          <a:p>
            <a:pPr algn="just"/>
            <a:r>
              <a:rPr lang="en-US" dirty="0" smtClean="0"/>
              <a:t>Network bandwidth capacity was restrained due to technical limitations. Connections often depended on low-speed modems for transferring data. However, these low-</a:t>
            </a:r>
            <a:r>
              <a:rPr lang="en-US" dirty="0" err="1" smtClean="0"/>
              <a:t>speedconnections</a:t>
            </a:r>
            <a:r>
              <a:rPr lang="en-US" dirty="0" smtClean="0"/>
              <a:t> demonstrated that IP could run over low-bandwidth networks.</a:t>
            </a:r>
          </a:p>
          <a:p>
            <a:pPr algn="just"/>
            <a:r>
              <a:rPr lang="en-US" dirty="0" smtClean="0"/>
              <a:t>Networking has seen the emergence of high-speed infrastructures. However, high-speed connections are not usable by some </a:t>
            </a:r>
            <a:r>
              <a:rPr lang="en-US" dirty="0" err="1" smtClean="0"/>
              <a:t>IoT</a:t>
            </a:r>
            <a:r>
              <a:rPr lang="en-US" dirty="0" smtClean="0"/>
              <a:t> devices in the last mile.</a:t>
            </a:r>
            <a:endParaRPr lang="en-US" dirty="0"/>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lvl="1"/>
            <a:r>
              <a:rPr lang="en-US" dirty="0" smtClean="0"/>
              <a:t>implementation of technologies with low bandwidth, </a:t>
            </a:r>
          </a:p>
          <a:p>
            <a:pPr lvl="1"/>
            <a:r>
              <a:rPr lang="en-US" dirty="0" smtClean="0"/>
              <a:t>limited distance and bandwidth due to regulated transmit power, and </a:t>
            </a:r>
          </a:p>
          <a:p>
            <a:pPr lvl="1"/>
            <a:r>
              <a:rPr lang="en-US" dirty="0" smtClean="0"/>
              <a:t>lack of or limited network services</a:t>
            </a:r>
          </a:p>
          <a:p>
            <a:r>
              <a:rPr lang="en-US" dirty="0" smtClean="0"/>
              <a:t>A constrained network can have high latency and a high potential for packet loss.</a:t>
            </a:r>
            <a:endParaRPr lang="en-US" dirty="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t>Constrained Networks</a:t>
            </a:r>
            <a:endParaRPr lang="en-US" dirty="0"/>
          </a:p>
        </p:txBody>
      </p:sp>
      <p:sp>
        <p:nvSpPr>
          <p:cNvPr id="3" name="Content Placeholder 2"/>
          <p:cNvSpPr>
            <a:spLocks noGrp="1"/>
          </p:cNvSpPr>
          <p:nvPr>
            <p:ph idx="1"/>
          </p:nvPr>
        </p:nvSpPr>
        <p:spPr/>
        <p:txBody>
          <a:bodyPr>
            <a:normAutofit fontScale="77500" lnSpcReduction="20000"/>
          </a:bodyPr>
          <a:lstStyle/>
          <a:p>
            <a:pPr algn="just"/>
            <a:r>
              <a:rPr lang="en-US" dirty="0" smtClean="0"/>
              <a:t>Constrained networks are often referred to as </a:t>
            </a:r>
            <a:r>
              <a:rPr lang="en-US" dirty="0" smtClean="0">
                <a:solidFill>
                  <a:srgbClr val="C00000"/>
                </a:solidFill>
              </a:rPr>
              <a:t>low-power and </a:t>
            </a:r>
            <a:r>
              <a:rPr lang="en-US" dirty="0" err="1" smtClean="0">
                <a:solidFill>
                  <a:srgbClr val="C00000"/>
                </a:solidFill>
              </a:rPr>
              <a:t>lossy</a:t>
            </a:r>
            <a:r>
              <a:rPr lang="en-US" dirty="0" smtClean="0">
                <a:solidFill>
                  <a:srgbClr val="C00000"/>
                </a:solidFill>
              </a:rPr>
              <a:t> networks (LLNs</a:t>
            </a:r>
            <a:r>
              <a:rPr lang="en-US" dirty="0" smtClean="0"/>
              <a:t>).</a:t>
            </a:r>
          </a:p>
          <a:p>
            <a:pPr algn="just"/>
            <a:r>
              <a:rPr lang="en-US" i="1" dirty="0" err="1" smtClean="0"/>
              <a:t>Lossy</a:t>
            </a:r>
            <a:r>
              <a:rPr lang="en-US" i="1" dirty="0" smtClean="0"/>
              <a:t> in this context refers to </a:t>
            </a:r>
            <a:r>
              <a:rPr lang="en-US" i="1" dirty="0" smtClean="0">
                <a:solidFill>
                  <a:srgbClr val="C00000"/>
                </a:solidFill>
              </a:rPr>
              <a:t>network unreliability </a:t>
            </a:r>
            <a:r>
              <a:rPr lang="en-US" i="1" dirty="0" smtClean="0"/>
              <a:t>that is caused by </a:t>
            </a:r>
            <a:r>
              <a:rPr lang="en-US" i="1" dirty="0" smtClean="0">
                <a:solidFill>
                  <a:srgbClr val="C00000"/>
                </a:solidFill>
              </a:rPr>
              <a:t>disruptions in the </a:t>
            </a:r>
            <a:r>
              <a:rPr lang="en-US" dirty="0" smtClean="0">
                <a:solidFill>
                  <a:srgbClr val="C00000"/>
                </a:solidFill>
              </a:rPr>
              <a:t>data </a:t>
            </a:r>
            <a:r>
              <a:rPr lang="en-US" dirty="0" smtClean="0"/>
              <a:t>flow or packet loss.</a:t>
            </a:r>
          </a:p>
          <a:p>
            <a:pPr algn="just"/>
            <a:r>
              <a:rPr lang="en-US" dirty="0" smtClean="0"/>
              <a:t>Constrained networks </a:t>
            </a:r>
            <a:r>
              <a:rPr lang="en-US" dirty="0" smtClean="0">
                <a:solidFill>
                  <a:srgbClr val="C00000"/>
                </a:solidFill>
              </a:rPr>
              <a:t>have unique characteristics and requirements. </a:t>
            </a:r>
          </a:p>
          <a:p>
            <a:pPr algn="just"/>
            <a:r>
              <a:rPr lang="en-US" dirty="0" smtClean="0"/>
              <a:t>In contrast with typical IP networks, where highly stable and fast links are available, </a:t>
            </a:r>
            <a:r>
              <a:rPr lang="en-US" b="1" dirty="0" smtClean="0">
                <a:solidFill>
                  <a:srgbClr val="C00000"/>
                </a:solidFill>
              </a:rPr>
              <a:t>constrained networks are limited by low-power, low bandwidth links (wireless and wired).</a:t>
            </a:r>
          </a:p>
          <a:p>
            <a:pPr algn="just"/>
            <a:r>
              <a:rPr lang="en-US" dirty="0" smtClean="0"/>
              <a:t>They operate between a </a:t>
            </a:r>
            <a:r>
              <a:rPr lang="en-US" b="1" dirty="0" smtClean="0">
                <a:solidFill>
                  <a:srgbClr val="C00000"/>
                </a:solidFill>
              </a:rPr>
              <a:t>few kbps and a few hundred kbps </a:t>
            </a:r>
            <a:r>
              <a:rPr lang="en-US" dirty="0" smtClean="0"/>
              <a:t>and may utilize a star, mesh, or combined network topologies, ensuring proper operations</a:t>
            </a:r>
            <a:endParaRPr lang="en-US" b="1" dirty="0">
              <a:solidFill>
                <a:srgbClr val="C00000"/>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normAutofit fontScale="85000" lnSpcReduction="20000"/>
          </a:bodyPr>
          <a:lstStyle/>
          <a:p>
            <a:pPr algn="just"/>
            <a:r>
              <a:rPr lang="en-US" dirty="0" smtClean="0">
                <a:solidFill>
                  <a:srgbClr val="C00000"/>
                </a:solidFill>
              </a:rPr>
              <a:t>Packet delivery rate (PDR) to oscillate between low and high percentages</a:t>
            </a:r>
            <a:r>
              <a:rPr lang="en-US" dirty="0" smtClean="0"/>
              <a:t>. </a:t>
            </a:r>
          </a:p>
          <a:p>
            <a:pPr algn="just"/>
            <a:r>
              <a:rPr lang="en-US" b="1" dirty="0" smtClean="0">
                <a:solidFill>
                  <a:srgbClr val="C00000"/>
                </a:solidFill>
              </a:rPr>
              <a:t>Large bursts of unpredictable errors </a:t>
            </a:r>
            <a:r>
              <a:rPr lang="en-US" dirty="0" smtClean="0"/>
              <a:t>and even loss of connectivity at times may occur. </a:t>
            </a:r>
          </a:p>
          <a:p>
            <a:pPr algn="just"/>
            <a:r>
              <a:rPr lang="en-US" dirty="0" smtClean="0"/>
              <a:t>These behaviors can be observed on both wireless and narrowband power-line communication links, where </a:t>
            </a:r>
            <a:r>
              <a:rPr lang="en-US" b="1" dirty="0" smtClean="0">
                <a:solidFill>
                  <a:srgbClr val="C00000"/>
                </a:solidFill>
              </a:rPr>
              <a:t>packet delivery variation may fluctuate greatly</a:t>
            </a:r>
            <a:r>
              <a:rPr lang="en-US" dirty="0" smtClean="0"/>
              <a:t> during the course of a day.</a:t>
            </a:r>
          </a:p>
          <a:p>
            <a:r>
              <a:rPr lang="en-US" dirty="0" smtClean="0"/>
              <a:t>Due to the low bandwidth, a </a:t>
            </a:r>
            <a:r>
              <a:rPr lang="en-US" b="1" dirty="0" smtClean="0">
                <a:solidFill>
                  <a:srgbClr val="C00000"/>
                </a:solidFill>
              </a:rPr>
              <a:t>constrained network that overreacts can lead to a network collapse.</a:t>
            </a:r>
          </a:p>
          <a:p>
            <a:r>
              <a:rPr lang="en-US" dirty="0" smtClean="0"/>
              <a:t>This in turn has led various standards organizations to </a:t>
            </a:r>
            <a:r>
              <a:rPr lang="en-US" b="1" u="sng" dirty="0" smtClean="0">
                <a:solidFill>
                  <a:schemeClr val="accent6">
                    <a:lumMod val="50000"/>
                  </a:schemeClr>
                </a:solidFill>
              </a:rPr>
              <a:t>work on optimizing protocols for </a:t>
            </a:r>
            <a:r>
              <a:rPr lang="en-US" b="1" u="sng" dirty="0" err="1" smtClean="0">
                <a:solidFill>
                  <a:schemeClr val="accent6">
                    <a:lumMod val="50000"/>
                  </a:schemeClr>
                </a:solidFill>
              </a:rPr>
              <a:t>IoT</a:t>
            </a:r>
            <a:endParaRPr lang="en-US" b="1" u="sng" dirty="0">
              <a:solidFill>
                <a:schemeClr val="accent6">
                  <a:lumMod val="50000"/>
                </a:schemeClr>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t>Optimizing IP for </a:t>
            </a:r>
            <a:r>
              <a:rPr lang="en-US" b="1" dirty="0" err="1" smtClean="0"/>
              <a:t>IoT</a:t>
            </a:r>
            <a:endParaRPr lang="en-US" dirty="0"/>
          </a:p>
        </p:txBody>
      </p:sp>
      <p:sp>
        <p:nvSpPr>
          <p:cNvPr id="3" name="Content Placeholder 2"/>
          <p:cNvSpPr>
            <a:spLocks noGrp="1"/>
          </p:cNvSpPr>
          <p:nvPr>
            <p:ph idx="1"/>
          </p:nvPr>
        </p:nvSpPr>
        <p:spPr>
          <a:xfrm>
            <a:off x="228600" y="1600200"/>
            <a:ext cx="8458200" cy="4525963"/>
          </a:xfrm>
        </p:spPr>
        <p:txBody>
          <a:bodyPr/>
          <a:lstStyle/>
          <a:p>
            <a:pPr algn="just"/>
            <a:r>
              <a:rPr lang="en-US" dirty="0" smtClean="0"/>
              <a:t>While the Internet Protocol is key for a successful Internet of Things, </a:t>
            </a:r>
            <a:r>
              <a:rPr lang="en-US" b="1" dirty="0" smtClean="0">
                <a:solidFill>
                  <a:schemeClr val="accent6">
                    <a:lumMod val="50000"/>
                  </a:schemeClr>
                </a:solidFill>
              </a:rPr>
              <a:t>constrained nodes and constrained networks mandate optimization at various layers and on multiple protocols of the IP architecture.</a:t>
            </a:r>
            <a:endParaRPr lang="en-US" b="1" dirty="0">
              <a:solidFill>
                <a:schemeClr val="accent6">
                  <a:lumMod val="50000"/>
                </a:schemeClr>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i="1" dirty="0" smtClean="0"/>
              <a:t>Optimizing IP for </a:t>
            </a:r>
            <a:r>
              <a:rPr lang="en-US" i="1" dirty="0" err="1" smtClean="0"/>
              <a:t>IoT</a:t>
            </a:r>
            <a:r>
              <a:rPr lang="en-US" i="1" dirty="0" smtClean="0"/>
              <a:t> Using an Adaptation Layer</a:t>
            </a:r>
            <a:endParaRPr lang="en-US" dirty="0"/>
          </a:p>
        </p:txBody>
      </p:sp>
      <p:sp>
        <p:nvSpPr>
          <p:cNvPr id="3" name="Content Placeholder 2"/>
          <p:cNvSpPr>
            <a:spLocks noGrp="1"/>
          </p:cNvSpPr>
          <p:nvPr>
            <p:ph idx="1"/>
          </p:nvPr>
        </p:nvSpPr>
        <p:spPr/>
        <p:txBody>
          <a:bodyPr>
            <a:normAutofit fontScale="70000" lnSpcReduction="20000"/>
          </a:bodyPr>
          <a:lstStyle/>
          <a:p>
            <a:pPr algn="just"/>
            <a:endParaRPr lang="en-US" dirty="0" smtClean="0"/>
          </a:p>
          <a:p>
            <a:pPr algn="just"/>
            <a:endParaRPr lang="en-US" dirty="0" smtClean="0"/>
          </a:p>
          <a:p>
            <a:pPr algn="just"/>
            <a:endParaRPr lang="en-US" dirty="0" smtClean="0"/>
          </a:p>
          <a:p>
            <a:pPr algn="just"/>
            <a:endParaRPr lang="en-US" dirty="0" smtClean="0"/>
          </a:p>
          <a:p>
            <a:pPr algn="just"/>
            <a:endParaRPr lang="en-US" dirty="0" smtClean="0"/>
          </a:p>
          <a:p>
            <a:pPr algn="just"/>
            <a:endParaRPr lang="en-US" dirty="0" smtClean="0"/>
          </a:p>
          <a:p>
            <a:pPr algn="just"/>
            <a:endParaRPr lang="en-US" dirty="0" smtClean="0"/>
          </a:p>
          <a:p>
            <a:pPr algn="just"/>
            <a:endParaRPr lang="en-US" dirty="0" smtClean="0"/>
          </a:p>
          <a:p>
            <a:pPr algn="just"/>
            <a:endParaRPr lang="en-US" dirty="0" smtClean="0"/>
          </a:p>
          <a:p>
            <a:pPr algn="just"/>
            <a:r>
              <a:rPr lang="en-US" b="1" dirty="0" smtClean="0"/>
              <a:t>From 6LoWPAN to 6Lo:</a:t>
            </a:r>
            <a:endParaRPr lang="en-US" dirty="0" smtClean="0"/>
          </a:p>
          <a:p>
            <a:pPr algn="just"/>
            <a:r>
              <a:rPr lang="en-US" dirty="0" smtClean="0"/>
              <a:t>In the IP architecture, the transport of IP packets over any given Layer 1 (PHY) and Layer 2 (MAC) protocol must be defined and documented. </a:t>
            </a:r>
            <a:r>
              <a:rPr lang="en-US" b="1" dirty="0" smtClean="0">
                <a:solidFill>
                  <a:schemeClr val="accent6">
                    <a:lumMod val="50000"/>
                  </a:schemeClr>
                </a:solidFill>
              </a:rPr>
              <a:t>The model for packaging IP into lower-layer protocols is often referred to as an </a:t>
            </a:r>
            <a:r>
              <a:rPr lang="en-US" b="1" i="1" dirty="0" smtClean="0">
                <a:solidFill>
                  <a:schemeClr val="accent6">
                    <a:lumMod val="50000"/>
                  </a:schemeClr>
                </a:solidFill>
              </a:rPr>
              <a:t>adaptation layer</a:t>
            </a:r>
            <a:endParaRPr lang="en-US" b="1" dirty="0">
              <a:solidFill>
                <a:schemeClr val="accent6">
                  <a:lumMod val="50000"/>
                </a:schemeClr>
              </a:solidFill>
            </a:endParaRPr>
          </a:p>
        </p:txBody>
      </p:sp>
      <p:pic>
        <p:nvPicPr>
          <p:cNvPr id="1026" name="Picture 2"/>
          <p:cNvPicPr>
            <a:picLocks noChangeAspect="1" noChangeArrowheads="1"/>
          </p:cNvPicPr>
          <p:nvPr/>
        </p:nvPicPr>
        <p:blipFill>
          <a:blip r:embed="rId2" cstate="print"/>
          <a:srcRect/>
          <a:stretch>
            <a:fillRect/>
          </a:stretch>
        </p:blipFill>
        <p:spPr bwMode="auto">
          <a:xfrm>
            <a:off x="1752600" y="1752600"/>
            <a:ext cx="6286274" cy="2776538"/>
          </a:xfrm>
          <a:prstGeom prst="rect">
            <a:avLst/>
          </a:prstGeom>
          <a:noFill/>
          <a:ln w="9525">
            <a:noFill/>
            <a:miter lim="800000"/>
            <a:headEnd/>
            <a:tailEnd/>
          </a:ln>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i="1" dirty="0" smtClean="0"/>
              <a:t>Comparison of an </a:t>
            </a:r>
            <a:r>
              <a:rPr lang="en-US" sz="3600" i="1" dirty="0" err="1" smtClean="0"/>
              <a:t>IoT</a:t>
            </a:r>
            <a:r>
              <a:rPr lang="en-US" sz="3600" i="1" dirty="0" smtClean="0"/>
              <a:t> Protocol Stack Utilizing 6LoWPAN and an IP Protocol Stack</a:t>
            </a:r>
            <a:endParaRPr lang="en-US" sz="3600" dirty="0"/>
          </a:p>
        </p:txBody>
      </p:sp>
      <p:sp>
        <p:nvSpPr>
          <p:cNvPr id="3" name="Content Placeholder 2"/>
          <p:cNvSpPr>
            <a:spLocks noGrp="1"/>
          </p:cNvSpPr>
          <p:nvPr>
            <p:ph idx="1"/>
          </p:nvPr>
        </p:nvSpPr>
        <p:spPr/>
        <p:txBody>
          <a:bodyPr/>
          <a:lstStyle/>
          <a:p>
            <a:endParaRPr lang="en-US" dirty="0"/>
          </a:p>
        </p:txBody>
      </p:sp>
      <p:pic>
        <p:nvPicPr>
          <p:cNvPr id="2050" name="Picture 2"/>
          <p:cNvPicPr>
            <a:picLocks noChangeAspect="1" noChangeArrowheads="1"/>
          </p:cNvPicPr>
          <p:nvPr/>
        </p:nvPicPr>
        <p:blipFill>
          <a:blip r:embed="rId2" cstate="print"/>
          <a:srcRect/>
          <a:stretch>
            <a:fillRect/>
          </a:stretch>
        </p:blipFill>
        <p:spPr bwMode="auto">
          <a:xfrm>
            <a:off x="685800" y="1752600"/>
            <a:ext cx="8079253" cy="3581400"/>
          </a:xfrm>
          <a:prstGeom prst="rect">
            <a:avLst/>
          </a:prstGeom>
          <a:noFill/>
          <a:ln w="9525">
            <a:noFill/>
            <a:miter lim="800000"/>
            <a:headEnd/>
            <a:tailEnd/>
          </a:ln>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err="1" smtClean="0"/>
              <a:t>RoLL</a:t>
            </a:r>
            <a:r>
              <a:rPr lang="en-US" dirty="0" smtClean="0"/>
              <a:t> (Routing over Low-Power and </a:t>
            </a:r>
            <a:r>
              <a:rPr lang="en-US" dirty="0" err="1" smtClean="0"/>
              <a:t>Lossy</a:t>
            </a:r>
            <a:r>
              <a:rPr lang="en-US" dirty="0" smtClean="0"/>
              <a:t> Networks)</a:t>
            </a:r>
            <a:endParaRPr lang="en-US" dirty="0"/>
          </a:p>
        </p:txBody>
      </p:sp>
      <p:sp>
        <p:nvSpPr>
          <p:cNvPr id="3" name="Content Placeholder 2"/>
          <p:cNvSpPr>
            <a:spLocks noGrp="1"/>
          </p:cNvSpPr>
          <p:nvPr>
            <p:ph idx="1"/>
          </p:nvPr>
        </p:nvSpPr>
        <p:spPr>
          <a:xfrm>
            <a:off x="457200" y="1600200"/>
            <a:ext cx="8229600" cy="4876800"/>
          </a:xfrm>
        </p:spPr>
        <p:txBody>
          <a:bodyPr>
            <a:normAutofit fontScale="85000" lnSpcReduction="10000"/>
          </a:bodyPr>
          <a:lstStyle/>
          <a:p>
            <a:pPr algn="just"/>
            <a:r>
              <a:rPr lang="en-US" dirty="0" smtClean="0"/>
              <a:t>To cope with the constraints of computing and memory that are common characteristics of constrained nodes, the protocol defines two modes.</a:t>
            </a:r>
          </a:p>
          <a:p>
            <a:pPr lvl="1" algn="just"/>
            <a:r>
              <a:rPr lang="en-US" b="1" dirty="0" smtClean="0"/>
              <a:t>Storing mode: </a:t>
            </a:r>
            <a:r>
              <a:rPr lang="en-US" dirty="0" smtClean="0"/>
              <a:t>All nodes </a:t>
            </a:r>
            <a:r>
              <a:rPr lang="en-US" b="1" dirty="0" smtClean="0">
                <a:solidFill>
                  <a:srgbClr val="FF0000"/>
                </a:solidFill>
              </a:rPr>
              <a:t>contain the full routing table </a:t>
            </a:r>
            <a:r>
              <a:rPr lang="en-US" dirty="0" smtClean="0"/>
              <a:t>of the RPL domain. Every node knows how to directly reach every other node.</a:t>
            </a:r>
          </a:p>
          <a:p>
            <a:pPr lvl="1" algn="just"/>
            <a:r>
              <a:rPr lang="en-US" b="1" dirty="0" smtClean="0"/>
              <a:t>Non-storing mode: </a:t>
            </a:r>
            <a:r>
              <a:rPr lang="en-US" dirty="0" smtClean="0">
                <a:solidFill>
                  <a:srgbClr val="FF0000"/>
                </a:solidFill>
              </a:rPr>
              <a:t>Only the border router(s) of the RPL domain contain(s) the full routing table. </a:t>
            </a:r>
            <a:r>
              <a:rPr lang="en-US" dirty="0" smtClean="0"/>
              <a:t>All other nodes in the domain only maintain their list of parents and use this as a list of default routes toward the border router. </a:t>
            </a:r>
          </a:p>
          <a:p>
            <a:pPr lvl="2" algn="just"/>
            <a:r>
              <a:rPr lang="en-US" dirty="0" smtClean="0"/>
              <a:t>This abbreviated routing table saves memory space and CPU. When communicating in non-storing mode, </a:t>
            </a:r>
            <a:r>
              <a:rPr lang="en-US" b="1" dirty="0" smtClean="0"/>
              <a:t>a node always forwards its packets to the border router, which knows how to ultimately reach the final destination.</a:t>
            </a:r>
            <a:endParaRPr lang="en-US" b="1"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Protocol stacks based on 802.15.4</a:t>
            </a:r>
            <a:endParaRPr lang="en-US" dirty="0"/>
          </a:p>
        </p:txBody>
      </p:sp>
      <p:sp>
        <p:nvSpPr>
          <p:cNvPr id="3" name="Content Placeholder 2"/>
          <p:cNvSpPr>
            <a:spLocks noGrp="1"/>
          </p:cNvSpPr>
          <p:nvPr>
            <p:ph idx="1"/>
          </p:nvPr>
        </p:nvSpPr>
        <p:spPr/>
        <p:txBody>
          <a:bodyPr/>
          <a:lstStyle/>
          <a:p>
            <a:endParaRPr lang="en-US" dirty="0"/>
          </a:p>
        </p:txBody>
      </p:sp>
      <p:pic>
        <p:nvPicPr>
          <p:cNvPr id="1026" name="Picture 2"/>
          <p:cNvPicPr>
            <a:picLocks noChangeAspect="1" noChangeArrowheads="1"/>
          </p:cNvPicPr>
          <p:nvPr/>
        </p:nvPicPr>
        <p:blipFill>
          <a:blip r:embed="rId2" cstate="print"/>
          <a:srcRect/>
          <a:stretch>
            <a:fillRect/>
          </a:stretch>
        </p:blipFill>
        <p:spPr bwMode="auto">
          <a:xfrm>
            <a:off x="324660" y="1524000"/>
            <a:ext cx="8362140" cy="4876800"/>
          </a:xfrm>
          <a:prstGeom prst="rect">
            <a:avLst/>
          </a:prstGeom>
          <a:noFill/>
          <a:ln w="9525">
            <a:noFill/>
            <a:miter lim="800000"/>
            <a:headEnd/>
            <a:tailEnd/>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533400"/>
            <a:ext cx="8229600" cy="5592763"/>
          </a:xfrm>
        </p:spPr>
        <p:txBody>
          <a:bodyPr>
            <a:normAutofit/>
          </a:bodyPr>
          <a:lstStyle/>
          <a:p>
            <a:pPr algn="just"/>
            <a:r>
              <a:rPr lang="en-US" sz="2800" dirty="0" smtClean="0"/>
              <a:t>RPL is based on the concept of a </a:t>
            </a:r>
            <a:r>
              <a:rPr lang="en-US" sz="2800" b="1" dirty="0" smtClean="0">
                <a:solidFill>
                  <a:srgbClr val="FF0000"/>
                </a:solidFill>
              </a:rPr>
              <a:t>directed acyclic graph (DAG).</a:t>
            </a:r>
            <a:r>
              <a:rPr lang="en-US" sz="2800" dirty="0" smtClean="0"/>
              <a:t> A DAG is a directed graph where no cycles exist. This means that </a:t>
            </a:r>
            <a:r>
              <a:rPr lang="en-US" sz="2800" b="1" dirty="0" smtClean="0"/>
              <a:t>from any vertex or point in the graph, you cannot follow an edge or a line back to this same point</a:t>
            </a:r>
            <a:r>
              <a:rPr lang="en-US" sz="2800" dirty="0" smtClean="0"/>
              <a:t>. All of the edges are arranged in paths oriented toward and terminating at one or more root nodes</a:t>
            </a:r>
            <a:endParaRPr lang="en-US" sz="2800" dirty="0"/>
          </a:p>
        </p:txBody>
      </p:sp>
      <p:pic>
        <p:nvPicPr>
          <p:cNvPr id="1029" name="Picture 5"/>
          <p:cNvPicPr>
            <a:picLocks noChangeAspect="1" noChangeArrowheads="1"/>
          </p:cNvPicPr>
          <p:nvPr/>
        </p:nvPicPr>
        <p:blipFill>
          <a:blip r:embed="rId2" cstate="print"/>
          <a:srcRect/>
          <a:stretch>
            <a:fillRect/>
          </a:stretch>
        </p:blipFill>
        <p:spPr bwMode="auto">
          <a:xfrm>
            <a:off x="4419600" y="3200400"/>
            <a:ext cx="3657600" cy="2505075"/>
          </a:xfrm>
          <a:prstGeom prst="rect">
            <a:avLst/>
          </a:prstGeom>
          <a:noFill/>
          <a:ln w="9525">
            <a:noFill/>
            <a:miter lim="800000"/>
            <a:headEnd/>
            <a:tailEnd/>
          </a:ln>
          <a:effectLst/>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solidFill>
                  <a:srgbClr val="FF0000"/>
                </a:solidFill>
              </a:rPr>
              <a:t>Destination-oriented directed acyclic graph</a:t>
            </a:r>
            <a:endParaRPr lang="en-US" b="1" dirty="0">
              <a:solidFill>
                <a:srgbClr val="FF0000"/>
              </a:solidFill>
            </a:endParaRPr>
          </a:p>
        </p:txBody>
      </p:sp>
      <p:sp>
        <p:nvSpPr>
          <p:cNvPr id="3" name="Content Placeholder 2"/>
          <p:cNvSpPr>
            <a:spLocks noGrp="1"/>
          </p:cNvSpPr>
          <p:nvPr>
            <p:ph idx="1"/>
          </p:nvPr>
        </p:nvSpPr>
        <p:spPr>
          <a:xfrm>
            <a:off x="457200" y="1447800"/>
            <a:ext cx="8229600" cy="4678363"/>
          </a:xfrm>
        </p:spPr>
        <p:txBody>
          <a:bodyPr>
            <a:normAutofit/>
          </a:bodyPr>
          <a:lstStyle/>
          <a:p>
            <a:pPr algn="just"/>
            <a:r>
              <a:rPr lang="en-US" sz="2400" dirty="0" smtClean="0"/>
              <a:t>A basic RPL process involves building a destination-oriented directed acyclic graph (DODAG). </a:t>
            </a:r>
          </a:p>
          <a:p>
            <a:pPr algn="just"/>
            <a:r>
              <a:rPr lang="en-US" sz="2400" dirty="0" smtClean="0"/>
              <a:t>A DODAG is a </a:t>
            </a:r>
            <a:r>
              <a:rPr lang="en-US" sz="2400" b="1" dirty="0" smtClean="0">
                <a:solidFill>
                  <a:srgbClr val="C00000"/>
                </a:solidFill>
              </a:rPr>
              <a:t>DAG rooted to one destination</a:t>
            </a:r>
            <a:r>
              <a:rPr lang="en-US" sz="2400" dirty="0" smtClean="0"/>
              <a:t>. In RPL, this destination occurs at a border router known as the </a:t>
            </a:r>
            <a:r>
              <a:rPr lang="en-US" sz="2400" b="1" dirty="0" smtClean="0">
                <a:solidFill>
                  <a:srgbClr val="C00000"/>
                </a:solidFill>
              </a:rPr>
              <a:t>DODAG root</a:t>
            </a:r>
            <a:r>
              <a:rPr lang="en-US" sz="2400" dirty="0" smtClean="0"/>
              <a:t>.</a:t>
            </a:r>
          </a:p>
          <a:p>
            <a:r>
              <a:rPr lang="en-US" sz="2400" dirty="0" smtClean="0"/>
              <a:t>A DAG has multiple roots, whereas the </a:t>
            </a:r>
            <a:r>
              <a:rPr lang="en-US" sz="2400" b="1" dirty="0" smtClean="0"/>
              <a:t>DODAG has just one</a:t>
            </a:r>
            <a:r>
              <a:rPr lang="en-US" sz="2400" dirty="0" smtClean="0"/>
              <a:t>.</a:t>
            </a:r>
            <a:endParaRPr lang="en-US" sz="2400" dirty="0"/>
          </a:p>
        </p:txBody>
      </p:sp>
      <p:pic>
        <p:nvPicPr>
          <p:cNvPr id="2050" name="Picture 2"/>
          <p:cNvPicPr>
            <a:picLocks noChangeAspect="1" noChangeArrowheads="1"/>
          </p:cNvPicPr>
          <p:nvPr/>
        </p:nvPicPr>
        <p:blipFill>
          <a:blip r:embed="rId2" cstate="print"/>
          <a:srcRect/>
          <a:stretch>
            <a:fillRect/>
          </a:stretch>
        </p:blipFill>
        <p:spPr bwMode="auto">
          <a:xfrm>
            <a:off x="2286001" y="3929435"/>
            <a:ext cx="5410199" cy="2728540"/>
          </a:xfrm>
          <a:prstGeom prst="rect">
            <a:avLst/>
          </a:prstGeom>
          <a:noFill/>
          <a:ln w="9525">
            <a:noFill/>
            <a:miter lim="800000"/>
            <a:headEnd/>
            <a:tailEnd/>
          </a:ln>
          <a:effec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7500" lnSpcReduction="20000"/>
          </a:bodyPr>
          <a:lstStyle/>
          <a:p>
            <a:pPr algn="just"/>
            <a:r>
              <a:rPr lang="en-US" dirty="0" smtClean="0"/>
              <a:t>In a DODAG, each node maintains </a:t>
            </a:r>
            <a:r>
              <a:rPr lang="en-US" b="1" dirty="0" smtClean="0">
                <a:solidFill>
                  <a:srgbClr val="C00000"/>
                </a:solidFill>
              </a:rPr>
              <a:t>up to three parents </a:t>
            </a:r>
            <a:r>
              <a:rPr lang="en-US" dirty="0" smtClean="0"/>
              <a:t>that provide a path to the root.</a:t>
            </a:r>
          </a:p>
          <a:p>
            <a:pPr algn="just"/>
            <a:r>
              <a:rPr lang="en-US" dirty="0" smtClean="0"/>
              <a:t>Typically, </a:t>
            </a:r>
            <a:r>
              <a:rPr lang="en-US" dirty="0" smtClean="0">
                <a:solidFill>
                  <a:srgbClr val="C00000"/>
                </a:solidFill>
              </a:rPr>
              <a:t>one of these parents is the preferred </a:t>
            </a:r>
            <a:r>
              <a:rPr lang="en-US" dirty="0" smtClean="0"/>
              <a:t>parent, which means it is the preferred next hop for upward routes toward the root.</a:t>
            </a:r>
          </a:p>
          <a:p>
            <a:pPr algn="just"/>
            <a:r>
              <a:rPr lang="en-US" dirty="0" smtClean="0"/>
              <a:t>The routing graph created by the set of DODAG parents across all nodes defines the </a:t>
            </a:r>
            <a:r>
              <a:rPr lang="en-US" b="1" dirty="0" smtClean="0"/>
              <a:t>full set of upward routes</a:t>
            </a:r>
            <a:r>
              <a:rPr lang="en-US" dirty="0" smtClean="0"/>
              <a:t>.</a:t>
            </a:r>
          </a:p>
          <a:p>
            <a:pPr algn="just"/>
            <a:r>
              <a:rPr lang="en-US" b="1" dirty="0" smtClean="0">
                <a:solidFill>
                  <a:schemeClr val="accent6">
                    <a:lumMod val="50000"/>
                  </a:schemeClr>
                </a:solidFill>
              </a:rPr>
              <a:t>Upward routes in RPL are discovered and configured using DAG Information Object (DIO) messages.</a:t>
            </a:r>
          </a:p>
          <a:p>
            <a:pPr algn="just"/>
            <a:r>
              <a:rPr lang="en-US" b="1" dirty="0" smtClean="0">
                <a:solidFill>
                  <a:srgbClr val="FF0000"/>
                </a:solidFill>
              </a:rPr>
              <a:t>Nodes listen to DIOs to handle changes in the topology </a:t>
            </a:r>
            <a:r>
              <a:rPr lang="en-US" dirty="0" smtClean="0"/>
              <a:t>that can affect routing. </a:t>
            </a:r>
          </a:p>
          <a:p>
            <a:pPr algn="just"/>
            <a:r>
              <a:rPr lang="en-US" dirty="0" smtClean="0"/>
              <a:t>The information in DIO messages </a:t>
            </a:r>
            <a:r>
              <a:rPr lang="en-US" b="1" dirty="0" smtClean="0">
                <a:solidFill>
                  <a:srgbClr val="FF0000"/>
                </a:solidFill>
              </a:rPr>
              <a:t>determines parents and the best path to the DODAG root.</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algn="just"/>
            <a:r>
              <a:rPr lang="en-US" sz="2800" dirty="0" smtClean="0"/>
              <a:t>Nodes establish </a:t>
            </a:r>
            <a:r>
              <a:rPr lang="en-US" sz="2800" b="1" dirty="0" smtClean="0">
                <a:solidFill>
                  <a:srgbClr val="FF0000"/>
                </a:solidFill>
              </a:rPr>
              <a:t>downward routes by advertising their parent set toward the DODAG root using a Destination Advertisement Object (DAO) message</a:t>
            </a:r>
            <a:r>
              <a:rPr lang="en-US" sz="2800" dirty="0" smtClean="0"/>
              <a:t>. </a:t>
            </a:r>
          </a:p>
          <a:p>
            <a:pPr algn="just"/>
            <a:r>
              <a:rPr lang="en-US" sz="2800" dirty="0" smtClean="0"/>
              <a:t>DAO messages allow nodes </a:t>
            </a:r>
            <a:r>
              <a:rPr lang="en-US" sz="2800" b="1" dirty="0" smtClean="0">
                <a:solidFill>
                  <a:srgbClr val="00B050"/>
                </a:solidFill>
              </a:rPr>
              <a:t>to inform their parents of their presence and </a:t>
            </a:r>
            <a:r>
              <a:rPr lang="en-US" sz="2800" b="1" dirty="0" err="1" smtClean="0">
                <a:solidFill>
                  <a:srgbClr val="00B050"/>
                </a:solidFill>
              </a:rPr>
              <a:t>reachability</a:t>
            </a:r>
            <a:r>
              <a:rPr lang="en-US" sz="2800" b="1" dirty="0" smtClean="0">
                <a:solidFill>
                  <a:srgbClr val="00B050"/>
                </a:solidFill>
              </a:rPr>
              <a:t> to descendants</a:t>
            </a:r>
            <a:r>
              <a:rPr lang="en-US" sz="2800" dirty="0" smtClean="0"/>
              <a:t>.</a:t>
            </a:r>
            <a:endParaRPr lang="en-US" sz="2800" dirty="0"/>
          </a:p>
        </p:txBody>
      </p:sp>
      <p:pic>
        <p:nvPicPr>
          <p:cNvPr id="3075" name="Picture 3"/>
          <p:cNvPicPr>
            <a:picLocks noChangeAspect="1" noChangeArrowheads="1"/>
          </p:cNvPicPr>
          <p:nvPr/>
        </p:nvPicPr>
        <p:blipFill>
          <a:blip r:embed="rId2" cstate="print"/>
          <a:srcRect/>
          <a:stretch>
            <a:fillRect/>
          </a:stretch>
        </p:blipFill>
        <p:spPr bwMode="auto">
          <a:xfrm>
            <a:off x="1447800" y="3868071"/>
            <a:ext cx="6400800" cy="2675603"/>
          </a:xfrm>
          <a:prstGeom prst="rect">
            <a:avLst/>
          </a:prstGeom>
          <a:noFill/>
          <a:ln w="9525">
            <a:noFill/>
            <a:miter lim="800000"/>
            <a:headEnd/>
            <a:tailEnd/>
          </a:ln>
          <a:effectLst/>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err="1" smtClean="0"/>
              <a:t>IoT</a:t>
            </a:r>
            <a:r>
              <a:rPr lang="en-US" b="1" dirty="0" smtClean="0"/>
              <a:t> Application Transport Methods</a:t>
            </a:r>
            <a:br>
              <a:rPr lang="en-US" b="1" dirty="0" smtClean="0"/>
            </a:br>
            <a:endParaRPr lang="en-US" dirty="0"/>
          </a:p>
        </p:txBody>
      </p:sp>
      <p:sp>
        <p:nvSpPr>
          <p:cNvPr id="3" name="Content Placeholder 2"/>
          <p:cNvSpPr>
            <a:spLocks noGrp="1"/>
          </p:cNvSpPr>
          <p:nvPr>
            <p:ph idx="1"/>
          </p:nvPr>
        </p:nvSpPr>
        <p:spPr/>
        <p:txBody>
          <a:bodyPr>
            <a:normAutofit fontScale="85000" lnSpcReduction="20000"/>
          </a:bodyPr>
          <a:lstStyle/>
          <a:p>
            <a:pPr algn="just"/>
            <a:r>
              <a:rPr lang="en-US" dirty="0" smtClean="0"/>
              <a:t>Because of the </a:t>
            </a:r>
            <a:r>
              <a:rPr lang="en-US" b="1" dirty="0" smtClean="0"/>
              <a:t>diverse</a:t>
            </a:r>
            <a:r>
              <a:rPr lang="en-US" dirty="0" smtClean="0"/>
              <a:t> types of </a:t>
            </a:r>
            <a:r>
              <a:rPr lang="en-US" dirty="0" err="1" smtClean="0"/>
              <a:t>IoT</a:t>
            </a:r>
            <a:r>
              <a:rPr lang="en-US" dirty="0" smtClean="0"/>
              <a:t> application protocols, there are </a:t>
            </a:r>
            <a:r>
              <a:rPr lang="en-US" dirty="0" smtClean="0">
                <a:solidFill>
                  <a:srgbClr val="FF0000"/>
                </a:solidFill>
              </a:rPr>
              <a:t>various means for transporting these protocols across a network</a:t>
            </a:r>
            <a:r>
              <a:rPr lang="en-US" dirty="0" smtClean="0"/>
              <a:t>. </a:t>
            </a:r>
          </a:p>
          <a:p>
            <a:pPr algn="just"/>
            <a:r>
              <a:rPr lang="en-US" dirty="0" smtClean="0"/>
              <a:t>Sometimes you may be dealing with legacy utility and industrial </a:t>
            </a:r>
            <a:r>
              <a:rPr lang="en-US" dirty="0" err="1" smtClean="0"/>
              <a:t>IoT</a:t>
            </a:r>
            <a:r>
              <a:rPr lang="en-US" dirty="0" smtClean="0"/>
              <a:t> protocols that have certain requirements, while other times you might need to consider the transport requirements of more modern application layer protocols. </a:t>
            </a:r>
          </a:p>
          <a:p>
            <a:pPr algn="just"/>
            <a:r>
              <a:rPr lang="en-US" dirty="0" smtClean="0"/>
              <a:t>To make these decisions easier, it makes sense to </a:t>
            </a:r>
            <a:r>
              <a:rPr lang="en-US" b="1" dirty="0" smtClean="0">
                <a:solidFill>
                  <a:srgbClr val="FF0000"/>
                </a:solidFill>
              </a:rPr>
              <a:t>categorize the common </a:t>
            </a:r>
            <a:r>
              <a:rPr lang="en-US" b="1" dirty="0" err="1" smtClean="0">
                <a:solidFill>
                  <a:srgbClr val="FF0000"/>
                </a:solidFill>
              </a:rPr>
              <a:t>IoT</a:t>
            </a:r>
            <a:r>
              <a:rPr lang="en-US" b="1" dirty="0" smtClean="0">
                <a:solidFill>
                  <a:srgbClr val="FF0000"/>
                </a:solidFill>
              </a:rPr>
              <a:t> application protocols and then focus on the transport methods </a:t>
            </a:r>
            <a:r>
              <a:rPr lang="en-US" dirty="0" smtClean="0"/>
              <a:t>available for each category.</a:t>
            </a:r>
          </a:p>
          <a:p>
            <a:pPr algn="just"/>
            <a:endParaRPr lang="en-US" dirty="0" smtClean="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Categories of </a:t>
            </a:r>
            <a:r>
              <a:rPr lang="en-US" dirty="0" err="1" smtClean="0"/>
              <a:t>IoT</a:t>
            </a:r>
            <a:r>
              <a:rPr lang="en-US" dirty="0" smtClean="0"/>
              <a:t> application protocols</a:t>
            </a:r>
            <a:endParaRPr lang="en-US" dirty="0"/>
          </a:p>
        </p:txBody>
      </p:sp>
      <p:sp>
        <p:nvSpPr>
          <p:cNvPr id="3" name="Content Placeholder 2"/>
          <p:cNvSpPr>
            <a:spLocks noGrp="1"/>
          </p:cNvSpPr>
          <p:nvPr>
            <p:ph idx="1"/>
          </p:nvPr>
        </p:nvSpPr>
        <p:spPr>
          <a:xfrm>
            <a:off x="457200" y="1371600"/>
            <a:ext cx="8229600" cy="5105400"/>
          </a:xfrm>
        </p:spPr>
        <p:txBody>
          <a:bodyPr>
            <a:normAutofit fontScale="70000" lnSpcReduction="20000"/>
          </a:bodyPr>
          <a:lstStyle/>
          <a:p>
            <a:pPr algn="just"/>
            <a:r>
              <a:rPr lang="en-US" b="1" dirty="0" smtClean="0"/>
              <a:t>Application layer protocol not present: </a:t>
            </a:r>
            <a:r>
              <a:rPr lang="en-US" dirty="0" smtClean="0"/>
              <a:t>In this case, the data </a:t>
            </a:r>
            <a:r>
              <a:rPr lang="en-US" dirty="0" smtClean="0">
                <a:solidFill>
                  <a:srgbClr val="FF0000"/>
                </a:solidFill>
              </a:rPr>
              <a:t>payload is directly transported on top of the lower layers</a:t>
            </a:r>
            <a:r>
              <a:rPr lang="en-US" dirty="0" smtClean="0"/>
              <a:t>. No application layer protocol is used.</a:t>
            </a:r>
          </a:p>
          <a:p>
            <a:pPr algn="just"/>
            <a:r>
              <a:rPr lang="en-US" b="1" dirty="0" smtClean="0"/>
              <a:t>Supervisory control and data acquisition (SCADA): </a:t>
            </a:r>
            <a:r>
              <a:rPr lang="en-US" dirty="0" smtClean="0"/>
              <a:t>SCADA is one of the </a:t>
            </a:r>
            <a:r>
              <a:rPr lang="en-US" dirty="0" smtClean="0">
                <a:solidFill>
                  <a:srgbClr val="FF0000"/>
                </a:solidFill>
              </a:rPr>
              <a:t>most common industrial protocols </a:t>
            </a:r>
            <a:r>
              <a:rPr lang="en-US" dirty="0" smtClean="0"/>
              <a:t>in the world, but it was developed long before the days of IP, and it has been adapted for IP networks.</a:t>
            </a:r>
          </a:p>
          <a:p>
            <a:pPr algn="just"/>
            <a:r>
              <a:rPr lang="en-US" b="1" dirty="0" smtClean="0"/>
              <a:t>Generic web-based protocols: </a:t>
            </a:r>
            <a:r>
              <a:rPr lang="en-US" dirty="0" smtClean="0"/>
              <a:t>Generic protocols, such as </a:t>
            </a:r>
            <a:r>
              <a:rPr lang="en-US" dirty="0" smtClean="0">
                <a:solidFill>
                  <a:srgbClr val="FF0000"/>
                </a:solidFill>
              </a:rPr>
              <a:t>Ethernet, Wi-Fi, and 4G/LTE,</a:t>
            </a:r>
            <a:r>
              <a:rPr lang="en-US" dirty="0" smtClean="0"/>
              <a:t> are found on </a:t>
            </a:r>
            <a:r>
              <a:rPr lang="en-US" dirty="0" smtClean="0">
                <a:solidFill>
                  <a:srgbClr val="FF0000"/>
                </a:solidFill>
              </a:rPr>
              <a:t>many consumer- and enterprise-class </a:t>
            </a:r>
            <a:r>
              <a:rPr lang="en-US" dirty="0" err="1" smtClean="0">
                <a:solidFill>
                  <a:srgbClr val="FF0000"/>
                </a:solidFill>
              </a:rPr>
              <a:t>IoT</a:t>
            </a:r>
            <a:r>
              <a:rPr lang="en-US" dirty="0" smtClean="0">
                <a:solidFill>
                  <a:srgbClr val="FF0000"/>
                </a:solidFill>
              </a:rPr>
              <a:t> devices that communicate over non constrained networks</a:t>
            </a:r>
            <a:r>
              <a:rPr lang="en-US" dirty="0" smtClean="0"/>
              <a:t>.</a:t>
            </a:r>
          </a:p>
          <a:p>
            <a:pPr algn="just"/>
            <a:r>
              <a:rPr lang="en-US" b="1" dirty="0" err="1" smtClean="0"/>
              <a:t>IoT</a:t>
            </a:r>
            <a:r>
              <a:rPr lang="en-US" b="1" dirty="0" smtClean="0"/>
              <a:t> application layer protocols: </a:t>
            </a:r>
            <a:r>
              <a:rPr lang="en-US" dirty="0" err="1" smtClean="0"/>
              <a:t>IoT</a:t>
            </a:r>
            <a:r>
              <a:rPr lang="en-US" dirty="0" smtClean="0"/>
              <a:t> application layer protocols are devised </a:t>
            </a:r>
            <a:r>
              <a:rPr lang="en-US" b="1" dirty="0" smtClean="0">
                <a:solidFill>
                  <a:srgbClr val="FF0000"/>
                </a:solidFill>
              </a:rPr>
              <a:t>to run on constrained nodes </a:t>
            </a:r>
            <a:r>
              <a:rPr lang="en-US" dirty="0" smtClean="0"/>
              <a:t>with a small compute footprint and are well adapted to the network bandwidth constraints on cellular or satellite links or constrained 6LoWPAN networks. </a:t>
            </a:r>
            <a:r>
              <a:rPr lang="en-US" b="1" dirty="0" smtClean="0">
                <a:solidFill>
                  <a:srgbClr val="FF0000"/>
                </a:solidFill>
              </a:rPr>
              <a:t>Message Queuing Telemetry Transport (MQTT) and Constrained Application Protocol (</a:t>
            </a:r>
            <a:r>
              <a:rPr lang="en-US" b="1" dirty="0" err="1" smtClean="0">
                <a:solidFill>
                  <a:srgbClr val="FF0000"/>
                </a:solidFill>
              </a:rPr>
              <a:t>CoAP</a:t>
            </a:r>
            <a:r>
              <a:rPr lang="en-US" b="1" dirty="0" smtClean="0">
                <a:solidFill>
                  <a:srgbClr val="FF0000"/>
                </a:solidFill>
              </a:rPr>
              <a:t>),  </a:t>
            </a:r>
            <a:r>
              <a:rPr lang="en-US" dirty="0" smtClean="0"/>
              <a:t>are two well-known examples of </a:t>
            </a:r>
            <a:r>
              <a:rPr lang="en-US" dirty="0" err="1" smtClean="0"/>
              <a:t>IoT</a:t>
            </a:r>
            <a:r>
              <a:rPr lang="en-US" dirty="0" smtClean="0"/>
              <a:t> application layer protocols.</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944562"/>
          </a:xfrm>
        </p:spPr>
        <p:txBody>
          <a:bodyPr/>
          <a:lstStyle/>
          <a:p>
            <a:r>
              <a:rPr lang="en-US" b="1" dirty="0" smtClean="0"/>
              <a:t>SCADA</a:t>
            </a:r>
            <a:endParaRPr lang="en-US" dirty="0"/>
          </a:p>
        </p:txBody>
      </p:sp>
      <p:sp>
        <p:nvSpPr>
          <p:cNvPr id="3" name="Content Placeholder 2"/>
          <p:cNvSpPr>
            <a:spLocks noGrp="1"/>
          </p:cNvSpPr>
          <p:nvPr>
            <p:ph idx="1"/>
          </p:nvPr>
        </p:nvSpPr>
        <p:spPr>
          <a:xfrm>
            <a:off x="0" y="1066800"/>
            <a:ext cx="8915400" cy="5059363"/>
          </a:xfrm>
        </p:spPr>
        <p:txBody>
          <a:bodyPr>
            <a:normAutofit fontScale="77500" lnSpcReduction="20000"/>
          </a:bodyPr>
          <a:lstStyle/>
          <a:p>
            <a:pPr algn="just"/>
            <a:r>
              <a:rPr lang="en-US" dirty="0" smtClean="0"/>
              <a:t>Protocols that connected sensors and actuators have evolved and adapted themselves to utilize IP.</a:t>
            </a:r>
          </a:p>
          <a:p>
            <a:pPr algn="just"/>
            <a:r>
              <a:rPr lang="en-US" dirty="0" smtClean="0">
                <a:solidFill>
                  <a:srgbClr val="FF0000"/>
                </a:solidFill>
              </a:rPr>
              <a:t>Supervisory control and data acquisition (SCADA). </a:t>
            </a:r>
          </a:p>
          <a:p>
            <a:pPr algn="just"/>
            <a:r>
              <a:rPr lang="en-US" dirty="0" smtClean="0"/>
              <a:t>Designed decades ago, SCADA is an automation control system that was initially implemented without IP over serial links, before being adapted to Ethernet and IPv4.</a:t>
            </a:r>
          </a:p>
          <a:p>
            <a:pPr algn="just"/>
            <a:r>
              <a:rPr lang="en-US" dirty="0" smtClean="0"/>
              <a:t>SCADA systems </a:t>
            </a:r>
            <a:r>
              <a:rPr lang="en-US" b="1" dirty="0" smtClean="0">
                <a:solidFill>
                  <a:srgbClr val="FF0000"/>
                </a:solidFill>
              </a:rPr>
              <a:t>collect sensor data and telemetry from remote devices, while also providing the ability to control them. </a:t>
            </a:r>
          </a:p>
          <a:p>
            <a:pPr algn="just"/>
            <a:r>
              <a:rPr lang="en-US" dirty="0" smtClean="0"/>
              <a:t>Used in today’s networks, SCADA systems </a:t>
            </a:r>
            <a:r>
              <a:rPr lang="en-US" dirty="0" smtClean="0">
                <a:solidFill>
                  <a:srgbClr val="FF0000"/>
                </a:solidFill>
              </a:rPr>
              <a:t>allow global, real-time, data-driven decisions</a:t>
            </a:r>
            <a:r>
              <a:rPr lang="en-US" dirty="0" smtClean="0"/>
              <a:t> to be made about how to improve business processes.</a:t>
            </a:r>
          </a:p>
          <a:p>
            <a:pPr algn="just"/>
            <a:r>
              <a:rPr lang="en-US" dirty="0" smtClean="0"/>
              <a:t>SCADA networks can be found across various industries, but you find SCADA </a:t>
            </a:r>
            <a:r>
              <a:rPr lang="en-US" b="1" dirty="0" smtClean="0">
                <a:solidFill>
                  <a:srgbClr val="C00000"/>
                </a:solidFill>
              </a:rPr>
              <a:t>mainly concentrated in the utilities and manufacturing/industrial verticals.</a:t>
            </a:r>
            <a:endParaRPr lang="en-US" b="1" dirty="0">
              <a:solidFill>
                <a:srgbClr val="C00000"/>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7500" lnSpcReduction="20000"/>
          </a:bodyPr>
          <a:lstStyle/>
          <a:p>
            <a:pPr algn="just"/>
            <a:r>
              <a:rPr lang="en-US" dirty="0" smtClean="0">
                <a:solidFill>
                  <a:srgbClr val="FF0000"/>
                </a:solidFill>
              </a:rPr>
              <a:t>Supervisory control and data acquisition </a:t>
            </a:r>
            <a:r>
              <a:rPr lang="en-US" dirty="0" smtClean="0"/>
              <a:t>(SCADA) </a:t>
            </a:r>
            <a:r>
              <a:rPr lang="en-US" b="1" dirty="0" smtClean="0"/>
              <a:t>is a system of software and hardware elements that allows industrial organizations to:</a:t>
            </a:r>
          </a:p>
          <a:p>
            <a:pPr lvl="1" algn="just"/>
            <a:r>
              <a:rPr lang="en-US" dirty="0" smtClean="0">
                <a:solidFill>
                  <a:srgbClr val="FF0000"/>
                </a:solidFill>
              </a:rPr>
              <a:t>Control industrial processes locally or at remote locations</a:t>
            </a:r>
          </a:p>
          <a:p>
            <a:pPr lvl="1" algn="just"/>
            <a:r>
              <a:rPr lang="en-US" dirty="0" smtClean="0">
                <a:solidFill>
                  <a:srgbClr val="00B050"/>
                </a:solidFill>
              </a:rPr>
              <a:t>Monitor, gather, and process real-time data</a:t>
            </a:r>
          </a:p>
          <a:p>
            <a:pPr lvl="1" algn="just"/>
            <a:r>
              <a:rPr lang="en-US" dirty="0" smtClean="0">
                <a:solidFill>
                  <a:schemeClr val="tx2">
                    <a:lumMod val="60000"/>
                    <a:lumOff val="40000"/>
                  </a:schemeClr>
                </a:solidFill>
              </a:rPr>
              <a:t>Directly interact with devices such as sensors, valves, pumps, motors, and more through human-machine interface (HMI) software</a:t>
            </a:r>
          </a:p>
          <a:p>
            <a:pPr lvl="1" algn="just"/>
            <a:r>
              <a:rPr lang="en-US" dirty="0" smtClean="0">
                <a:solidFill>
                  <a:srgbClr val="C00000"/>
                </a:solidFill>
              </a:rPr>
              <a:t>Record events into a log file</a:t>
            </a:r>
          </a:p>
          <a:p>
            <a:r>
              <a:rPr lang="en-US" dirty="0" smtClean="0"/>
              <a:t>SCADA systems are crucial for industrial organizations since they help to maintain efficiency, process data for smarter decisions, and </a:t>
            </a:r>
            <a:r>
              <a:rPr lang="en-US" b="1" dirty="0" smtClean="0"/>
              <a:t>communicate system issues to help mitigate downtime.</a:t>
            </a:r>
            <a:r>
              <a:rPr lang="en-US" dirty="0" smtClean="0"/>
              <a:t/>
            </a:r>
            <a:br>
              <a:rPr lang="en-US" dirty="0" smtClean="0"/>
            </a:br>
            <a:endParaRPr lang="en-US" dirty="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t>A Basic SCADA </a:t>
            </a:r>
            <a:r>
              <a:rPr lang="en-US" dirty="0" smtClean="0"/>
              <a:t>architecture</a:t>
            </a:r>
            <a:endParaRPr lang="en-US" dirty="0"/>
          </a:p>
        </p:txBody>
      </p:sp>
      <p:pic>
        <p:nvPicPr>
          <p:cNvPr id="7" name="Content Placeholder 6" descr="BasicSCADADiagram@2x.png"/>
          <p:cNvPicPr>
            <a:picLocks noGrp="1" noChangeAspect="1"/>
          </p:cNvPicPr>
          <p:nvPr>
            <p:ph idx="1"/>
          </p:nvPr>
        </p:nvPicPr>
        <p:blipFill>
          <a:blip r:embed="rId2" cstate="print"/>
          <a:stretch>
            <a:fillRect/>
          </a:stretch>
        </p:blipFill>
        <p:spPr>
          <a:xfrm>
            <a:off x="943350" y="1600200"/>
            <a:ext cx="7257299" cy="4525963"/>
          </a:xfrm>
        </p:spPr>
      </p:pic>
      <p:sp>
        <p:nvSpPr>
          <p:cNvPr id="1026" name="AutoShape 2" descr="Basic SCADA Architecture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028" name="AutoShape 4" descr="Basic SCADA Architecture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030" name="AutoShape 6" descr="Basic SCADA Architecture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609600"/>
            <a:ext cx="8915400" cy="5516563"/>
          </a:xfrm>
        </p:spPr>
        <p:txBody>
          <a:bodyPr>
            <a:normAutofit fontScale="92500" lnSpcReduction="10000"/>
          </a:bodyPr>
          <a:lstStyle/>
          <a:p>
            <a:pPr algn="just"/>
            <a:r>
              <a:rPr lang="en-US" dirty="0" smtClean="0"/>
              <a:t>The basic SCADA architecture begins with programmable logic controllers (</a:t>
            </a:r>
            <a:r>
              <a:rPr lang="en-US" b="1" dirty="0" smtClean="0"/>
              <a:t>PLCs</a:t>
            </a:r>
            <a:r>
              <a:rPr lang="en-US" dirty="0" smtClean="0"/>
              <a:t>) or remote terminal units (</a:t>
            </a:r>
            <a:r>
              <a:rPr lang="en-US" b="1" dirty="0" smtClean="0"/>
              <a:t>RTUs</a:t>
            </a:r>
            <a:r>
              <a:rPr lang="en-US" dirty="0" smtClean="0"/>
              <a:t>). </a:t>
            </a:r>
          </a:p>
          <a:p>
            <a:pPr algn="just"/>
            <a:r>
              <a:rPr lang="en-US" b="1" dirty="0" smtClean="0">
                <a:solidFill>
                  <a:srgbClr val="C00000"/>
                </a:solidFill>
              </a:rPr>
              <a:t>PLCs and RTUs are microcomputers that </a:t>
            </a:r>
            <a:r>
              <a:rPr lang="en-US" b="1" u="sng" dirty="0" smtClean="0">
                <a:solidFill>
                  <a:srgbClr val="C00000"/>
                </a:solidFill>
              </a:rPr>
              <a:t>communicate with an array of objects such as factory machines, HMIs, sensors, and end devices</a:t>
            </a:r>
            <a:r>
              <a:rPr lang="en-US" b="1" dirty="0" smtClean="0">
                <a:solidFill>
                  <a:srgbClr val="C00000"/>
                </a:solidFill>
              </a:rPr>
              <a:t>, and then route the information from those </a:t>
            </a:r>
            <a:r>
              <a:rPr lang="en-US" b="1" u="sng" dirty="0" smtClean="0">
                <a:solidFill>
                  <a:srgbClr val="C00000"/>
                </a:solidFill>
              </a:rPr>
              <a:t>objects to computers with SCADA softwa</a:t>
            </a:r>
            <a:r>
              <a:rPr lang="en-US" b="1" dirty="0" smtClean="0">
                <a:solidFill>
                  <a:srgbClr val="C00000"/>
                </a:solidFill>
              </a:rPr>
              <a:t>re. </a:t>
            </a:r>
          </a:p>
          <a:p>
            <a:pPr algn="just"/>
            <a:r>
              <a:rPr lang="en-US" b="1" dirty="0" smtClean="0">
                <a:solidFill>
                  <a:schemeClr val="tx2"/>
                </a:solidFill>
              </a:rPr>
              <a:t>The SCADA software </a:t>
            </a:r>
            <a:r>
              <a:rPr lang="en-US" b="1" u="sng" dirty="0" smtClean="0">
                <a:solidFill>
                  <a:schemeClr val="tx2"/>
                </a:solidFill>
              </a:rPr>
              <a:t>processes, distributes, and displays the data</a:t>
            </a:r>
            <a:r>
              <a:rPr lang="en-US" b="1" dirty="0" smtClean="0">
                <a:solidFill>
                  <a:schemeClr val="tx2"/>
                </a:solidFill>
              </a:rPr>
              <a:t>, helping operators and other employees analyze the data and make important decisions</a:t>
            </a:r>
            <a:r>
              <a:rPr lang="en-US" dirty="0" smtClean="0"/>
              <a:t>.</a:t>
            </a:r>
            <a:endParaRPr lang="en-US"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47500" lnSpcReduction="20000"/>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pPr algn="just"/>
            <a:r>
              <a:rPr lang="en-US" sz="4200" dirty="0" smtClean="0">
                <a:solidFill>
                  <a:srgbClr val="C00000"/>
                </a:solidFill>
              </a:rPr>
              <a:t>The IEEE 802.15.4 </a:t>
            </a:r>
            <a:r>
              <a:rPr lang="en-US" sz="4200" b="1" dirty="0" smtClean="0">
                <a:solidFill>
                  <a:srgbClr val="C00000"/>
                </a:solidFill>
              </a:rPr>
              <a:t>PHY</a:t>
            </a:r>
            <a:r>
              <a:rPr lang="en-US" sz="4200" dirty="0" smtClean="0">
                <a:solidFill>
                  <a:srgbClr val="C00000"/>
                </a:solidFill>
              </a:rPr>
              <a:t> and </a:t>
            </a:r>
            <a:r>
              <a:rPr lang="en-US" sz="4200" b="1" dirty="0" smtClean="0">
                <a:solidFill>
                  <a:srgbClr val="C00000"/>
                </a:solidFill>
              </a:rPr>
              <a:t>MAC</a:t>
            </a:r>
            <a:r>
              <a:rPr lang="en-US" sz="4200" dirty="0" smtClean="0">
                <a:solidFill>
                  <a:srgbClr val="C00000"/>
                </a:solidFill>
              </a:rPr>
              <a:t> layers are the foundations for several networking protocol stacks.</a:t>
            </a:r>
          </a:p>
          <a:p>
            <a:pPr algn="just"/>
            <a:r>
              <a:rPr lang="en-US" sz="4200" dirty="0" smtClean="0">
                <a:solidFill>
                  <a:srgbClr val="C00000"/>
                </a:solidFill>
              </a:rPr>
              <a:t>These protocol stacks make use of 802.15.4 at the physical and link layer levels, but the upper layers are different</a:t>
            </a:r>
            <a:endParaRPr lang="en-US" sz="4200" dirty="0">
              <a:solidFill>
                <a:srgbClr val="C00000"/>
              </a:solidFill>
            </a:endParaRPr>
          </a:p>
        </p:txBody>
      </p:sp>
      <p:pic>
        <p:nvPicPr>
          <p:cNvPr id="2050" name="Picture 2"/>
          <p:cNvPicPr>
            <a:picLocks noChangeAspect="1" noChangeArrowheads="1"/>
          </p:cNvPicPr>
          <p:nvPr/>
        </p:nvPicPr>
        <p:blipFill>
          <a:blip r:embed="rId2" cstate="print"/>
          <a:srcRect/>
          <a:stretch>
            <a:fillRect/>
          </a:stretch>
        </p:blipFill>
        <p:spPr bwMode="auto">
          <a:xfrm>
            <a:off x="228600" y="0"/>
            <a:ext cx="8224509" cy="4648200"/>
          </a:xfrm>
          <a:prstGeom prst="rect">
            <a:avLst/>
          </a:prstGeom>
          <a:noFill/>
          <a:ln w="9525">
            <a:noFill/>
            <a:miter lim="800000"/>
            <a:headEnd/>
            <a:tailEnd/>
          </a:ln>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idx="4294967295"/>
          </p:nvPr>
        </p:nvSpPr>
        <p:spPr>
          <a:xfrm>
            <a:off x="0" y="762000"/>
            <a:ext cx="8229600" cy="5364163"/>
          </a:xfrm>
        </p:spPr>
        <p:txBody>
          <a:bodyPr>
            <a:normAutofit fontScale="92500" lnSpcReduction="10000"/>
          </a:bodyPr>
          <a:lstStyle/>
          <a:p>
            <a:pPr algn="just"/>
            <a:r>
              <a:rPr lang="en-US" dirty="0" smtClean="0"/>
              <a:t>For example, the SCADA system </a:t>
            </a:r>
            <a:r>
              <a:rPr lang="en-US" b="1" dirty="0" smtClean="0"/>
              <a:t>quickly notifies </a:t>
            </a:r>
            <a:r>
              <a:rPr lang="en-US" dirty="0" smtClean="0">
                <a:solidFill>
                  <a:srgbClr val="C00000"/>
                </a:solidFill>
              </a:rPr>
              <a:t>an operator that a batch of product is showing a high incidence of errors</a:t>
            </a:r>
            <a:r>
              <a:rPr lang="en-US" dirty="0" smtClean="0"/>
              <a:t>. </a:t>
            </a:r>
          </a:p>
          <a:p>
            <a:pPr algn="just"/>
            <a:r>
              <a:rPr lang="en-US" dirty="0" smtClean="0"/>
              <a:t>The operator </a:t>
            </a:r>
            <a:r>
              <a:rPr lang="en-US" dirty="0" smtClean="0">
                <a:solidFill>
                  <a:srgbClr val="00B050"/>
                </a:solidFill>
              </a:rPr>
              <a:t>pauses the operation and views the SCADA system data via an HMI to determine the cause of the issue. </a:t>
            </a:r>
          </a:p>
          <a:p>
            <a:pPr algn="just"/>
            <a:r>
              <a:rPr lang="en-US" dirty="0" smtClean="0">
                <a:solidFill>
                  <a:srgbClr val="FF0000"/>
                </a:solidFill>
              </a:rPr>
              <a:t>The operator reviews the data and discovers that Machine 4 was malfunctioning. </a:t>
            </a:r>
          </a:p>
          <a:p>
            <a:pPr algn="just"/>
            <a:r>
              <a:rPr lang="en-US" dirty="0" smtClean="0"/>
              <a:t>The SCADA system’s ability to notify the operator of an issue helps him to resolve it and prevent further loss of product.</a:t>
            </a:r>
            <a:br>
              <a:rPr lang="en-US" dirty="0" smtClean="0"/>
            </a:br>
            <a:endParaRPr lang="en-US" dirty="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Who Uses SCADA?</a:t>
            </a:r>
          </a:p>
        </p:txBody>
      </p:sp>
      <p:sp>
        <p:nvSpPr>
          <p:cNvPr id="3" name="Content Placeholder 2"/>
          <p:cNvSpPr>
            <a:spLocks noGrp="1"/>
          </p:cNvSpPr>
          <p:nvPr>
            <p:ph idx="1"/>
          </p:nvPr>
        </p:nvSpPr>
        <p:spPr>
          <a:xfrm>
            <a:off x="457200" y="1600200"/>
            <a:ext cx="8229600" cy="5105400"/>
          </a:xfrm>
        </p:spPr>
        <p:txBody>
          <a:bodyPr>
            <a:normAutofit fontScale="85000" lnSpcReduction="20000"/>
          </a:bodyPr>
          <a:lstStyle/>
          <a:p>
            <a:pPr algn="just"/>
            <a:r>
              <a:rPr lang="en-US" dirty="0" smtClean="0"/>
              <a:t>SCADA systems are used by </a:t>
            </a:r>
            <a:r>
              <a:rPr lang="en-US" dirty="0" smtClean="0">
                <a:solidFill>
                  <a:srgbClr val="FF0000"/>
                </a:solidFill>
              </a:rPr>
              <a:t>industrial organizations </a:t>
            </a:r>
            <a:r>
              <a:rPr lang="en-US" dirty="0" smtClean="0"/>
              <a:t>and </a:t>
            </a:r>
            <a:r>
              <a:rPr lang="en-US" dirty="0" smtClean="0">
                <a:solidFill>
                  <a:srgbClr val="FF0000"/>
                </a:solidFill>
              </a:rPr>
              <a:t>companies in the public and private sectors to control and maintain efficiency, distribute data for smarter decisions, and communicate system issues </a:t>
            </a:r>
            <a:r>
              <a:rPr lang="en-US" dirty="0" smtClean="0"/>
              <a:t>to help mitigate downtime. </a:t>
            </a:r>
          </a:p>
          <a:p>
            <a:pPr lvl="1"/>
            <a:r>
              <a:rPr lang="en-US" dirty="0" smtClean="0">
                <a:solidFill>
                  <a:srgbClr val="C00000"/>
                </a:solidFill>
              </a:rPr>
              <a:t>Energy</a:t>
            </a:r>
          </a:p>
          <a:p>
            <a:pPr lvl="1"/>
            <a:r>
              <a:rPr lang="en-US" dirty="0" smtClean="0">
                <a:solidFill>
                  <a:srgbClr val="C00000"/>
                </a:solidFill>
              </a:rPr>
              <a:t>Food and beverage</a:t>
            </a:r>
          </a:p>
          <a:p>
            <a:pPr lvl="1"/>
            <a:r>
              <a:rPr lang="en-US" dirty="0" smtClean="0">
                <a:solidFill>
                  <a:srgbClr val="C00000"/>
                </a:solidFill>
              </a:rPr>
              <a:t>Manufacturing</a:t>
            </a:r>
          </a:p>
          <a:p>
            <a:pPr lvl="1"/>
            <a:r>
              <a:rPr lang="en-US" dirty="0" smtClean="0">
                <a:solidFill>
                  <a:srgbClr val="C00000"/>
                </a:solidFill>
              </a:rPr>
              <a:t>Oil and gas</a:t>
            </a:r>
          </a:p>
          <a:p>
            <a:pPr lvl="1"/>
            <a:r>
              <a:rPr lang="en-US" dirty="0" smtClean="0">
                <a:solidFill>
                  <a:srgbClr val="C00000"/>
                </a:solidFill>
              </a:rPr>
              <a:t>Power</a:t>
            </a:r>
          </a:p>
          <a:p>
            <a:pPr lvl="1"/>
            <a:r>
              <a:rPr lang="en-US" dirty="0" smtClean="0">
                <a:solidFill>
                  <a:srgbClr val="C00000"/>
                </a:solidFill>
              </a:rPr>
              <a:t>Recycling</a:t>
            </a:r>
          </a:p>
          <a:p>
            <a:pPr lvl="1"/>
            <a:r>
              <a:rPr lang="en-US" dirty="0" smtClean="0">
                <a:solidFill>
                  <a:srgbClr val="C00000"/>
                </a:solidFill>
              </a:rPr>
              <a:t>Transportation</a:t>
            </a:r>
          </a:p>
          <a:p>
            <a:pPr lvl="1"/>
            <a:r>
              <a:rPr lang="en-US" dirty="0" smtClean="0">
                <a:solidFill>
                  <a:srgbClr val="C00000"/>
                </a:solidFill>
              </a:rPr>
              <a:t>Water and waste water</a:t>
            </a:r>
          </a:p>
          <a:p>
            <a:pPr lvl="1"/>
            <a:r>
              <a:rPr lang="en-US" dirty="0" smtClean="0">
                <a:solidFill>
                  <a:srgbClr val="C00000"/>
                </a:solidFill>
              </a:rPr>
              <a:t>And many more</a:t>
            </a:r>
          </a:p>
          <a:p>
            <a:endParaRPr lang="en-US" dirty="0"/>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t>Modern SCADA Systems</a:t>
            </a:r>
            <a:endParaRPr lang="en-US" dirty="0"/>
          </a:p>
        </p:txBody>
      </p:sp>
      <p:pic>
        <p:nvPicPr>
          <p:cNvPr id="5" name="Content Placeholder 4" descr="ModernSCADASystems-01@2x.jpg"/>
          <p:cNvPicPr>
            <a:picLocks noGrp="1" noChangeAspect="1"/>
          </p:cNvPicPr>
          <p:nvPr>
            <p:ph idx="1"/>
          </p:nvPr>
        </p:nvPicPr>
        <p:blipFill>
          <a:blip r:embed="rId2" cstate="print"/>
          <a:stretch>
            <a:fillRect/>
          </a:stretch>
        </p:blipFill>
        <p:spPr>
          <a:xfrm>
            <a:off x="457200" y="2125932"/>
            <a:ext cx="8229600" cy="3474499"/>
          </a:xfrm>
        </p:spPr>
      </p:pic>
      <p:sp>
        <p:nvSpPr>
          <p:cNvPr id="93186" name="AutoShape 2" descr="Modern SCADA Systems"/>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Modern SCADA Systems</a:t>
            </a:r>
            <a:endParaRPr lang="en-US" dirty="0"/>
          </a:p>
        </p:txBody>
      </p:sp>
      <p:sp>
        <p:nvSpPr>
          <p:cNvPr id="3" name="Content Placeholder 2"/>
          <p:cNvSpPr>
            <a:spLocks noGrp="1"/>
          </p:cNvSpPr>
          <p:nvPr>
            <p:ph idx="1"/>
          </p:nvPr>
        </p:nvSpPr>
        <p:spPr>
          <a:xfrm>
            <a:off x="457200" y="1600200"/>
            <a:ext cx="8229600" cy="4648200"/>
          </a:xfrm>
        </p:spPr>
        <p:txBody>
          <a:bodyPr>
            <a:normAutofit fontScale="77500" lnSpcReduction="20000"/>
          </a:bodyPr>
          <a:lstStyle/>
          <a:p>
            <a:pPr algn="just"/>
            <a:r>
              <a:rPr lang="en-US" dirty="0" smtClean="0"/>
              <a:t>Modern SCADA systems </a:t>
            </a:r>
            <a:r>
              <a:rPr lang="en-US" b="1" dirty="0" smtClean="0">
                <a:solidFill>
                  <a:srgbClr val="C00000"/>
                </a:solidFill>
              </a:rPr>
              <a:t>allow real-time data from the plant floor to be accessed from anywhere in the world</a:t>
            </a:r>
            <a:r>
              <a:rPr lang="en-US" dirty="0" smtClean="0"/>
              <a:t>. </a:t>
            </a:r>
          </a:p>
          <a:p>
            <a:pPr algn="just"/>
            <a:r>
              <a:rPr lang="en-US" dirty="0" smtClean="0"/>
              <a:t>This access to real-time information allows governments, businesses, and individuals </a:t>
            </a:r>
            <a:r>
              <a:rPr lang="en-US" b="1" dirty="0" smtClean="0">
                <a:solidFill>
                  <a:srgbClr val="C00000"/>
                </a:solidFill>
              </a:rPr>
              <a:t>to make data-driven decisions about how to improve their processes. </a:t>
            </a:r>
          </a:p>
          <a:p>
            <a:pPr algn="just"/>
            <a:r>
              <a:rPr lang="en-US" dirty="0" smtClean="0"/>
              <a:t>Without SCADA software, it would be extremely difficult if not impossible to gather sufficient data for consistently well-informed decisions.</a:t>
            </a:r>
          </a:p>
          <a:p>
            <a:pPr algn="just"/>
            <a:r>
              <a:rPr lang="en-US" dirty="0" smtClean="0"/>
              <a:t>Also, most modern </a:t>
            </a:r>
            <a:r>
              <a:rPr lang="en-US" dirty="0" smtClean="0">
                <a:solidFill>
                  <a:srgbClr val="C00000"/>
                </a:solidFill>
              </a:rPr>
              <a:t>SCADA designer applications </a:t>
            </a:r>
            <a:r>
              <a:rPr lang="en-US" dirty="0" smtClean="0"/>
              <a:t>have rapid application development (</a:t>
            </a:r>
            <a:r>
              <a:rPr lang="en-US" b="1" dirty="0" smtClean="0"/>
              <a:t>RAD</a:t>
            </a:r>
            <a:r>
              <a:rPr lang="en-US" dirty="0" smtClean="0"/>
              <a:t>) capabilities that allow users </a:t>
            </a:r>
            <a:r>
              <a:rPr lang="en-US" b="1" dirty="0" smtClean="0"/>
              <a:t>to design applications relatively easily, even if they don't have extensive knowledge of software development</a:t>
            </a:r>
            <a:r>
              <a:rPr lang="en-US" dirty="0" smtClean="0"/>
              <a:t>.</a:t>
            </a:r>
            <a:endParaRPr lang="en-US" dirty="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descr="ModernSCADASystems-02@2x.jpg"/>
          <p:cNvPicPr>
            <a:picLocks noGrp="1" noChangeAspect="1"/>
          </p:cNvPicPr>
          <p:nvPr>
            <p:ph idx="1"/>
          </p:nvPr>
        </p:nvPicPr>
        <p:blipFill>
          <a:blip r:embed="rId2" cstate="print"/>
          <a:stretch>
            <a:fillRect/>
          </a:stretch>
        </p:blipFill>
        <p:spPr>
          <a:xfrm>
            <a:off x="457200" y="2125932"/>
            <a:ext cx="8229600" cy="3474499"/>
          </a:xfrm>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31" name="Rectangle 485">
            <a:extLst>
              <a:ext uri="{FF2B5EF4-FFF2-40B4-BE49-F238E27FC236}">
                <a16:creationId xmlns:a16="http://schemas.microsoft.com/office/drawing/2014/main" xmlns="" id="{3858A979-D975-438F-934C-CD76AFA90AD4}"/>
              </a:ext>
            </a:extLst>
          </p:cNvPr>
          <p:cNvSpPr>
            <a:spLocks noGrp="1" noChangeArrowheads="1"/>
          </p:cNvSpPr>
          <p:nvPr>
            <p:ph type="title"/>
          </p:nvPr>
        </p:nvSpPr>
        <p:spPr/>
        <p:txBody>
          <a:bodyPr/>
          <a:lstStyle/>
          <a:p>
            <a:r>
              <a:rPr lang="en-US" altLang="en-US"/>
              <a:t>SCADA ?</a:t>
            </a:r>
          </a:p>
        </p:txBody>
      </p:sp>
      <p:sp>
        <p:nvSpPr>
          <p:cNvPr id="1032" name="Line 2">
            <a:extLst>
              <a:ext uri="{FF2B5EF4-FFF2-40B4-BE49-F238E27FC236}">
                <a16:creationId xmlns:a16="http://schemas.microsoft.com/office/drawing/2014/main" xmlns="" id="{3870FC0C-5DCD-4646-BA66-C0B979BDCBD8}"/>
              </a:ext>
            </a:extLst>
          </p:cNvPr>
          <p:cNvSpPr>
            <a:spLocks noChangeShapeType="1"/>
          </p:cNvSpPr>
          <p:nvPr/>
        </p:nvSpPr>
        <p:spPr bwMode="auto">
          <a:xfrm flipV="1">
            <a:off x="8686800" y="1600200"/>
            <a:ext cx="0" cy="3048000"/>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a:lstStyle/>
          <a:p>
            <a:endParaRPr lang="en-IN"/>
          </a:p>
        </p:txBody>
      </p:sp>
      <p:grpSp>
        <p:nvGrpSpPr>
          <p:cNvPr id="2" name="Group 3">
            <a:extLst>
              <a:ext uri="{FF2B5EF4-FFF2-40B4-BE49-F238E27FC236}">
                <a16:creationId xmlns:a16="http://schemas.microsoft.com/office/drawing/2014/main" xmlns="" id="{A9A357B6-3E64-436B-BECA-1E781E423E63}"/>
              </a:ext>
            </a:extLst>
          </p:cNvPr>
          <p:cNvGrpSpPr>
            <a:grpSpLocks/>
          </p:cNvGrpSpPr>
          <p:nvPr/>
        </p:nvGrpSpPr>
        <p:grpSpPr bwMode="auto">
          <a:xfrm>
            <a:off x="914400" y="4648200"/>
            <a:ext cx="1981200" cy="1295400"/>
            <a:chOff x="576" y="2928"/>
            <a:chExt cx="1248" cy="816"/>
          </a:xfrm>
        </p:grpSpPr>
        <p:grpSp>
          <p:nvGrpSpPr>
            <p:cNvPr id="3" name="Group 4">
              <a:extLst>
                <a:ext uri="{FF2B5EF4-FFF2-40B4-BE49-F238E27FC236}">
                  <a16:creationId xmlns:a16="http://schemas.microsoft.com/office/drawing/2014/main" xmlns="" id="{4DEDA944-D416-4811-A70A-CFB33B6ADC99}"/>
                </a:ext>
              </a:extLst>
            </p:cNvPr>
            <p:cNvGrpSpPr>
              <a:grpSpLocks/>
            </p:cNvGrpSpPr>
            <p:nvPr/>
          </p:nvGrpSpPr>
          <p:grpSpPr bwMode="auto">
            <a:xfrm>
              <a:off x="896" y="3113"/>
              <a:ext cx="928" cy="631"/>
              <a:chOff x="616" y="3165"/>
              <a:chExt cx="928" cy="631"/>
            </a:xfrm>
          </p:grpSpPr>
          <p:grpSp>
            <p:nvGrpSpPr>
              <p:cNvPr id="4" name="Group 5">
                <a:extLst>
                  <a:ext uri="{FF2B5EF4-FFF2-40B4-BE49-F238E27FC236}">
                    <a16:creationId xmlns:a16="http://schemas.microsoft.com/office/drawing/2014/main" xmlns="" id="{F1B98447-92C9-4F59-BEF9-B067E91EA6B9}"/>
                  </a:ext>
                </a:extLst>
              </p:cNvPr>
              <p:cNvGrpSpPr>
                <a:grpSpLocks/>
              </p:cNvGrpSpPr>
              <p:nvPr/>
            </p:nvGrpSpPr>
            <p:grpSpPr bwMode="auto">
              <a:xfrm>
                <a:off x="616" y="3581"/>
                <a:ext cx="778" cy="215"/>
                <a:chOff x="616" y="3581"/>
                <a:chExt cx="778" cy="215"/>
              </a:xfrm>
            </p:grpSpPr>
            <p:sp>
              <p:nvSpPr>
                <p:cNvPr id="20067" name="Freeform 6">
                  <a:extLst>
                    <a:ext uri="{FF2B5EF4-FFF2-40B4-BE49-F238E27FC236}">
                      <a16:creationId xmlns:a16="http://schemas.microsoft.com/office/drawing/2014/main" xmlns="" id="{7DDC3073-F413-415F-B07F-AA8A349E445A}"/>
                    </a:ext>
                  </a:extLst>
                </p:cNvPr>
                <p:cNvSpPr>
                  <a:spLocks/>
                </p:cNvSpPr>
                <p:nvPr/>
              </p:nvSpPr>
              <p:spPr bwMode="auto">
                <a:xfrm>
                  <a:off x="656" y="3581"/>
                  <a:ext cx="29" cy="19"/>
                </a:xfrm>
                <a:custGeom>
                  <a:avLst/>
                  <a:gdLst>
                    <a:gd name="T0" fmla="*/ 20 w 59"/>
                    <a:gd name="T1" fmla="*/ 0 h 39"/>
                    <a:gd name="T2" fmla="*/ 15 w 59"/>
                    <a:gd name="T3" fmla="*/ 0 h 39"/>
                    <a:gd name="T4" fmla="*/ 10 w 59"/>
                    <a:gd name="T5" fmla="*/ 0 h 39"/>
                    <a:gd name="T6" fmla="*/ 5 w 59"/>
                    <a:gd name="T7" fmla="*/ 0 h 39"/>
                    <a:gd name="T8" fmla="*/ 0 w 59"/>
                    <a:gd name="T9" fmla="*/ 0 h 39"/>
                    <a:gd name="T10" fmla="*/ 0 w 59"/>
                    <a:gd name="T11" fmla="*/ 19 h 39"/>
                    <a:gd name="T12" fmla="*/ 3 w 59"/>
                    <a:gd name="T13" fmla="*/ 19 h 39"/>
                    <a:gd name="T14" fmla="*/ 7 w 59"/>
                    <a:gd name="T15" fmla="*/ 19 h 39"/>
                    <a:gd name="T16" fmla="*/ 11 w 59"/>
                    <a:gd name="T17" fmla="*/ 19 h 39"/>
                    <a:gd name="T18" fmla="*/ 15 w 59"/>
                    <a:gd name="T19" fmla="*/ 19 h 39"/>
                    <a:gd name="T20" fmla="*/ 18 w 59"/>
                    <a:gd name="T21" fmla="*/ 19 h 39"/>
                    <a:gd name="T22" fmla="*/ 22 w 59"/>
                    <a:gd name="T23" fmla="*/ 19 h 39"/>
                    <a:gd name="T24" fmla="*/ 26 w 59"/>
                    <a:gd name="T25" fmla="*/ 19 h 39"/>
                    <a:gd name="T26" fmla="*/ 29 w 59"/>
                    <a:gd name="T27" fmla="*/ 19 h 39"/>
                    <a:gd name="T28" fmla="*/ 20 w 59"/>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39"/>
                    <a:gd name="T47" fmla="*/ 59 w 59"/>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39">
                      <a:moveTo>
                        <a:pt x="40" y="0"/>
                      </a:moveTo>
                      <a:lnTo>
                        <a:pt x="30" y="0"/>
                      </a:lnTo>
                      <a:lnTo>
                        <a:pt x="20" y="0"/>
                      </a:lnTo>
                      <a:lnTo>
                        <a:pt x="10" y="0"/>
                      </a:lnTo>
                      <a:lnTo>
                        <a:pt x="0" y="0"/>
                      </a:lnTo>
                      <a:lnTo>
                        <a:pt x="0" y="39"/>
                      </a:lnTo>
                      <a:lnTo>
                        <a:pt x="7" y="39"/>
                      </a:lnTo>
                      <a:lnTo>
                        <a:pt x="15" y="39"/>
                      </a:lnTo>
                      <a:lnTo>
                        <a:pt x="22" y="39"/>
                      </a:lnTo>
                      <a:lnTo>
                        <a:pt x="30" y="39"/>
                      </a:lnTo>
                      <a:lnTo>
                        <a:pt x="37" y="39"/>
                      </a:lnTo>
                      <a:lnTo>
                        <a:pt x="44" y="39"/>
                      </a:lnTo>
                      <a:lnTo>
                        <a:pt x="52" y="39"/>
                      </a:lnTo>
                      <a:lnTo>
                        <a:pt x="59" y="39"/>
                      </a:lnTo>
                      <a:lnTo>
                        <a:pt x="4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8" name="Freeform 7">
                  <a:extLst>
                    <a:ext uri="{FF2B5EF4-FFF2-40B4-BE49-F238E27FC236}">
                      <a16:creationId xmlns:a16="http://schemas.microsoft.com/office/drawing/2014/main" xmlns="" id="{BC5EC4C5-6573-41C0-A679-C07EDF84DE9E}"/>
                    </a:ext>
                  </a:extLst>
                </p:cNvPr>
                <p:cNvSpPr>
                  <a:spLocks/>
                </p:cNvSpPr>
                <p:nvPr/>
              </p:nvSpPr>
              <p:spPr bwMode="auto">
                <a:xfrm>
                  <a:off x="676" y="3581"/>
                  <a:ext cx="38" cy="19"/>
                </a:xfrm>
                <a:custGeom>
                  <a:avLst/>
                  <a:gdLst>
                    <a:gd name="T0" fmla="*/ 0 w 76"/>
                    <a:gd name="T1" fmla="*/ 0 h 39"/>
                    <a:gd name="T2" fmla="*/ 3 w 76"/>
                    <a:gd name="T3" fmla="*/ 0 h 39"/>
                    <a:gd name="T4" fmla="*/ 7 w 76"/>
                    <a:gd name="T5" fmla="*/ 0 h 39"/>
                    <a:gd name="T6" fmla="*/ 11 w 76"/>
                    <a:gd name="T7" fmla="*/ 0 h 39"/>
                    <a:gd name="T8" fmla="*/ 14 w 76"/>
                    <a:gd name="T9" fmla="*/ 0 h 39"/>
                    <a:gd name="T10" fmla="*/ 18 w 76"/>
                    <a:gd name="T11" fmla="*/ 0 h 39"/>
                    <a:gd name="T12" fmla="*/ 22 w 76"/>
                    <a:gd name="T13" fmla="*/ 0 h 39"/>
                    <a:gd name="T14" fmla="*/ 25 w 76"/>
                    <a:gd name="T15" fmla="*/ 0 h 39"/>
                    <a:gd name="T16" fmla="*/ 29 w 76"/>
                    <a:gd name="T17" fmla="*/ 0 h 39"/>
                    <a:gd name="T18" fmla="*/ 38 w 76"/>
                    <a:gd name="T19" fmla="*/ 19 h 39"/>
                    <a:gd name="T20" fmla="*/ 35 w 76"/>
                    <a:gd name="T21" fmla="*/ 19 h 39"/>
                    <a:gd name="T22" fmla="*/ 31 w 76"/>
                    <a:gd name="T23" fmla="*/ 19 h 39"/>
                    <a:gd name="T24" fmla="*/ 27 w 76"/>
                    <a:gd name="T25" fmla="*/ 19 h 39"/>
                    <a:gd name="T26" fmla="*/ 24 w 76"/>
                    <a:gd name="T27" fmla="*/ 19 h 39"/>
                    <a:gd name="T28" fmla="*/ 20 w 76"/>
                    <a:gd name="T29" fmla="*/ 19 h 39"/>
                    <a:gd name="T30" fmla="*/ 16 w 76"/>
                    <a:gd name="T31" fmla="*/ 19 h 39"/>
                    <a:gd name="T32" fmla="*/ 13 w 76"/>
                    <a:gd name="T33" fmla="*/ 19 h 39"/>
                    <a:gd name="T34" fmla="*/ 10 w 76"/>
                    <a:gd name="T35" fmla="*/ 19 h 39"/>
                    <a:gd name="T36" fmla="*/ 0 w 76"/>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39"/>
                    <a:gd name="T59" fmla="*/ 76 w 76"/>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39">
                      <a:moveTo>
                        <a:pt x="0" y="0"/>
                      </a:moveTo>
                      <a:lnTo>
                        <a:pt x="7" y="0"/>
                      </a:lnTo>
                      <a:lnTo>
                        <a:pt x="14" y="0"/>
                      </a:lnTo>
                      <a:lnTo>
                        <a:pt x="22" y="0"/>
                      </a:lnTo>
                      <a:lnTo>
                        <a:pt x="29" y="0"/>
                      </a:lnTo>
                      <a:lnTo>
                        <a:pt x="36" y="0"/>
                      </a:lnTo>
                      <a:lnTo>
                        <a:pt x="44" y="0"/>
                      </a:lnTo>
                      <a:lnTo>
                        <a:pt x="51" y="0"/>
                      </a:lnTo>
                      <a:lnTo>
                        <a:pt x="58" y="0"/>
                      </a:lnTo>
                      <a:lnTo>
                        <a:pt x="76" y="39"/>
                      </a:lnTo>
                      <a:lnTo>
                        <a:pt x="69" y="39"/>
                      </a:lnTo>
                      <a:lnTo>
                        <a:pt x="63" y="39"/>
                      </a:lnTo>
                      <a:lnTo>
                        <a:pt x="54" y="39"/>
                      </a:lnTo>
                      <a:lnTo>
                        <a:pt x="48" y="39"/>
                      </a:lnTo>
                      <a:lnTo>
                        <a:pt x="41" y="39"/>
                      </a:lnTo>
                      <a:lnTo>
                        <a:pt x="32" y="39"/>
                      </a:lnTo>
                      <a:lnTo>
                        <a:pt x="26" y="39"/>
                      </a:lnTo>
                      <a:lnTo>
                        <a:pt x="19" y="39"/>
                      </a:lnTo>
                      <a:lnTo>
                        <a:pt x="0"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9" name="Freeform 8">
                  <a:extLst>
                    <a:ext uri="{FF2B5EF4-FFF2-40B4-BE49-F238E27FC236}">
                      <a16:creationId xmlns:a16="http://schemas.microsoft.com/office/drawing/2014/main" xmlns="" id="{69FCDB2F-5F04-48DF-8DE5-A80AC8E618D7}"/>
                    </a:ext>
                  </a:extLst>
                </p:cNvPr>
                <p:cNvSpPr>
                  <a:spLocks/>
                </p:cNvSpPr>
                <p:nvPr/>
              </p:nvSpPr>
              <p:spPr bwMode="auto">
                <a:xfrm>
                  <a:off x="705" y="3581"/>
                  <a:ext cx="39" cy="19"/>
                </a:xfrm>
                <a:custGeom>
                  <a:avLst/>
                  <a:gdLst>
                    <a:gd name="T0" fmla="*/ 0 w 79"/>
                    <a:gd name="T1" fmla="*/ 0 h 39"/>
                    <a:gd name="T2" fmla="*/ 3 w 79"/>
                    <a:gd name="T3" fmla="*/ 0 h 39"/>
                    <a:gd name="T4" fmla="*/ 7 w 79"/>
                    <a:gd name="T5" fmla="*/ 0 h 39"/>
                    <a:gd name="T6" fmla="*/ 11 w 79"/>
                    <a:gd name="T7" fmla="*/ 0 h 39"/>
                    <a:gd name="T8" fmla="*/ 15 w 79"/>
                    <a:gd name="T9" fmla="*/ 0 h 39"/>
                    <a:gd name="T10" fmla="*/ 18 w 79"/>
                    <a:gd name="T11" fmla="*/ 0 h 39"/>
                    <a:gd name="T12" fmla="*/ 22 w 79"/>
                    <a:gd name="T13" fmla="*/ 0 h 39"/>
                    <a:gd name="T14" fmla="*/ 26 w 79"/>
                    <a:gd name="T15" fmla="*/ 0 h 39"/>
                    <a:gd name="T16" fmla="*/ 29 w 79"/>
                    <a:gd name="T17" fmla="*/ 0 h 39"/>
                    <a:gd name="T18" fmla="*/ 39 w 79"/>
                    <a:gd name="T19" fmla="*/ 18 h 39"/>
                    <a:gd name="T20" fmla="*/ 36 w 79"/>
                    <a:gd name="T21" fmla="*/ 18 h 39"/>
                    <a:gd name="T22" fmla="*/ 32 w 79"/>
                    <a:gd name="T23" fmla="*/ 18 h 39"/>
                    <a:gd name="T24" fmla="*/ 28 w 79"/>
                    <a:gd name="T25" fmla="*/ 18 h 39"/>
                    <a:gd name="T26" fmla="*/ 24 w 79"/>
                    <a:gd name="T27" fmla="*/ 18 h 39"/>
                    <a:gd name="T28" fmla="*/ 21 w 79"/>
                    <a:gd name="T29" fmla="*/ 18 h 39"/>
                    <a:gd name="T30" fmla="*/ 16 w 79"/>
                    <a:gd name="T31" fmla="*/ 18 h 39"/>
                    <a:gd name="T32" fmla="*/ 13 w 79"/>
                    <a:gd name="T33" fmla="*/ 19 h 39"/>
                    <a:gd name="T34" fmla="*/ 9 w 79"/>
                    <a:gd name="T35" fmla="*/ 19 h 39"/>
                    <a:gd name="T36" fmla="*/ 0 w 79"/>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9"/>
                    <a:gd name="T59" fmla="*/ 79 w 79"/>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9">
                      <a:moveTo>
                        <a:pt x="0" y="0"/>
                      </a:moveTo>
                      <a:lnTo>
                        <a:pt x="6" y="0"/>
                      </a:lnTo>
                      <a:lnTo>
                        <a:pt x="15" y="0"/>
                      </a:lnTo>
                      <a:lnTo>
                        <a:pt x="22" y="0"/>
                      </a:lnTo>
                      <a:lnTo>
                        <a:pt x="30" y="0"/>
                      </a:lnTo>
                      <a:lnTo>
                        <a:pt x="37" y="0"/>
                      </a:lnTo>
                      <a:lnTo>
                        <a:pt x="45" y="0"/>
                      </a:lnTo>
                      <a:lnTo>
                        <a:pt x="52" y="0"/>
                      </a:lnTo>
                      <a:lnTo>
                        <a:pt x="59" y="0"/>
                      </a:lnTo>
                      <a:lnTo>
                        <a:pt x="79" y="37"/>
                      </a:lnTo>
                      <a:lnTo>
                        <a:pt x="72" y="37"/>
                      </a:lnTo>
                      <a:lnTo>
                        <a:pt x="64" y="37"/>
                      </a:lnTo>
                      <a:lnTo>
                        <a:pt x="57" y="37"/>
                      </a:lnTo>
                      <a:lnTo>
                        <a:pt x="49" y="37"/>
                      </a:lnTo>
                      <a:lnTo>
                        <a:pt x="42" y="37"/>
                      </a:lnTo>
                      <a:lnTo>
                        <a:pt x="33" y="37"/>
                      </a:lnTo>
                      <a:lnTo>
                        <a:pt x="27" y="39"/>
                      </a:lnTo>
                      <a:lnTo>
                        <a:pt x="18" y="39"/>
                      </a:lnTo>
                      <a:lnTo>
                        <a:pt x="0"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0" name="Freeform 9">
                  <a:extLst>
                    <a:ext uri="{FF2B5EF4-FFF2-40B4-BE49-F238E27FC236}">
                      <a16:creationId xmlns:a16="http://schemas.microsoft.com/office/drawing/2014/main" xmlns="" id="{948C4F2F-D9D4-4DB9-B743-EEAF90D728B8}"/>
                    </a:ext>
                  </a:extLst>
                </p:cNvPr>
                <p:cNvSpPr>
                  <a:spLocks/>
                </p:cNvSpPr>
                <p:nvPr/>
              </p:nvSpPr>
              <p:spPr bwMode="auto">
                <a:xfrm>
                  <a:off x="734" y="3581"/>
                  <a:ext cx="41" cy="19"/>
                </a:xfrm>
                <a:custGeom>
                  <a:avLst/>
                  <a:gdLst>
                    <a:gd name="T0" fmla="*/ 0 w 80"/>
                    <a:gd name="T1" fmla="*/ 0 h 37"/>
                    <a:gd name="T2" fmla="*/ 4 w 80"/>
                    <a:gd name="T3" fmla="*/ 0 h 37"/>
                    <a:gd name="T4" fmla="*/ 8 w 80"/>
                    <a:gd name="T5" fmla="*/ 0 h 37"/>
                    <a:gd name="T6" fmla="*/ 12 w 80"/>
                    <a:gd name="T7" fmla="*/ 0 h 37"/>
                    <a:gd name="T8" fmla="*/ 15 w 80"/>
                    <a:gd name="T9" fmla="*/ 0 h 37"/>
                    <a:gd name="T10" fmla="*/ 19 w 80"/>
                    <a:gd name="T11" fmla="*/ 0 h 37"/>
                    <a:gd name="T12" fmla="*/ 23 w 80"/>
                    <a:gd name="T13" fmla="*/ 0 h 37"/>
                    <a:gd name="T14" fmla="*/ 28 w 80"/>
                    <a:gd name="T15" fmla="*/ 0 h 37"/>
                    <a:gd name="T16" fmla="*/ 31 w 80"/>
                    <a:gd name="T17" fmla="*/ 0 h 37"/>
                    <a:gd name="T18" fmla="*/ 41 w 80"/>
                    <a:gd name="T19" fmla="*/ 19 h 37"/>
                    <a:gd name="T20" fmla="*/ 38 w 80"/>
                    <a:gd name="T21" fmla="*/ 19 h 37"/>
                    <a:gd name="T22" fmla="*/ 33 w 80"/>
                    <a:gd name="T23" fmla="*/ 19 h 37"/>
                    <a:gd name="T24" fmla="*/ 30 w 80"/>
                    <a:gd name="T25" fmla="*/ 19 h 37"/>
                    <a:gd name="T26" fmla="*/ 26 w 80"/>
                    <a:gd name="T27" fmla="*/ 19 h 37"/>
                    <a:gd name="T28" fmla="*/ 22 w 80"/>
                    <a:gd name="T29" fmla="*/ 19 h 37"/>
                    <a:gd name="T30" fmla="*/ 18 w 80"/>
                    <a:gd name="T31" fmla="*/ 19 h 37"/>
                    <a:gd name="T32" fmla="*/ 14 w 80"/>
                    <a:gd name="T33" fmla="*/ 19 h 37"/>
                    <a:gd name="T34" fmla="*/ 10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0" y="0"/>
                      </a:lnTo>
                      <a:lnTo>
                        <a:pt x="38" y="0"/>
                      </a:lnTo>
                      <a:lnTo>
                        <a:pt x="45" y="0"/>
                      </a:lnTo>
                      <a:lnTo>
                        <a:pt x="54" y="0"/>
                      </a:lnTo>
                      <a:lnTo>
                        <a:pt x="60" y="0"/>
                      </a:lnTo>
                      <a:lnTo>
                        <a:pt x="80" y="37"/>
                      </a:lnTo>
                      <a:lnTo>
                        <a:pt x="74" y="37"/>
                      </a:lnTo>
                      <a:lnTo>
                        <a:pt x="65" y="37"/>
                      </a:lnTo>
                      <a:lnTo>
                        <a:pt x="59" y="37"/>
                      </a:lnTo>
                      <a:lnTo>
                        <a:pt x="50" y="37"/>
                      </a:lnTo>
                      <a:lnTo>
                        <a:pt x="43" y="37"/>
                      </a:lnTo>
                      <a:lnTo>
                        <a:pt x="35" y="37"/>
                      </a:lnTo>
                      <a:lnTo>
                        <a:pt x="28" y="37"/>
                      </a:lnTo>
                      <a:lnTo>
                        <a:pt x="20" y="37"/>
                      </a:lnTo>
                      <a:lnTo>
                        <a:pt x="0"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1" name="Freeform 10">
                  <a:extLst>
                    <a:ext uri="{FF2B5EF4-FFF2-40B4-BE49-F238E27FC236}">
                      <a16:creationId xmlns:a16="http://schemas.microsoft.com/office/drawing/2014/main" xmlns="" id="{6C2701ED-89E1-4AA2-8660-0E593830833C}"/>
                    </a:ext>
                  </a:extLst>
                </p:cNvPr>
                <p:cNvSpPr>
                  <a:spLocks/>
                </p:cNvSpPr>
                <p:nvPr/>
              </p:nvSpPr>
              <p:spPr bwMode="auto">
                <a:xfrm>
                  <a:off x="765" y="3581"/>
                  <a:ext cx="39" cy="19"/>
                </a:xfrm>
                <a:custGeom>
                  <a:avLst/>
                  <a:gdLst>
                    <a:gd name="T0" fmla="*/ 0 w 79"/>
                    <a:gd name="T1" fmla="*/ 0 h 37"/>
                    <a:gd name="T2" fmla="*/ 4 w 79"/>
                    <a:gd name="T3" fmla="*/ 0 h 37"/>
                    <a:gd name="T4" fmla="*/ 7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39 w 79"/>
                    <a:gd name="T19" fmla="*/ 19 h 37"/>
                    <a:gd name="T20" fmla="*/ 36 w 79"/>
                    <a:gd name="T21" fmla="*/ 19 h 37"/>
                    <a:gd name="T22" fmla="*/ 33 w 79"/>
                    <a:gd name="T23" fmla="*/ 19 h 37"/>
                    <a:gd name="T24" fmla="*/ 29 w 79"/>
                    <a:gd name="T25" fmla="*/ 19 h 37"/>
                    <a:gd name="T26" fmla="*/ 25 w 79"/>
                    <a:gd name="T27" fmla="*/ 19 h 37"/>
                    <a:gd name="T28" fmla="*/ 21 w 79"/>
                    <a:gd name="T29" fmla="*/ 19 h 37"/>
                    <a:gd name="T30" fmla="*/ 18 w 79"/>
                    <a:gd name="T31" fmla="*/ 19 h 37"/>
                    <a:gd name="T32" fmla="*/ 13 w 79"/>
                    <a:gd name="T33" fmla="*/ 19 h 37"/>
                    <a:gd name="T34" fmla="*/ 10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1" y="0"/>
                      </a:lnTo>
                      <a:lnTo>
                        <a:pt x="39" y="0"/>
                      </a:lnTo>
                      <a:lnTo>
                        <a:pt x="46" y="0"/>
                      </a:lnTo>
                      <a:lnTo>
                        <a:pt x="54" y="0"/>
                      </a:lnTo>
                      <a:lnTo>
                        <a:pt x="61" y="0"/>
                      </a:lnTo>
                      <a:lnTo>
                        <a:pt x="79" y="37"/>
                      </a:lnTo>
                      <a:lnTo>
                        <a:pt x="73" y="37"/>
                      </a:lnTo>
                      <a:lnTo>
                        <a:pt x="66" y="37"/>
                      </a:lnTo>
                      <a:lnTo>
                        <a:pt x="58" y="37"/>
                      </a:lnTo>
                      <a:lnTo>
                        <a:pt x="51" y="37"/>
                      </a:lnTo>
                      <a:lnTo>
                        <a:pt x="42" y="37"/>
                      </a:lnTo>
                      <a:lnTo>
                        <a:pt x="36" y="37"/>
                      </a:lnTo>
                      <a:lnTo>
                        <a:pt x="27" y="37"/>
                      </a:lnTo>
                      <a:lnTo>
                        <a:pt x="20" y="37"/>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2" name="Freeform 11">
                  <a:extLst>
                    <a:ext uri="{FF2B5EF4-FFF2-40B4-BE49-F238E27FC236}">
                      <a16:creationId xmlns:a16="http://schemas.microsoft.com/office/drawing/2014/main" xmlns="" id="{22F53EFE-DC6B-44C4-BECA-24EC5B5BA267}"/>
                    </a:ext>
                  </a:extLst>
                </p:cNvPr>
                <p:cNvSpPr>
                  <a:spLocks/>
                </p:cNvSpPr>
                <p:nvPr/>
              </p:nvSpPr>
              <p:spPr bwMode="auto">
                <a:xfrm>
                  <a:off x="79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3" name="Freeform 12">
                  <a:extLst>
                    <a:ext uri="{FF2B5EF4-FFF2-40B4-BE49-F238E27FC236}">
                      <a16:creationId xmlns:a16="http://schemas.microsoft.com/office/drawing/2014/main" xmlns="" id="{BE4510D3-F283-44A8-B697-D8E0F0980BC0}"/>
                    </a:ext>
                  </a:extLst>
                </p:cNvPr>
                <p:cNvSpPr>
                  <a:spLocks/>
                </p:cNvSpPr>
                <p:nvPr/>
              </p:nvSpPr>
              <p:spPr bwMode="auto">
                <a:xfrm>
                  <a:off x="82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8" y="0"/>
                      </a:lnTo>
                      <a:lnTo>
                        <a:pt x="45" y="0"/>
                      </a:lnTo>
                      <a:lnTo>
                        <a:pt x="53" y="0"/>
                      </a:lnTo>
                      <a:lnTo>
                        <a:pt x="60" y="0"/>
                      </a:lnTo>
                      <a:lnTo>
                        <a:pt x="79"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4" name="Freeform 13">
                  <a:extLst>
                    <a:ext uri="{FF2B5EF4-FFF2-40B4-BE49-F238E27FC236}">
                      <a16:creationId xmlns:a16="http://schemas.microsoft.com/office/drawing/2014/main" xmlns="" id="{849F9F91-BFC2-4D5B-8A01-D8E6253AA95C}"/>
                    </a:ext>
                  </a:extLst>
                </p:cNvPr>
                <p:cNvSpPr>
                  <a:spLocks/>
                </p:cNvSpPr>
                <p:nvPr/>
              </p:nvSpPr>
              <p:spPr bwMode="auto">
                <a:xfrm>
                  <a:off x="856" y="3581"/>
                  <a:ext cx="38" cy="19"/>
                </a:xfrm>
                <a:custGeom>
                  <a:avLst/>
                  <a:gdLst>
                    <a:gd name="T0" fmla="*/ 0 w 78"/>
                    <a:gd name="T1" fmla="*/ 0 h 37"/>
                    <a:gd name="T2" fmla="*/ 3 w 78"/>
                    <a:gd name="T3" fmla="*/ 0 h 37"/>
                    <a:gd name="T4" fmla="*/ 7 w 78"/>
                    <a:gd name="T5" fmla="*/ 0 h 37"/>
                    <a:gd name="T6" fmla="*/ 11 w 78"/>
                    <a:gd name="T7" fmla="*/ 0 h 37"/>
                    <a:gd name="T8" fmla="*/ 15 w 78"/>
                    <a:gd name="T9" fmla="*/ 0 h 37"/>
                    <a:gd name="T10" fmla="*/ 18 w 78"/>
                    <a:gd name="T11" fmla="*/ 0 h 37"/>
                    <a:gd name="T12" fmla="*/ 21 w 78"/>
                    <a:gd name="T13" fmla="*/ 0 h 37"/>
                    <a:gd name="T14" fmla="*/ 25 w 78"/>
                    <a:gd name="T15" fmla="*/ 0 h 37"/>
                    <a:gd name="T16" fmla="*/ 29 w 78"/>
                    <a:gd name="T17" fmla="*/ 0 h 37"/>
                    <a:gd name="T18" fmla="*/ 38 w 78"/>
                    <a:gd name="T19" fmla="*/ 19 h 37"/>
                    <a:gd name="T20" fmla="*/ 35 w 78"/>
                    <a:gd name="T21" fmla="*/ 19 h 37"/>
                    <a:gd name="T22" fmla="*/ 30 w 78"/>
                    <a:gd name="T23" fmla="*/ 19 h 37"/>
                    <a:gd name="T24" fmla="*/ 27 w 78"/>
                    <a:gd name="T25" fmla="*/ 19 h 37"/>
                    <a:gd name="T26" fmla="*/ 24 w 78"/>
                    <a:gd name="T27" fmla="*/ 19 h 37"/>
                    <a:gd name="T28" fmla="*/ 20 w 78"/>
                    <a:gd name="T29" fmla="*/ 19 h 37"/>
                    <a:gd name="T30" fmla="*/ 17 w 78"/>
                    <a:gd name="T31" fmla="*/ 19 h 37"/>
                    <a:gd name="T32" fmla="*/ 12 w 78"/>
                    <a:gd name="T33" fmla="*/ 19 h 37"/>
                    <a:gd name="T34" fmla="*/ 9 w 78"/>
                    <a:gd name="T35" fmla="*/ 19 h 37"/>
                    <a:gd name="T36" fmla="*/ 0 w 78"/>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
                    <a:gd name="T58" fmla="*/ 0 h 37"/>
                    <a:gd name="T59" fmla="*/ 78 w 78"/>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 h="37">
                      <a:moveTo>
                        <a:pt x="0" y="0"/>
                      </a:moveTo>
                      <a:lnTo>
                        <a:pt x="7" y="0"/>
                      </a:lnTo>
                      <a:lnTo>
                        <a:pt x="15" y="0"/>
                      </a:lnTo>
                      <a:lnTo>
                        <a:pt x="22" y="0"/>
                      </a:lnTo>
                      <a:lnTo>
                        <a:pt x="30" y="0"/>
                      </a:lnTo>
                      <a:lnTo>
                        <a:pt x="37" y="0"/>
                      </a:lnTo>
                      <a:lnTo>
                        <a:pt x="44" y="0"/>
                      </a:lnTo>
                      <a:lnTo>
                        <a:pt x="52" y="0"/>
                      </a:lnTo>
                      <a:lnTo>
                        <a:pt x="59" y="0"/>
                      </a:lnTo>
                      <a:lnTo>
                        <a:pt x="78" y="37"/>
                      </a:lnTo>
                      <a:lnTo>
                        <a:pt x="71" y="37"/>
                      </a:lnTo>
                      <a:lnTo>
                        <a:pt x="62" y="37"/>
                      </a:lnTo>
                      <a:lnTo>
                        <a:pt x="56" y="37"/>
                      </a:lnTo>
                      <a:lnTo>
                        <a:pt x="49" y="37"/>
                      </a:lnTo>
                      <a:lnTo>
                        <a:pt x="41" y="37"/>
                      </a:lnTo>
                      <a:lnTo>
                        <a:pt x="34" y="37"/>
                      </a:lnTo>
                      <a:lnTo>
                        <a:pt x="25" y="37"/>
                      </a:lnTo>
                      <a:lnTo>
                        <a:pt x="19" y="37"/>
                      </a:lnTo>
                      <a:lnTo>
                        <a:pt x="0"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5" name="Freeform 14">
                  <a:extLst>
                    <a:ext uri="{FF2B5EF4-FFF2-40B4-BE49-F238E27FC236}">
                      <a16:creationId xmlns:a16="http://schemas.microsoft.com/office/drawing/2014/main" xmlns="" id="{70DEBE66-97C2-4D81-BEA1-01DAC41D63C0}"/>
                    </a:ext>
                  </a:extLst>
                </p:cNvPr>
                <p:cNvSpPr>
                  <a:spLocks/>
                </p:cNvSpPr>
                <p:nvPr/>
              </p:nvSpPr>
              <p:spPr bwMode="auto">
                <a:xfrm>
                  <a:off x="885" y="3581"/>
                  <a:ext cx="40" cy="19"/>
                </a:xfrm>
                <a:custGeom>
                  <a:avLst/>
                  <a:gdLst>
                    <a:gd name="T0" fmla="*/ 0 w 79"/>
                    <a:gd name="T1" fmla="*/ 0 h 37"/>
                    <a:gd name="T2" fmla="*/ 5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7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10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0" y="0"/>
                      </a:lnTo>
                      <a:lnTo>
                        <a:pt x="39" y="0"/>
                      </a:lnTo>
                      <a:lnTo>
                        <a:pt x="46" y="0"/>
                      </a:lnTo>
                      <a:lnTo>
                        <a:pt x="54" y="0"/>
                      </a:lnTo>
                      <a:lnTo>
                        <a:pt x="61" y="0"/>
                      </a:lnTo>
                      <a:lnTo>
                        <a:pt x="79" y="37"/>
                      </a:lnTo>
                      <a:lnTo>
                        <a:pt x="73" y="37"/>
                      </a:lnTo>
                      <a:lnTo>
                        <a:pt x="64" y="37"/>
                      </a:lnTo>
                      <a:lnTo>
                        <a:pt x="57" y="37"/>
                      </a:lnTo>
                      <a:lnTo>
                        <a:pt x="49" y="37"/>
                      </a:lnTo>
                      <a:lnTo>
                        <a:pt x="42" y="37"/>
                      </a:lnTo>
                      <a:lnTo>
                        <a:pt x="34" y="37"/>
                      </a:lnTo>
                      <a:lnTo>
                        <a:pt x="27" y="37"/>
                      </a:lnTo>
                      <a:lnTo>
                        <a:pt x="19" y="37"/>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6" name="Freeform 15">
                  <a:extLst>
                    <a:ext uri="{FF2B5EF4-FFF2-40B4-BE49-F238E27FC236}">
                      <a16:creationId xmlns:a16="http://schemas.microsoft.com/office/drawing/2014/main" xmlns="" id="{C3452D39-9AED-43D6-AFDD-BFAA0AD5B4E0}"/>
                    </a:ext>
                  </a:extLst>
                </p:cNvPr>
                <p:cNvSpPr>
                  <a:spLocks/>
                </p:cNvSpPr>
                <p:nvPr/>
              </p:nvSpPr>
              <p:spPr bwMode="auto">
                <a:xfrm>
                  <a:off x="915" y="3581"/>
                  <a:ext cx="39" cy="19"/>
                </a:xfrm>
                <a:custGeom>
                  <a:avLst/>
                  <a:gdLst>
                    <a:gd name="T0" fmla="*/ 0 w 77"/>
                    <a:gd name="T1" fmla="*/ 0 h 37"/>
                    <a:gd name="T2" fmla="*/ 3 w 77"/>
                    <a:gd name="T3" fmla="*/ 0 h 37"/>
                    <a:gd name="T4" fmla="*/ 7 w 77"/>
                    <a:gd name="T5" fmla="*/ 0 h 37"/>
                    <a:gd name="T6" fmla="*/ 11 w 77"/>
                    <a:gd name="T7" fmla="*/ 0 h 37"/>
                    <a:gd name="T8" fmla="*/ 14 w 77"/>
                    <a:gd name="T9" fmla="*/ 0 h 37"/>
                    <a:gd name="T10" fmla="*/ 19 w 77"/>
                    <a:gd name="T11" fmla="*/ 0 h 37"/>
                    <a:gd name="T12" fmla="*/ 22 w 77"/>
                    <a:gd name="T13" fmla="*/ 0 h 37"/>
                    <a:gd name="T14" fmla="*/ 26 w 77"/>
                    <a:gd name="T15" fmla="*/ 0 h 37"/>
                    <a:gd name="T16" fmla="*/ 30 w 77"/>
                    <a:gd name="T17" fmla="*/ 0 h 37"/>
                    <a:gd name="T18" fmla="*/ 39 w 77"/>
                    <a:gd name="T19" fmla="*/ 19 h 37"/>
                    <a:gd name="T20" fmla="*/ 38 w 77"/>
                    <a:gd name="T21" fmla="*/ 19 h 37"/>
                    <a:gd name="T22" fmla="*/ 37 w 77"/>
                    <a:gd name="T23" fmla="*/ 19 h 37"/>
                    <a:gd name="T24" fmla="*/ 36 w 77"/>
                    <a:gd name="T25" fmla="*/ 19 h 37"/>
                    <a:gd name="T26" fmla="*/ 35 w 77"/>
                    <a:gd name="T27" fmla="*/ 19 h 37"/>
                    <a:gd name="T28" fmla="*/ 32 w 77"/>
                    <a:gd name="T29" fmla="*/ 19 h 37"/>
                    <a:gd name="T30" fmla="*/ 29 w 77"/>
                    <a:gd name="T31" fmla="*/ 19 h 37"/>
                    <a:gd name="T32" fmla="*/ 25 w 77"/>
                    <a:gd name="T33" fmla="*/ 19 h 37"/>
                    <a:gd name="T34" fmla="*/ 23 w 77"/>
                    <a:gd name="T35" fmla="*/ 19 h 37"/>
                    <a:gd name="T36" fmla="*/ 19 w 77"/>
                    <a:gd name="T37" fmla="*/ 19 h 37"/>
                    <a:gd name="T38" fmla="*/ 16 w 77"/>
                    <a:gd name="T39" fmla="*/ 19 h 37"/>
                    <a:gd name="T40" fmla="*/ 13 w 77"/>
                    <a:gd name="T41" fmla="*/ 19 h 37"/>
                    <a:gd name="T42" fmla="*/ 9 w 77"/>
                    <a:gd name="T43" fmla="*/ 19 h 37"/>
                    <a:gd name="T44" fmla="*/ 0 w 77"/>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7"/>
                    <a:gd name="T70" fmla="*/ 0 h 37"/>
                    <a:gd name="T71" fmla="*/ 77 w 77"/>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7" h="37">
                      <a:moveTo>
                        <a:pt x="0" y="0"/>
                      </a:moveTo>
                      <a:lnTo>
                        <a:pt x="6" y="0"/>
                      </a:lnTo>
                      <a:lnTo>
                        <a:pt x="13" y="0"/>
                      </a:lnTo>
                      <a:lnTo>
                        <a:pt x="22" y="0"/>
                      </a:lnTo>
                      <a:lnTo>
                        <a:pt x="28" y="0"/>
                      </a:lnTo>
                      <a:lnTo>
                        <a:pt x="37" y="0"/>
                      </a:lnTo>
                      <a:lnTo>
                        <a:pt x="44" y="0"/>
                      </a:lnTo>
                      <a:lnTo>
                        <a:pt x="52" y="0"/>
                      </a:lnTo>
                      <a:lnTo>
                        <a:pt x="59" y="0"/>
                      </a:lnTo>
                      <a:lnTo>
                        <a:pt x="77" y="37"/>
                      </a:lnTo>
                      <a:lnTo>
                        <a:pt x="76" y="37"/>
                      </a:lnTo>
                      <a:lnTo>
                        <a:pt x="74" y="37"/>
                      </a:lnTo>
                      <a:lnTo>
                        <a:pt x="72" y="37"/>
                      </a:lnTo>
                      <a:lnTo>
                        <a:pt x="70" y="37"/>
                      </a:lnTo>
                      <a:lnTo>
                        <a:pt x="64" y="37"/>
                      </a:lnTo>
                      <a:lnTo>
                        <a:pt x="57" y="37"/>
                      </a:lnTo>
                      <a:lnTo>
                        <a:pt x="50" y="37"/>
                      </a:lnTo>
                      <a:lnTo>
                        <a:pt x="45" y="37"/>
                      </a:lnTo>
                      <a:lnTo>
                        <a:pt x="38" y="37"/>
                      </a:lnTo>
                      <a:lnTo>
                        <a:pt x="32" y="37"/>
                      </a:lnTo>
                      <a:lnTo>
                        <a:pt x="25" y="37"/>
                      </a:lnTo>
                      <a:lnTo>
                        <a:pt x="18" y="37"/>
                      </a:lnTo>
                      <a:lnTo>
                        <a:pt x="0" y="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7" name="Freeform 16">
                  <a:extLst>
                    <a:ext uri="{FF2B5EF4-FFF2-40B4-BE49-F238E27FC236}">
                      <a16:creationId xmlns:a16="http://schemas.microsoft.com/office/drawing/2014/main" xmlns="" id="{98BE13B0-AB6C-478C-910B-14120E3CB79B}"/>
                    </a:ext>
                  </a:extLst>
                </p:cNvPr>
                <p:cNvSpPr>
                  <a:spLocks/>
                </p:cNvSpPr>
                <p:nvPr/>
              </p:nvSpPr>
              <p:spPr bwMode="auto">
                <a:xfrm>
                  <a:off x="945" y="3581"/>
                  <a:ext cx="39" cy="19"/>
                </a:xfrm>
                <a:custGeom>
                  <a:avLst/>
                  <a:gdLst>
                    <a:gd name="T0" fmla="*/ 0 w 79"/>
                    <a:gd name="T1" fmla="*/ 0 h 37"/>
                    <a:gd name="T2" fmla="*/ 1 w 79"/>
                    <a:gd name="T3" fmla="*/ 0 h 37"/>
                    <a:gd name="T4" fmla="*/ 3 w 79"/>
                    <a:gd name="T5" fmla="*/ 0 h 37"/>
                    <a:gd name="T6" fmla="*/ 4 w 79"/>
                    <a:gd name="T7" fmla="*/ 0 h 37"/>
                    <a:gd name="T8" fmla="*/ 5 w 79"/>
                    <a:gd name="T9" fmla="*/ 0 h 37"/>
                    <a:gd name="T10" fmla="*/ 11 w 79"/>
                    <a:gd name="T11" fmla="*/ 0 h 37"/>
                    <a:gd name="T12" fmla="*/ 18 w 79"/>
                    <a:gd name="T13" fmla="*/ 0 h 37"/>
                    <a:gd name="T14" fmla="*/ 24 w 79"/>
                    <a:gd name="T15" fmla="*/ 0 h 37"/>
                    <a:gd name="T16" fmla="*/ 30 w 79"/>
                    <a:gd name="T17" fmla="*/ 0 h 37"/>
                    <a:gd name="T18" fmla="*/ 39 w 79"/>
                    <a:gd name="T19" fmla="*/ 19 h 37"/>
                    <a:gd name="T20" fmla="*/ 36 w 79"/>
                    <a:gd name="T21" fmla="*/ 19 h 37"/>
                    <a:gd name="T22" fmla="*/ 32 w 79"/>
                    <a:gd name="T23" fmla="*/ 19 h 37"/>
                    <a:gd name="T24" fmla="*/ 28 w 79"/>
                    <a:gd name="T25" fmla="*/ 19 h 37"/>
                    <a:gd name="T26" fmla="*/ 24 w 79"/>
                    <a:gd name="T27" fmla="*/ 19 h 37"/>
                    <a:gd name="T28" fmla="*/ 21 w 79"/>
                    <a:gd name="T29" fmla="*/ 19 h 37"/>
                    <a:gd name="T30" fmla="*/ 16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3" y="0"/>
                      </a:lnTo>
                      <a:lnTo>
                        <a:pt x="6" y="0"/>
                      </a:lnTo>
                      <a:lnTo>
                        <a:pt x="8" y="0"/>
                      </a:lnTo>
                      <a:lnTo>
                        <a:pt x="11" y="0"/>
                      </a:lnTo>
                      <a:lnTo>
                        <a:pt x="23" y="0"/>
                      </a:lnTo>
                      <a:lnTo>
                        <a:pt x="37" y="0"/>
                      </a:lnTo>
                      <a:lnTo>
                        <a:pt x="49" y="0"/>
                      </a:lnTo>
                      <a:lnTo>
                        <a:pt x="60" y="0"/>
                      </a:lnTo>
                      <a:lnTo>
                        <a:pt x="79" y="37"/>
                      </a:lnTo>
                      <a:lnTo>
                        <a:pt x="72" y="37"/>
                      </a:lnTo>
                      <a:lnTo>
                        <a:pt x="64" y="37"/>
                      </a:lnTo>
                      <a:lnTo>
                        <a:pt x="57" y="37"/>
                      </a:lnTo>
                      <a:lnTo>
                        <a:pt x="49" y="37"/>
                      </a:lnTo>
                      <a:lnTo>
                        <a:pt x="42" y="37"/>
                      </a:lnTo>
                      <a:lnTo>
                        <a:pt x="33" y="37"/>
                      </a:lnTo>
                      <a:lnTo>
                        <a:pt x="27" y="37"/>
                      </a:lnTo>
                      <a:lnTo>
                        <a:pt x="18" y="37"/>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8" name="Freeform 17">
                  <a:extLst>
                    <a:ext uri="{FF2B5EF4-FFF2-40B4-BE49-F238E27FC236}">
                      <a16:creationId xmlns:a16="http://schemas.microsoft.com/office/drawing/2014/main" xmlns="" id="{35E75F1F-A6B0-400D-B2B7-6E9841A9BE3D}"/>
                    </a:ext>
                  </a:extLst>
                </p:cNvPr>
                <p:cNvSpPr>
                  <a:spLocks/>
                </p:cNvSpPr>
                <p:nvPr/>
              </p:nvSpPr>
              <p:spPr bwMode="auto">
                <a:xfrm>
                  <a:off x="975" y="3581"/>
                  <a:ext cx="40" cy="19"/>
                </a:xfrm>
                <a:custGeom>
                  <a:avLst/>
                  <a:gdLst>
                    <a:gd name="T0" fmla="*/ 0 w 79"/>
                    <a:gd name="T1" fmla="*/ 0 h 37"/>
                    <a:gd name="T2" fmla="*/ 5 w 79"/>
                    <a:gd name="T3" fmla="*/ 0 h 37"/>
                    <a:gd name="T4" fmla="*/ 8 w 79"/>
                    <a:gd name="T5" fmla="*/ 0 h 37"/>
                    <a:gd name="T6" fmla="*/ 12 w 79"/>
                    <a:gd name="T7" fmla="*/ 0 h 37"/>
                    <a:gd name="T8" fmla="*/ 16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7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10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1" y="0"/>
                      </a:lnTo>
                      <a:lnTo>
                        <a:pt x="39" y="0"/>
                      </a:lnTo>
                      <a:lnTo>
                        <a:pt x="46" y="0"/>
                      </a:lnTo>
                      <a:lnTo>
                        <a:pt x="54" y="0"/>
                      </a:lnTo>
                      <a:lnTo>
                        <a:pt x="61" y="0"/>
                      </a:lnTo>
                      <a:lnTo>
                        <a:pt x="79" y="37"/>
                      </a:lnTo>
                      <a:lnTo>
                        <a:pt x="73" y="37"/>
                      </a:lnTo>
                      <a:lnTo>
                        <a:pt x="64" y="37"/>
                      </a:lnTo>
                      <a:lnTo>
                        <a:pt x="58" y="37"/>
                      </a:lnTo>
                      <a:lnTo>
                        <a:pt x="49" y="37"/>
                      </a:lnTo>
                      <a:lnTo>
                        <a:pt x="42" y="37"/>
                      </a:lnTo>
                      <a:lnTo>
                        <a:pt x="34" y="37"/>
                      </a:lnTo>
                      <a:lnTo>
                        <a:pt x="27" y="37"/>
                      </a:lnTo>
                      <a:lnTo>
                        <a:pt x="19" y="37"/>
                      </a:lnTo>
                      <a:lnTo>
                        <a:pt x="0"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9" name="Freeform 18">
                  <a:extLst>
                    <a:ext uri="{FF2B5EF4-FFF2-40B4-BE49-F238E27FC236}">
                      <a16:creationId xmlns:a16="http://schemas.microsoft.com/office/drawing/2014/main" xmlns="" id="{56C11B24-3B9B-42F6-8095-78F38A4A2EF6}"/>
                    </a:ext>
                  </a:extLst>
                </p:cNvPr>
                <p:cNvSpPr>
                  <a:spLocks/>
                </p:cNvSpPr>
                <p:nvPr/>
              </p:nvSpPr>
              <p:spPr bwMode="auto">
                <a:xfrm>
                  <a:off x="100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4"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0" name="Freeform 19">
                  <a:extLst>
                    <a:ext uri="{FF2B5EF4-FFF2-40B4-BE49-F238E27FC236}">
                      <a16:creationId xmlns:a16="http://schemas.microsoft.com/office/drawing/2014/main" xmlns="" id="{036B2ECB-CCEE-475A-92DB-C931AB419F15}"/>
                    </a:ext>
                  </a:extLst>
                </p:cNvPr>
                <p:cNvSpPr>
                  <a:spLocks/>
                </p:cNvSpPr>
                <p:nvPr/>
              </p:nvSpPr>
              <p:spPr bwMode="auto">
                <a:xfrm>
                  <a:off x="1036" y="3581"/>
                  <a:ext cx="39" cy="19"/>
                </a:xfrm>
                <a:custGeom>
                  <a:avLst/>
                  <a:gdLst>
                    <a:gd name="T0" fmla="*/ 0 w 77"/>
                    <a:gd name="T1" fmla="*/ 0 h 37"/>
                    <a:gd name="T2" fmla="*/ 3 w 77"/>
                    <a:gd name="T3" fmla="*/ 0 h 37"/>
                    <a:gd name="T4" fmla="*/ 8 w 77"/>
                    <a:gd name="T5" fmla="*/ 0 h 37"/>
                    <a:gd name="T6" fmla="*/ 11 w 77"/>
                    <a:gd name="T7" fmla="*/ 0 h 37"/>
                    <a:gd name="T8" fmla="*/ 15 w 77"/>
                    <a:gd name="T9" fmla="*/ 0 h 37"/>
                    <a:gd name="T10" fmla="*/ 19 w 77"/>
                    <a:gd name="T11" fmla="*/ 0 h 37"/>
                    <a:gd name="T12" fmla="*/ 22 w 77"/>
                    <a:gd name="T13" fmla="*/ 0 h 37"/>
                    <a:gd name="T14" fmla="*/ 26 w 77"/>
                    <a:gd name="T15" fmla="*/ 0 h 37"/>
                    <a:gd name="T16" fmla="*/ 30 w 77"/>
                    <a:gd name="T17" fmla="*/ 0 h 37"/>
                    <a:gd name="T18" fmla="*/ 39 w 77"/>
                    <a:gd name="T19" fmla="*/ 19 h 37"/>
                    <a:gd name="T20" fmla="*/ 35 w 77"/>
                    <a:gd name="T21" fmla="*/ 19 h 37"/>
                    <a:gd name="T22" fmla="*/ 32 w 77"/>
                    <a:gd name="T23" fmla="*/ 19 h 37"/>
                    <a:gd name="T24" fmla="*/ 28 w 77"/>
                    <a:gd name="T25" fmla="*/ 19 h 37"/>
                    <a:gd name="T26" fmla="*/ 24 w 77"/>
                    <a:gd name="T27" fmla="*/ 19 h 37"/>
                    <a:gd name="T28" fmla="*/ 20 w 77"/>
                    <a:gd name="T29" fmla="*/ 19 h 37"/>
                    <a:gd name="T30" fmla="*/ 17 w 77"/>
                    <a:gd name="T31" fmla="*/ 19 h 37"/>
                    <a:gd name="T32" fmla="*/ 13 w 77"/>
                    <a:gd name="T33" fmla="*/ 19 h 37"/>
                    <a:gd name="T34" fmla="*/ 9 w 77"/>
                    <a:gd name="T35" fmla="*/ 19 h 37"/>
                    <a:gd name="T36" fmla="*/ 0 w 77"/>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37"/>
                    <a:gd name="T59" fmla="*/ 77 w 77"/>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37">
                      <a:moveTo>
                        <a:pt x="0" y="0"/>
                      </a:moveTo>
                      <a:lnTo>
                        <a:pt x="6" y="0"/>
                      </a:lnTo>
                      <a:lnTo>
                        <a:pt x="15" y="0"/>
                      </a:lnTo>
                      <a:lnTo>
                        <a:pt x="21" y="0"/>
                      </a:lnTo>
                      <a:lnTo>
                        <a:pt x="30" y="0"/>
                      </a:lnTo>
                      <a:lnTo>
                        <a:pt x="37" y="0"/>
                      </a:lnTo>
                      <a:lnTo>
                        <a:pt x="43" y="0"/>
                      </a:lnTo>
                      <a:lnTo>
                        <a:pt x="52" y="0"/>
                      </a:lnTo>
                      <a:lnTo>
                        <a:pt x="59" y="0"/>
                      </a:lnTo>
                      <a:lnTo>
                        <a:pt x="77" y="37"/>
                      </a:lnTo>
                      <a:lnTo>
                        <a:pt x="70" y="37"/>
                      </a:lnTo>
                      <a:lnTo>
                        <a:pt x="64" y="37"/>
                      </a:lnTo>
                      <a:lnTo>
                        <a:pt x="55" y="37"/>
                      </a:lnTo>
                      <a:lnTo>
                        <a:pt x="48" y="37"/>
                      </a:lnTo>
                      <a:lnTo>
                        <a:pt x="40" y="37"/>
                      </a:lnTo>
                      <a:lnTo>
                        <a:pt x="33" y="37"/>
                      </a:lnTo>
                      <a:lnTo>
                        <a:pt x="25" y="37"/>
                      </a:lnTo>
                      <a:lnTo>
                        <a:pt x="18" y="37"/>
                      </a:lnTo>
                      <a:lnTo>
                        <a:pt x="0"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1" name="Freeform 20">
                  <a:extLst>
                    <a:ext uri="{FF2B5EF4-FFF2-40B4-BE49-F238E27FC236}">
                      <a16:creationId xmlns:a16="http://schemas.microsoft.com/office/drawing/2014/main" xmlns="" id="{B973C991-A62E-466E-BF1F-1A18134AA49D}"/>
                    </a:ext>
                  </a:extLst>
                </p:cNvPr>
                <p:cNvSpPr>
                  <a:spLocks/>
                </p:cNvSpPr>
                <p:nvPr/>
              </p:nvSpPr>
              <p:spPr bwMode="auto">
                <a:xfrm>
                  <a:off x="106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8" y="0"/>
                      </a:lnTo>
                      <a:lnTo>
                        <a:pt x="45" y="0"/>
                      </a:lnTo>
                      <a:lnTo>
                        <a:pt x="53" y="0"/>
                      </a:lnTo>
                      <a:lnTo>
                        <a:pt x="60" y="0"/>
                      </a:lnTo>
                      <a:lnTo>
                        <a:pt x="79"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2" name="Freeform 21">
                  <a:extLst>
                    <a:ext uri="{FF2B5EF4-FFF2-40B4-BE49-F238E27FC236}">
                      <a16:creationId xmlns:a16="http://schemas.microsoft.com/office/drawing/2014/main" xmlns="" id="{07F660D0-46EC-4681-AD42-F8EE31BC0E59}"/>
                    </a:ext>
                  </a:extLst>
                </p:cNvPr>
                <p:cNvSpPr>
                  <a:spLocks/>
                </p:cNvSpPr>
                <p:nvPr/>
              </p:nvSpPr>
              <p:spPr bwMode="auto">
                <a:xfrm>
                  <a:off x="1096" y="3581"/>
                  <a:ext cx="39" cy="19"/>
                </a:xfrm>
                <a:custGeom>
                  <a:avLst/>
                  <a:gdLst>
                    <a:gd name="T0" fmla="*/ 0 w 79"/>
                    <a:gd name="T1" fmla="*/ 0 h 37"/>
                    <a:gd name="T2" fmla="*/ 4 w 79"/>
                    <a:gd name="T3" fmla="*/ 0 h 37"/>
                    <a:gd name="T4" fmla="*/ 7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39 w 79"/>
                    <a:gd name="T19" fmla="*/ 19 h 37"/>
                    <a:gd name="T20" fmla="*/ 36 w 79"/>
                    <a:gd name="T21" fmla="*/ 19 h 37"/>
                    <a:gd name="T22" fmla="*/ 32 w 79"/>
                    <a:gd name="T23" fmla="*/ 19 h 37"/>
                    <a:gd name="T24" fmla="*/ 28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0" y="0"/>
                      </a:lnTo>
                      <a:lnTo>
                        <a:pt x="39" y="0"/>
                      </a:lnTo>
                      <a:lnTo>
                        <a:pt x="46" y="0"/>
                      </a:lnTo>
                      <a:lnTo>
                        <a:pt x="54" y="0"/>
                      </a:lnTo>
                      <a:lnTo>
                        <a:pt x="61" y="0"/>
                      </a:lnTo>
                      <a:lnTo>
                        <a:pt x="79" y="37"/>
                      </a:lnTo>
                      <a:lnTo>
                        <a:pt x="73" y="37"/>
                      </a:lnTo>
                      <a:lnTo>
                        <a:pt x="64" y="37"/>
                      </a:lnTo>
                      <a:lnTo>
                        <a:pt x="57" y="37"/>
                      </a:lnTo>
                      <a:lnTo>
                        <a:pt x="49" y="37"/>
                      </a:lnTo>
                      <a:lnTo>
                        <a:pt x="42" y="37"/>
                      </a:lnTo>
                      <a:lnTo>
                        <a:pt x="34" y="37"/>
                      </a:lnTo>
                      <a:lnTo>
                        <a:pt x="27" y="37"/>
                      </a:lnTo>
                      <a:lnTo>
                        <a:pt x="19" y="37"/>
                      </a:lnTo>
                      <a:lnTo>
                        <a:pt x="0"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3" name="Freeform 22">
                  <a:extLst>
                    <a:ext uri="{FF2B5EF4-FFF2-40B4-BE49-F238E27FC236}">
                      <a16:creationId xmlns:a16="http://schemas.microsoft.com/office/drawing/2014/main" xmlns="" id="{049DE2CB-CFFE-4262-94B1-112D3DF883AA}"/>
                    </a:ext>
                  </a:extLst>
                </p:cNvPr>
                <p:cNvSpPr>
                  <a:spLocks/>
                </p:cNvSpPr>
                <p:nvPr/>
              </p:nvSpPr>
              <p:spPr bwMode="auto">
                <a:xfrm>
                  <a:off x="1126" y="3581"/>
                  <a:ext cx="39" cy="19"/>
                </a:xfrm>
                <a:custGeom>
                  <a:avLst/>
                  <a:gdLst>
                    <a:gd name="T0" fmla="*/ 0 w 79"/>
                    <a:gd name="T1" fmla="*/ 0 h 37"/>
                    <a:gd name="T2" fmla="*/ 4 w 79"/>
                    <a:gd name="T3" fmla="*/ 0 h 37"/>
                    <a:gd name="T4" fmla="*/ 7 w 79"/>
                    <a:gd name="T5" fmla="*/ 0 h 37"/>
                    <a:gd name="T6" fmla="*/ 11 w 79"/>
                    <a:gd name="T7" fmla="*/ 0 h 37"/>
                    <a:gd name="T8" fmla="*/ 15 w 79"/>
                    <a:gd name="T9" fmla="*/ 0 h 37"/>
                    <a:gd name="T10" fmla="*/ 19 w 79"/>
                    <a:gd name="T11" fmla="*/ 0 h 37"/>
                    <a:gd name="T12" fmla="*/ 22 w 79"/>
                    <a:gd name="T13" fmla="*/ 0 h 37"/>
                    <a:gd name="T14" fmla="*/ 27 w 79"/>
                    <a:gd name="T15" fmla="*/ 0 h 37"/>
                    <a:gd name="T16" fmla="*/ 30 w 79"/>
                    <a:gd name="T17" fmla="*/ 0 h 37"/>
                    <a:gd name="T18" fmla="*/ 39 w 79"/>
                    <a:gd name="T19" fmla="*/ 19 h 37"/>
                    <a:gd name="T20" fmla="*/ 36 w 79"/>
                    <a:gd name="T21" fmla="*/ 19 h 37"/>
                    <a:gd name="T22" fmla="*/ 32 w 79"/>
                    <a:gd name="T23" fmla="*/ 19 h 37"/>
                    <a:gd name="T24" fmla="*/ 28 w 79"/>
                    <a:gd name="T25" fmla="*/ 19 h 37"/>
                    <a:gd name="T26" fmla="*/ 24 w 79"/>
                    <a:gd name="T27" fmla="*/ 19 h 37"/>
                    <a:gd name="T28" fmla="*/ 21 w 79"/>
                    <a:gd name="T29" fmla="*/ 19 h 37"/>
                    <a:gd name="T30" fmla="*/ 16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9" y="0"/>
                      </a:lnTo>
                      <a:lnTo>
                        <a:pt x="45" y="0"/>
                      </a:lnTo>
                      <a:lnTo>
                        <a:pt x="54" y="0"/>
                      </a:lnTo>
                      <a:lnTo>
                        <a:pt x="60" y="0"/>
                      </a:lnTo>
                      <a:lnTo>
                        <a:pt x="79" y="37"/>
                      </a:lnTo>
                      <a:lnTo>
                        <a:pt x="72" y="37"/>
                      </a:lnTo>
                      <a:lnTo>
                        <a:pt x="64" y="37"/>
                      </a:lnTo>
                      <a:lnTo>
                        <a:pt x="57" y="37"/>
                      </a:lnTo>
                      <a:lnTo>
                        <a:pt x="49" y="37"/>
                      </a:lnTo>
                      <a:lnTo>
                        <a:pt x="42" y="37"/>
                      </a:lnTo>
                      <a:lnTo>
                        <a:pt x="33" y="37"/>
                      </a:lnTo>
                      <a:lnTo>
                        <a:pt x="27" y="37"/>
                      </a:lnTo>
                      <a:lnTo>
                        <a:pt x="18" y="37"/>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4" name="Freeform 23">
                  <a:extLst>
                    <a:ext uri="{FF2B5EF4-FFF2-40B4-BE49-F238E27FC236}">
                      <a16:creationId xmlns:a16="http://schemas.microsoft.com/office/drawing/2014/main" xmlns="" id="{72A4DCE8-3629-47B9-8419-277D3A2A7B63}"/>
                    </a:ext>
                  </a:extLst>
                </p:cNvPr>
                <p:cNvSpPr>
                  <a:spLocks/>
                </p:cNvSpPr>
                <p:nvPr/>
              </p:nvSpPr>
              <p:spPr bwMode="auto">
                <a:xfrm>
                  <a:off x="1156" y="3581"/>
                  <a:ext cx="40" cy="19"/>
                </a:xfrm>
                <a:custGeom>
                  <a:avLst/>
                  <a:gdLst>
                    <a:gd name="T0" fmla="*/ 0 w 80"/>
                    <a:gd name="T1" fmla="*/ 0 h 39"/>
                    <a:gd name="T2" fmla="*/ 5 w 80"/>
                    <a:gd name="T3" fmla="*/ 0 h 39"/>
                    <a:gd name="T4" fmla="*/ 8 w 80"/>
                    <a:gd name="T5" fmla="*/ 0 h 39"/>
                    <a:gd name="T6" fmla="*/ 12 w 80"/>
                    <a:gd name="T7" fmla="*/ 0 h 39"/>
                    <a:gd name="T8" fmla="*/ 15 w 80"/>
                    <a:gd name="T9" fmla="*/ 0 h 39"/>
                    <a:gd name="T10" fmla="*/ 20 w 80"/>
                    <a:gd name="T11" fmla="*/ 0 h 39"/>
                    <a:gd name="T12" fmla="*/ 23 w 80"/>
                    <a:gd name="T13" fmla="*/ 0 h 39"/>
                    <a:gd name="T14" fmla="*/ 27 w 80"/>
                    <a:gd name="T15" fmla="*/ 0 h 39"/>
                    <a:gd name="T16" fmla="*/ 30 w 80"/>
                    <a:gd name="T17" fmla="*/ 0 h 39"/>
                    <a:gd name="T18" fmla="*/ 40 w 80"/>
                    <a:gd name="T19" fmla="*/ 19 h 39"/>
                    <a:gd name="T20" fmla="*/ 37 w 80"/>
                    <a:gd name="T21" fmla="*/ 19 h 39"/>
                    <a:gd name="T22" fmla="*/ 32 w 80"/>
                    <a:gd name="T23" fmla="*/ 19 h 39"/>
                    <a:gd name="T24" fmla="*/ 29 w 80"/>
                    <a:gd name="T25" fmla="*/ 19 h 39"/>
                    <a:gd name="T26" fmla="*/ 24 w 80"/>
                    <a:gd name="T27" fmla="*/ 18 h 39"/>
                    <a:gd name="T28" fmla="*/ 21 w 80"/>
                    <a:gd name="T29" fmla="*/ 18 h 39"/>
                    <a:gd name="T30" fmla="*/ 17 w 80"/>
                    <a:gd name="T31" fmla="*/ 18 h 39"/>
                    <a:gd name="T32" fmla="*/ 13 w 80"/>
                    <a:gd name="T33" fmla="*/ 18 h 39"/>
                    <a:gd name="T34" fmla="*/ 10 w 80"/>
                    <a:gd name="T35" fmla="*/ 18 h 39"/>
                    <a:gd name="T36" fmla="*/ 0 w 80"/>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9"/>
                    <a:gd name="T59" fmla="*/ 80 w 80"/>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9">
                      <a:moveTo>
                        <a:pt x="0" y="0"/>
                      </a:moveTo>
                      <a:lnTo>
                        <a:pt x="9" y="0"/>
                      </a:lnTo>
                      <a:lnTo>
                        <a:pt x="16" y="0"/>
                      </a:lnTo>
                      <a:lnTo>
                        <a:pt x="24" y="0"/>
                      </a:lnTo>
                      <a:lnTo>
                        <a:pt x="31" y="0"/>
                      </a:lnTo>
                      <a:lnTo>
                        <a:pt x="39" y="0"/>
                      </a:lnTo>
                      <a:lnTo>
                        <a:pt x="46" y="0"/>
                      </a:lnTo>
                      <a:lnTo>
                        <a:pt x="54" y="0"/>
                      </a:lnTo>
                      <a:lnTo>
                        <a:pt x="61" y="0"/>
                      </a:lnTo>
                      <a:lnTo>
                        <a:pt x="80" y="39"/>
                      </a:lnTo>
                      <a:lnTo>
                        <a:pt x="73" y="39"/>
                      </a:lnTo>
                      <a:lnTo>
                        <a:pt x="64" y="39"/>
                      </a:lnTo>
                      <a:lnTo>
                        <a:pt x="58" y="39"/>
                      </a:lnTo>
                      <a:lnTo>
                        <a:pt x="49" y="37"/>
                      </a:lnTo>
                      <a:lnTo>
                        <a:pt x="43" y="37"/>
                      </a:lnTo>
                      <a:lnTo>
                        <a:pt x="34" y="37"/>
                      </a:lnTo>
                      <a:lnTo>
                        <a:pt x="27" y="37"/>
                      </a:lnTo>
                      <a:lnTo>
                        <a:pt x="19" y="37"/>
                      </a:lnTo>
                      <a:lnTo>
                        <a:pt x="0" y="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5" name="Freeform 24">
                  <a:extLst>
                    <a:ext uri="{FF2B5EF4-FFF2-40B4-BE49-F238E27FC236}">
                      <a16:creationId xmlns:a16="http://schemas.microsoft.com/office/drawing/2014/main" xmlns="" id="{FEF2924C-EBF7-463D-83C2-8BA3CC48059E}"/>
                    </a:ext>
                  </a:extLst>
                </p:cNvPr>
                <p:cNvSpPr>
                  <a:spLocks/>
                </p:cNvSpPr>
                <p:nvPr/>
              </p:nvSpPr>
              <p:spPr bwMode="auto">
                <a:xfrm>
                  <a:off x="1187" y="3581"/>
                  <a:ext cx="39" cy="19"/>
                </a:xfrm>
                <a:custGeom>
                  <a:avLst/>
                  <a:gdLst>
                    <a:gd name="T0" fmla="*/ 0 w 79"/>
                    <a:gd name="T1" fmla="*/ 0 h 39"/>
                    <a:gd name="T2" fmla="*/ 3 w 79"/>
                    <a:gd name="T3" fmla="*/ 0 h 39"/>
                    <a:gd name="T4" fmla="*/ 7 w 79"/>
                    <a:gd name="T5" fmla="*/ 0 h 39"/>
                    <a:gd name="T6" fmla="*/ 11 w 79"/>
                    <a:gd name="T7" fmla="*/ 0 h 39"/>
                    <a:gd name="T8" fmla="*/ 15 w 79"/>
                    <a:gd name="T9" fmla="*/ 0 h 39"/>
                    <a:gd name="T10" fmla="*/ 18 w 79"/>
                    <a:gd name="T11" fmla="*/ 0 h 39"/>
                    <a:gd name="T12" fmla="*/ 22 w 79"/>
                    <a:gd name="T13" fmla="*/ 0 h 39"/>
                    <a:gd name="T14" fmla="*/ 26 w 79"/>
                    <a:gd name="T15" fmla="*/ 0 h 39"/>
                    <a:gd name="T16" fmla="*/ 29 w 79"/>
                    <a:gd name="T17" fmla="*/ 0 h 39"/>
                    <a:gd name="T18" fmla="*/ 39 w 79"/>
                    <a:gd name="T19" fmla="*/ 19 h 39"/>
                    <a:gd name="T20" fmla="*/ 36 w 79"/>
                    <a:gd name="T21" fmla="*/ 19 h 39"/>
                    <a:gd name="T22" fmla="*/ 32 w 79"/>
                    <a:gd name="T23" fmla="*/ 19 h 39"/>
                    <a:gd name="T24" fmla="*/ 28 w 79"/>
                    <a:gd name="T25" fmla="*/ 19 h 39"/>
                    <a:gd name="T26" fmla="*/ 24 w 79"/>
                    <a:gd name="T27" fmla="*/ 19 h 39"/>
                    <a:gd name="T28" fmla="*/ 21 w 79"/>
                    <a:gd name="T29" fmla="*/ 19 h 39"/>
                    <a:gd name="T30" fmla="*/ 17 w 79"/>
                    <a:gd name="T31" fmla="*/ 19 h 39"/>
                    <a:gd name="T32" fmla="*/ 13 w 79"/>
                    <a:gd name="T33" fmla="*/ 19 h 39"/>
                    <a:gd name="T34" fmla="*/ 9 w 79"/>
                    <a:gd name="T35" fmla="*/ 19 h 39"/>
                    <a:gd name="T36" fmla="*/ 0 w 79"/>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9"/>
                    <a:gd name="T59" fmla="*/ 79 w 79"/>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9">
                      <a:moveTo>
                        <a:pt x="0" y="0"/>
                      </a:moveTo>
                      <a:lnTo>
                        <a:pt x="7" y="0"/>
                      </a:lnTo>
                      <a:lnTo>
                        <a:pt x="15" y="0"/>
                      </a:lnTo>
                      <a:lnTo>
                        <a:pt x="22" y="0"/>
                      </a:lnTo>
                      <a:lnTo>
                        <a:pt x="30" y="0"/>
                      </a:lnTo>
                      <a:lnTo>
                        <a:pt x="37" y="0"/>
                      </a:lnTo>
                      <a:lnTo>
                        <a:pt x="44" y="0"/>
                      </a:lnTo>
                      <a:lnTo>
                        <a:pt x="52" y="0"/>
                      </a:lnTo>
                      <a:lnTo>
                        <a:pt x="59" y="0"/>
                      </a:lnTo>
                      <a:lnTo>
                        <a:pt x="79" y="39"/>
                      </a:lnTo>
                      <a:lnTo>
                        <a:pt x="72" y="39"/>
                      </a:lnTo>
                      <a:lnTo>
                        <a:pt x="64" y="39"/>
                      </a:lnTo>
                      <a:lnTo>
                        <a:pt x="57" y="39"/>
                      </a:lnTo>
                      <a:lnTo>
                        <a:pt x="49" y="39"/>
                      </a:lnTo>
                      <a:lnTo>
                        <a:pt x="42" y="39"/>
                      </a:lnTo>
                      <a:lnTo>
                        <a:pt x="34" y="39"/>
                      </a:lnTo>
                      <a:lnTo>
                        <a:pt x="27" y="39"/>
                      </a:lnTo>
                      <a:lnTo>
                        <a:pt x="19" y="39"/>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6" name="Freeform 25">
                  <a:extLst>
                    <a:ext uri="{FF2B5EF4-FFF2-40B4-BE49-F238E27FC236}">
                      <a16:creationId xmlns:a16="http://schemas.microsoft.com/office/drawing/2014/main" xmlns="" id="{792E479E-4A5B-4758-B502-B5CB47B53D5B}"/>
                    </a:ext>
                  </a:extLst>
                </p:cNvPr>
                <p:cNvSpPr>
                  <a:spLocks/>
                </p:cNvSpPr>
                <p:nvPr/>
              </p:nvSpPr>
              <p:spPr bwMode="auto">
                <a:xfrm>
                  <a:off x="1216" y="3581"/>
                  <a:ext cx="29" cy="19"/>
                </a:xfrm>
                <a:custGeom>
                  <a:avLst/>
                  <a:gdLst>
                    <a:gd name="T0" fmla="*/ 0 w 59"/>
                    <a:gd name="T1" fmla="*/ 0 h 39"/>
                    <a:gd name="T2" fmla="*/ 3 w 59"/>
                    <a:gd name="T3" fmla="*/ 0 h 39"/>
                    <a:gd name="T4" fmla="*/ 7 w 59"/>
                    <a:gd name="T5" fmla="*/ 0 h 39"/>
                    <a:gd name="T6" fmla="*/ 11 w 59"/>
                    <a:gd name="T7" fmla="*/ 0 h 39"/>
                    <a:gd name="T8" fmla="*/ 15 w 59"/>
                    <a:gd name="T9" fmla="*/ 0 h 39"/>
                    <a:gd name="T10" fmla="*/ 18 w 59"/>
                    <a:gd name="T11" fmla="*/ 0 h 39"/>
                    <a:gd name="T12" fmla="*/ 22 w 59"/>
                    <a:gd name="T13" fmla="*/ 0 h 39"/>
                    <a:gd name="T14" fmla="*/ 26 w 59"/>
                    <a:gd name="T15" fmla="*/ 0 h 39"/>
                    <a:gd name="T16" fmla="*/ 29 w 59"/>
                    <a:gd name="T17" fmla="*/ 0 h 39"/>
                    <a:gd name="T18" fmla="*/ 29 w 59"/>
                    <a:gd name="T19" fmla="*/ 19 h 39"/>
                    <a:gd name="T20" fmla="*/ 24 w 59"/>
                    <a:gd name="T21" fmla="*/ 19 h 39"/>
                    <a:gd name="T22" fmla="*/ 19 w 59"/>
                    <a:gd name="T23" fmla="*/ 19 h 39"/>
                    <a:gd name="T24" fmla="*/ 14 w 59"/>
                    <a:gd name="T25" fmla="*/ 19 h 39"/>
                    <a:gd name="T26" fmla="*/ 10 w 59"/>
                    <a:gd name="T27" fmla="*/ 19 h 39"/>
                    <a:gd name="T28" fmla="*/ 0 w 59"/>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39"/>
                    <a:gd name="T47" fmla="*/ 59 w 59"/>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39">
                      <a:moveTo>
                        <a:pt x="0" y="0"/>
                      </a:moveTo>
                      <a:lnTo>
                        <a:pt x="7" y="0"/>
                      </a:lnTo>
                      <a:lnTo>
                        <a:pt x="15" y="0"/>
                      </a:lnTo>
                      <a:lnTo>
                        <a:pt x="22" y="0"/>
                      </a:lnTo>
                      <a:lnTo>
                        <a:pt x="30" y="0"/>
                      </a:lnTo>
                      <a:lnTo>
                        <a:pt x="37" y="0"/>
                      </a:lnTo>
                      <a:lnTo>
                        <a:pt x="44" y="0"/>
                      </a:lnTo>
                      <a:lnTo>
                        <a:pt x="52" y="0"/>
                      </a:lnTo>
                      <a:lnTo>
                        <a:pt x="59" y="0"/>
                      </a:lnTo>
                      <a:lnTo>
                        <a:pt x="59" y="39"/>
                      </a:lnTo>
                      <a:lnTo>
                        <a:pt x="49" y="39"/>
                      </a:lnTo>
                      <a:lnTo>
                        <a:pt x="39" y="39"/>
                      </a:lnTo>
                      <a:lnTo>
                        <a:pt x="29" y="39"/>
                      </a:lnTo>
                      <a:lnTo>
                        <a:pt x="20" y="39"/>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7" name="Freeform 26">
                  <a:extLst>
                    <a:ext uri="{FF2B5EF4-FFF2-40B4-BE49-F238E27FC236}">
                      <a16:creationId xmlns:a16="http://schemas.microsoft.com/office/drawing/2014/main" xmlns="" id="{7A00EC6A-03FB-4581-ACC0-89C72C7930B4}"/>
                    </a:ext>
                  </a:extLst>
                </p:cNvPr>
                <p:cNvSpPr>
                  <a:spLocks/>
                </p:cNvSpPr>
                <p:nvPr/>
              </p:nvSpPr>
              <p:spPr bwMode="auto">
                <a:xfrm>
                  <a:off x="656" y="3581"/>
                  <a:ext cx="589" cy="19"/>
                </a:xfrm>
                <a:custGeom>
                  <a:avLst/>
                  <a:gdLst>
                    <a:gd name="T0" fmla="*/ 0 w 1179"/>
                    <a:gd name="T1" fmla="*/ 0 h 39"/>
                    <a:gd name="T2" fmla="*/ 37 w 1179"/>
                    <a:gd name="T3" fmla="*/ 0 h 39"/>
                    <a:gd name="T4" fmla="*/ 74 w 1179"/>
                    <a:gd name="T5" fmla="*/ 0 h 39"/>
                    <a:gd name="T6" fmla="*/ 111 w 1179"/>
                    <a:gd name="T7" fmla="*/ 0 h 39"/>
                    <a:gd name="T8" fmla="*/ 147 w 1179"/>
                    <a:gd name="T9" fmla="*/ 0 h 39"/>
                    <a:gd name="T10" fmla="*/ 184 w 1179"/>
                    <a:gd name="T11" fmla="*/ 0 h 39"/>
                    <a:gd name="T12" fmla="*/ 221 w 1179"/>
                    <a:gd name="T13" fmla="*/ 0 h 39"/>
                    <a:gd name="T14" fmla="*/ 257 w 1179"/>
                    <a:gd name="T15" fmla="*/ 0 h 39"/>
                    <a:gd name="T16" fmla="*/ 294 w 1179"/>
                    <a:gd name="T17" fmla="*/ 0 h 39"/>
                    <a:gd name="T18" fmla="*/ 313 w 1179"/>
                    <a:gd name="T19" fmla="*/ 0 h 39"/>
                    <a:gd name="T20" fmla="*/ 350 w 1179"/>
                    <a:gd name="T21" fmla="*/ 0 h 39"/>
                    <a:gd name="T22" fmla="*/ 387 w 1179"/>
                    <a:gd name="T23" fmla="*/ 0 h 39"/>
                    <a:gd name="T24" fmla="*/ 423 w 1179"/>
                    <a:gd name="T25" fmla="*/ 0 h 39"/>
                    <a:gd name="T26" fmla="*/ 460 w 1179"/>
                    <a:gd name="T27" fmla="*/ 0 h 39"/>
                    <a:gd name="T28" fmla="*/ 497 w 1179"/>
                    <a:gd name="T29" fmla="*/ 0 h 39"/>
                    <a:gd name="T30" fmla="*/ 534 w 1179"/>
                    <a:gd name="T31" fmla="*/ 0 h 39"/>
                    <a:gd name="T32" fmla="*/ 571 w 1179"/>
                    <a:gd name="T33" fmla="*/ 0 h 39"/>
                    <a:gd name="T34" fmla="*/ 589 w 1179"/>
                    <a:gd name="T35" fmla="*/ 19 h 39"/>
                    <a:gd name="T36" fmla="*/ 571 w 1179"/>
                    <a:gd name="T37" fmla="*/ 19 h 39"/>
                    <a:gd name="T38" fmla="*/ 534 w 1179"/>
                    <a:gd name="T39" fmla="*/ 19 h 39"/>
                    <a:gd name="T40" fmla="*/ 497 w 1179"/>
                    <a:gd name="T41" fmla="*/ 18 h 39"/>
                    <a:gd name="T42" fmla="*/ 460 w 1179"/>
                    <a:gd name="T43" fmla="*/ 18 h 39"/>
                    <a:gd name="T44" fmla="*/ 423 w 1179"/>
                    <a:gd name="T45" fmla="*/ 18 h 39"/>
                    <a:gd name="T46" fmla="*/ 387 w 1179"/>
                    <a:gd name="T47" fmla="*/ 18 h 39"/>
                    <a:gd name="T48" fmla="*/ 350 w 1179"/>
                    <a:gd name="T49" fmla="*/ 18 h 39"/>
                    <a:gd name="T50" fmla="*/ 313 w 1179"/>
                    <a:gd name="T51" fmla="*/ 18 h 39"/>
                    <a:gd name="T52" fmla="*/ 294 w 1179"/>
                    <a:gd name="T53" fmla="*/ 18 h 39"/>
                    <a:gd name="T54" fmla="*/ 257 w 1179"/>
                    <a:gd name="T55" fmla="*/ 18 h 39"/>
                    <a:gd name="T56" fmla="*/ 221 w 1179"/>
                    <a:gd name="T57" fmla="*/ 18 h 39"/>
                    <a:gd name="T58" fmla="*/ 184 w 1179"/>
                    <a:gd name="T59" fmla="*/ 18 h 39"/>
                    <a:gd name="T60" fmla="*/ 147 w 1179"/>
                    <a:gd name="T61" fmla="*/ 18 h 39"/>
                    <a:gd name="T62" fmla="*/ 111 w 1179"/>
                    <a:gd name="T63" fmla="*/ 18 h 39"/>
                    <a:gd name="T64" fmla="*/ 74 w 1179"/>
                    <a:gd name="T65" fmla="*/ 18 h 39"/>
                    <a:gd name="T66" fmla="*/ 37 w 1179"/>
                    <a:gd name="T67" fmla="*/ 19 h 39"/>
                    <a:gd name="T68" fmla="*/ 0 w 1179"/>
                    <a:gd name="T69" fmla="*/ 19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79"/>
                    <a:gd name="T106" fmla="*/ 0 h 39"/>
                    <a:gd name="T107" fmla="*/ 1179 w 1179"/>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79" h="39">
                      <a:moveTo>
                        <a:pt x="0" y="0"/>
                      </a:moveTo>
                      <a:lnTo>
                        <a:pt x="0" y="0"/>
                      </a:lnTo>
                      <a:lnTo>
                        <a:pt x="37" y="0"/>
                      </a:lnTo>
                      <a:lnTo>
                        <a:pt x="74" y="0"/>
                      </a:lnTo>
                      <a:lnTo>
                        <a:pt x="111" y="0"/>
                      </a:lnTo>
                      <a:lnTo>
                        <a:pt x="148" y="0"/>
                      </a:lnTo>
                      <a:lnTo>
                        <a:pt x="185" y="0"/>
                      </a:lnTo>
                      <a:lnTo>
                        <a:pt x="222" y="0"/>
                      </a:lnTo>
                      <a:lnTo>
                        <a:pt x="258" y="0"/>
                      </a:lnTo>
                      <a:lnTo>
                        <a:pt x="295" y="0"/>
                      </a:lnTo>
                      <a:lnTo>
                        <a:pt x="332" y="0"/>
                      </a:lnTo>
                      <a:lnTo>
                        <a:pt x="369" y="0"/>
                      </a:lnTo>
                      <a:lnTo>
                        <a:pt x="406" y="0"/>
                      </a:lnTo>
                      <a:lnTo>
                        <a:pt x="443" y="0"/>
                      </a:lnTo>
                      <a:lnTo>
                        <a:pt x="480" y="0"/>
                      </a:lnTo>
                      <a:lnTo>
                        <a:pt x="515" y="0"/>
                      </a:lnTo>
                      <a:lnTo>
                        <a:pt x="552" y="0"/>
                      </a:lnTo>
                      <a:lnTo>
                        <a:pt x="589" y="0"/>
                      </a:lnTo>
                      <a:lnTo>
                        <a:pt x="627" y="0"/>
                      </a:lnTo>
                      <a:lnTo>
                        <a:pt x="664" y="0"/>
                      </a:lnTo>
                      <a:lnTo>
                        <a:pt x="701" y="0"/>
                      </a:lnTo>
                      <a:lnTo>
                        <a:pt x="738" y="0"/>
                      </a:lnTo>
                      <a:lnTo>
                        <a:pt x="775" y="0"/>
                      </a:lnTo>
                      <a:lnTo>
                        <a:pt x="812" y="0"/>
                      </a:lnTo>
                      <a:lnTo>
                        <a:pt x="847" y="0"/>
                      </a:lnTo>
                      <a:lnTo>
                        <a:pt x="884" y="0"/>
                      </a:lnTo>
                      <a:lnTo>
                        <a:pt x="921" y="0"/>
                      </a:lnTo>
                      <a:lnTo>
                        <a:pt x="958" y="0"/>
                      </a:lnTo>
                      <a:lnTo>
                        <a:pt x="995" y="0"/>
                      </a:lnTo>
                      <a:lnTo>
                        <a:pt x="1032" y="0"/>
                      </a:lnTo>
                      <a:lnTo>
                        <a:pt x="1069" y="0"/>
                      </a:lnTo>
                      <a:lnTo>
                        <a:pt x="1105" y="0"/>
                      </a:lnTo>
                      <a:lnTo>
                        <a:pt x="1142" y="0"/>
                      </a:lnTo>
                      <a:lnTo>
                        <a:pt x="1179" y="0"/>
                      </a:lnTo>
                      <a:lnTo>
                        <a:pt x="1179" y="39"/>
                      </a:lnTo>
                      <a:lnTo>
                        <a:pt x="1142" y="39"/>
                      </a:lnTo>
                      <a:lnTo>
                        <a:pt x="1105" y="39"/>
                      </a:lnTo>
                      <a:lnTo>
                        <a:pt x="1069" y="39"/>
                      </a:lnTo>
                      <a:lnTo>
                        <a:pt x="1032" y="37"/>
                      </a:lnTo>
                      <a:lnTo>
                        <a:pt x="995" y="37"/>
                      </a:lnTo>
                      <a:lnTo>
                        <a:pt x="958" y="37"/>
                      </a:lnTo>
                      <a:lnTo>
                        <a:pt x="921" y="37"/>
                      </a:lnTo>
                      <a:lnTo>
                        <a:pt x="884" y="37"/>
                      </a:lnTo>
                      <a:lnTo>
                        <a:pt x="847" y="37"/>
                      </a:lnTo>
                      <a:lnTo>
                        <a:pt x="812" y="37"/>
                      </a:lnTo>
                      <a:lnTo>
                        <a:pt x="775" y="37"/>
                      </a:lnTo>
                      <a:lnTo>
                        <a:pt x="738" y="37"/>
                      </a:lnTo>
                      <a:lnTo>
                        <a:pt x="701" y="37"/>
                      </a:lnTo>
                      <a:lnTo>
                        <a:pt x="664" y="37"/>
                      </a:lnTo>
                      <a:lnTo>
                        <a:pt x="627" y="37"/>
                      </a:lnTo>
                      <a:lnTo>
                        <a:pt x="589" y="37"/>
                      </a:lnTo>
                      <a:lnTo>
                        <a:pt x="552" y="37"/>
                      </a:lnTo>
                      <a:lnTo>
                        <a:pt x="515" y="37"/>
                      </a:lnTo>
                      <a:lnTo>
                        <a:pt x="480" y="37"/>
                      </a:lnTo>
                      <a:lnTo>
                        <a:pt x="443" y="37"/>
                      </a:lnTo>
                      <a:lnTo>
                        <a:pt x="406" y="37"/>
                      </a:lnTo>
                      <a:lnTo>
                        <a:pt x="369" y="37"/>
                      </a:lnTo>
                      <a:lnTo>
                        <a:pt x="332" y="37"/>
                      </a:lnTo>
                      <a:lnTo>
                        <a:pt x="295" y="37"/>
                      </a:lnTo>
                      <a:lnTo>
                        <a:pt x="258" y="37"/>
                      </a:lnTo>
                      <a:lnTo>
                        <a:pt x="222" y="37"/>
                      </a:lnTo>
                      <a:lnTo>
                        <a:pt x="185" y="37"/>
                      </a:lnTo>
                      <a:lnTo>
                        <a:pt x="148" y="37"/>
                      </a:lnTo>
                      <a:lnTo>
                        <a:pt x="111" y="39"/>
                      </a:lnTo>
                      <a:lnTo>
                        <a:pt x="74" y="39"/>
                      </a:lnTo>
                      <a:lnTo>
                        <a:pt x="37" y="39"/>
                      </a:lnTo>
                      <a:lnTo>
                        <a:pt x="0" y="39"/>
                      </a:lnTo>
                      <a:lnTo>
                        <a:pt x="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8" name="Freeform 27">
                  <a:extLst>
                    <a:ext uri="{FF2B5EF4-FFF2-40B4-BE49-F238E27FC236}">
                      <a16:creationId xmlns:a16="http://schemas.microsoft.com/office/drawing/2014/main" xmlns="" id="{20F04C54-53AA-4962-A68D-AA14DBAC2920}"/>
                    </a:ext>
                  </a:extLst>
                </p:cNvPr>
                <p:cNvSpPr>
                  <a:spLocks/>
                </p:cNvSpPr>
                <p:nvPr/>
              </p:nvSpPr>
              <p:spPr bwMode="auto">
                <a:xfrm>
                  <a:off x="1219" y="3700"/>
                  <a:ext cx="1" cy="8"/>
                </a:xfrm>
                <a:custGeom>
                  <a:avLst/>
                  <a:gdLst>
                    <a:gd name="T0" fmla="*/ 0 w 3"/>
                    <a:gd name="T1" fmla="*/ 0 h 17"/>
                    <a:gd name="T2" fmla="*/ 0 w 3"/>
                    <a:gd name="T3" fmla="*/ 8 h 17"/>
                    <a:gd name="T4" fmla="*/ 1 w 3"/>
                    <a:gd name="T5" fmla="*/ 7 h 17"/>
                    <a:gd name="T6" fmla="*/ 1 w 3"/>
                    <a:gd name="T7" fmla="*/ 6 h 17"/>
                    <a:gd name="T8" fmla="*/ 1 w 3"/>
                    <a:gd name="T9" fmla="*/ 4 h 17"/>
                    <a:gd name="T10" fmla="*/ 1 w 3"/>
                    <a:gd name="T11" fmla="*/ 2 h 17"/>
                    <a:gd name="T12" fmla="*/ 0 w 3"/>
                    <a:gd name="T13" fmla="*/ 0 h 17"/>
                    <a:gd name="T14" fmla="*/ 0 60000 65536"/>
                    <a:gd name="T15" fmla="*/ 0 60000 65536"/>
                    <a:gd name="T16" fmla="*/ 0 60000 65536"/>
                    <a:gd name="T17" fmla="*/ 0 60000 65536"/>
                    <a:gd name="T18" fmla="*/ 0 60000 65536"/>
                    <a:gd name="T19" fmla="*/ 0 60000 65536"/>
                    <a:gd name="T20" fmla="*/ 0 60000 65536"/>
                    <a:gd name="T21" fmla="*/ 0 w 3"/>
                    <a:gd name="T22" fmla="*/ 0 h 17"/>
                    <a:gd name="T23" fmla="*/ 3 w 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7">
                      <a:moveTo>
                        <a:pt x="0" y="0"/>
                      </a:moveTo>
                      <a:lnTo>
                        <a:pt x="0" y="17"/>
                      </a:lnTo>
                      <a:lnTo>
                        <a:pt x="2" y="14"/>
                      </a:lnTo>
                      <a:lnTo>
                        <a:pt x="2" y="12"/>
                      </a:lnTo>
                      <a:lnTo>
                        <a:pt x="2" y="8"/>
                      </a:lnTo>
                      <a:lnTo>
                        <a:pt x="3" y="5"/>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9" name="Freeform 28">
                  <a:extLst>
                    <a:ext uri="{FF2B5EF4-FFF2-40B4-BE49-F238E27FC236}">
                      <a16:creationId xmlns:a16="http://schemas.microsoft.com/office/drawing/2014/main" xmlns="" id="{A6EFF9D4-4901-4047-9EAB-692216C8BD23}"/>
                    </a:ext>
                  </a:extLst>
                </p:cNvPr>
                <p:cNvSpPr>
                  <a:spLocks/>
                </p:cNvSpPr>
                <p:nvPr/>
              </p:nvSpPr>
              <p:spPr bwMode="auto">
                <a:xfrm>
                  <a:off x="1219" y="3692"/>
                  <a:ext cx="2" cy="11"/>
                </a:xfrm>
                <a:custGeom>
                  <a:avLst/>
                  <a:gdLst>
                    <a:gd name="T0" fmla="*/ 0 w 5"/>
                    <a:gd name="T1" fmla="*/ 9 h 22"/>
                    <a:gd name="T2" fmla="*/ 0 w 5"/>
                    <a:gd name="T3" fmla="*/ 0 h 22"/>
                    <a:gd name="T4" fmla="*/ 2 w 5"/>
                    <a:gd name="T5" fmla="*/ 7 h 22"/>
                    <a:gd name="T6" fmla="*/ 2 w 5"/>
                    <a:gd name="T7" fmla="*/ 7 h 22"/>
                    <a:gd name="T8" fmla="*/ 2 w 5"/>
                    <a:gd name="T9" fmla="*/ 9 h 22"/>
                    <a:gd name="T10" fmla="*/ 1 w 5"/>
                    <a:gd name="T11" fmla="*/ 10 h 22"/>
                    <a:gd name="T12" fmla="*/ 1 w 5"/>
                    <a:gd name="T13" fmla="*/ 11 h 22"/>
                    <a:gd name="T14" fmla="*/ 0 w 5"/>
                    <a:gd name="T15" fmla="*/ 9 h 22"/>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22"/>
                    <a:gd name="T26" fmla="*/ 5 w 5"/>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22">
                      <a:moveTo>
                        <a:pt x="0" y="17"/>
                      </a:moveTo>
                      <a:lnTo>
                        <a:pt x="0" y="0"/>
                      </a:lnTo>
                      <a:lnTo>
                        <a:pt x="5" y="14"/>
                      </a:lnTo>
                      <a:lnTo>
                        <a:pt x="5" y="15"/>
                      </a:lnTo>
                      <a:lnTo>
                        <a:pt x="5" y="17"/>
                      </a:lnTo>
                      <a:lnTo>
                        <a:pt x="3" y="20"/>
                      </a:lnTo>
                      <a:lnTo>
                        <a:pt x="3" y="22"/>
                      </a:lnTo>
                      <a:lnTo>
                        <a:pt x="0" y="17"/>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0" name="Freeform 29">
                  <a:extLst>
                    <a:ext uri="{FF2B5EF4-FFF2-40B4-BE49-F238E27FC236}">
                      <a16:creationId xmlns:a16="http://schemas.microsoft.com/office/drawing/2014/main" xmlns="" id="{C8F08DCC-E2F6-41D2-A33D-638D4FDEC578}"/>
                    </a:ext>
                  </a:extLst>
                </p:cNvPr>
                <p:cNvSpPr>
                  <a:spLocks/>
                </p:cNvSpPr>
                <p:nvPr/>
              </p:nvSpPr>
              <p:spPr bwMode="auto">
                <a:xfrm>
                  <a:off x="1219" y="3685"/>
                  <a:ext cx="4" cy="13"/>
                </a:xfrm>
                <a:custGeom>
                  <a:avLst/>
                  <a:gdLst>
                    <a:gd name="T0" fmla="*/ 0 w 8"/>
                    <a:gd name="T1" fmla="*/ 6 h 27"/>
                    <a:gd name="T2" fmla="*/ 0 w 8"/>
                    <a:gd name="T3" fmla="*/ 5 h 27"/>
                    <a:gd name="T4" fmla="*/ 0 w 8"/>
                    <a:gd name="T5" fmla="*/ 3 h 27"/>
                    <a:gd name="T6" fmla="*/ 1 w 8"/>
                    <a:gd name="T7" fmla="*/ 2 h 27"/>
                    <a:gd name="T8" fmla="*/ 1 w 8"/>
                    <a:gd name="T9" fmla="*/ 0 h 27"/>
                    <a:gd name="T10" fmla="*/ 1 w 8"/>
                    <a:gd name="T11" fmla="*/ 0 h 27"/>
                    <a:gd name="T12" fmla="*/ 4 w 8"/>
                    <a:gd name="T13" fmla="*/ 6 h 27"/>
                    <a:gd name="T14" fmla="*/ 4 w 8"/>
                    <a:gd name="T15" fmla="*/ 8 h 27"/>
                    <a:gd name="T16" fmla="*/ 3 w 8"/>
                    <a:gd name="T17" fmla="*/ 10 h 27"/>
                    <a:gd name="T18" fmla="*/ 3 w 8"/>
                    <a:gd name="T19" fmla="*/ 11 h 27"/>
                    <a:gd name="T20" fmla="*/ 2 w 8"/>
                    <a:gd name="T21" fmla="*/ 13 h 27"/>
                    <a:gd name="T22" fmla="*/ 0 w 8"/>
                    <a:gd name="T23" fmla="*/ 6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27"/>
                    <a:gd name="T38" fmla="*/ 8 w 8"/>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27">
                      <a:moveTo>
                        <a:pt x="0" y="13"/>
                      </a:moveTo>
                      <a:lnTo>
                        <a:pt x="0" y="10"/>
                      </a:lnTo>
                      <a:lnTo>
                        <a:pt x="0" y="6"/>
                      </a:lnTo>
                      <a:lnTo>
                        <a:pt x="2" y="5"/>
                      </a:lnTo>
                      <a:lnTo>
                        <a:pt x="2" y="1"/>
                      </a:lnTo>
                      <a:lnTo>
                        <a:pt x="2" y="0"/>
                      </a:lnTo>
                      <a:lnTo>
                        <a:pt x="8" y="13"/>
                      </a:lnTo>
                      <a:lnTo>
                        <a:pt x="8" y="17"/>
                      </a:lnTo>
                      <a:lnTo>
                        <a:pt x="7" y="20"/>
                      </a:lnTo>
                      <a:lnTo>
                        <a:pt x="7" y="23"/>
                      </a:lnTo>
                      <a:lnTo>
                        <a:pt x="5" y="27"/>
                      </a:lnTo>
                      <a:lnTo>
                        <a:pt x="0" y="13"/>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1" name="Freeform 30">
                  <a:extLst>
                    <a:ext uri="{FF2B5EF4-FFF2-40B4-BE49-F238E27FC236}">
                      <a16:creationId xmlns:a16="http://schemas.microsoft.com/office/drawing/2014/main" xmlns="" id="{38B65200-FBE8-4101-8D2C-26977EAE016A}"/>
                    </a:ext>
                  </a:extLst>
                </p:cNvPr>
                <p:cNvSpPr>
                  <a:spLocks/>
                </p:cNvSpPr>
                <p:nvPr/>
              </p:nvSpPr>
              <p:spPr bwMode="auto">
                <a:xfrm>
                  <a:off x="1219" y="3679"/>
                  <a:ext cx="5" cy="13"/>
                </a:xfrm>
                <a:custGeom>
                  <a:avLst/>
                  <a:gdLst>
                    <a:gd name="T0" fmla="*/ 0 w 10"/>
                    <a:gd name="T1" fmla="*/ 6 h 25"/>
                    <a:gd name="T2" fmla="*/ 1 w 10"/>
                    <a:gd name="T3" fmla="*/ 4 h 25"/>
                    <a:gd name="T4" fmla="*/ 1 w 10"/>
                    <a:gd name="T5" fmla="*/ 4 h 25"/>
                    <a:gd name="T6" fmla="*/ 1 w 10"/>
                    <a:gd name="T7" fmla="*/ 2 h 25"/>
                    <a:gd name="T8" fmla="*/ 1 w 10"/>
                    <a:gd name="T9" fmla="*/ 0 h 25"/>
                    <a:gd name="T10" fmla="*/ 5 w 10"/>
                    <a:gd name="T11" fmla="*/ 7 h 25"/>
                    <a:gd name="T12" fmla="*/ 4 w 10"/>
                    <a:gd name="T13" fmla="*/ 9 h 25"/>
                    <a:gd name="T14" fmla="*/ 4 w 10"/>
                    <a:gd name="T15" fmla="*/ 9 h 25"/>
                    <a:gd name="T16" fmla="*/ 4 w 10"/>
                    <a:gd name="T17" fmla="*/ 11 h 25"/>
                    <a:gd name="T18" fmla="*/ 3 w 10"/>
                    <a:gd name="T19" fmla="*/ 13 h 25"/>
                    <a:gd name="T20" fmla="*/ 0 w 10"/>
                    <a:gd name="T21" fmla="*/ 6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5"/>
                    <a:gd name="T35" fmla="*/ 10 w 10"/>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5">
                      <a:moveTo>
                        <a:pt x="0" y="12"/>
                      </a:moveTo>
                      <a:lnTo>
                        <a:pt x="1" y="8"/>
                      </a:lnTo>
                      <a:lnTo>
                        <a:pt x="1" y="7"/>
                      </a:lnTo>
                      <a:lnTo>
                        <a:pt x="3" y="3"/>
                      </a:lnTo>
                      <a:lnTo>
                        <a:pt x="3" y="0"/>
                      </a:lnTo>
                      <a:lnTo>
                        <a:pt x="10" y="13"/>
                      </a:lnTo>
                      <a:lnTo>
                        <a:pt x="8" y="17"/>
                      </a:lnTo>
                      <a:lnTo>
                        <a:pt x="8" y="18"/>
                      </a:lnTo>
                      <a:lnTo>
                        <a:pt x="8" y="22"/>
                      </a:lnTo>
                      <a:lnTo>
                        <a:pt x="6" y="25"/>
                      </a:lnTo>
                      <a:lnTo>
                        <a:pt x="0" y="12"/>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2" name="Freeform 31">
                  <a:extLst>
                    <a:ext uri="{FF2B5EF4-FFF2-40B4-BE49-F238E27FC236}">
                      <a16:creationId xmlns:a16="http://schemas.microsoft.com/office/drawing/2014/main" xmlns="" id="{264C6CF4-99A5-446F-866A-BB40785ED70B}"/>
                    </a:ext>
                  </a:extLst>
                </p:cNvPr>
                <p:cNvSpPr>
                  <a:spLocks/>
                </p:cNvSpPr>
                <p:nvPr/>
              </p:nvSpPr>
              <p:spPr bwMode="auto">
                <a:xfrm>
                  <a:off x="1221" y="3673"/>
                  <a:ext cx="5" cy="13"/>
                </a:xfrm>
                <a:custGeom>
                  <a:avLst/>
                  <a:gdLst>
                    <a:gd name="T0" fmla="*/ 0 w 10"/>
                    <a:gd name="T1" fmla="*/ 6 h 25"/>
                    <a:gd name="T2" fmla="*/ 1 w 10"/>
                    <a:gd name="T3" fmla="*/ 4 h 25"/>
                    <a:gd name="T4" fmla="*/ 1 w 10"/>
                    <a:gd name="T5" fmla="*/ 3 h 25"/>
                    <a:gd name="T6" fmla="*/ 1 w 10"/>
                    <a:gd name="T7" fmla="*/ 2 h 25"/>
                    <a:gd name="T8" fmla="*/ 1 w 10"/>
                    <a:gd name="T9" fmla="*/ 0 h 25"/>
                    <a:gd name="T10" fmla="*/ 5 w 10"/>
                    <a:gd name="T11" fmla="*/ 6 h 25"/>
                    <a:gd name="T12" fmla="*/ 5 w 10"/>
                    <a:gd name="T13" fmla="*/ 8 h 25"/>
                    <a:gd name="T14" fmla="*/ 5 w 10"/>
                    <a:gd name="T15" fmla="*/ 10 h 25"/>
                    <a:gd name="T16" fmla="*/ 5 w 10"/>
                    <a:gd name="T17" fmla="*/ 11 h 25"/>
                    <a:gd name="T18" fmla="*/ 3 w 10"/>
                    <a:gd name="T19" fmla="*/ 13 h 25"/>
                    <a:gd name="T20" fmla="*/ 0 w 10"/>
                    <a:gd name="T21" fmla="*/ 6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5"/>
                    <a:gd name="T35" fmla="*/ 10 w 10"/>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5">
                      <a:moveTo>
                        <a:pt x="0" y="12"/>
                      </a:moveTo>
                      <a:lnTo>
                        <a:pt x="2" y="8"/>
                      </a:lnTo>
                      <a:lnTo>
                        <a:pt x="2" y="5"/>
                      </a:lnTo>
                      <a:lnTo>
                        <a:pt x="2" y="3"/>
                      </a:lnTo>
                      <a:lnTo>
                        <a:pt x="3" y="0"/>
                      </a:lnTo>
                      <a:lnTo>
                        <a:pt x="10" y="12"/>
                      </a:lnTo>
                      <a:lnTo>
                        <a:pt x="9" y="15"/>
                      </a:lnTo>
                      <a:lnTo>
                        <a:pt x="9" y="19"/>
                      </a:lnTo>
                      <a:lnTo>
                        <a:pt x="9" y="22"/>
                      </a:lnTo>
                      <a:lnTo>
                        <a:pt x="7" y="25"/>
                      </a:lnTo>
                      <a:lnTo>
                        <a:pt x="0" y="12"/>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3" name="Freeform 32">
                  <a:extLst>
                    <a:ext uri="{FF2B5EF4-FFF2-40B4-BE49-F238E27FC236}">
                      <a16:creationId xmlns:a16="http://schemas.microsoft.com/office/drawing/2014/main" xmlns="" id="{8C1DB34B-FE59-423F-8C4D-56FE99D3C86F}"/>
                    </a:ext>
                  </a:extLst>
                </p:cNvPr>
                <p:cNvSpPr>
                  <a:spLocks/>
                </p:cNvSpPr>
                <p:nvPr/>
              </p:nvSpPr>
              <p:spPr bwMode="auto">
                <a:xfrm>
                  <a:off x="1223" y="3667"/>
                  <a:ext cx="5" cy="12"/>
                </a:xfrm>
                <a:custGeom>
                  <a:avLst/>
                  <a:gdLst>
                    <a:gd name="T0" fmla="*/ 0 w 11"/>
                    <a:gd name="T1" fmla="*/ 6 h 24"/>
                    <a:gd name="T2" fmla="*/ 1 w 11"/>
                    <a:gd name="T3" fmla="*/ 5 h 24"/>
                    <a:gd name="T4" fmla="*/ 1 w 11"/>
                    <a:gd name="T5" fmla="*/ 3 h 24"/>
                    <a:gd name="T6" fmla="*/ 1 w 11"/>
                    <a:gd name="T7" fmla="*/ 2 h 24"/>
                    <a:gd name="T8" fmla="*/ 2 w 11"/>
                    <a:gd name="T9" fmla="*/ 0 h 24"/>
                    <a:gd name="T10" fmla="*/ 5 w 11"/>
                    <a:gd name="T11" fmla="*/ 5 h 24"/>
                    <a:gd name="T12" fmla="*/ 4 w 11"/>
                    <a:gd name="T13" fmla="*/ 7 h 24"/>
                    <a:gd name="T14" fmla="*/ 4 w 11"/>
                    <a:gd name="T15" fmla="*/ 9 h 24"/>
                    <a:gd name="T16" fmla="*/ 3 w 11"/>
                    <a:gd name="T17" fmla="*/ 10 h 24"/>
                    <a:gd name="T18" fmla="*/ 3 w 11"/>
                    <a:gd name="T19" fmla="*/ 12 h 24"/>
                    <a:gd name="T20" fmla="*/ 0 w 11"/>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4"/>
                    <a:gd name="T35" fmla="*/ 11 w 11"/>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4">
                      <a:moveTo>
                        <a:pt x="0" y="12"/>
                      </a:moveTo>
                      <a:lnTo>
                        <a:pt x="2" y="9"/>
                      </a:lnTo>
                      <a:lnTo>
                        <a:pt x="2" y="5"/>
                      </a:lnTo>
                      <a:lnTo>
                        <a:pt x="2" y="4"/>
                      </a:lnTo>
                      <a:lnTo>
                        <a:pt x="4" y="0"/>
                      </a:lnTo>
                      <a:lnTo>
                        <a:pt x="11" y="10"/>
                      </a:lnTo>
                      <a:lnTo>
                        <a:pt x="9" y="14"/>
                      </a:lnTo>
                      <a:lnTo>
                        <a:pt x="9" y="17"/>
                      </a:lnTo>
                      <a:lnTo>
                        <a:pt x="7" y="20"/>
                      </a:lnTo>
                      <a:lnTo>
                        <a:pt x="7" y="24"/>
                      </a:lnTo>
                      <a:lnTo>
                        <a:pt x="0" y="1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4" name="Freeform 33">
                  <a:extLst>
                    <a:ext uri="{FF2B5EF4-FFF2-40B4-BE49-F238E27FC236}">
                      <a16:creationId xmlns:a16="http://schemas.microsoft.com/office/drawing/2014/main" xmlns="" id="{BA79E6FB-B36C-48E2-AB51-33A808957D7D}"/>
                    </a:ext>
                  </a:extLst>
                </p:cNvPr>
                <p:cNvSpPr>
                  <a:spLocks/>
                </p:cNvSpPr>
                <p:nvPr/>
              </p:nvSpPr>
              <p:spPr bwMode="auto">
                <a:xfrm>
                  <a:off x="1224" y="3660"/>
                  <a:ext cx="5" cy="12"/>
                </a:xfrm>
                <a:custGeom>
                  <a:avLst/>
                  <a:gdLst>
                    <a:gd name="T0" fmla="*/ 0 w 10"/>
                    <a:gd name="T1" fmla="*/ 7 h 23"/>
                    <a:gd name="T2" fmla="*/ 0 w 10"/>
                    <a:gd name="T3" fmla="*/ 5 h 23"/>
                    <a:gd name="T4" fmla="*/ 1 w 10"/>
                    <a:gd name="T5" fmla="*/ 3 h 23"/>
                    <a:gd name="T6" fmla="*/ 1 w 10"/>
                    <a:gd name="T7" fmla="*/ 2 h 23"/>
                    <a:gd name="T8" fmla="*/ 1 w 10"/>
                    <a:gd name="T9" fmla="*/ 0 h 23"/>
                    <a:gd name="T10" fmla="*/ 5 w 10"/>
                    <a:gd name="T11" fmla="*/ 6 h 23"/>
                    <a:gd name="T12" fmla="*/ 4 w 10"/>
                    <a:gd name="T13" fmla="*/ 8 h 23"/>
                    <a:gd name="T14" fmla="*/ 4 w 10"/>
                    <a:gd name="T15" fmla="*/ 9 h 23"/>
                    <a:gd name="T16" fmla="*/ 3 w 10"/>
                    <a:gd name="T17" fmla="*/ 10 h 23"/>
                    <a:gd name="T18" fmla="*/ 3 w 10"/>
                    <a:gd name="T19" fmla="*/ 12 h 23"/>
                    <a:gd name="T20" fmla="*/ 0 w 10"/>
                    <a:gd name="T21" fmla="*/ 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3"/>
                    <a:gd name="T35" fmla="*/ 10 w 10"/>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3">
                      <a:moveTo>
                        <a:pt x="0" y="13"/>
                      </a:moveTo>
                      <a:lnTo>
                        <a:pt x="0" y="10"/>
                      </a:lnTo>
                      <a:lnTo>
                        <a:pt x="2" y="6"/>
                      </a:lnTo>
                      <a:lnTo>
                        <a:pt x="2" y="3"/>
                      </a:lnTo>
                      <a:lnTo>
                        <a:pt x="3" y="0"/>
                      </a:lnTo>
                      <a:lnTo>
                        <a:pt x="10" y="12"/>
                      </a:lnTo>
                      <a:lnTo>
                        <a:pt x="8" y="15"/>
                      </a:lnTo>
                      <a:lnTo>
                        <a:pt x="8" y="17"/>
                      </a:lnTo>
                      <a:lnTo>
                        <a:pt x="7" y="20"/>
                      </a:lnTo>
                      <a:lnTo>
                        <a:pt x="7" y="23"/>
                      </a:lnTo>
                      <a:lnTo>
                        <a:pt x="0" y="13"/>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5" name="Freeform 34">
                  <a:extLst>
                    <a:ext uri="{FF2B5EF4-FFF2-40B4-BE49-F238E27FC236}">
                      <a16:creationId xmlns:a16="http://schemas.microsoft.com/office/drawing/2014/main" xmlns="" id="{2314D21F-E04E-4149-BC5E-19F2AA6191BA}"/>
                    </a:ext>
                  </a:extLst>
                </p:cNvPr>
                <p:cNvSpPr>
                  <a:spLocks/>
                </p:cNvSpPr>
                <p:nvPr/>
              </p:nvSpPr>
              <p:spPr bwMode="auto">
                <a:xfrm>
                  <a:off x="1226" y="3655"/>
                  <a:ext cx="4" cy="11"/>
                </a:xfrm>
                <a:custGeom>
                  <a:avLst/>
                  <a:gdLst>
                    <a:gd name="T0" fmla="*/ 0 w 9"/>
                    <a:gd name="T1" fmla="*/ 5 h 22"/>
                    <a:gd name="T2" fmla="*/ 0 w 9"/>
                    <a:gd name="T3" fmla="*/ 3 h 22"/>
                    <a:gd name="T4" fmla="*/ 1 w 9"/>
                    <a:gd name="T5" fmla="*/ 3 h 22"/>
                    <a:gd name="T6" fmla="*/ 1 w 9"/>
                    <a:gd name="T7" fmla="*/ 1 h 22"/>
                    <a:gd name="T8" fmla="*/ 1 w 9"/>
                    <a:gd name="T9" fmla="*/ 0 h 22"/>
                    <a:gd name="T10" fmla="*/ 4 w 9"/>
                    <a:gd name="T11" fmla="*/ 6 h 22"/>
                    <a:gd name="T12" fmla="*/ 3 w 9"/>
                    <a:gd name="T13" fmla="*/ 6 h 22"/>
                    <a:gd name="T14" fmla="*/ 3 w 9"/>
                    <a:gd name="T15" fmla="*/ 8 h 22"/>
                    <a:gd name="T16" fmla="*/ 3 w 9"/>
                    <a:gd name="T17" fmla="*/ 9 h 22"/>
                    <a:gd name="T18" fmla="*/ 3 w 9"/>
                    <a:gd name="T19" fmla="*/ 11 h 22"/>
                    <a:gd name="T20" fmla="*/ 0 w 9"/>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22"/>
                    <a:gd name="T35" fmla="*/ 9 w 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22">
                      <a:moveTo>
                        <a:pt x="0" y="10"/>
                      </a:moveTo>
                      <a:lnTo>
                        <a:pt x="0" y="6"/>
                      </a:lnTo>
                      <a:lnTo>
                        <a:pt x="2" y="5"/>
                      </a:lnTo>
                      <a:lnTo>
                        <a:pt x="2" y="1"/>
                      </a:lnTo>
                      <a:lnTo>
                        <a:pt x="2" y="0"/>
                      </a:lnTo>
                      <a:lnTo>
                        <a:pt x="9" y="11"/>
                      </a:lnTo>
                      <a:lnTo>
                        <a:pt x="7" y="13"/>
                      </a:lnTo>
                      <a:lnTo>
                        <a:pt x="7" y="16"/>
                      </a:lnTo>
                      <a:lnTo>
                        <a:pt x="7" y="18"/>
                      </a:lnTo>
                      <a:lnTo>
                        <a:pt x="7" y="22"/>
                      </a:lnTo>
                      <a:lnTo>
                        <a:pt x="0" y="1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6" name="Freeform 35">
                  <a:extLst>
                    <a:ext uri="{FF2B5EF4-FFF2-40B4-BE49-F238E27FC236}">
                      <a16:creationId xmlns:a16="http://schemas.microsoft.com/office/drawing/2014/main" xmlns="" id="{ABD2BCDA-2860-4482-A13B-20577F6B268B}"/>
                    </a:ext>
                  </a:extLst>
                </p:cNvPr>
                <p:cNvSpPr>
                  <a:spLocks/>
                </p:cNvSpPr>
                <p:nvPr/>
              </p:nvSpPr>
              <p:spPr bwMode="auto">
                <a:xfrm>
                  <a:off x="1227" y="3649"/>
                  <a:ext cx="5" cy="12"/>
                </a:xfrm>
                <a:custGeom>
                  <a:avLst/>
                  <a:gdLst>
                    <a:gd name="T0" fmla="*/ 0 w 10"/>
                    <a:gd name="T1" fmla="*/ 6 h 23"/>
                    <a:gd name="T2" fmla="*/ 1 w 10"/>
                    <a:gd name="T3" fmla="*/ 4 h 23"/>
                    <a:gd name="T4" fmla="*/ 1 w 10"/>
                    <a:gd name="T5" fmla="*/ 3 h 23"/>
                    <a:gd name="T6" fmla="*/ 1 w 10"/>
                    <a:gd name="T7" fmla="*/ 2 h 23"/>
                    <a:gd name="T8" fmla="*/ 1 w 10"/>
                    <a:gd name="T9" fmla="*/ 0 h 23"/>
                    <a:gd name="T10" fmla="*/ 5 w 10"/>
                    <a:gd name="T11" fmla="*/ 6 h 23"/>
                    <a:gd name="T12" fmla="*/ 4 w 10"/>
                    <a:gd name="T13" fmla="*/ 8 h 23"/>
                    <a:gd name="T14" fmla="*/ 4 w 10"/>
                    <a:gd name="T15" fmla="*/ 9 h 23"/>
                    <a:gd name="T16" fmla="*/ 3 w 10"/>
                    <a:gd name="T17" fmla="*/ 10 h 23"/>
                    <a:gd name="T18" fmla="*/ 3 w 10"/>
                    <a:gd name="T19" fmla="*/ 12 h 23"/>
                    <a:gd name="T20" fmla="*/ 0 w 10"/>
                    <a:gd name="T21" fmla="*/ 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3"/>
                    <a:gd name="T35" fmla="*/ 10 w 10"/>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3">
                      <a:moveTo>
                        <a:pt x="0" y="12"/>
                      </a:moveTo>
                      <a:lnTo>
                        <a:pt x="2" y="8"/>
                      </a:lnTo>
                      <a:lnTo>
                        <a:pt x="2" y="5"/>
                      </a:lnTo>
                      <a:lnTo>
                        <a:pt x="2" y="3"/>
                      </a:lnTo>
                      <a:lnTo>
                        <a:pt x="3" y="0"/>
                      </a:lnTo>
                      <a:lnTo>
                        <a:pt x="10" y="12"/>
                      </a:lnTo>
                      <a:lnTo>
                        <a:pt x="8" y="15"/>
                      </a:lnTo>
                      <a:lnTo>
                        <a:pt x="8" y="17"/>
                      </a:lnTo>
                      <a:lnTo>
                        <a:pt x="7" y="20"/>
                      </a:lnTo>
                      <a:lnTo>
                        <a:pt x="7" y="23"/>
                      </a:lnTo>
                      <a:lnTo>
                        <a:pt x="0" y="12"/>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7" name="Freeform 36">
                  <a:extLst>
                    <a:ext uri="{FF2B5EF4-FFF2-40B4-BE49-F238E27FC236}">
                      <a16:creationId xmlns:a16="http://schemas.microsoft.com/office/drawing/2014/main" xmlns="" id="{7BFEDE6F-6AC0-472D-BA88-C51CF78FC083}"/>
                    </a:ext>
                  </a:extLst>
                </p:cNvPr>
                <p:cNvSpPr>
                  <a:spLocks/>
                </p:cNvSpPr>
                <p:nvPr/>
              </p:nvSpPr>
              <p:spPr bwMode="auto">
                <a:xfrm>
                  <a:off x="1229" y="3643"/>
                  <a:ext cx="5" cy="12"/>
                </a:xfrm>
                <a:custGeom>
                  <a:avLst/>
                  <a:gdLst>
                    <a:gd name="T0" fmla="*/ 0 w 10"/>
                    <a:gd name="T1" fmla="*/ 6 h 26"/>
                    <a:gd name="T2" fmla="*/ 0 w 10"/>
                    <a:gd name="T3" fmla="*/ 5 h 26"/>
                    <a:gd name="T4" fmla="*/ 1 w 10"/>
                    <a:gd name="T5" fmla="*/ 3 h 26"/>
                    <a:gd name="T6" fmla="*/ 1 w 10"/>
                    <a:gd name="T7" fmla="*/ 2 h 26"/>
                    <a:gd name="T8" fmla="*/ 2 w 10"/>
                    <a:gd name="T9" fmla="*/ 0 h 26"/>
                    <a:gd name="T10" fmla="*/ 5 w 10"/>
                    <a:gd name="T11" fmla="*/ 6 h 26"/>
                    <a:gd name="T12" fmla="*/ 5 w 10"/>
                    <a:gd name="T13" fmla="*/ 6 h 26"/>
                    <a:gd name="T14" fmla="*/ 5 w 10"/>
                    <a:gd name="T15" fmla="*/ 8 h 26"/>
                    <a:gd name="T16" fmla="*/ 3 w 10"/>
                    <a:gd name="T17" fmla="*/ 9 h 26"/>
                    <a:gd name="T18" fmla="*/ 3 w 10"/>
                    <a:gd name="T19" fmla="*/ 10 h 26"/>
                    <a:gd name="T20" fmla="*/ 3 w 10"/>
                    <a:gd name="T21" fmla="*/ 11 h 26"/>
                    <a:gd name="T22" fmla="*/ 3 w 10"/>
                    <a:gd name="T23" fmla="*/ 11 h 26"/>
                    <a:gd name="T24" fmla="*/ 3 w 10"/>
                    <a:gd name="T25" fmla="*/ 11 h 26"/>
                    <a:gd name="T26" fmla="*/ 3 w 10"/>
                    <a:gd name="T27" fmla="*/ 12 h 26"/>
                    <a:gd name="T28" fmla="*/ 0 w 10"/>
                    <a:gd name="T29" fmla="*/ 6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26"/>
                    <a:gd name="T47" fmla="*/ 10 w 10"/>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26">
                      <a:moveTo>
                        <a:pt x="0" y="14"/>
                      </a:moveTo>
                      <a:lnTo>
                        <a:pt x="0" y="10"/>
                      </a:lnTo>
                      <a:lnTo>
                        <a:pt x="2" y="7"/>
                      </a:lnTo>
                      <a:lnTo>
                        <a:pt x="2" y="4"/>
                      </a:lnTo>
                      <a:lnTo>
                        <a:pt x="4" y="0"/>
                      </a:lnTo>
                      <a:lnTo>
                        <a:pt x="10" y="12"/>
                      </a:lnTo>
                      <a:lnTo>
                        <a:pt x="9" y="14"/>
                      </a:lnTo>
                      <a:lnTo>
                        <a:pt x="9" y="17"/>
                      </a:lnTo>
                      <a:lnTo>
                        <a:pt x="7" y="19"/>
                      </a:lnTo>
                      <a:lnTo>
                        <a:pt x="7" y="22"/>
                      </a:lnTo>
                      <a:lnTo>
                        <a:pt x="7" y="24"/>
                      </a:lnTo>
                      <a:lnTo>
                        <a:pt x="7" y="26"/>
                      </a:lnTo>
                      <a:lnTo>
                        <a:pt x="0" y="14"/>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8" name="Freeform 37">
                  <a:extLst>
                    <a:ext uri="{FF2B5EF4-FFF2-40B4-BE49-F238E27FC236}">
                      <a16:creationId xmlns:a16="http://schemas.microsoft.com/office/drawing/2014/main" xmlns="" id="{CE4DE12A-6291-4FAC-A3A8-F84F338D2F53}"/>
                    </a:ext>
                  </a:extLst>
                </p:cNvPr>
                <p:cNvSpPr>
                  <a:spLocks/>
                </p:cNvSpPr>
                <p:nvPr/>
              </p:nvSpPr>
              <p:spPr bwMode="auto">
                <a:xfrm>
                  <a:off x="1230" y="3636"/>
                  <a:ext cx="5" cy="13"/>
                </a:xfrm>
                <a:custGeom>
                  <a:avLst/>
                  <a:gdLst>
                    <a:gd name="T0" fmla="*/ 0 w 8"/>
                    <a:gd name="T1" fmla="*/ 7 h 25"/>
                    <a:gd name="T2" fmla="*/ 0 w 8"/>
                    <a:gd name="T3" fmla="*/ 5 h 25"/>
                    <a:gd name="T4" fmla="*/ 1 w 8"/>
                    <a:gd name="T5" fmla="*/ 4 h 25"/>
                    <a:gd name="T6" fmla="*/ 1 w 8"/>
                    <a:gd name="T7" fmla="*/ 2 h 25"/>
                    <a:gd name="T8" fmla="*/ 2 w 8"/>
                    <a:gd name="T9" fmla="*/ 0 h 25"/>
                    <a:gd name="T10" fmla="*/ 5 w 8"/>
                    <a:gd name="T11" fmla="*/ 7 h 25"/>
                    <a:gd name="T12" fmla="*/ 5 w 8"/>
                    <a:gd name="T13" fmla="*/ 9 h 25"/>
                    <a:gd name="T14" fmla="*/ 5 w 8"/>
                    <a:gd name="T15" fmla="*/ 9 h 25"/>
                    <a:gd name="T16" fmla="*/ 4 w 8"/>
                    <a:gd name="T17" fmla="*/ 11 h 25"/>
                    <a:gd name="T18" fmla="*/ 4 w 8"/>
                    <a:gd name="T19" fmla="*/ 13 h 25"/>
                    <a:gd name="T20" fmla="*/ 0 w 8"/>
                    <a:gd name="T21" fmla="*/ 7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5"/>
                    <a:gd name="T35" fmla="*/ 8 w 8"/>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5">
                      <a:moveTo>
                        <a:pt x="0" y="13"/>
                      </a:moveTo>
                      <a:lnTo>
                        <a:pt x="0" y="10"/>
                      </a:lnTo>
                      <a:lnTo>
                        <a:pt x="1" y="7"/>
                      </a:lnTo>
                      <a:lnTo>
                        <a:pt x="1" y="3"/>
                      </a:lnTo>
                      <a:lnTo>
                        <a:pt x="3" y="0"/>
                      </a:lnTo>
                      <a:lnTo>
                        <a:pt x="8" y="13"/>
                      </a:lnTo>
                      <a:lnTo>
                        <a:pt x="8" y="17"/>
                      </a:lnTo>
                      <a:lnTo>
                        <a:pt x="8" y="18"/>
                      </a:lnTo>
                      <a:lnTo>
                        <a:pt x="6" y="22"/>
                      </a:lnTo>
                      <a:lnTo>
                        <a:pt x="6" y="25"/>
                      </a:lnTo>
                      <a:lnTo>
                        <a:pt x="0" y="13"/>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9" name="Freeform 38">
                  <a:extLst>
                    <a:ext uri="{FF2B5EF4-FFF2-40B4-BE49-F238E27FC236}">
                      <a16:creationId xmlns:a16="http://schemas.microsoft.com/office/drawing/2014/main" xmlns="" id="{9C06FE06-31B5-4BB3-BD67-455C7606B041}"/>
                    </a:ext>
                  </a:extLst>
                </p:cNvPr>
                <p:cNvSpPr>
                  <a:spLocks/>
                </p:cNvSpPr>
                <p:nvPr/>
              </p:nvSpPr>
              <p:spPr bwMode="auto">
                <a:xfrm>
                  <a:off x="1232" y="3630"/>
                  <a:ext cx="4" cy="13"/>
                </a:xfrm>
                <a:custGeom>
                  <a:avLst/>
                  <a:gdLst>
                    <a:gd name="T0" fmla="*/ 0 w 8"/>
                    <a:gd name="T1" fmla="*/ 6 h 25"/>
                    <a:gd name="T2" fmla="*/ 0 w 8"/>
                    <a:gd name="T3" fmla="*/ 5 h 25"/>
                    <a:gd name="T4" fmla="*/ 0 w 8"/>
                    <a:gd name="T5" fmla="*/ 5 h 25"/>
                    <a:gd name="T6" fmla="*/ 0 w 8"/>
                    <a:gd name="T7" fmla="*/ 5 h 25"/>
                    <a:gd name="T8" fmla="*/ 0 w 8"/>
                    <a:gd name="T9" fmla="*/ 4 h 25"/>
                    <a:gd name="T10" fmla="*/ 0 w 8"/>
                    <a:gd name="T11" fmla="*/ 4 h 25"/>
                    <a:gd name="T12" fmla="*/ 1 w 8"/>
                    <a:gd name="T13" fmla="*/ 2 h 25"/>
                    <a:gd name="T14" fmla="*/ 1 w 8"/>
                    <a:gd name="T15" fmla="*/ 1 h 25"/>
                    <a:gd name="T16" fmla="*/ 1 w 8"/>
                    <a:gd name="T17" fmla="*/ 0 h 25"/>
                    <a:gd name="T18" fmla="*/ 4 w 8"/>
                    <a:gd name="T19" fmla="*/ 6 h 25"/>
                    <a:gd name="T20" fmla="*/ 3 w 8"/>
                    <a:gd name="T21" fmla="*/ 8 h 25"/>
                    <a:gd name="T22" fmla="*/ 3 w 8"/>
                    <a:gd name="T23" fmla="*/ 10 h 25"/>
                    <a:gd name="T24" fmla="*/ 3 w 8"/>
                    <a:gd name="T25" fmla="*/ 11 h 25"/>
                    <a:gd name="T26" fmla="*/ 2 w 8"/>
                    <a:gd name="T27" fmla="*/ 13 h 25"/>
                    <a:gd name="T28" fmla="*/ 0 w 8"/>
                    <a:gd name="T29" fmla="*/ 6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25"/>
                    <a:gd name="T47" fmla="*/ 8 w 8"/>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25">
                      <a:moveTo>
                        <a:pt x="0" y="12"/>
                      </a:moveTo>
                      <a:lnTo>
                        <a:pt x="0" y="10"/>
                      </a:lnTo>
                      <a:lnTo>
                        <a:pt x="0" y="8"/>
                      </a:lnTo>
                      <a:lnTo>
                        <a:pt x="0" y="7"/>
                      </a:lnTo>
                      <a:lnTo>
                        <a:pt x="2" y="3"/>
                      </a:lnTo>
                      <a:lnTo>
                        <a:pt x="2" y="2"/>
                      </a:lnTo>
                      <a:lnTo>
                        <a:pt x="2" y="0"/>
                      </a:lnTo>
                      <a:lnTo>
                        <a:pt x="8" y="12"/>
                      </a:lnTo>
                      <a:lnTo>
                        <a:pt x="7" y="15"/>
                      </a:lnTo>
                      <a:lnTo>
                        <a:pt x="7" y="19"/>
                      </a:lnTo>
                      <a:lnTo>
                        <a:pt x="7" y="22"/>
                      </a:lnTo>
                      <a:lnTo>
                        <a:pt x="5" y="25"/>
                      </a:lnTo>
                      <a:lnTo>
                        <a:pt x="0" y="12"/>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0" name="Freeform 39">
                  <a:extLst>
                    <a:ext uri="{FF2B5EF4-FFF2-40B4-BE49-F238E27FC236}">
                      <a16:creationId xmlns:a16="http://schemas.microsoft.com/office/drawing/2014/main" xmlns="" id="{E6ED9AF4-1FA4-4CD1-BCF1-C64B61FCE060}"/>
                    </a:ext>
                  </a:extLst>
                </p:cNvPr>
                <p:cNvSpPr>
                  <a:spLocks/>
                </p:cNvSpPr>
                <p:nvPr/>
              </p:nvSpPr>
              <p:spPr bwMode="auto">
                <a:xfrm>
                  <a:off x="1233" y="3623"/>
                  <a:ext cx="5" cy="13"/>
                </a:xfrm>
                <a:custGeom>
                  <a:avLst/>
                  <a:gdLst>
                    <a:gd name="T0" fmla="*/ 0 w 10"/>
                    <a:gd name="T1" fmla="*/ 7 h 26"/>
                    <a:gd name="T2" fmla="*/ 1 w 10"/>
                    <a:gd name="T3" fmla="*/ 6 h 26"/>
                    <a:gd name="T4" fmla="*/ 1 w 10"/>
                    <a:gd name="T5" fmla="*/ 3 h 26"/>
                    <a:gd name="T6" fmla="*/ 1 w 10"/>
                    <a:gd name="T7" fmla="*/ 2 h 26"/>
                    <a:gd name="T8" fmla="*/ 1 w 10"/>
                    <a:gd name="T9" fmla="*/ 0 h 26"/>
                    <a:gd name="T10" fmla="*/ 5 w 10"/>
                    <a:gd name="T11" fmla="*/ 6 h 26"/>
                    <a:gd name="T12" fmla="*/ 4 w 10"/>
                    <a:gd name="T13" fmla="*/ 8 h 26"/>
                    <a:gd name="T14" fmla="*/ 4 w 10"/>
                    <a:gd name="T15" fmla="*/ 10 h 26"/>
                    <a:gd name="T16" fmla="*/ 4 w 10"/>
                    <a:gd name="T17" fmla="*/ 11 h 26"/>
                    <a:gd name="T18" fmla="*/ 3 w 10"/>
                    <a:gd name="T19" fmla="*/ 13 h 26"/>
                    <a:gd name="T20" fmla="*/ 0 w 10"/>
                    <a:gd name="T21" fmla="*/ 7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6"/>
                    <a:gd name="T35" fmla="*/ 10 w 10"/>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6">
                      <a:moveTo>
                        <a:pt x="0" y="14"/>
                      </a:moveTo>
                      <a:lnTo>
                        <a:pt x="1" y="11"/>
                      </a:lnTo>
                      <a:lnTo>
                        <a:pt x="1" y="7"/>
                      </a:lnTo>
                      <a:lnTo>
                        <a:pt x="1" y="4"/>
                      </a:lnTo>
                      <a:lnTo>
                        <a:pt x="3" y="0"/>
                      </a:lnTo>
                      <a:lnTo>
                        <a:pt x="10" y="12"/>
                      </a:lnTo>
                      <a:lnTo>
                        <a:pt x="8" y="16"/>
                      </a:lnTo>
                      <a:lnTo>
                        <a:pt x="8" y="19"/>
                      </a:lnTo>
                      <a:lnTo>
                        <a:pt x="8" y="22"/>
                      </a:lnTo>
                      <a:lnTo>
                        <a:pt x="6" y="26"/>
                      </a:lnTo>
                      <a:lnTo>
                        <a:pt x="0" y="14"/>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1" name="Freeform 40">
                  <a:extLst>
                    <a:ext uri="{FF2B5EF4-FFF2-40B4-BE49-F238E27FC236}">
                      <a16:creationId xmlns:a16="http://schemas.microsoft.com/office/drawing/2014/main" xmlns="" id="{E764D6E7-9FC2-4A74-BD2D-4C1099E4B43A}"/>
                    </a:ext>
                  </a:extLst>
                </p:cNvPr>
                <p:cNvSpPr>
                  <a:spLocks/>
                </p:cNvSpPr>
                <p:nvPr/>
              </p:nvSpPr>
              <p:spPr bwMode="auto">
                <a:xfrm>
                  <a:off x="1235" y="3618"/>
                  <a:ext cx="5" cy="11"/>
                </a:xfrm>
                <a:custGeom>
                  <a:avLst/>
                  <a:gdLst>
                    <a:gd name="T0" fmla="*/ 0 w 10"/>
                    <a:gd name="T1" fmla="*/ 5 h 22"/>
                    <a:gd name="T2" fmla="*/ 1 w 10"/>
                    <a:gd name="T3" fmla="*/ 3 h 22"/>
                    <a:gd name="T4" fmla="*/ 1 w 10"/>
                    <a:gd name="T5" fmla="*/ 3 h 22"/>
                    <a:gd name="T6" fmla="*/ 1 w 10"/>
                    <a:gd name="T7" fmla="*/ 1 h 22"/>
                    <a:gd name="T8" fmla="*/ 1 w 10"/>
                    <a:gd name="T9" fmla="*/ 0 h 22"/>
                    <a:gd name="T10" fmla="*/ 5 w 10"/>
                    <a:gd name="T11" fmla="*/ 6 h 22"/>
                    <a:gd name="T12" fmla="*/ 4 w 10"/>
                    <a:gd name="T13" fmla="*/ 7 h 22"/>
                    <a:gd name="T14" fmla="*/ 4 w 10"/>
                    <a:gd name="T15" fmla="*/ 9 h 22"/>
                    <a:gd name="T16" fmla="*/ 4 w 10"/>
                    <a:gd name="T17" fmla="*/ 10 h 22"/>
                    <a:gd name="T18" fmla="*/ 3 w 10"/>
                    <a:gd name="T19" fmla="*/ 11 h 22"/>
                    <a:gd name="T20" fmla="*/ 0 w 10"/>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2"/>
                    <a:gd name="T35" fmla="*/ 10 w 10"/>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2">
                      <a:moveTo>
                        <a:pt x="0" y="10"/>
                      </a:moveTo>
                      <a:lnTo>
                        <a:pt x="2" y="7"/>
                      </a:lnTo>
                      <a:lnTo>
                        <a:pt x="2" y="5"/>
                      </a:lnTo>
                      <a:lnTo>
                        <a:pt x="2" y="2"/>
                      </a:lnTo>
                      <a:lnTo>
                        <a:pt x="3" y="0"/>
                      </a:lnTo>
                      <a:lnTo>
                        <a:pt x="10" y="12"/>
                      </a:lnTo>
                      <a:lnTo>
                        <a:pt x="8" y="14"/>
                      </a:lnTo>
                      <a:lnTo>
                        <a:pt x="8" y="17"/>
                      </a:lnTo>
                      <a:lnTo>
                        <a:pt x="8" y="19"/>
                      </a:lnTo>
                      <a:lnTo>
                        <a:pt x="7" y="22"/>
                      </a:lnTo>
                      <a:lnTo>
                        <a:pt x="0" y="1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2" name="Freeform 41">
                  <a:extLst>
                    <a:ext uri="{FF2B5EF4-FFF2-40B4-BE49-F238E27FC236}">
                      <a16:creationId xmlns:a16="http://schemas.microsoft.com/office/drawing/2014/main" xmlns="" id="{C49A02C0-626C-4247-A682-16415A193106}"/>
                    </a:ext>
                  </a:extLst>
                </p:cNvPr>
                <p:cNvSpPr>
                  <a:spLocks/>
                </p:cNvSpPr>
                <p:nvPr/>
              </p:nvSpPr>
              <p:spPr bwMode="auto">
                <a:xfrm>
                  <a:off x="1236" y="3612"/>
                  <a:ext cx="4" cy="12"/>
                </a:xfrm>
                <a:custGeom>
                  <a:avLst/>
                  <a:gdLst>
                    <a:gd name="T0" fmla="*/ 0 w 9"/>
                    <a:gd name="T1" fmla="*/ 6 h 24"/>
                    <a:gd name="T2" fmla="*/ 0 w 9"/>
                    <a:gd name="T3" fmla="*/ 5 h 24"/>
                    <a:gd name="T4" fmla="*/ 1 w 9"/>
                    <a:gd name="T5" fmla="*/ 3 h 24"/>
                    <a:gd name="T6" fmla="*/ 1 w 9"/>
                    <a:gd name="T7" fmla="*/ 2 h 24"/>
                    <a:gd name="T8" fmla="*/ 2 w 9"/>
                    <a:gd name="T9" fmla="*/ 0 h 24"/>
                    <a:gd name="T10" fmla="*/ 4 w 9"/>
                    <a:gd name="T11" fmla="*/ 7 h 24"/>
                    <a:gd name="T12" fmla="*/ 4 w 9"/>
                    <a:gd name="T13" fmla="*/ 8 h 24"/>
                    <a:gd name="T14" fmla="*/ 4 w 9"/>
                    <a:gd name="T15" fmla="*/ 10 h 24"/>
                    <a:gd name="T16" fmla="*/ 3 w 9"/>
                    <a:gd name="T17" fmla="*/ 11 h 24"/>
                    <a:gd name="T18" fmla="*/ 3 w 9"/>
                    <a:gd name="T19" fmla="*/ 12 h 24"/>
                    <a:gd name="T20" fmla="*/ 0 w 9"/>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24"/>
                    <a:gd name="T35" fmla="*/ 9 w 9"/>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24">
                      <a:moveTo>
                        <a:pt x="0" y="12"/>
                      </a:moveTo>
                      <a:lnTo>
                        <a:pt x="0" y="9"/>
                      </a:lnTo>
                      <a:lnTo>
                        <a:pt x="2" y="6"/>
                      </a:lnTo>
                      <a:lnTo>
                        <a:pt x="2" y="4"/>
                      </a:lnTo>
                      <a:lnTo>
                        <a:pt x="4" y="0"/>
                      </a:lnTo>
                      <a:lnTo>
                        <a:pt x="9" y="14"/>
                      </a:lnTo>
                      <a:lnTo>
                        <a:pt x="9" y="16"/>
                      </a:lnTo>
                      <a:lnTo>
                        <a:pt x="9" y="19"/>
                      </a:lnTo>
                      <a:lnTo>
                        <a:pt x="7" y="21"/>
                      </a:lnTo>
                      <a:lnTo>
                        <a:pt x="7" y="24"/>
                      </a:lnTo>
                      <a:lnTo>
                        <a:pt x="0" y="1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3" name="Freeform 42">
                  <a:extLst>
                    <a:ext uri="{FF2B5EF4-FFF2-40B4-BE49-F238E27FC236}">
                      <a16:creationId xmlns:a16="http://schemas.microsoft.com/office/drawing/2014/main" xmlns="" id="{9960B751-3DC5-4477-B345-5D44F391EB9B}"/>
                    </a:ext>
                  </a:extLst>
                </p:cNvPr>
                <p:cNvSpPr>
                  <a:spLocks/>
                </p:cNvSpPr>
                <p:nvPr/>
              </p:nvSpPr>
              <p:spPr bwMode="auto">
                <a:xfrm>
                  <a:off x="1238" y="3606"/>
                  <a:ext cx="4" cy="13"/>
                </a:xfrm>
                <a:custGeom>
                  <a:avLst/>
                  <a:gdLst>
                    <a:gd name="T0" fmla="*/ 0 w 8"/>
                    <a:gd name="T1" fmla="*/ 6 h 25"/>
                    <a:gd name="T2" fmla="*/ 0 w 8"/>
                    <a:gd name="T3" fmla="*/ 4 h 25"/>
                    <a:gd name="T4" fmla="*/ 1 w 8"/>
                    <a:gd name="T5" fmla="*/ 3 h 25"/>
                    <a:gd name="T6" fmla="*/ 1 w 8"/>
                    <a:gd name="T7" fmla="*/ 2 h 25"/>
                    <a:gd name="T8" fmla="*/ 1 w 8"/>
                    <a:gd name="T9" fmla="*/ 0 h 25"/>
                    <a:gd name="T10" fmla="*/ 4 w 8"/>
                    <a:gd name="T11" fmla="*/ 6 h 25"/>
                    <a:gd name="T12" fmla="*/ 4 w 8"/>
                    <a:gd name="T13" fmla="*/ 8 h 25"/>
                    <a:gd name="T14" fmla="*/ 3 w 8"/>
                    <a:gd name="T15" fmla="*/ 9 h 25"/>
                    <a:gd name="T16" fmla="*/ 3 w 8"/>
                    <a:gd name="T17" fmla="*/ 11 h 25"/>
                    <a:gd name="T18" fmla="*/ 2 w 8"/>
                    <a:gd name="T19" fmla="*/ 13 h 25"/>
                    <a:gd name="T20" fmla="*/ 0 w 8"/>
                    <a:gd name="T21" fmla="*/ 6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5"/>
                    <a:gd name="T35" fmla="*/ 8 w 8"/>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5">
                      <a:moveTo>
                        <a:pt x="0" y="11"/>
                      </a:moveTo>
                      <a:lnTo>
                        <a:pt x="0" y="8"/>
                      </a:lnTo>
                      <a:lnTo>
                        <a:pt x="1" y="5"/>
                      </a:lnTo>
                      <a:lnTo>
                        <a:pt x="1" y="3"/>
                      </a:lnTo>
                      <a:lnTo>
                        <a:pt x="1" y="0"/>
                      </a:lnTo>
                      <a:lnTo>
                        <a:pt x="8" y="11"/>
                      </a:lnTo>
                      <a:lnTo>
                        <a:pt x="8" y="15"/>
                      </a:lnTo>
                      <a:lnTo>
                        <a:pt x="7" y="18"/>
                      </a:lnTo>
                      <a:lnTo>
                        <a:pt x="7" y="22"/>
                      </a:lnTo>
                      <a:lnTo>
                        <a:pt x="5" y="25"/>
                      </a:lnTo>
                      <a:lnTo>
                        <a:pt x="0" y="11"/>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4" name="Freeform 43">
                  <a:extLst>
                    <a:ext uri="{FF2B5EF4-FFF2-40B4-BE49-F238E27FC236}">
                      <a16:creationId xmlns:a16="http://schemas.microsoft.com/office/drawing/2014/main" xmlns="" id="{D52AAE5B-0ECF-4971-B06C-96F750694CA7}"/>
                    </a:ext>
                  </a:extLst>
                </p:cNvPr>
                <p:cNvSpPr>
                  <a:spLocks/>
                </p:cNvSpPr>
                <p:nvPr/>
              </p:nvSpPr>
              <p:spPr bwMode="auto">
                <a:xfrm>
                  <a:off x="1239" y="3600"/>
                  <a:ext cx="5" cy="12"/>
                </a:xfrm>
                <a:custGeom>
                  <a:avLst/>
                  <a:gdLst>
                    <a:gd name="T0" fmla="*/ 0 w 11"/>
                    <a:gd name="T1" fmla="*/ 7 h 25"/>
                    <a:gd name="T2" fmla="*/ 1 w 11"/>
                    <a:gd name="T3" fmla="*/ 5 h 25"/>
                    <a:gd name="T4" fmla="*/ 1 w 11"/>
                    <a:gd name="T5" fmla="*/ 3 h 25"/>
                    <a:gd name="T6" fmla="*/ 2 w 11"/>
                    <a:gd name="T7" fmla="*/ 2 h 25"/>
                    <a:gd name="T8" fmla="*/ 2 w 11"/>
                    <a:gd name="T9" fmla="*/ 0 h 25"/>
                    <a:gd name="T10" fmla="*/ 5 w 11"/>
                    <a:gd name="T11" fmla="*/ 6 h 25"/>
                    <a:gd name="T12" fmla="*/ 5 w 11"/>
                    <a:gd name="T13" fmla="*/ 7 h 25"/>
                    <a:gd name="T14" fmla="*/ 4 w 11"/>
                    <a:gd name="T15" fmla="*/ 9 h 25"/>
                    <a:gd name="T16" fmla="*/ 4 w 11"/>
                    <a:gd name="T17" fmla="*/ 11 h 25"/>
                    <a:gd name="T18" fmla="*/ 3 w 11"/>
                    <a:gd name="T19" fmla="*/ 12 h 25"/>
                    <a:gd name="T20" fmla="*/ 0 w 11"/>
                    <a:gd name="T21" fmla="*/ 7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5"/>
                    <a:gd name="T35" fmla="*/ 11 w 11"/>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5">
                      <a:moveTo>
                        <a:pt x="0" y="14"/>
                      </a:moveTo>
                      <a:lnTo>
                        <a:pt x="2" y="10"/>
                      </a:lnTo>
                      <a:lnTo>
                        <a:pt x="2" y="7"/>
                      </a:lnTo>
                      <a:lnTo>
                        <a:pt x="4" y="4"/>
                      </a:lnTo>
                      <a:lnTo>
                        <a:pt x="4" y="0"/>
                      </a:lnTo>
                      <a:lnTo>
                        <a:pt x="11" y="12"/>
                      </a:lnTo>
                      <a:lnTo>
                        <a:pt x="11" y="15"/>
                      </a:lnTo>
                      <a:lnTo>
                        <a:pt x="9" y="19"/>
                      </a:lnTo>
                      <a:lnTo>
                        <a:pt x="9" y="22"/>
                      </a:lnTo>
                      <a:lnTo>
                        <a:pt x="7" y="25"/>
                      </a:lnTo>
                      <a:lnTo>
                        <a:pt x="0" y="14"/>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5" name="Freeform 44">
                  <a:extLst>
                    <a:ext uri="{FF2B5EF4-FFF2-40B4-BE49-F238E27FC236}">
                      <a16:creationId xmlns:a16="http://schemas.microsoft.com/office/drawing/2014/main" xmlns="" id="{A94A7D7C-8F4B-4383-BFA8-9C2EF075C6F3}"/>
                    </a:ext>
                  </a:extLst>
                </p:cNvPr>
                <p:cNvSpPr>
                  <a:spLocks/>
                </p:cNvSpPr>
                <p:nvPr/>
              </p:nvSpPr>
              <p:spPr bwMode="auto">
                <a:xfrm>
                  <a:off x="1240" y="3593"/>
                  <a:ext cx="5" cy="12"/>
                </a:xfrm>
                <a:custGeom>
                  <a:avLst/>
                  <a:gdLst>
                    <a:gd name="T0" fmla="*/ 0 w 10"/>
                    <a:gd name="T1" fmla="*/ 6 h 25"/>
                    <a:gd name="T2" fmla="*/ 1 w 10"/>
                    <a:gd name="T3" fmla="*/ 5 h 25"/>
                    <a:gd name="T4" fmla="*/ 1 w 10"/>
                    <a:gd name="T5" fmla="*/ 3 h 25"/>
                    <a:gd name="T6" fmla="*/ 1 w 10"/>
                    <a:gd name="T7" fmla="*/ 1 h 25"/>
                    <a:gd name="T8" fmla="*/ 1 w 10"/>
                    <a:gd name="T9" fmla="*/ 0 h 25"/>
                    <a:gd name="T10" fmla="*/ 5 w 10"/>
                    <a:gd name="T11" fmla="*/ 5 h 25"/>
                    <a:gd name="T12" fmla="*/ 5 w 10"/>
                    <a:gd name="T13" fmla="*/ 7 h 25"/>
                    <a:gd name="T14" fmla="*/ 4 w 10"/>
                    <a:gd name="T15" fmla="*/ 8 h 25"/>
                    <a:gd name="T16" fmla="*/ 4 w 10"/>
                    <a:gd name="T17" fmla="*/ 10 h 25"/>
                    <a:gd name="T18" fmla="*/ 4 w 10"/>
                    <a:gd name="T19" fmla="*/ 11 h 25"/>
                    <a:gd name="T20" fmla="*/ 3 w 10"/>
                    <a:gd name="T21" fmla="*/ 12 h 25"/>
                    <a:gd name="T22" fmla="*/ 0 w 10"/>
                    <a:gd name="T23" fmla="*/ 6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25"/>
                    <a:gd name="T38" fmla="*/ 10 w 10"/>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25">
                      <a:moveTo>
                        <a:pt x="0" y="13"/>
                      </a:moveTo>
                      <a:lnTo>
                        <a:pt x="2" y="10"/>
                      </a:lnTo>
                      <a:lnTo>
                        <a:pt x="2" y="6"/>
                      </a:lnTo>
                      <a:lnTo>
                        <a:pt x="3" y="3"/>
                      </a:lnTo>
                      <a:lnTo>
                        <a:pt x="3" y="0"/>
                      </a:lnTo>
                      <a:lnTo>
                        <a:pt x="10" y="11"/>
                      </a:lnTo>
                      <a:lnTo>
                        <a:pt x="10" y="15"/>
                      </a:lnTo>
                      <a:lnTo>
                        <a:pt x="8" y="17"/>
                      </a:lnTo>
                      <a:lnTo>
                        <a:pt x="8" y="20"/>
                      </a:lnTo>
                      <a:lnTo>
                        <a:pt x="8" y="22"/>
                      </a:lnTo>
                      <a:lnTo>
                        <a:pt x="7" y="25"/>
                      </a:lnTo>
                      <a:lnTo>
                        <a:pt x="0" y="13"/>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6" name="Freeform 45">
                  <a:extLst>
                    <a:ext uri="{FF2B5EF4-FFF2-40B4-BE49-F238E27FC236}">
                      <a16:creationId xmlns:a16="http://schemas.microsoft.com/office/drawing/2014/main" xmlns="" id="{629B4CBA-511E-47E2-B300-A02156E76B2A}"/>
                    </a:ext>
                  </a:extLst>
                </p:cNvPr>
                <p:cNvSpPr>
                  <a:spLocks/>
                </p:cNvSpPr>
                <p:nvPr/>
              </p:nvSpPr>
              <p:spPr bwMode="auto">
                <a:xfrm>
                  <a:off x="1242" y="3586"/>
                  <a:ext cx="3" cy="13"/>
                </a:xfrm>
                <a:custGeom>
                  <a:avLst/>
                  <a:gdLst>
                    <a:gd name="T0" fmla="*/ 0 w 7"/>
                    <a:gd name="T1" fmla="*/ 7 h 25"/>
                    <a:gd name="T2" fmla="*/ 1 w 7"/>
                    <a:gd name="T3" fmla="*/ 5 h 25"/>
                    <a:gd name="T4" fmla="*/ 1 w 7"/>
                    <a:gd name="T5" fmla="*/ 4 h 25"/>
                    <a:gd name="T6" fmla="*/ 2 w 7"/>
                    <a:gd name="T7" fmla="*/ 2 h 25"/>
                    <a:gd name="T8" fmla="*/ 2 w 7"/>
                    <a:gd name="T9" fmla="*/ 0 h 25"/>
                    <a:gd name="T10" fmla="*/ 3 w 7"/>
                    <a:gd name="T11" fmla="*/ 3 h 25"/>
                    <a:gd name="T12" fmla="*/ 3 w 7"/>
                    <a:gd name="T13" fmla="*/ 13 h 25"/>
                    <a:gd name="T14" fmla="*/ 0 w 7"/>
                    <a:gd name="T15" fmla="*/ 7 h 2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25"/>
                    <a:gd name="T26" fmla="*/ 7 w 7"/>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25">
                      <a:moveTo>
                        <a:pt x="0" y="14"/>
                      </a:moveTo>
                      <a:lnTo>
                        <a:pt x="2" y="10"/>
                      </a:lnTo>
                      <a:lnTo>
                        <a:pt x="2" y="7"/>
                      </a:lnTo>
                      <a:lnTo>
                        <a:pt x="4" y="4"/>
                      </a:lnTo>
                      <a:lnTo>
                        <a:pt x="4" y="0"/>
                      </a:lnTo>
                      <a:lnTo>
                        <a:pt x="7" y="5"/>
                      </a:lnTo>
                      <a:lnTo>
                        <a:pt x="7" y="25"/>
                      </a:lnTo>
                      <a:lnTo>
                        <a:pt x="0" y="1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7" name="Freeform 46">
                  <a:extLst>
                    <a:ext uri="{FF2B5EF4-FFF2-40B4-BE49-F238E27FC236}">
                      <a16:creationId xmlns:a16="http://schemas.microsoft.com/office/drawing/2014/main" xmlns="" id="{888C3CBA-C45A-4CE8-94AB-11B8E1E79C51}"/>
                    </a:ext>
                  </a:extLst>
                </p:cNvPr>
                <p:cNvSpPr>
                  <a:spLocks/>
                </p:cNvSpPr>
                <p:nvPr/>
              </p:nvSpPr>
              <p:spPr bwMode="auto">
                <a:xfrm>
                  <a:off x="1244" y="3581"/>
                  <a:ext cx="1" cy="8"/>
                </a:xfrm>
                <a:custGeom>
                  <a:avLst/>
                  <a:gdLst>
                    <a:gd name="T0" fmla="*/ 0 w 3"/>
                    <a:gd name="T1" fmla="*/ 5 h 15"/>
                    <a:gd name="T2" fmla="*/ 0 w 3"/>
                    <a:gd name="T3" fmla="*/ 4 h 15"/>
                    <a:gd name="T4" fmla="*/ 0 w 3"/>
                    <a:gd name="T5" fmla="*/ 3 h 15"/>
                    <a:gd name="T6" fmla="*/ 0 w 3"/>
                    <a:gd name="T7" fmla="*/ 1 h 15"/>
                    <a:gd name="T8" fmla="*/ 1 w 3"/>
                    <a:gd name="T9" fmla="*/ 0 h 15"/>
                    <a:gd name="T10" fmla="*/ 1 w 3"/>
                    <a:gd name="T11" fmla="*/ 8 h 15"/>
                    <a:gd name="T12" fmla="*/ 0 w 3"/>
                    <a:gd name="T13" fmla="*/ 5 h 15"/>
                    <a:gd name="T14" fmla="*/ 0 60000 65536"/>
                    <a:gd name="T15" fmla="*/ 0 60000 65536"/>
                    <a:gd name="T16" fmla="*/ 0 60000 65536"/>
                    <a:gd name="T17" fmla="*/ 0 60000 65536"/>
                    <a:gd name="T18" fmla="*/ 0 60000 65536"/>
                    <a:gd name="T19" fmla="*/ 0 60000 65536"/>
                    <a:gd name="T20" fmla="*/ 0 60000 65536"/>
                    <a:gd name="T21" fmla="*/ 0 w 3"/>
                    <a:gd name="T22" fmla="*/ 0 h 15"/>
                    <a:gd name="T23" fmla="*/ 3 w 3"/>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5">
                      <a:moveTo>
                        <a:pt x="0" y="10"/>
                      </a:moveTo>
                      <a:lnTo>
                        <a:pt x="1" y="7"/>
                      </a:lnTo>
                      <a:lnTo>
                        <a:pt x="1" y="5"/>
                      </a:lnTo>
                      <a:lnTo>
                        <a:pt x="1" y="2"/>
                      </a:lnTo>
                      <a:lnTo>
                        <a:pt x="3" y="0"/>
                      </a:lnTo>
                      <a:lnTo>
                        <a:pt x="3" y="15"/>
                      </a:lnTo>
                      <a:lnTo>
                        <a:pt x="0" y="1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8" name="Freeform 47">
                  <a:extLst>
                    <a:ext uri="{FF2B5EF4-FFF2-40B4-BE49-F238E27FC236}">
                      <a16:creationId xmlns:a16="http://schemas.microsoft.com/office/drawing/2014/main" xmlns="" id="{4ED84279-D3F8-45C6-9DDB-9A6C79F5774C}"/>
                    </a:ext>
                  </a:extLst>
                </p:cNvPr>
                <p:cNvSpPr>
                  <a:spLocks/>
                </p:cNvSpPr>
                <p:nvPr/>
              </p:nvSpPr>
              <p:spPr bwMode="auto">
                <a:xfrm>
                  <a:off x="1219" y="3581"/>
                  <a:ext cx="26" cy="127"/>
                </a:xfrm>
                <a:custGeom>
                  <a:avLst/>
                  <a:gdLst>
                    <a:gd name="T0" fmla="*/ 26 w 54"/>
                    <a:gd name="T1" fmla="*/ 0 h 255"/>
                    <a:gd name="T2" fmla="*/ 26 w 54"/>
                    <a:gd name="T3" fmla="*/ 0 h 255"/>
                    <a:gd name="T4" fmla="*/ 23 w 54"/>
                    <a:gd name="T5" fmla="*/ 13 h 255"/>
                    <a:gd name="T6" fmla="*/ 19 w 54"/>
                    <a:gd name="T7" fmla="*/ 26 h 255"/>
                    <a:gd name="T8" fmla="*/ 16 w 54"/>
                    <a:gd name="T9" fmla="*/ 39 h 255"/>
                    <a:gd name="T10" fmla="*/ 13 w 54"/>
                    <a:gd name="T11" fmla="*/ 53 h 255"/>
                    <a:gd name="T12" fmla="*/ 13 w 54"/>
                    <a:gd name="T13" fmla="*/ 53 h 255"/>
                    <a:gd name="T14" fmla="*/ 10 w 54"/>
                    <a:gd name="T15" fmla="*/ 66 h 255"/>
                    <a:gd name="T16" fmla="*/ 7 w 54"/>
                    <a:gd name="T17" fmla="*/ 80 h 255"/>
                    <a:gd name="T18" fmla="*/ 3 w 54"/>
                    <a:gd name="T19" fmla="*/ 94 h 255"/>
                    <a:gd name="T20" fmla="*/ 0 w 54"/>
                    <a:gd name="T21" fmla="*/ 109 h 255"/>
                    <a:gd name="T22" fmla="*/ 0 w 54"/>
                    <a:gd name="T23" fmla="*/ 127 h 255"/>
                    <a:gd name="T24" fmla="*/ 0 w 54"/>
                    <a:gd name="T25" fmla="*/ 127 h 255"/>
                    <a:gd name="T26" fmla="*/ 3 w 54"/>
                    <a:gd name="T27" fmla="*/ 114 h 255"/>
                    <a:gd name="T28" fmla="*/ 7 w 54"/>
                    <a:gd name="T29" fmla="*/ 99 h 255"/>
                    <a:gd name="T30" fmla="*/ 10 w 54"/>
                    <a:gd name="T31" fmla="*/ 86 h 255"/>
                    <a:gd name="T32" fmla="*/ 13 w 54"/>
                    <a:gd name="T33" fmla="*/ 72 h 255"/>
                    <a:gd name="T34" fmla="*/ 13 w 54"/>
                    <a:gd name="T35" fmla="*/ 72 h 255"/>
                    <a:gd name="T36" fmla="*/ 16 w 54"/>
                    <a:gd name="T37" fmla="*/ 59 h 255"/>
                    <a:gd name="T38" fmla="*/ 19 w 54"/>
                    <a:gd name="T39" fmla="*/ 45 h 255"/>
                    <a:gd name="T40" fmla="*/ 23 w 54"/>
                    <a:gd name="T41" fmla="*/ 32 h 255"/>
                    <a:gd name="T42" fmla="*/ 26 w 54"/>
                    <a:gd name="T43" fmla="*/ 19 h 255"/>
                    <a:gd name="T44" fmla="*/ 26 w 54"/>
                    <a:gd name="T45" fmla="*/ 0 h 2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255"/>
                    <a:gd name="T71" fmla="*/ 54 w 54"/>
                    <a:gd name="T72" fmla="*/ 255 h 2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255">
                      <a:moveTo>
                        <a:pt x="54" y="0"/>
                      </a:moveTo>
                      <a:lnTo>
                        <a:pt x="54" y="0"/>
                      </a:lnTo>
                      <a:lnTo>
                        <a:pt x="47" y="27"/>
                      </a:lnTo>
                      <a:lnTo>
                        <a:pt x="40" y="52"/>
                      </a:lnTo>
                      <a:lnTo>
                        <a:pt x="34" y="79"/>
                      </a:lnTo>
                      <a:lnTo>
                        <a:pt x="27" y="106"/>
                      </a:lnTo>
                      <a:lnTo>
                        <a:pt x="20" y="133"/>
                      </a:lnTo>
                      <a:lnTo>
                        <a:pt x="14" y="160"/>
                      </a:lnTo>
                      <a:lnTo>
                        <a:pt x="7" y="189"/>
                      </a:lnTo>
                      <a:lnTo>
                        <a:pt x="0" y="218"/>
                      </a:lnTo>
                      <a:lnTo>
                        <a:pt x="0" y="255"/>
                      </a:lnTo>
                      <a:lnTo>
                        <a:pt x="7" y="228"/>
                      </a:lnTo>
                      <a:lnTo>
                        <a:pt x="14" y="199"/>
                      </a:lnTo>
                      <a:lnTo>
                        <a:pt x="20" y="172"/>
                      </a:lnTo>
                      <a:lnTo>
                        <a:pt x="27" y="145"/>
                      </a:lnTo>
                      <a:lnTo>
                        <a:pt x="34" y="118"/>
                      </a:lnTo>
                      <a:lnTo>
                        <a:pt x="40" y="91"/>
                      </a:lnTo>
                      <a:lnTo>
                        <a:pt x="47" y="64"/>
                      </a:lnTo>
                      <a:lnTo>
                        <a:pt x="54" y="39"/>
                      </a:lnTo>
                      <a:lnTo>
                        <a:pt x="5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9" name="Freeform 48">
                  <a:extLst>
                    <a:ext uri="{FF2B5EF4-FFF2-40B4-BE49-F238E27FC236}">
                      <a16:creationId xmlns:a16="http://schemas.microsoft.com/office/drawing/2014/main" xmlns="" id="{C2CE9B8A-5DD6-47FE-A246-97A894168364}"/>
                    </a:ext>
                  </a:extLst>
                </p:cNvPr>
                <p:cNvSpPr>
                  <a:spLocks/>
                </p:cNvSpPr>
                <p:nvPr/>
              </p:nvSpPr>
              <p:spPr bwMode="auto">
                <a:xfrm>
                  <a:off x="616" y="3698"/>
                  <a:ext cx="2" cy="10"/>
                </a:xfrm>
                <a:custGeom>
                  <a:avLst/>
                  <a:gdLst>
                    <a:gd name="T0" fmla="*/ 0 w 5"/>
                    <a:gd name="T1" fmla="*/ 0 h 20"/>
                    <a:gd name="T2" fmla="*/ 0 w 5"/>
                    <a:gd name="T3" fmla="*/ 10 h 20"/>
                    <a:gd name="T4" fmla="*/ 1 w 5"/>
                    <a:gd name="T5" fmla="*/ 9 h 20"/>
                    <a:gd name="T6" fmla="*/ 2 w 5"/>
                    <a:gd name="T7" fmla="*/ 6 h 20"/>
                    <a:gd name="T8" fmla="*/ 2 w 5"/>
                    <a:gd name="T9" fmla="*/ 5 h 20"/>
                    <a:gd name="T10" fmla="*/ 2 w 5"/>
                    <a:gd name="T11" fmla="*/ 4 h 20"/>
                    <a:gd name="T12" fmla="*/ 0 w 5"/>
                    <a:gd name="T13" fmla="*/ 0 h 20"/>
                    <a:gd name="T14" fmla="*/ 0 60000 65536"/>
                    <a:gd name="T15" fmla="*/ 0 60000 65536"/>
                    <a:gd name="T16" fmla="*/ 0 60000 65536"/>
                    <a:gd name="T17" fmla="*/ 0 60000 65536"/>
                    <a:gd name="T18" fmla="*/ 0 60000 65536"/>
                    <a:gd name="T19" fmla="*/ 0 60000 65536"/>
                    <a:gd name="T20" fmla="*/ 0 60000 65536"/>
                    <a:gd name="T21" fmla="*/ 0 w 5"/>
                    <a:gd name="T22" fmla="*/ 0 h 20"/>
                    <a:gd name="T23" fmla="*/ 5 w 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0">
                      <a:moveTo>
                        <a:pt x="0" y="0"/>
                      </a:moveTo>
                      <a:lnTo>
                        <a:pt x="0" y="20"/>
                      </a:lnTo>
                      <a:lnTo>
                        <a:pt x="2" y="17"/>
                      </a:lnTo>
                      <a:lnTo>
                        <a:pt x="4" y="13"/>
                      </a:lnTo>
                      <a:lnTo>
                        <a:pt x="4" y="11"/>
                      </a:lnTo>
                      <a:lnTo>
                        <a:pt x="5" y="8"/>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0" name="Freeform 49">
                  <a:extLst>
                    <a:ext uri="{FF2B5EF4-FFF2-40B4-BE49-F238E27FC236}">
                      <a16:creationId xmlns:a16="http://schemas.microsoft.com/office/drawing/2014/main" xmlns="" id="{F2F7F3B7-856C-4301-9086-7BAE1B076788}"/>
                    </a:ext>
                  </a:extLst>
                </p:cNvPr>
                <p:cNvSpPr>
                  <a:spLocks/>
                </p:cNvSpPr>
                <p:nvPr/>
              </p:nvSpPr>
              <p:spPr bwMode="auto">
                <a:xfrm>
                  <a:off x="616" y="3689"/>
                  <a:ext cx="4" cy="14"/>
                </a:xfrm>
                <a:custGeom>
                  <a:avLst/>
                  <a:gdLst>
                    <a:gd name="T0" fmla="*/ 0 w 9"/>
                    <a:gd name="T1" fmla="*/ 10 h 27"/>
                    <a:gd name="T2" fmla="*/ 0 w 9"/>
                    <a:gd name="T3" fmla="*/ 1 h 27"/>
                    <a:gd name="T4" fmla="*/ 0 w 9"/>
                    <a:gd name="T5" fmla="*/ 1 h 27"/>
                    <a:gd name="T6" fmla="*/ 0 w 9"/>
                    <a:gd name="T7" fmla="*/ 0 h 27"/>
                    <a:gd name="T8" fmla="*/ 0 w 9"/>
                    <a:gd name="T9" fmla="*/ 0 h 27"/>
                    <a:gd name="T10" fmla="*/ 0 w 9"/>
                    <a:gd name="T11" fmla="*/ 0 h 27"/>
                    <a:gd name="T12" fmla="*/ 4 w 9"/>
                    <a:gd name="T13" fmla="*/ 9 h 27"/>
                    <a:gd name="T14" fmla="*/ 3 w 9"/>
                    <a:gd name="T15" fmla="*/ 10 h 27"/>
                    <a:gd name="T16" fmla="*/ 3 w 9"/>
                    <a:gd name="T17" fmla="*/ 11 h 27"/>
                    <a:gd name="T18" fmla="*/ 3 w 9"/>
                    <a:gd name="T19" fmla="*/ 12 h 27"/>
                    <a:gd name="T20" fmla="*/ 2 w 9"/>
                    <a:gd name="T21" fmla="*/ 14 h 27"/>
                    <a:gd name="T22" fmla="*/ 0 w 9"/>
                    <a:gd name="T23" fmla="*/ 1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27"/>
                    <a:gd name="T38" fmla="*/ 9 w 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27">
                      <a:moveTo>
                        <a:pt x="0" y="19"/>
                      </a:moveTo>
                      <a:lnTo>
                        <a:pt x="0" y="2"/>
                      </a:lnTo>
                      <a:lnTo>
                        <a:pt x="0" y="0"/>
                      </a:lnTo>
                      <a:lnTo>
                        <a:pt x="9" y="17"/>
                      </a:lnTo>
                      <a:lnTo>
                        <a:pt x="7" y="19"/>
                      </a:lnTo>
                      <a:lnTo>
                        <a:pt x="7" y="22"/>
                      </a:lnTo>
                      <a:lnTo>
                        <a:pt x="7" y="24"/>
                      </a:lnTo>
                      <a:lnTo>
                        <a:pt x="5" y="27"/>
                      </a:lnTo>
                      <a:lnTo>
                        <a:pt x="0" y="19"/>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1" name="Freeform 50">
                  <a:extLst>
                    <a:ext uri="{FF2B5EF4-FFF2-40B4-BE49-F238E27FC236}">
                      <a16:creationId xmlns:a16="http://schemas.microsoft.com/office/drawing/2014/main" xmlns="" id="{93C1F18C-023B-4E95-82F2-F673993AEC22}"/>
                    </a:ext>
                  </a:extLst>
                </p:cNvPr>
                <p:cNvSpPr>
                  <a:spLocks/>
                </p:cNvSpPr>
                <p:nvPr/>
              </p:nvSpPr>
              <p:spPr bwMode="auto">
                <a:xfrm>
                  <a:off x="616" y="3682"/>
                  <a:ext cx="6" cy="15"/>
                </a:xfrm>
                <a:custGeom>
                  <a:avLst/>
                  <a:gdLst>
                    <a:gd name="T0" fmla="*/ 0 w 14"/>
                    <a:gd name="T1" fmla="*/ 7 h 30"/>
                    <a:gd name="T2" fmla="*/ 1 w 14"/>
                    <a:gd name="T3" fmla="*/ 5 h 30"/>
                    <a:gd name="T4" fmla="*/ 2 w 14"/>
                    <a:gd name="T5" fmla="*/ 3 h 30"/>
                    <a:gd name="T6" fmla="*/ 2 w 14"/>
                    <a:gd name="T7" fmla="*/ 2 h 30"/>
                    <a:gd name="T8" fmla="*/ 2 w 14"/>
                    <a:gd name="T9" fmla="*/ 0 h 30"/>
                    <a:gd name="T10" fmla="*/ 6 w 14"/>
                    <a:gd name="T11" fmla="*/ 8 h 30"/>
                    <a:gd name="T12" fmla="*/ 5 w 14"/>
                    <a:gd name="T13" fmla="*/ 10 h 30"/>
                    <a:gd name="T14" fmla="*/ 5 w 14"/>
                    <a:gd name="T15" fmla="*/ 12 h 30"/>
                    <a:gd name="T16" fmla="*/ 4 w 14"/>
                    <a:gd name="T17" fmla="*/ 14 h 30"/>
                    <a:gd name="T18" fmla="*/ 4 w 14"/>
                    <a:gd name="T19" fmla="*/ 15 h 30"/>
                    <a:gd name="T20" fmla="*/ 0 w 14"/>
                    <a:gd name="T21" fmla="*/ 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30"/>
                    <a:gd name="T35" fmla="*/ 14 w 14"/>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30">
                      <a:moveTo>
                        <a:pt x="0" y="13"/>
                      </a:moveTo>
                      <a:lnTo>
                        <a:pt x="2" y="10"/>
                      </a:lnTo>
                      <a:lnTo>
                        <a:pt x="4" y="6"/>
                      </a:lnTo>
                      <a:lnTo>
                        <a:pt x="4" y="3"/>
                      </a:lnTo>
                      <a:lnTo>
                        <a:pt x="5" y="0"/>
                      </a:lnTo>
                      <a:lnTo>
                        <a:pt x="14" y="16"/>
                      </a:lnTo>
                      <a:lnTo>
                        <a:pt x="12" y="20"/>
                      </a:lnTo>
                      <a:lnTo>
                        <a:pt x="12" y="23"/>
                      </a:lnTo>
                      <a:lnTo>
                        <a:pt x="10" y="27"/>
                      </a:lnTo>
                      <a:lnTo>
                        <a:pt x="9" y="30"/>
                      </a:lnTo>
                      <a:lnTo>
                        <a:pt x="0" y="13"/>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2" name="Freeform 51">
                  <a:extLst>
                    <a:ext uri="{FF2B5EF4-FFF2-40B4-BE49-F238E27FC236}">
                      <a16:creationId xmlns:a16="http://schemas.microsoft.com/office/drawing/2014/main" xmlns="" id="{0A186FAE-FF25-45C0-9031-4C6AFC83A2D1}"/>
                    </a:ext>
                  </a:extLst>
                </p:cNvPr>
                <p:cNvSpPr>
                  <a:spLocks/>
                </p:cNvSpPr>
                <p:nvPr/>
              </p:nvSpPr>
              <p:spPr bwMode="auto">
                <a:xfrm>
                  <a:off x="618" y="3677"/>
                  <a:ext cx="7" cy="14"/>
                </a:xfrm>
                <a:custGeom>
                  <a:avLst/>
                  <a:gdLst>
                    <a:gd name="T0" fmla="*/ 0 w 14"/>
                    <a:gd name="T1" fmla="*/ 6 h 27"/>
                    <a:gd name="T2" fmla="*/ 1 w 14"/>
                    <a:gd name="T3" fmla="*/ 4 h 27"/>
                    <a:gd name="T4" fmla="*/ 2 w 14"/>
                    <a:gd name="T5" fmla="*/ 3 h 27"/>
                    <a:gd name="T6" fmla="*/ 2 w 14"/>
                    <a:gd name="T7" fmla="*/ 1 h 27"/>
                    <a:gd name="T8" fmla="*/ 3 w 14"/>
                    <a:gd name="T9" fmla="*/ 0 h 27"/>
                    <a:gd name="T10" fmla="*/ 7 w 14"/>
                    <a:gd name="T11" fmla="*/ 9 h 27"/>
                    <a:gd name="T12" fmla="*/ 6 w 14"/>
                    <a:gd name="T13" fmla="*/ 10 h 27"/>
                    <a:gd name="T14" fmla="*/ 6 w 14"/>
                    <a:gd name="T15" fmla="*/ 11 h 27"/>
                    <a:gd name="T16" fmla="*/ 5 w 14"/>
                    <a:gd name="T17" fmla="*/ 12 h 27"/>
                    <a:gd name="T18" fmla="*/ 5 w 14"/>
                    <a:gd name="T19" fmla="*/ 14 h 27"/>
                    <a:gd name="T20" fmla="*/ 0 w 14"/>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7"/>
                    <a:gd name="T35" fmla="*/ 14 w 14"/>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7">
                      <a:moveTo>
                        <a:pt x="0" y="11"/>
                      </a:moveTo>
                      <a:lnTo>
                        <a:pt x="2" y="7"/>
                      </a:lnTo>
                      <a:lnTo>
                        <a:pt x="4" y="6"/>
                      </a:lnTo>
                      <a:lnTo>
                        <a:pt x="4" y="2"/>
                      </a:lnTo>
                      <a:lnTo>
                        <a:pt x="5" y="0"/>
                      </a:lnTo>
                      <a:lnTo>
                        <a:pt x="14" y="17"/>
                      </a:lnTo>
                      <a:lnTo>
                        <a:pt x="12" y="19"/>
                      </a:lnTo>
                      <a:lnTo>
                        <a:pt x="12" y="22"/>
                      </a:lnTo>
                      <a:lnTo>
                        <a:pt x="10" y="24"/>
                      </a:lnTo>
                      <a:lnTo>
                        <a:pt x="9" y="27"/>
                      </a:lnTo>
                      <a:lnTo>
                        <a:pt x="0" y="11"/>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3" name="Freeform 52">
                  <a:extLst>
                    <a:ext uri="{FF2B5EF4-FFF2-40B4-BE49-F238E27FC236}">
                      <a16:creationId xmlns:a16="http://schemas.microsoft.com/office/drawing/2014/main" xmlns="" id="{D937EFE3-C37A-4425-98FA-2B783EA1C99A}"/>
                    </a:ext>
                  </a:extLst>
                </p:cNvPr>
                <p:cNvSpPr>
                  <a:spLocks/>
                </p:cNvSpPr>
                <p:nvPr/>
              </p:nvSpPr>
              <p:spPr bwMode="auto">
                <a:xfrm>
                  <a:off x="621" y="3671"/>
                  <a:ext cx="6" cy="15"/>
                </a:xfrm>
                <a:custGeom>
                  <a:avLst/>
                  <a:gdLst>
                    <a:gd name="T0" fmla="*/ 0 w 12"/>
                    <a:gd name="T1" fmla="*/ 6 h 28"/>
                    <a:gd name="T2" fmla="*/ 1 w 12"/>
                    <a:gd name="T3" fmla="*/ 4 h 28"/>
                    <a:gd name="T4" fmla="*/ 2 w 12"/>
                    <a:gd name="T5" fmla="*/ 3 h 28"/>
                    <a:gd name="T6" fmla="*/ 2 w 12"/>
                    <a:gd name="T7" fmla="*/ 2 h 28"/>
                    <a:gd name="T8" fmla="*/ 3 w 12"/>
                    <a:gd name="T9" fmla="*/ 0 h 28"/>
                    <a:gd name="T10" fmla="*/ 6 w 12"/>
                    <a:gd name="T11" fmla="*/ 9 h 28"/>
                    <a:gd name="T12" fmla="*/ 5 w 12"/>
                    <a:gd name="T13" fmla="*/ 11 h 28"/>
                    <a:gd name="T14" fmla="*/ 5 w 12"/>
                    <a:gd name="T15" fmla="*/ 12 h 28"/>
                    <a:gd name="T16" fmla="*/ 5 w 12"/>
                    <a:gd name="T17" fmla="*/ 13 h 28"/>
                    <a:gd name="T18" fmla="*/ 5 w 12"/>
                    <a:gd name="T19" fmla="*/ 15 h 28"/>
                    <a:gd name="T20" fmla="*/ 0 w 12"/>
                    <a:gd name="T21" fmla="*/ 6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8"/>
                    <a:gd name="T35" fmla="*/ 12 w 12"/>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8">
                      <a:moveTo>
                        <a:pt x="0" y="11"/>
                      </a:moveTo>
                      <a:lnTo>
                        <a:pt x="2" y="8"/>
                      </a:lnTo>
                      <a:lnTo>
                        <a:pt x="4" y="5"/>
                      </a:lnTo>
                      <a:lnTo>
                        <a:pt x="4" y="3"/>
                      </a:lnTo>
                      <a:lnTo>
                        <a:pt x="5" y="0"/>
                      </a:lnTo>
                      <a:lnTo>
                        <a:pt x="12" y="17"/>
                      </a:lnTo>
                      <a:lnTo>
                        <a:pt x="10" y="20"/>
                      </a:lnTo>
                      <a:lnTo>
                        <a:pt x="10" y="22"/>
                      </a:lnTo>
                      <a:lnTo>
                        <a:pt x="10" y="25"/>
                      </a:lnTo>
                      <a:lnTo>
                        <a:pt x="9" y="28"/>
                      </a:lnTo>
                      <a:lnTo>
                        <a:pt x="0" y="11"/>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4" name="Freeform 53">
                  <a:extLst>
                    <a:ext uri="{FF2B5EF4-FFF2-40B4-BE49-F238E27FC236}">
                      <a16:creationId xmlns:a16="http://schemas.microsoft.com/office/drawing/2014/main" xmlns="" id="{A1D5DA5D-D677-4D80-8DB9-548549989B62}"/>
                    </a:ext>
                  </a:extLst>
                </p:cNvPr>
                <p:cNvSpPr>
                  <a:spLocks/>
                </p:cNvSpPr>
                <p:nvPr/>
              </p:nvSpPr>
              <p:spPr bwMode="auto">
                <a:xfrm>
                  <a:off x="623" y="3665"/>
                  <a:ext cx="6" cy="15"/>
                </a:xfrm>
                <a:custGeom>
                  <a:avLst/>
                  <a:gdLst>
                    <a:gd name="T0" fmla="*/ 0 w 12"/>
                    <a:gd name="T1" fmla="*/ 6 h 29"/>
                    <a:gd name="T2" fmla="*/ 1 w 12"/>
                    <a:gd name="T3" fmla="*/ 4 h 29"/>
                    <a:gd name="T4" fmla="*/ 1 w 12"/>
                    <a:gd name="T5" fmla="*/ 3 h 29"/>
                    <a:gd name="T6" fmla="*/ 1 w 12"/>
                    <a:gd name="T7" fmla="*/ 2 h 29"/>
                    <a:gd name="T8" fmla="*/ 2 w 12"/>
                    <a:gd name="T9" fmla="*/ 0 h 29"/>
                    <a:gd name="T10" fmla="*/ 6 w 12"/>
                    <a:gd name="T11" fmla="*/ 9 h 29"/>
                    <a:gd name="T12" fmla="*/ 5 w 12"/>
                    <a:gd name="T13" fmla="*/ 10 h 29"/>
                    <a:gd name="T14" fmla="*/ 5 w 12"/>
                    <a:gd name="T15" fmla="*/ 11 h 29"/>
                    <a:gd name="T16" fmla="*/ 5 w 12"/>
                    <a:gd name="T17" fmla="*/ 13 h 29"/>
                    <a:gd name="T18" fmla="*/ 3 w 12"/>
                    <a:gd name="T19" fmla="*/ 15 h 29"/>
                    <a:gd name="T20" fmla="*/ 0 w 12"/>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9"/>
                    <a:gd name="T35" fmla="*/ 12 w 12"/>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9">
                      <a:moveTo>
                        <a:pt x="0" y="12"/>
                      </a:moveTo>
                      <a:lnTo>
                        <a:pt x="2" y="8"/>
                      </a:lnTo>
                      <a:lnTo>
                        <a:pt x="2" y="5"/>
                      </a:lnTo>
                      <a:lnTo>
                        <a:pt x="2" y="3"/>
                      </a:lnTo>
                      <a:lnTo>
                        <a:pt x="4" y="0"/>
                      </a:lnTo>
                      <a:lnTo>
                        <a:pt x="12" y="17"/>
                      </a:lnTo>
                      <a:lnTo>
                        <a:pt x="10" y="20"/>
                      </a:lnTo>
                      <a:lnTo>
                        <a:pt x="10" y="22"/>
                      </a:lnTo>
                      <a:lnTo>
                        <a:pt x="9" y="25"/>
                      </a:lnTo>
                      <a:lnTo>
                        <a:pt x="7" y="29"/>
                      </a:lnTo>
                      <a:lnTo>
                        <a:pt x="0" y="1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5" name="Freeform 54">
                  <a:extLst>
                    <a:ext uri="{FF2B5EF4-FFF2-40B4-BE49-F238E27FC236}">
                      <a16:creationId xmlns:a16="http://schemas.microsoft.com/office/drawing/2014/main" xmlns="" id="{F6923317-E311-4AB9-8016-2E5BE9A3DEED}"/>
                    </a:ext>
                  </a:extLst>
                </p:cNvPr>
                <p:cNvSpPr>
                  <a:spLocks/>
                </p:cNvSpPr>
                <p:nvPr/>
              </p:nvSpPr>
              <p:spPr bwMode="auto">
                <a:xfrm>
                  <a:off x="625" y="3660"/>
                  <a:ext cx="7" cy="14"/>
                </a:xfrm>
                <a:custGeom>
                  <a:avLst/>
                  <a:gdLst>
                    <a:gd name="T0" fmla="*/ 0 w 13"/>
                    <a:gd name="T1" fmla="*/ 6 h 29"/>
                    <a:gd name="T2" fmla="*/ 1 w 13"/>
                    <a:gd name="T3" fmla="*/ 4 h 29"/>
                    <a:gd name="T4" fmla="*/ 2 w 13"/>
                    <a:gd name="T5" fmla="*/ 2 h 29"/>
                    <a:gd name="T6" fmla="*/ 2 w 13"/>
                    <a:gd name="T7" fmla="*/ 1 h 29"/>
                    <a:gd name="T8" fmla="*/ 3 w 13"/>
                    <a:gd name="T9" fmla="*/ 0 h 29"/>
                    <a:gd name="T10" fmla="*/ 7 w 13"/>
                    <a:gd name="T11" fmla="*/ 8 h 29"/>
                    <a:gd name="T12" fmla="*/ 6 w 13"/>
                    <a:gd name="T13" fmla="*/ 10 h 29"/>
                    <a:gd name="T14" fmla="*/ 6 w 13"/>
                    <a:gd name="T15" fmla="*/ 11 h 29"/>
                    <a:gd name="T16" fmla="*/ 5 w 13"/>
                    <a:gd name="T17" fmla="*/ 12 h 29"/>
                    <a:gd name="T18" fmla="*/ 4 w 13"/>
                    <a:gd name="T19" fmla="*/ 14 h 29"/>
                    <a:gd name="T20" fmla="*/ 0 w 13"/>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12"/>
                      </a:moveTo>
                      <a:lnTo>
                        <a:pt x="1" y="8"/>
                      </a:lnTo>
                      <a:lnTo>
                        <a:pt x="3" y="5"/>
                      </a:lnTo>
                      <a:lnTo>
                        <a:pt x="3" y="3"/>
                      </a:lnTo>
                      <a:lnTo>
                        <a:pt x="5" y="0"/>
                      </a:lnTo>
                      <a:lnTo>
                        <a:pt x="13" y="17"/>
                      </a:lnTo>
                      <a:lnTo>
                        <a:pt x="11" y="20"/>
                      </a:lnTo>
                      <a:lnTo>
                        <a:pt x="11" y="22"/>
                      </a:lnTo>
                      <a:lnTo>
                        <a:pt x="10" y="25"/>
                      </a:lnTo>
                      <a:lnTo>
                        <a:pt x="8" y="29"/>
                      </a:lnTo>
                      <a:lnTo>
                        <a:pt x="0" y="12"/>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6" name="Freeform 55">
                  <a:extLst>
                    <a:ext uri="{FF2B5EF4-FFF2-40B4-BE49-F238E27FC236}">
                      <a16:creationId xmlns:a16="http://schemas.microsoft.com/office/drawing/2014/main" xmlns="" id="{043F5E22-5B50-4E8F-B2BD-72A6FE423398}"/>
                    </a:ext>
                  </a:extLst>
                </p:cNvPr>
                <p:cNvSpPr>
                  <a:spLocks/>
                </p:cNvSpPr>
                <p:nvPr/>
              </p:nvSpPr>
              <p:spPr bwMode="auto">
                <a:xfrm>
                  <a:off x="627" y="3654"/>
                  <a:ext cx="6" cy="14"/>
                </a:xfrm>
                <a:custGeom>
                  <a:avLst/>
                  <a:gdLst>
                    <a:gd name="T0" fmla="*/ 0 w 12"/>
                    <a:gd name="T1" fmla="*/ 6 h 29"/>
                    <a:gd name="T2" fmla="*/ 1 w 12"/>
                    <a:gd name="T3" fmla="*/ 4 h 29"/>
                    <a:gd name="T4" fmla="*/ 1 w 12"/>
                    <a:gd name="T5" fmla="*/ 3 h 29"/>
                    <a:gd name="T6" fmla="*/ 2 w 12"/>
                    <a:gd name="T7" fmla="*/ 2 h 29"/>
                    <a:gd name="T8" fmla="*/ 2 w 12"/>
                    <a:gd name="T9" fmla="*/ 0 h 29"/>
                    <a:gd name="T10" fmla="*/ 6 w 12"/>
                    <a:gd name="T11" fmla="*/ 9 h 29"/>
                    <a:gd name="T12" fmla="*/ 5 w 12"/>
                    <a:gd name="T13" fmla="*/ 10 h 29"/>
                    <a:gd name="T14" fmla="*/ 5 w 12"/>
                    <a:gd name="T15" fmla="*/ 12 h 29"/>
                    <a:gd name="T16" fmla="*/ 4 w 12"/>
                    <a:gd name="T17" fmla="*/ 13 h 29"/>
                    <a:gd name="T18" fmla="*/ 4 w 12"/>
                    <a:gd name="T19" fmla="*/ 14 h 29"/>
                    <a:gd name="T20" fmla="*/ 0 w 12"/>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9"/>
                    <a:gd name="T35" fmla="*/ 12 w 12"/>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9">
                      <a:moveTo>
                        <a:pt x="0" y="12"/>
                      </a:moveTo>
                      <a:lnTo>
                        <a:pt x="1" y="9"/>
                      </a:lnTo>
                      <a:lnTo>
                        <a:pt x="1" y="7"/>
                      </a:lnTo>
                      <a:lnTo>
                        <a:pt x="3" y="4"/>
                      </a:lnTo>
                      <a:lnTo>
                        <a:pt x="3" y="0"/>
                      </a:lnTo>
                      <a:lnTo>
                        <a:pt x="12" y="19"/>
                      </a:lnTo>
                      <a:lnTo>
                        <a:pt x="10" y="20"/>
                      </a:lnTo>
                      <a:lnTo>
                        <a:pt x="10" y="24"/>
                      </a:lnTo>
                      <a:lnTo>
                        <a:pt x="8" y="26"/>
                      </a:lnTo>
                      <a:lnTo>
                        <a:pt x="8" y="29"/>
                      </a:lnTo>
                      <a:lnTo>
                        <a:pt x="0" y="12"/>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7" name="Freeform 56">
                  <a:extLst>
                    <a:ext uri="{FF2B5EF4-FFF2-40B4-BE49-F238E27FC236}">
                      <a16:creationId xmlns:a16="http://schemas.microsoft.com/office/drawing/2014/main" xmlns="" id="{5470ED7A-16C6-4E36-A8BC-ABD6D5D8B8D3}"/>
                    </a:ext>
                  </a:extLst>
                </p:cNvPr>
                <p:cNvSpPr>
                  <a:spLocks/>
                </p:cNvSpPr>
                <p:nvPr/>
              </p:nvSpPr>
              <p:spPr bwMode="auto">
                <a:xfrm>
                  <a:off x="629" y="3648"/>
                  <a:ext cx="7" cy="15"/>
                </a:xfrm>
                <a:custGeom>
                  <a:avLst/>
                  <a:gdLst>
                    <a:gd name="T0" fmla="*/ 0 w 14"/>
                    <a:gd name="T1" fmla="*/ 6 h 31"/>
                    <a:gd name="T2" fmla="*/ 1 w 14"/>
                    <a:gd name="T3" fmla="*/ 4 h 31"/>
                    <a:gd name="T4" fmla="*/ 2 w 14"/>
                    <a:gd name="T5" fmla="*/ 3 h 31"/>
                    <a:gd name="T6" fmla="*/ 2 w 14"/>
                    <a:gd name="T7" fmla="*/ 2 h 31"/>
                    <a:gd name="T8" fmla="*/ 3 w 14"/>
                    <a:gd name="T9" fmla="*/ 0 h 31"/>
                    <a:gd name="T10" fmla="*/ 7 w 14"/>
                    <a:gd name="T11" fmla="*/ 8 h 31"/>
                    <a:gd name="T12" fmla="*/ 6 w 14"/>
                    <a:gd name="T13" fmla="*/ 10 h 31"/>
                    <a:gd name="T14" fmla="*/ 6 w 14"/>
                    <a:gd name="T15" fmla="*/ 12 h 31"/>
                    <a:gd name="T16" fmla="*/ 5 w 14"/>
                    <a:gd name="T17" fmla="*/ 13 h 31"/>
                    <a:gd name="T18" fmla="*/ 5 w 14"/>
                    <a:gd name="T19" fmla="*/ 15 h 31"/>
                    <a:gd name="T20" fmla="*/ 0 w 14"/>
                    <a:gd name="T21" fmla="*/ 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31"/>
                    <a:gd name="T35" fmla="*/ 14 w 14"/>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31">
                      <a:moveTo>
                        <a:pt x="0" y="12"/>
                      </a:moveTo>
                      <a:lnTo>
                        <a:pt x="2" y="9"/>
                      </a:lnTo>
                      <a:lnTo>
                        <a:pt x="3" y="7"/>
                      </a:lnTo>
                      <a:lnTo>
                        <a:pt x="3" y="4"/>
                      </a:lnTo>
                      <a:lnTo>
                        <a:pt x="5" y="0"/>
                      </a:lnTo>
                      <a:lnTo>
                        <a:pt x="14" y="17"/>
                      </a:lnTo>
                      <a:lnTo>
                        <a:pt x="12" y="21"/>
                      </a:lnTo>
                      <a:lnTo>
                        <a:pt x="12" y="24"/>
                      </a:lnTo>
                      <a:lnTo>
                        <a:pt x="10" y="27"/>
                      </a:lnTo>
                      <a:lnTo>
                        <a:pt x="9" y="31"/>
                      </a:lnTo>
                      <a:lnTo>
                        <a:pt x="0" y="12"/>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8" name="Freeform 57">
                  <a:extLst>
                    <a:ext uri="{FF2B5EF4-FFF2-40B4-BE49-F238E27FC236}">
                      <a16:creationId xmlns:a16="http://schemas.microsoft.com/office/drawing/2014/main" xmlns="" id="{6CC101AA-430C-43BB-8A3A-AD731D0106F8}"/>
                    </a:ext>
                  </a:extLst>
                </p:cNvPr>
                <p:cNvSpPr>
                  <a:spLocks/>
                </p:cNvSpPr>
                <p:nvPr/>
              </p:nvSpPr>
              <p:spPr bwMode="auto">
                <a:xfrm>
                  <a:off x="632" y="3641"/>
                  <a:ext cx="5" cy="15"/>
                </a:xfrm>
                <a:custGeom>
                  <a:avLst/>
                  <a:gdLst>
                    <a:gd name="T0" fmla="*/ 0 w 12"/>
                    <a:gd name="T1" fmla="*/ 7 h 30"/>
                    <a:gd name="T2" fmla="*/ 1 w 12"/>
                    <a:gd name="T3" fmla="*/ 5 h 30"/>
                    <a:gd name="T4" fmla="*/ 2 w 12"/>
                    <a:gd name="T5" fmla="*/ 4 h 30"/>
                    <a:gd name="T6" fmla="*/ 2 w 12"/>
                    <a:gd name="T7" fmla="*/ 2 h 30"/>
                    <a:gd name="T8" fmla="*/ 2 w 12"/>
                    <a:gd name="T9" fmla="*/ 0 h 30"/>
                    <a:gd name="T10" fmla="*/ 5 w 12"/>
                    <a:gd name="T11" fmla="*/ 9 h 30"/>
                    <a:gd name="T12" fmla="*/ 5 w 12"/>
                    <a:gd name="T13" fmla="*/ 10 h 30"/>
                    <a:gd name="T14" fmla="*/ 5 w 12"/>
                    <a:gd name="T15" fmla="*/ 11 h 30"/>
                    <a:gd name="T16" fmla="*/ 4 w 12"/>
                    <a:gd name="T17" fmla="*/ 12 h 30"/>
                    <a:gd name="T18" fmla="*/ 4 w 12"/>
                    <a:gd name="T19" fmla="*/ 13 h 30"/>
                    <a:gd name="T20" fmla="*/ 4 w 12"/>
                    <a:gd name="T21" fmla="*/ 14 h 30"/>
                    <a:gd name="T22" fmla="*/ 4 w 12"/>
                    <a:gd name="T23" fmla="*/ 14 h 30"/>
                    <a:gd name="T24" fmla="*/ 4 w 12"/>
                    <a:gd name="T25" fmla="*/ 15 h 30"/>
                    <a:gd name="T26" fmla="*/ 4 w 12"/>
                    <a:gd name="T27" fmla="*/ 15 h 30"/>
                    <a:gd name="T28" fmla="*/ 0 w 12"/>
                    <a:gd name="T29" fmla="*/ 7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30"/>
                    <a:gd name="T47" fmla="*/ 12 w 12"/>
                    <a:gd name="T48" fmla="*/ 30 h 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30">
                      <a:moveTo>
                        <a:pt x="0" y="13"/>
                      </a:moveTo>
                      <a:lnTo>
                        <a:pt x="2" y="10"/>
                      </a:lnTo>
                      <a:lnTo>
                        <a:pt x="4" y="7"/>
                      </a:lnTo>
                      <a:lnTo>
                        <a:pt x="4" y="3"/>
                      </a:lnTo>
                      <a:lnTo>
                        <a:pt x="5" y="0"/>
                      </a:lnTo>
                      <a:lnTo>
                        <a:pt x="12" y="18"/>
                      </a:lnTo>
                      <a:lnTo>
                        <a:pt x="12" y="20"/>
                      </a:lnTo>
                      <a:lnTo>
                        <a:pt x="12" y="22"/>
                      </a:lnTo>
                      <a:lnTo>
                        <a:pt x="10" y="24"/>
                      </a:lnTo>
                      <a:lnTo>
                        <a:pt x="10" y="25"/>
                      </a:lnTo>
                      <a:lnTo>
                        <a:pt x="10" y="27"/>
                      </a:lnTo>
                      <a:lnTo>
                        <a:pt x="9" y="29"/>
                      </a:lnTo>
                      <a:lnTo>
                        <a:pt x="9" y="30"/>
                      </a:lnTo>
                      <a:lnTo>
                        <a:pt x="0" y="13"/>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9" name="Freeform 58">
                  <a:extLst>
                    <a:ext uri="{FF2B5EF4-FFF2-40B4-BE49-F238E27FC236}">
                      <a16:creationId xmlns:a16="http://schemas.microsoft.com/office/drawing/2014/main" xmlns="" id="{D597F715-BC53-46F2-8CE5-8919D488E3E3}"/>
                    </a:ext>
                  </a:extLst>
                </p:cNvPr>
                <p:cNvSpPr>
                  <a:spLocks/>
                </p:cNvSpPr>
                <p:nvPr/>
              </p:nvSpPr>
              <p:spPr bwMode="auto">
                <a:xfrm>
                  <a:off x="634" y="3636"/>
                  <a:ext cx="6" cy="14"/>
                </a:xfrm>
                <a:custGeom>
                  <a:avLst/>
                  <a:gdLst>
                    <a:gd name="T0" fmla="*/ 0 w 12"/>
                    <a:gd name="T1" fmla="*/ 5 h 28"/>
                    <a:gd name="T2" fmla="*/ 1 w 12"/>
                    <a:gd name="T3" fmla="*/ 4 h 28"/>
                    <a:gd name="T4" fmla="*/ 1 w 12"/>
                    <a:gd name="T5" fmla="*/ 3 h 28"/>
                    <a:gd name="T6" fmla="*/ 1 w 12"/>
                    <a:gd name="T7" fmla="*/ 1 h 28"/>
                    <a:gd name="T8" fmla="*/ 2 w 12"/>
                    <a:gd name="T9" fmla="*/ 0 h 28"/>
                    <a:gd name="T10" fmla="*/ 6 w 12"/>
                    <a:gd name="T11" fmla="*/ 9 h 28"/>
                    <a:gd name="T12" fmla="*/ 5 w 12"/>
                    <a:gd name="T13" fmla="*/ 10 h 28"/>
                    <a:gd name="T14" fmla="*/ 5 w 12"/>
                    <a:gd name="T15" fmla="*/ 12 h 28"/>
                    <a:gd name="T16" fmla="*/ 5 w 12"/>
                    <a:gd name="T17" fmla="*/ 13 h 28"/>
                    <a:gd name="T18" fmla="*/ 3 w 12"/>
                    <a:gd name="T19" fmla="*/ 14 h 28"/>
                    <a:gd name="T20" fmla="*/ 0 w 12"/>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8"/>
                    <a:gd name="T35" fmla="*/ 12 w 12"/>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8">
                      <a:moveTo>
                        <a:pt x="0" y="10"/>
                      </a:moveTo>
                      <a:lnTo>
                        <a:pt x="2" y="7"/>
                      </a:lnTo>
                      <a:lnTo>
                        <a:pt x="2" y="5"/>
                      </a:lnTo>
                      <a:lnTo>
                        <a:pt x="2" y="1"/>
                      </a:lnTo>
                      <a:lnTo>
                        <a:pt x="4" y="0"/>
                      </a:lnTo>
                      <a:lnTo>
                        <a:pt x="12" y="17"/>
                      </a:lnTo>
                      <a:lnTo>
                        <a:pt x="10" y="20"/>
                      </a:lnTo>
                      <a:lnTo>
                        <a:pt x="10" y="23"/>
                      </a:lnTo>
                      <a:lnTo>
                        <a:pt x="9" y="25"/>
                      </a:lnTo>
                      <a:lnTo>
                        <a:pt x="7" y="28"/>
                      </a:lnTo>
                      <a:lnTo>
                        <a:pt x="0" y="1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0" name="Freeform 59">
                  <a:extLst>
                    <a:ext uri="{FF2B5EF4-FFF2-40B4-BE49-F238E27FC236}">
                      <a16:creationId xmlns:a16="http://schemas.microsoft.com/office/drawing/2014/main" xmlns="" id="{90B66673-3D4E-4E21-AAED-9E55A4FF4AE0}"/>
                    </a:ext>
                  </a:extLst>
                </p:cNvPr>
                <p:cNvSpPr>
                  <a:spLocks/>
                </p:cNvSpPr>
                <p:nvPr/>
              </p:nvSpPr>
              <p:spPr bwMode="auto">
                <a:xfrm>
                  <a:off x="636" y="3630"/>
                  <a:ext cx="7" cy="14"/>
                </a:xfrm>
                <a:custGeom>
                  <a:avLst/>
                  <a:gdLst>
                    <a:gd name="T0" fmla="*/ 0 w 13"/>
                    <a:gd name="T1" fmla="*/ 6 h 29"/>
                    <a:gd name="T2" fmla="*/ 0 w 13"/>
                    <a:gd name="T3" fmla="*/ 6 h 29"/>
                    <a:gd name="T4" fmla="*/ 1 w 13"/>
                    <a:gd name="T5" fmla="*/ 5 h 29"/>
                    <a:gd name="T6" fmla="*/ 1 w 13"/>
                    <a:gd name="T7" fmla="*/ 5 h 29"/>
                    <a:gd name="T8" fmla="*/ 1 w 13"/>
                    <a:gd name="T9" fmla="*/ 4 h 29"/>
                    <a:gd name="T10" fmla="*/ 2 w 13"/>
                    <a:gd name="T11" fmla="*/ 3 h 29"/>
                    <a:gd name="T12" fmla="*/ 2 w 13"/>
                    <a:gd name="T13" fmla="*/ 1 h 29"/>
                    <a:gd name="T14" fmla="*/ 2 w 13"/>
                    <a:gd name="T15" fmla="*/ 1 h 29"/>
                    <a:gd name="T16" fmla="*/ 3 w 13"/>
                    <a:gd name="T17" fmla="*/ 0 h 29"/>
                    <a:gd name="T18" fmla="*/ 7 w 13"/>
                    <a:gd name="T19" fmla="*/ 7 h 29"/>
                    <a:gd name="T20" fmla="*/ 6 w 13"/>
                    <a:gd name="T21" fmla="*/ 9 h 29"/>
                    <a:gd name="T22" fmla="*/ 6 w 13"/>
                    <a:gd name="T23" fmla="*/ 11 h 29"/>
                    <a:gd name="T24" fmla="*/ 5 w 13"/>
                    <a:gd name="T25" fmla="*/ 12 h 29"/>
                    <a:gd name="T26" fmla="*/ 4 w 13"/>
                    <a:gd name="T27" fmla="*/ 14 h 29"/>
                    <a:gd name="T28" fmla="*/ 0 w 13"/>
                    <a:gd name="T29" fmla="*/ 6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29"/>
                    <a:gd name="T47" fmla="*/ 13 w 13"/>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29">
                      <a:moveTo>
                        <a:pt x="0" y="12"/>
                      </a:moveTo>
                      <a:lnTo>
                        <a:pt x="0" y="12"/>
                      </a:lnTo>
                      <a:lnTo>
                        <a:pt x="1" y="10"/>
                      </a:lnTo>
                      <a:lnTo>
                        <a:pt x="1" y="8"/>
                      </a:lnTo>
                      <a:lnTo>
                        <a:pt x="3" y="7"/>
                      </a:lnTo>
                      <a:lnTo>
                        <a:pt x="3" y="3"/>
                      </a:lnTo>
                      <a:lnTo>
                        <a:pt x="3" y="2"/>
                      </a:lnTo>
                      <a:lnTo>
                        <a:pt x="5" y="0"/>
                      </a:lnTo>
                      <a:lnTo>
                        <a:pt x="13" y="15"/>
                      </a:lnTo>
                      <a:lnTo>
                        <a:pt x="11" y="19"/>
                      </a:lnTo>
                      <a:lnTo>
                        <a:pt x="11" y="22"/>
                      </a:lnTo>
                      <a:lnTo>
                        <a:pt x="10" y="25"/>
                      </a:lnTo>
                      <a:lnTo>
                        <a:pt x="8" y="29"/>
                      </a:lnTo>
                      <a:lnTo>
                        <a:pt x="0" y="12"/>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1" name="Freeform 60">
                  <a:extLst>
                    <a:ext uri="{FF2B5EF4-FFF2-40B4-BE49-F238E27FC236}">
                      <a16:creationId xmlns:a16="http://schemas.microsoft.com/office/drawing/2014/main" xmlns="" id="{77EB305C-0DCB-4953-91F6-1ADCAAB948DE}"/>
                    </a:ext>
                  </a:extLst>
                </p:cNvPr>
                <p:cNvSpPr>
                  <a:spLocks/>
                </p:cNvSpPr>
                <p:nvPr/>
              </p:nvSpPr>
              <p:spPr bwMode="auto">
                <a:xfrm>
                  <a:off x="638" y="3625"/>
                  <a:ext cx="6" cy="13"/>
                </a:xfrm>
                <a:custGeom>
                  <a:avLst/>
                  <a:gdLst>
                    <a:gd name="T0" fmla="*/ 0 w 11"/>
                    <a:gd name="T1" fmla="*/ 5 h 25"/>
                    <a:gd name="T2" fmla="*/ 1 w 11"/>
                    <a:gd name="T3" fmla="*/ 4 h 25"/>
                    <a:gd name="T4" fmla="*/ 1 w 11"/>
                    <a:gd name="T5" fmla="*/ 3 h 25"/>
                    <a:gd name="T6" fmla="*/ 2 w 11"/>
                    <a:gd name="T7" fmla="*/ 1 h 25"/>
                    <a:gd name="T8" fmla="*/ 2 w 11"/>
                    <a:gd name="T9" fmla="*/ 0 h 25"/>
                    <a:gd name="T10" fmla="*/ 6 w 11"/>
                    <a:gd name="T11" fmla="*/ 8 h 25"/>
                    <a:gd name="T12" fmla="*/ 6 w 11"/>
                    <a:gd name="T13" fmla="*/ 9 h 25"/>
                    <a:gd name="T14" fmla="*/ 5 w 11"/>
                    <a:gd name="T15" fmla="*/ 10 h 25"/>
                    <a:gd name="T16" fmla="*/ 5 w 11"/>
                    <a:gd name="T17" fmla="*/ 11 h 25"/>
                    <a:gd name="T18" fmla="*/ 4 w 11"/>
                    <a:gd name="T19" fmla="*/ 13 h 25"/>
                    <a:gd name="T20" fmla="*/ 0 w 11"/>
                    <a:gd name="T21" fmla="*/ 5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5"/>
                    <a:gd name="T35" fmla="*/ 11 w 11"/>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5">
                      <a:moveTo>
                        <a:pt x="0" y="10"/>
                      </a:moveTo>
                      <a:lnTo>
                        <a:pt x="1" y="7"/>
                      </a:lnTo>
                      <a:lnTo>
                        <a:pt x="1" y="5"/>
                      </a:lnTo>
                      <a:lnTo>
                        <a:pt x="3" y="1"/>
                      </a:lnTo>
                      <a:lnTo>
                        <a:pt x="3" y="0"/>
                      </a:lnTo>
                      <a:lnTo>
                        <a:pt x="11" y="15"/>
                      </a:lnTo>
                      <a:lnTo>
                        <a:pt x="11" y="17"/>
                      </a:lnTo>
                      <a:lnTo>
                        <a:pt x="10" y="20"/>
                      </a:lnTo>
                      <a:lnTo>
                        <a:pt x="10" y="22"/>
                      </a:lnTo>
                      <a:lnTo>
                        <a:pt x="8" y="25"/>
                      </a:lnTo>
                      <a:lnTo>
                        <a:pt x="0" y="1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2" name="Freeform 61">
                  <a:extLst>
                    <a:ext uri="{FF2B5EF4-FFF2-40B4-BE49-F238E27FC236}">
                      <a16:creationId xmlns:a16="http://schemas.microsoft.com/office/drawing/2014/main" xmlns="" id="{E288D018-3DC7-4A39-8CC5-CB0E48C65A30}"/>
                    </a:ext>
                  </a:extLst>
                </p:cNvPr>
                <p:cNvSpPr>
                  <a:spLocks/>
                </p:cNvSpPr>
                <p:nvPr/>
              </p:nvSpPr>
              <p:spPr bwMode="auto">
                <a:xfrm>
                  <a:off x="640" y="3618"/>
                  <a:ext cx="7" cy="14"/>
                </a:xfrm>
                <a:custGeom>
                  <a:avLst/>
                  <a:gdLst>
                    <a:gd name="T0" fmla="*/ 0 w 13"/>
                    <a:gd name="T1" fmla="*/ 7 h 29"/>
                    <a:gd name="T2" fmla="*/ 1 w 13"/>
                    <a:gd name="T3" fmla="*/ 5 h 29"/>
                    <a:gd name="T4" fmla="*/ 2 w 13"/>
                    <a:gd name="T5" fmla="*/ 3 h 29"/>
                    <a:gd name="T6" fmla="*/ 2 w 13"/>
                    <a:gd name="T7" fmla="*/ 2 h 29"/>
                    <a:gd name="T8" fmla="*/ 3 w 13"/>
                    <a:gd name="T9" fmla="*/ 0 h 29"/>
                    <a:gd name="T10" fmla="*/ 7 w 13"/>
                    <a:gd name="T11" fmla="*/ 7 h 29"/>
                    <a:gd name="T12" fmla="*/ 6 w 13"/>
                    <a:gd name="T13" fmla="*/ 9 h 29"/>
                    <a:gd name="T14" fmla="*/ 6 w 13"/>
                    <a:gd name="T15" fmla="*/ 11 h 29"/>
                    <a:gd name="T16" fmla="*/ 5 w 13"/>
                    <a:gd name="T17" fmla="*/ 13 h 29"/>
                    <a:gd name="T18" fmla="*/ 4 w 13"/>
                    <a:gd name="T19" fmla="*/ 14 h 29"/>
                    <a:gd name="T20" fmla="*/ 0 w 13"/>
                    <a:gd name="T21" fmla="*/ 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14"/>
                      </a:moveTo>
                      <a:lnTo>
                        <a:pt x="2" y="10"/>
                      </a:lnTo>
                      <a:lnTo>
                        <a:pt x="3" y="7"/>
                      </a:lnTo>
                      <a:lnTo>
                        <a:pt x="3" y="4"/>
                      </a:lnTo>
                      <a:lnTo>
                        <a:pt x="5" y="0"/>
                      </a:lnTo>
                      <a:lnTo>
                        <a:pt x="13" y="15"/>
                      </a:lnTo>
                      <a:lnTo>
                        <a:pt x="12" y="19"/>
                      </a:lnTo>
                      <a:lnTo>
                        <a:pt x="12" y="22"/>
                      </a:lnTo>
                      <a:lnTo>
                        <a:pt x="10" y="26"/>
                      </a:lnTo>
                      <a:lnTo>
                        <a:pt x="8" y="29"/>
                      </a:lnTo>
                      <a:lnTo>
                        <a:pt x="0" y="14"/>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3" name="Freeform 62">
                  <a:extLst>
                    <a:ext uri="{FF2B5EF4-FFF2-40B4-BE49-F238E27FC236}">
                      <a16:creationId xmlns:a16="http://schemas.microsoft.com/office/drawing/2014/main" xmlns="" id="{FB1D2422-57B5-4BA1-A83A-562036A8968D}"/>
                    </a:ext>
                  </a:extLst>
                </p:cNvPr>
                <p:cNvSpPr>
                  <a:spLocks/>
                </p:cNvSpPr>
                <p:nvPr/>
              </p:nvSpPr>
              <p:spPr bwMode="auto">
                <a:xfrm>
                  <a:off x="643" y="3612"/>
                  <a:ext cx="6" cy="14"/>
                </a:xfrm>
                <a:custGeom>
                  <a:avLst/>
                  <a:gdLst>
                    <a:gd name="T0" fmla="*/ 0 w 14"/>
                    <a:gd name="T1" fmla="*/ 6 h 27"/>
                    <a:gd name="T2" fmla="*/ 1 w 14"/>
                    <a:gd name="T3" fmla="*/ 5 h 27"/>
                    <a:gd name="T4" fmla="*/ 1 w 14"/>
                    <a:gd name="T5" fmla="*/ 3 h 27"/>
                    <a:gd name="T6" fmla="*/ 1 w 14"/>
                    <a:gd name="T7" fmla="*/ 2 h 27"/>
                    <a:gd name="T8" fmla="*/ 2 w 14"/>
                    <a:gd name="T9" fmla="*/ 0 h 27"/>
                    <a:gd name="T10" fmla="*/ 6 w 14"/>
                    <a:gd name="T11" fmla="*/ 8 h 27"/>
                    <a:gd name="T12" fmla="*/ 5 w 14"/>
                    <a:gd name="T13" fmla="*/ 10 h 27"/>
                    <a:gd name="T14" fmla="*/ 5 w 14"/>
                    <a:gd name="T15" fmla="*/ 11 h 27"/>
                    <a:gd name="T16" fmla="*/ 4 w 14"/>
                    <a:gd name="T17" fmla="*/ 12 h 27"/>
                    <a:gd name="T18" fmla="*/ 3 w 14"/>
                    <a:gd name="T19" fmla="*/ 14 h 27"/>
                    <a:gd name="T20" fmla="*/ 0 w 14"/>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7"/>
                    <a:gd name="T35" fmla="*/ 14 w 14"/>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7">
                      <a:moveTo>
                        <a:pt x="0" y="12"/>
                      </a:moveTo>
                      <a:lnTo>
                        <a:pt x="2" y="9"/>
                      </a:lnTo>
                      <a:lnTo>
                        <a:pt x="3" y="6"/>
                      </a:lnTo>
                      <a:lnTo>
                        <a:pt x="3" y="4"/>
                      </a:lnTo>
                      <a:lnTo>
                        <a:pt x="5" y="0"/>
                      </a:lnTo>
                      <a:lnTo>
                        <a:pt x="14" y="16"/>
                      </a:lnTo>
                      <a:lnTo>
                        <a:pt x="12" y="19"/>
                      </a:lnTo>
                      <a:lnTo>
                        <a:pt x="12" y="21"/>
                      </a:lnTo>
                      <a:lnTo>
                        <a:pt x="10" y="24"/>
                      </a:lnTo>
                      <a:lnTo>
                        <a:pt x="8" y="27"/>
                      </a:lnTo>
                      <a:lnTo>
                        <a:pt x="0" y="1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4" name="Freeform 63">
                  <a:extLst>
                    <a:ext uri="{FF2B5EF4-FFF2-40B4-BE49-F238E27FC236}">
                      <a16:creationId xmlns:a16="http://schemas.microsoft.com/office/drawing/2014/main" xmlns="" id="{CB0C3A5A-08AF-4C7A-A39D-CAD97A3ED426}"/>
                    </a:ext>
                  </a:extLst>
                </p:cNvPr>
                <p:cNvSpPr>
                  <a:spLocks/>
                </p:cNvSpPr>
                <p:nvPr/>
              </p:nvSpPr>
              <p:spPr bwMode="auto">
                <a:xfrm>
                  <a:off x="645" y="3605"/>
                  <a:ext cx="7" cy="15"/>
                </a:xfrm>
                <a:custGeom>
                  <a:avLst/>
                  <a:gdLst>
                    <a:gd name="T0" fmla="*/ 0 w 14"/>
                    <a:gd name="T1" fmla="*/ 7 h 29"/>
                    <a:gd name="T2" fmla="*/ 1 w 14"/>
                    <a:gd name="T3" fmla="*/ 5 h 29"/>
                    <a:gd name="T4" fmla="*/ 2 w 14"/>
                    <a:gd name="T5" fmla="*/ 4 h 29"/>
                    <a:gd name="T6" fmla="*/ 2 w 14"/>
                    <a:gd name="T7" fmla="*/ 2 h 29"/>
                    <a:gd name="T8" fmla="*/ 3 w 14"/>
                    <a:gd name="T9" fmla="*/ 0 h 29"/>
                    <a:gd name="T10" fmla="*/ 7 w 14"/>
                    <a:gd name="T11" fmla="*/ 8 h 29"/>
                    <a:gd name="T12" fmla="*/ 6 w 14"/>
                    <a:gd name="T13" fmla="*/ 10 h 29"/>
                    <a:gd name="T14" fmla="*/ 6 w 14"/>
                    <a:gd name="T15" fmla="*/ 11 h 29"/>
                    <a:gd name="T16" fmla="*/ 5 w 14"/>
                    <a:gd name="T17" fmla="*/ 13 h 29"/>
                    <a:gd name="T18" fmla="*/ 5 w 14"/>
                    <a:gd name="T19" fmla="*/ 15 h 29"/>
                    <a:gd name="T20" fmla="*/ 0 w 14"/>
                    <a:gd name="T21" fmla="*/ 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9"/>
                    <a:gd name="T35" fmla="*/ 14 w 14"/>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9">
                      <a:moveTo>
                        <a:pt x="0" y="13"/>
                      </a:moveTo>
                      <a:lnTo>
                        <a:pt x="2" y="10"/>
                      </a:lnTo>
                      <a:lnTo>
                        <a:pt x="3" y="7"/>
                      </a:lnTo>
                      <a:lnTo>
                        <a:pt x="3" y="3"/>
                      </a:lnTo>
                      <a:lnTo>
                        <a:pt x="5" y="0"/>
                      </a:lnTo>
                      <a:lnTo>
                        <a:pt x="14" y="15"/>
                      </a:lnTo>
                      <a:lnTo>
                        <a:pt x="12" y="19"/>
                      </a:lnTo>
                      <a:lnTo>
                        <a:pt x="12" y="22"/>
                      </a:lnTo>
                      <a:lnTo>
                        <a:pt x="10" y="25"/>
                      </a:lnTo>
                      <a:lnTo>
                        <a:pt x="9" y="29"/>
                      </a:lnTo>
                      <a:lnTo>
                        <a:pt x="0" y="13"/>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5" name="Freeform 64">
                  <a:extLst>
                    <a:ext uri="{FF2B5EF4-FFF2-40B4-BE49-F238E27FC236}">
                      <a16:creationId xmlns:a16="http://schemas.microsoft.com/office/drawing/2014/main" xmlns="" id="{1D1CBD2F-E183-4DC2-9C12-6C5B099912BA}"/>
                    </a:ext>
                  </a:extLst>
                </p:cNvPr>
                <p:cNvSpPr>
                  <a:spLocks/>
                </p:cNvSpPr>
                <p:nvPr/>
              </p:nvSpPr>
              <p:spPr bwMode="auto">
                <a:xfrm>
                  <a:off x="648" y="3600"/>
                  <a:ext cx="5" cy="13"/>
                </a:xfrm>
                <a:custGeom>
                  <a:avLst/>
                  <a:gdLst>
                    <a:gd name="T0" fmla="*/ 0 w 12"/>
                    <a:gd name="T1" fmla="*/ 5 h 25"/>
                    <a:gd name="T2" fmla="*/ 1 w 12"/>
                    <a:gd name="T3" fmla="*/ 4 h 25"/>
                    <a:gd name="T4" fmla="*/ 1 w 12"/>
                    <a:gd name="T5" fmla="*/ 3 h 25"/>
                    <a:gd name="T6" fmla="*/ 1 w 12"/>
                    <a:gd name="T7" fmla="*/ 1 h 25"/>
                    <a:gd name="T8" fmla="*/ 2 w 12"/>
                    <a:gd name="T9" fmla="*/ 0 h 25"/>
                    <a:gd name="T10" fmla="*/ 5 w 12"/>
                    <a:gd name="T11" fmla="*/ 8 h 25"/>
                    <a:gd name="T12" fmla="*/ 4 w 12"/>
                    <a:gd name="T13" fmla="*/ 9 h 25"/>
                    <a:gd name="T14" fmla="*/ 4 w 12"/>
                    <a:gd name="T15" fmla="*/ 10 h 25"/>
                    <a:gd name="T16" fmla="*/ 4 w 12"/>
                    <a:gd name="T17" fmla="*/ 11 h 25"/>
                    <a:gd name="T18" fmla="*/ 4 w 12"/>
                    <a:gd name="T19" fmla="*/ 13 h 25"/>
                    <a:gd name="T20" fmla="*/ 0 w 12"/>
                    <a:gd name="T21" fmla="*/ 5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5"/>
                    <a:gd name="T35" fmla="*/ 12 w 12"/>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5">
                      <a:moveTo>
                        <a:pt x="0" y="10"/>
                      </a:moveTo>
                      <a:lnTo>
                        <a:pt x="2" y="7"/>
                      </a:lnTo>
                      <a:lnTo>
                        <a:pt x="2" y="5"/>
                      </a:lnTo>
                      <a:lnTo>
                        <a:pt x="2" y="2"/>
                      </a:lnTo>
                      <a:lnTo>
                        <a:pt x="4" y="0"/>
                      </a:lnTo>
                      <a:lnTo>
                        <a:pt x="12" y="15"/>
                      </a:lnTo>
                      <a:lnTo>
                        <a:pt x="10" y="17"/>
                      </a:lnTo>
                      <a:lnTo>
                        <a:pt x="10" y="20"/>
                      </a:lnTo>
                      <a:lnTo>
                        <a:pt x="9" y="22"/>
                      </a:lnTo>
                      <a:lnTo>
                        <a:pt x="9" y="25"/>
                      </a:lnTo>
                      <a:lnTo>
                        <a:pt x="0" y="1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6" name="Freeform 65">
                  <a:extLst>
                    <a:ext uri="{FF2B5EF4-FFF2-40B4-BE49-F238E27FC236}">
                      <a16:creationId xmlns:a16="http://schemas.microsoft.com/office/drawing/2014/main" xmlns="" id="{E7015BA1-F11A-42FF-8630-45594ED6570C}"/>
                    </a:ext>
                  </a:extLst>
                </p:cNvPr>
                <p:cNvSpPr>
                  <a:spLocks/>
                </p:cNvSpPr>
                <p:nvPr/>
              </p:nvSpPr>
              <p:spPr bwMode="auto">
                <a:xfrm>
                  <a:off x="649" y="3594"/>
                  <a:ext cx="7" cy="14"/>
                </a:xfrm>
                <a:custGeom>
                  <a:avLst/>
                  <a:gdLst>
                    <a:gd name="T0" fmla="*/ 0 w 13"/>
                    <a:gd name="T1" fmla="*/ 7 h 29"/>
                    <a:gd name="T2" fmla="*/ 1 w 13"/>
                    <a:gd name="T3" fmla="*/ 5 h 29"/>
                    <a:gd name="T4" fmla="*/ 2 w 13"/>
                    <a:gd name="T5" fmla="*/ 3 h 29"/>
                    <a:gd name="T6" fmla="*/ 2 w 13"/>
                    <a:gd name="T7" fmla="*/ 2 h 29"/>
                    <a:gd name="T8" fmla="*/ 3 w 13"/>
                    <a:gd name="T9" fmla="*/ 0 h 29"/>
                    <a:gd name="T10" fmla="*/ 7 w 13"/>
                    <a:gd name="T11" fmla="*/ 8 h 29"/>
                    <a:gd name="T12" fmla="*/ 6 w 13"/>
                    <a:gd name="T13" fmla="*/ 9 h 29"/>
                    <a:gd name="T14" fmla="*/ 6 w 13"/>
                    <a:gd name="T15" fmla="*/ 11 h 29"/>
                    <a:gd name="T16" fmla="*/ 5 w 13"/>
                    <a:gd name="T17" fmla="*/ 13 h 29"/>
                    <a:gd name="T18" fmla="*/ 4 w 13"/>
                    <a:gd name="T19" fmla="*/ 14 h 29"/>
                    <a:gd name="T20" fmla="*/ 0 w 13"/>
                    <a:gd name="T21" fmla="*/ 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14"/>
                      </a:moveTo>
                      <a:lnTo>
                        <a:pt x="1" y="10"/>
                      </a:lnTo>
                      <a:lnTo>
                        <a:pt x="3" y="7"/>
                      </a:lnTo>
                      <a:lnTo>
                        <a:pt x="3" y="4"/>
                      </a:lnTo>
                      <a:lnTo>
                        <a:pt x="5" y="0"/>
                      </a:lnTo>
                      <a:lnTo>
                        <a:pt x="13" y="16"/>
                      </a:lnTo>
                      <a:lnTo>
                        <a:pt x="11" y="19"/>
                      </a:lnTo>
                      <a:lnTo>
                        <a:pt x="11" y="22"/>
                      </a:lnTo>
                      <a:lnTo>
                        <a:pt x="10" y="26"/>
                      </a:lnTo>
                      <a:lnTo>
                        <a:pt x="8" y="29"/>
                      </a:lnTo>
                      <a:lnTo>
                        <a:pt x="0" y="14"/>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7" name="Freeform 66">
                  <a:extLst>
                    <a:ext uri="{FF2B5EF4-FFF2-40B4-BE49-F238E27FC236}">
                      <a16:creationId xmlns:a16="http://schemas.microsoft.com/office/drawing/2014/main" xmlns="" id="{A7398EAD-BBF1-40E2-AFC3-7F5448295D9F}"/>
                    </a:ext>
                  </a:extLst>
                </p:cNvPr>
                <p:cNvSpPr>
                  <a:spLocks/>
                </p:cNvSpPr>
                <p:nvPr/>
              </p:nvSpPr>
              <p:spPr bwMode="auto">
                <a:xfrm>
                  <a:off x="652" y="3587"/>
                  <a:ext cx="4" cy="14"/>
                </a:xfrm>
                <a:custGeom>
                  <a:avLst/>
                  <a:gdLst>
                    <a:gd name="T0" fmla="*/ 0 w 8"/>
                    <a:gd name="T1" fmla="*/ 6 h 29"/>
                    <a:gd name="T2" fmla="*/ 1 w 8"/>
                    <a:gd name="T3" fmla="*/ 5 h 29"/>
                    <a:gd name="T4" fmla="*/ 1 w 8"/>
                    <a:gd name="T5" fmla="*/ 3 h 29"/>
                    <a:gd name="T6" fmla="*/ 1 w 8"/>
                    <a:gd name="T7" fmla="*/ 1 h 29"/>
                    <a:gd name="T8" fmla="*/ 2 w 8"/>
                    <a:gd name="T9" fmla="*/ 0 h 29"/>
                    <a:gd name="T10" fmla="*/ 4 w 8"/>
                    <a:gd name="T11" fmla="*/ 4 h 29"/>
                    <a:gd name="T12" fmla="*/ 4 w 8"/>
                    <a:gd name="T13" fmla="*/ 13 h 29"/>
                    <a:gd name="T14" fmla="*/ 4 w 8"/>
                    <a:gd name="T15" fmla="*/ 13 h 29"/>
                    <a:gd name="T16" fmla="*/ 4 w 8"/>
                    <a:gd name="T17" fmla="*/ 13 h 29"/>
                    <a:gd name="T18" fmla="*/ 4 w 8"/>
                    <a:gd name="T19" fmla="*/ 14 h 29"/>
                    <a:gd name="T20" fmla="*/ 4 w 8"/>
                    <a:gd name="T21" fmla="*/ 14 h 29"/>
                    <a:gd name="T22" fmla="*/ 0 w 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29"/>
                    <a:gd name="T38" fmla="*/ 8 w 8"/>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29">
                      <a:moveTo>
                        <a:pt x="0" y="13"/>
                      </a:moveTo>
                      <a:lnTo>
                        <a:pt x="1" y="10"/>
                      </a:lnTo>
                      <a:lnTo>
                        <a:pt x="3" y="7"/>
                      </a:lnTo>
                      <a:lnTo>
                        <a:pt x="3" y="3"/>
                      </a:lnTo>
                      <a:lnTo>
                        <a:pt x="5" y="0"/>
                      </a:lnTo>
                      <a:lnTo>
                        <a:pt x="8" y="8"/>
                      </a:lnTo>
                      <a:lnTo>
                        <a:pt x="8" y="27"/>
                      </a:lnTo>
                      <a:lnTo>
                        <a:pt x="8" y="29"/>
                      </a:lnTo>
                      <a:lnTo>
                        <a:pt x="0" y="13"/>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8" name="Freeform 67">
                  <a:extLst>
                    <a:ext uri="{FF2B5EF4-FFF2-40B4-BE49-F238E27FC236}">
                      <a16:creationId xmlns:a16="http://schemas.microsoft.com/office/drawing/2014/main" xmlns="" id="{E525086F-E947-4D92-B1C4-EC175481FFF9}"/>
                    </a:ext>
                  </a:extLst>
                </p:cNvPr>
                <p:cNvSpPr>
                  <a:spLocks/>
                </p:cNvSpPr>
                <p:nvPr/>
              </p:nvSpPr>
              <p:spPr bwMode="auto">
                <a:xfrm>
                  <a:off x="654" y="3581"/>
                  <a:ext cx="2" cy="10"/>
                </a:xfrm>
                <a:custGeom>
                  <a:avLst/>
                  <a:gdLst>
                    <a:gd name="T0" fmla="*/ 0 w 3"/>
                    <a:gd name="T1" fmla="*/ 6 h 20"/>
                    <a:gd name="T2" fmla="*/ 1 w 3"/>
                    <a:gd name="T3" fmla="*/ 4 h 20"/>
                    <a:gd name="T4" fmla="*/ 1 w 3"/>
                    <a:gd name="T5" fmla="*/ 3 h 20"/>
                    <a:gd name="T6" fmla="*/ 1 w 3"/>
                    <a:gd name="T7" fmla="*/ 1 h 20"/>
                    <a:gd name="T8" fmla="*/ 2 w 3"/>
                    <a:gd name="T9" fmla="*/ 0 h 20"/>
                    <a:gd name="T10" fmla="*/ 2 w 3"/>
                    <a:gd name="T11" fmla="*/ 10 h 20"/>
                    <a:gd name="T12" fmla="*/ 0 w 3"/>
                    <a:gd name="T13" fmla="*/ 6 h 20"/>
                    <a:gd name="T14" fmla="*/ 0 60000 65536"/>
                    <a:gd name="T15" fmla="*/ 0 60000 65536"/>
                    <a:gd name="T16" fmla="*/ 0 60000 65536"/>
                    <a:gd name="T17" fmla="*/ 0 60000 65536"/>
                    <a:gd name="T18" fmla="*/ 0 60000 65536"/>
                    <a:gd name="T19" fmla="*/ 0 60000 65536"/>
                    <a:gd name="T20" fmla="*/ 0 60000 65536"/>
                    <a:gd name="T21" fmla="*/ 0 w 3"/>
                    <a:gd name="T22" fmla="*/ 0 h 20"/>
                    <a:gd name="T23" fmla="*/ 3 w 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20">
                      <a:moveTo>
                        <a:pt x="0" y="12"/>
                      </a:moveTo>
                      <a:lnTo>
                        <a:pt x="1" y="8"/>
                      </a:lnTo>
                      <a:lnTo>
                        <a:pt x="1" y="5"/>
                      </a:lnTo>
                      <a:lnTo>
                        <a:pt x="1" y="3"/>
                      </a:lnTo>
                      <a:lnTo>
                        <a:pt x="3" y="0"/>
                      </a:lnTo>
                      <a:lnTo>
                        <a:pt x="3" y="20"/>
                      </a:lnTo>
                      <a:lnTo>
                        <a:pt x="0" y="12"/>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9" name="Freeform 68">
                  <a:extLst>
                    <a:ext uri="{FF2B5EF4-FFF2-40B4-BE49-F238E27FC236}">
                      <a16:creationId xmlns:a16="http://schemas.microsoft.com/office/drawing/2014/main" xmlns="" id="{36C25A71-672D-4F8C-BB6E-B7F0AD6C1CC8}"/>
                    </a:ext>
                  </a:extLst>
                </p:cNvPr>
                <p:cNvSpPr>
                  <a:spLocks/>
                </p:cNvSpPr>
                <p:nvPr/>
              </p:nvSpPr>
              <p:spPr bwMode="auto">
                <a:xfrm>
                  <a:off x="616" y="3581"/>
                  <a:ext cx="40" cy="127"/>
                </a:xfrm>
                <a:custGeom>
                  <a:avLst/>
                  <a:gdLst>
                    <a:gd name="T0" fmla="*/ 0 w 81"/>
                    <a:gd name="T1" fmla="*/ 109 h 255"/>
                    <a:gd name="T2" fmla="*/ 0 w 81"/>
                    <a:gd name="T3" fmla="*/ 109 h 255"/>
                    <a:gd name="T4" fmla="*/ 6 w 81"/>
                    <a:gd name="T5" fmla="*/ 94 h 255"/>
                    <a:gd name="T6" fmla="*/ 11 w 81"/>
                    <a:gd name="T7" fmla="*/ 81 h 255"/>
                    <a:gd name="T8" fmla="*/ 16 w 81"/>
                    <a:gd name="T9" fmla="*/ 66 h 255"/>
                    <a:gd name="T10" fmla="*/ 21 w 81"/>
                    <a:gd name="T11" fmla="*/ 53 h 255"/>
                    <a:gd name="T12" fmla="*/ 21 w 81"/>
                    <a:gd name="T13" fmla="*/ 53 h 255"/>
                    <a:gd name="T14" fmla="*/ 26 w 81"/>
                    <a:gd name="T15" fmla="*/ 40 h 255"/>
                    <a:gd name="T16" fmla="*/ 31 w 81"/>
                    <a:gd name="T17" fmla="*/ 27 h 255"/>
                    <a:gd name="T18" fmla="*/ 36 w 81"/>
                    <a:gd name="T19" fmla="*/ 13 h 255"/>
                    <a:gd name="T20" fmla="*/ 40 w 81"/>
                    <a:gd name="T21" fmla="*/ 0 h 255"/>
                    <a:gd name="T22" fmla="*/ 40 w 81"/>
                    <a:gd name="T23" fmla="*/ 19 h 255"/>
                    <a:gd name="T24" fmla="*/ 40 w 81"/>
                    <a:gd name="T25" fmla="*/ 19 h 255"/>
                    <a:gd name="T26" fmla="*/ 36 w 81"/>
                    <a:gd name="T27" fmla="*/ 32 h 255"/>
                    <a:gd name="T28" fmla="*/ 31 w 81"/>
                    <a:gd name="T29" fmla="*/ 45 h 255"/>
                    <a:gd name="T30" fmla="*/ 26 w 81"/>
                    <a:gd name="T31" fmla="*/ 59 h 255"/>
                    <a:gd name="T32" fmla="*/ 21 w 81"/>
                    <a:gd name="T33" fmla="*/ 72 h 255"/>
                    <a:gd name="T34" fmla="*/ 21 w 81"/>
                    <a:gd name="T35" fmla="*/ 72 h 255"/>
                    <a:gd name="T36" fmla="*/ 16 w 81"/>
                    <a:gd name="T37" fmla="*/ 86 h 255"/>
                    <a:gd name="T38" fmla="*/ 11 w 81"/>
                    <a:gd name="T39" fmla="*/ 99 h 255"/>
                    <a:gd name="T40" fmla="*/ 6 w 81"/>
                    <a:gd name="T41" fmla="*/ 114 h 255"/>
                    <a:gd name="T42" fmla="*/ 0 w 81"/>
                    <a:gd name="T43" fmla="*/ 127 h 255"/>
                    <a:gd name="T44" fmla="*/ 0 w 81"/>
                    <a:gd name="T45" fmla="*/ 109 h 2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
                    <a:gd name="T70" fmla="*/ 0 h 255"/>
                    <a:gd name="T71" fmla="*/ 81 w 81"/>
                    <a:gd name="T72" fmla="*/ 255 h 2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 h="255">
                      <a:moveTo>
                        <a:pt x="0" y="218"/>
                      </a:moveTo>
                      <a:lnTo>
                        <a:pt x="0" y="218"/>
                      </a:lnTo>
                      <a:lnTo>
                        <a:pt x="12" y="189"/>
                      </a:lnTo>
                      <a:lnTo>
                        <a:pt x="22" y="162"/>
                      </a:lnTo>
                      <a:lnTo>
                        <a:pt x="32" y="133"/>
                      </a:lnTo>
                      <a:lnTo>
                        <a:pt x="42" y="106"/>
                      </a:lnTo>
                      <a:lnTo>
                        <a:pt x="52" y="81"/>
                      </a:lnTo>
                      <a:lnTo>
                        <a:pt x="62" y="54"/>
                      </a:lnTo>
                      <a:lnTo>
                        <a:pt x="73" y="27"/>
                      </a:lnTo>
                      <a:lnTo>
                        <a:pt x="81" y="0"/>
                      </a:lnTo>
                      <a:lnTo>
                        <a:pt x="81" y="39"/>
                      </a:lnTo>
                      <a:lnTo>
                        <a:pt x="73" y="64"/>
                      </a:lnTo>
                      <a:lnTo>
                        <a:pt x="62" y="91"/>
                      </a:lnTo>
                      <a:lnTo>
                        <a:pt x="52" y="118"/>
                      </a:lnTo>
                      <a:lnTo>
                        <a:pt x="42" y="145"/>
                      </a:lnTo>
                      <a:lnTo>
                        <a:pt x="32" y="172"/>
                      </a:lnTo>
                      <a:lnTo>
                        <a:pt x="22" y="199"/>
                      </a:lnTo>
                      <a:lnTo>
                        <a:pt x="12" y="228"/>
                      </a:lnTo>
                      <a:lnTo>
                        <a:pt x="0" y="255"/>
                      </a:lnTo>
                      <a:lnTo>
                        <a:pt x="0" y="218"/>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0" name="Freeform 69">
                  <a:extLst>
                    <a:ext uri="{FF2B5EF4-FFF2-40B4-BE49-F238E27FC236}">
                      <a16:creationId xmlns:a16="http://schemas.microsoft.com/office/drawing/2014/main" xmlns="" id="{F471B9D3-E17D-450B-905D-EAF07ABE074B}"/>
                    </a:ext>
                  </a:extLst>
                </p:cNvPr>
                <p:cNvSpPr>
                  <a:spLocks/>
                </p:cNvSpPr>
                <p:nvPr/>
              </p:nvSpPr>
              <p:spPr bwMode="auto">
                <a:xfrm>
                  <a:off x="616" y="3690"/>
                  <a:ext cx="30" cy="18"/>
                </a:xfrm>
                <a:custGeom>
                  <a:avLst/>
                  <a:gdLst>
                    <a:gd name="T0" fmla="*/ 22 w 61"/>
                    <a:gd name="T1" fmla="*/ 0 h 37"/>
                    <a:gd name="T2" fmla="*/ 16 w 61"/>
                    <a:gd name="T3" fmla="*/ 0 h 37"/>
                    <a:gd name="T4" fmla="*/ 11 w 61"/>
                    <a:gd name="T5" fmla="*/ 0 h 37"/>
                    <a:gd name="T6" fmla="*/ 6 w 61"/>
                    <a:gd name="T7" fmla="*/ 0 h 37"/>
                    <a:gd name="T8" fmla="*/ 0 w 61"/>
                    <a:gd name="T9" fmla="*/ 0 h 37"/>
                    <a:gd name="T10" fmla="*/ 0 w 61"/>
                    <a:gd name="T11" fmla="*/ 18 h 37"/>
                    <a:gd name="T12" fmla="*/ 4 w 61"/>
                    <a:gd name="T13" fmla="*/ 18 h 37"/>
                    <a:gd name="T14" fmla="*/ 7 w 61"/>
                    <a:gd name="T15" fmla="*/ 18 h 37"/>
                    <a:gd name="T16" fmla="*/ 12 w 61"/>
                    <a:gd name="T17" fmla="*/ 18 h 37"/>
                    <a:gd name="T18" fmla="*/ 15 w 61"/>
                    <a:gd name="T19" fmla="*/ 18 h 37"/>
                    <a:gd name="T20" fmla="*/ 19 w 61"/>
                    <a:gd name="T21" fmla="*/ 18 h 37"/>
                    <a:gd name="T22" fmla="*/ 23 w 61"/>
                    <a:gd name="T23" fmla="*/ 18 h 37"/>
                    <a:gd name="T24" fmla="*/ 27 w 61"/>
                    <a:gd name="T25" fmla="*/ 18 h 37"/>
                    <a:gd name="T26" fmla="*/ 30 w 61"/>
                    <a:gd name="T27" fmla="*/ 18 h 37"/>
                    <a:gd name="T28" fmla="*/ 22 w 61"/>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37"/>
                    <a:gd name="T47" fmla="*/ 61 w 61"/>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37">
                      <a:moveTo>
                        <a:pt x="44" y="0"/>
                      </a:moveTo>
                      <a:lnTo>
                        <a:pt x="32" y="0"/>
                      </a:lnTo>
                      <a:lnTo>
                        <a:pt x="22" y="0"/>
                      </a:lnTo>
                      <a:lnTo>
                        <a:pt x="12" y="0"/>
                      </a:lnTo>
                      <a:lnTo>
                        <a:pt x="0" y="0"/>
                      </a:lnTo>
                      <a:lnTo>
                        <a:pt x="0" y="37"/>
                      </a:lnTo>
                      <a:lnTo>
                        <a:pt x="9" y="37"/>
                      </a:lnTo>
                      <a:lnTo>
                        <a:pt x="15" y="37"/>
                      </a:lnTo>
                      <a:lnTo>
                        <a:pt x="24" y="37"/>
                      </a:lnTo>
                      <a:lnTo>
                        <a:pt x="30" y="37"/>
                      </a:lnTo>
                      <a:lnTo>
                        <a:pt x="39" y="37"/>
                      </a:lnTo>
                      <a:lnTo>
                        <a:pt x="46" y="37"/>
                      </a:lnTo>
                      <a:lnTo>
                        <a:pt x="54" y="37"/>
                      </a:lnTo>
                      <a:lnTo>
                        <a:pt x="61" y="37"/>
                      </a:lnTo>
                      <a:lnTo>
                        <a:pt x="4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1" name="Freeform 70">
                  <a:extLst>
                    <a:ext uri="{FF2B5EF4-FFF2-40B4-BE49-F238E27FC236}">
                      <a16:creationId xmlns:a16="http://schemas.microsoft.com/office/drawing/2014/main" xmlns="" id="{F74269AE-535D-4651-B33C-8FFCABDA81DE}"/>
                    </a:ext>
                  </a:extLst>
                </p:cNvPr>
                <p:cNvSpPr>
                  <a:spLocks/>
                </p:cNvSpPr>
                <p:nvPr/>
              </p:nvSpPr>
              <p:spPr bwMode="auto">
                <a:xfrm>
                  <a:off x="637" y="3690"/>
                  <a:ext cx="39" cy="18"/>
                </a:xfrm>
                <a:custGeom>
                  <a:avLst/>
                  <a:gdLst>
                    <a:gd name="T0" fmla="*/ 0 w 77"/>
                    <a:gd name="T1" fmla="*/ 0 h 37"/>
                    <a:gd name="T2" fmla="*/ 4 w 77"/>
                    <a:gd name="T3" fmla="*/ 0 h 37"/>
                    <a:gd name="T4" fmla="*/ 7 w 77"/>
                    <a:gd name="T5" fmla="*/ 0 h 37"/>
                    <a:gd name="T6" fmla="*/ 11 w 77"/>
                    <a:gd name="T7" fmla="*/ 0 h 37"/>
                    <a:gd name="T8" fmla="*/ 15 w 77"/>
                    <a:gd name="T9" fmla="*/ 0 h 37"/>
                    <a:gd name="T10" fmla="*/ 19 w 77"/>
                    <a:gd name="T11" fmla="*/ 0 h 37"/>
                    <a:gd name="T12" fmla="*/ 22 w 77"/>
                    <a:gd name="T13" fmla="*/ 0 h 37"/>
                    <a:gd name="T14" fmla="*/ 26 w 77"/>
                    <a:gd name="T15" fmla="*/ 0 h 37"/>
                    <a:gd name="T16" fmla="*/ 30 w 77"/>
                    <a:gd name="T17" fmla="*/ 0 h 37"/>
                    <a:gd name="T18" fmla="*/ 39 w 77"/>
                    <a:gd name="T19" fmla="*/ 18 h 37"/>
                    <a:gd name="T20" fmla="*/ 36 w 77"/>
                    <a:gd name="T21" fmla="*/ 18 h 37"/>
                    <a:gd name="T22" fmla="*/ 31 w 77"/>
                    <a:gd name="T23" fmla="*/ 18 h 37"/>
                    <a:gd name="T24" fmla="*/ 28 w 77"/>
                    <a:gd name="T25" fmla="*/ 18 h 37"/>
                    <a:gd name="T26" fmla="*/ 24 w 77"/>
                    <a:gd name="T27" fmla="*/ 18 h 37"/>
                    <a:gd name="T28" fmla="*/ 20 w 77"/>
                    <a:gd name="T29" fmla="*/ 18 h 37"/>
                    <a:gd name="T30" fmla="*/ 16 w 77"/>
                    <a:gd name="T31" fmla="*/ 18 h 37"/>
                    <a:gd name="T32" fmla="*/ 13 w 77"/>
                    <a:gd name="T33" fmla="*/ 18 h 37"/>
                    <a:gd name="T34" fmla="*/ 9 w 77"/>
                    <a:gd name="T35" fmla="*/ 18 h 37"/>
                    <a:gd name="T36" fmla="*/ 0 w 77"/>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37"/>
                    <a:gd name="T59" fmla="*/ 77 w 77"/>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37">
                      <a:moveTo>
                        <a:pt x="0" y="0"/>
                      </a:moveTo>
                      <a:lnTo>
                        <a:pt x="7" y="0"/>
                      </a:lnTo>
                      <a:lnTo>
                        <a:pt x="13" y="0"/>
                      </a:lnTo>
                      <a:lnTo>
                        <a:pt x="22" y="0"/>
                      </a:lnTo>
                      <a:lnTo>
                        <a:pt x="29" y="0"/>
                      </a:lnTo>
                      <a:lnTo>
                        <a:pt x="37" y="0"/>
                      </a:lnTo>
                      <a:lnTo>
                        <a:pt x="44" y="0"/>
                      </a:lnTo>
                      <a:lnTo>
                        <a:pt x="52" y="0"/>
                      </a:lnTo>
                      <a:lnTo>
                        <a:pt x="59" y="0"/>
                      </a:lnTo>
                      <a:lnTo>
                        <a:pt x="77" y="37"/>
                      </a:lnTo>
                      <a:lnTo>
                        <a:pt x="71" y="37"/>
                      </a:lnTo>
                      <a:lnTo>
                        <a:pt x="62" y="37"/>
                      </a:lnTo>
                      <a:lnTo>
                        <a:pt x="56" y="37"/>
                      </a:lnTo>
                      <a:lnTo>
                        <a:pt x="47" y="37"/>
                      </a:lnTo>
                      <a:lnTo>
                        <a:pt x="40" y="37"/>
                      </a:lnTo>
                      <a:lnTo>
                        <a:pt x="32" y="37"/>
                      </a:lnTo>
                      <a:lnTo>
                        <a:pt x="25" y="37"/>
                      </a:lnTo>
                      <a:lnTo>
                        <a:pt x="17" y="37"/>
                      </a:lnTo>
                      <a:lnTo>
                        <a:pt x="0"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2" name="Freeform 71">
                  <a:extLst>
                    <a:ext uri="{FF2B5EF4-FFF2-40B4-BE49-F238E27FC236}">
                      <a16:creationId xmlns:a16="http://schemas.microsoft.com/office/drawing/2014/main" xmlns="" id="{34374F2F-8B6C-4AE6-BFC4-D3FAB87B031C}"/>
                    </a:ext>
                  </a:extLst>
                </p:cNvPr>
                <p:cNvSpPr>
                  <a:spLocks/>
                </p:cNvSpPr>
                <p:nvPr/>
              </p:nvSpPr>
              <p:spPr bwMode="auto">
                <a:xfrm>
                  <a:off x="667" y="3689"/>
                  <a:ext cx="40" cy="19"/>
                </a:xfrm>
                <a:custGeom>
                  <a:avLst/>
                  <a:gdLst>
                    <a:gd name="T0" fmla="*/ 0 w 79"/>
                    <a:gd name="T1" fmla="*/ 1 h 39"/>
                    <a:gd name="T2" fmla="*/ 4 w 79"/>
                    <a:gd name="T3" fmla="*/ 1 h 39"/>
                    <a:gd name="T4" fmla="*/ 8 w 79"/>
                    <a:gd name="T5" fmla="*/ 1 h 39"/>
                    <a:gd name="T6" fmla="*/ 12 w 79"/>
                    <a:gd name="T7" fmla="*/ 1 h 39"/>
                    <a:gd name="T8" fmla="*/ 15 w 79"/>
                    <a:gd name="T9" fmla="*/ 0 h 39"/>
                    <a:gd name="T10" fmla="*/ 20 w 79"/>
                    <a:gd name="T11" fmla="*/ 0 h 39"/>
                    <a:gd name="T12" fmla="*/ 23 w 79"/>
                    <a:gd name="T13" fmla="*/ 0 h 39"/>
                    <a:gd name="T14" fmla="*/ 27 w 79"/>
                    <a:gd name="T15" fmla="*/ 0 h 39"/>
                    <a:gd name="T16" fmla="*/ 31 w 79"/>
                    <a:gd name="T17" fmla="*/ 0 h 39"/>
                    <a:gd name="T18" fmla="*/ 40 w 79"/>
                    <a:gd name="T19" fmla="*/ 18 h 39"/>
                    <a:gd name="T20" fmla="*/ 36 w 79"/>
                    <a:gd name="T21" fmla="*/ 18 h 39"/>
                    <a:gd name="T22" fmla="*/ 32 w 79"/>
                    <a:gd name="T23" fmla="*/ 18 h 39"/>
                    <a:gd name="T24" fmla="*/ 29 w 79"/>
                    <a:gd name="T25" fmla="*/ 18 h 39"/>
                    <a:gd name="T26" fmla="*/ 25 w 79"/>
                    <a:gd name="T27" fmla="*/ 18 h 39"/>
                    <a:gd name="T28" fmla="*/ 21 w 79"/>
                    <a:gd name="T29" fmla="*/ 18 h 39"/>
                    <a:gd name="T30" fmla="*/ 17 w 79"/>
                    <a:gd name="T31" fmla="*/ 18 h 39"/>
                    <a:gd name="T32" fmla="*/ 14 w 79"/>
                    <a:gd name="T33" fmla="*/ 19 h 39"/>
                    <a:gd name="T34" fmla="*/ 9 w 79"/>
                    <a:gd name="T35" fmla="*/ 19 h 39"/>
                    <a:gd name="T36" fmla="*/ 0 w 79"/>
                    <a:gd name="T37" fmla="*/ 1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9"/>
                    <a:gd name="T59" fmla="*/ 79 w 79"/>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9">
                      <a:moveTo>
                        <a:pt x="0" y="2"/>
                      </a:moveTo>
                      <a:lnTo>
                        <a:pt x="8" y="2"/>
                      </a:lnTo>
                      <a:lnTo>
                        <a:pt x="15" y="2"/>
                      </a:lnTo>
                      <a:lnTo>
                        <a:pt x="23" y="2"/>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9"/>
                      </a:lnTo>
                      <a:lnTo>
                        <a:pt x="18" y="39"/>
                      </a:lnTo>
                      <a:lnTo>
                        <a:pt x="0"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3" name="Freeform 72">
                  <a:extLst>
                    <a:ext uri="{FF2B5EF4-FFF2-40B4-BE49-F238E27FC236}">
                      <a16:creationId xmlns:a16="http://schemas.microsoft.com/office/drawing/2014/main" xmlns="" id="{57B69B40-3493-41C7-9641-124F8E889691}"/>
                    </a:ext>
                  </a:extLst>
                </p:cNvPr>
                <p:cNvSpPr>
                  <a:spLocks/>
                </p:cNvSpPr>
                <p:nvPr/>
              </p:nvSpPr>
              <p:spPr bwMode="auto">
                <a:xfrm>
                  <a:off x="697" y="3689"/>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8" y="0"/>
                      </a:lnTo>
                      <a:lnTo>
                        <a:pt x="45" y="0"/>
                      </a:lnTo>
                      <a:lnTo>
                        <a:pt x="53" y="0"/>
                      </a:lnTo>
                      <a:lnTo>
                        <a:pt x="60" y="0"/>
                      </a:lnTo>
                      <a:lnTo>
                        <a:pt x="79"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4" name="Freeform 73">
                  <a:extLst>
                    <a:ext uri="{FF2B5EF4-FFF2-40B4-BE49-F238E27FC236}">
                      <a16:creationId xmlns:a16="http://schemas.microsoft.com/office/drawing/2014/main" xmlns="" id="{6B4A0E5D-F1FB-4CCA-A2E0-6DEC607D6111}"/>
                    </a:ext>
                  </a:extLst>
                </p:cNvPr>
                <p:cNvSpPr>
                  <a:spLocks/>
                </p:cNvSpPr>
                <p:nvPr/>
              </p:nvSpPr>
              <p:spPr bwMode="auto">
                <a:xfrm>
                  <a:off x="728" y="3689"/>
                  <a:ext cx="40" cy="19"/>
                </a:xfrm>
                <a:custGeom>
                  <a:avLst/>
                  <a:gdLst>
                    <a:gd name="T0" fmla="*/ 0 w 81"/>
                    <a:gd name="T1" fmla="*/ 0 h 37"/>
                    <a:gd name="T2" fmla="*/ 4 w 81"/>
                    <a:gd name="T3" fmla="*/ 0 h 37"/>
                    <a:gd name="T4" fmla="*/ 7 w 81"/>
                    <a:gd name="T5" fmla="*/ 0 h 37"/>
                    <a:gd name="T6" fmla="*/ 12 w 81"/>
                    <a:gd name="T7" fmla="*/ 0 h 37"/>
                    <a:gd name="T8" fmla="*/ 16 w 81"/>
                    <a:gd name="T9" fmla="*/ 0 h 37"/>
                    <a:gd name="T10" fmla="*/ 19 w 81"/>
                    <a:gd name="T11" fmla="*/ 0 h 37"/>
                    <a:gd name="T12" fmla="*/ 23 w 81"/>
                    <a:gd name="T13" fmla="*/ 0 h 37"/>
                    <a:gd name="T14" fmla="*/ 27 w 81"/>
                    <a:gd name="T15" fmla="*/ 0 h 37"/>
                    <a:gd name="T16" fmla="*/ 31 w 81"/>
                    <a:gd name="T17" fmla="*/ 0 h 37"/>
                    <a:gd name="T18" fmla="*/ 40 w 81"/>
                    <a:gd name="T19" fmla="*/ 19 h 37"/>
                    <a:gd name="T20" fmla="*/ 36 w 81"/>
                    <a:gd name="T21" fmla="*/ 19 h 37"/>
                    <a:gd name="T22" fmla="*/ 33 w 81"/>
                    <a:gd name="T23" fmla="*/ 19 h 37"/>
                    <a:gd name="T24" fmla="*/ 28 w 81"/>
                    <a:gd name="T25" fmla="*/ 19 h 37"/>
                    <a:gd name="T26" fmla="*/ 25 w 81"/>
                    <a:gd name="T27" fmla="*/ 19 h 37"/>
                    <a:gd name="T28" fmla="*/ 21 w 81"/>
                    <a:gd name="T29" fmla="*/ 19 h 37"/>
                    <a:gd name="T30" fmla="*/ 18 w 81"/>
                    <a:gd name="T31" fmla="*/ 19 h 37"/>
                    <a:gd name="T32" fmla="*/ 13 w 81"/>
                    <a:gd name="T33" fmla="*/ 19 h 37"/>
                    <a:gd name="T34" fmla="*/ 9 w 81"/>
                    <a:gd name="T35" fmla="*/ 19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9" y="0"/>
                      </a:lnTo>
                      <a:lnTo>
                        <a:pt x="15" y="0"/>
                      </a:lnTo>
                      <a:lnTo>
                        <a:pt x="24" y="0"/>
                      </a:lnTo>
                      <a:lnTo>
                        <a:pt x="32" y="0"/>
                      </a:lnTo>
                      <a:lnTo>
                        <a:pt x="39" y="0"/>
                      </a:lnTo>
                      <a:lnTo>
                        <a:pt x="47" y="0"/>
                      </a:lnTo>
                      <a:lnTo>
                        <a:pt x="54" y="0"/>
                      </a:lnTo>
                      <a:lnTo>
                        <a:pt x="62" y="0"/>
                      </a:lnTo>
                      <a:lnTo>
                        <a:pt x="81" y="37"/>
                      </a:lnTo>
                      <a:lnTo>
                        <a:pt x="73" y="37"/>
                      </a:lnTo>
                      <a:lnTo>
                        <a:pt x="66" y="37"/>
                      </a:lnTo>
                      <a:lnTo>
                        <a:pt x="57" y="37"/>
                      </a:lnTo>
                      <a:lnTo>
                        <a:pt x="51" y="37"/>
                      </a:lnTo>
                      <a:lnTo>
                        <a:pt x="42" y="37"/>
                      </a:lnTo>
                      <a:lnTo>
                        <a:pt x="36" y="37"/>
                      </a:lnTo>
                      <a:lnTo>
                        <a:pt x="27" y="37"/>
                      </a:lnTo>
                      <a:lnTo>
                        <a:pt x="19" y="37"/>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5" name="Freeform 74">
                  <a:extLst>
                    <a:ext uri="{FF2B5EF4-FFF2-40B4-BE49-F238E27FC236}">
                      <a16:creationId xmlns:a16="http://schemas.microsoft.com/office/drawing/2014/main" xmlns="" id="{D5D99833-EE79-4177-91D3-4F7DF63A1F62}"/>
                    </a:ext>
                  </a:extLst>
                </p:cNvPr>
                <p:cNvSpPr>
                  <a:spLocks/>
                </p:cNvSpPr>
                <p:nvPr/>
              </p:nvSpPr>
              <p:spPr bwMode="auto">
                <a:xfrm>
                  <a:off x="759" y="3689"/>
                  <a:ext cx="39" cy="19"/>
                </a:xfrm>
                <a:custGeom>
                  <a:avLst/>
                  <a:gdLst>
                    <a:gd name="T0" fmla="*/ 0 w 80"/>
                    <a:gd name="T1" fmla="*/ 0 h 37"/>
                    <a:gd name="T2" fmla="*/ 4 w 80"/>
                    <a:gd name="T3" fmla="*/ 0 h 37"/>
                    <a:gd name="T4" fmla="*/ 8 w 80"/>
                    <a:gd name="T5" fmla="*/ 0 h 37"/>
                    <a:gd name="T6" fmla="*/ 12 w 80"/>
                    <a:gd name="T7" fmla="*/ 0 h 37"/>
                    <a:gd name="T8" fmla="*/ 15 w 80"/>
                    <a:gd name="T9" fmla="*/ 0 h 37"/>
                    <a:gd name="T10" fmla="*/ 19 w 80"/>
                    <a:gd name="T11" fmla="*/ 0 h 37"/>
                    <a:gd name="T12" fmla="*/ 22 w 80"/>
                    <a:gd name="T13" fmla="*/ 0 h 37"/>
                    <a:gd name="T14" fmla="*/ 26 w 80"/>
                    <a:gd name="T15" fmla="*/ 0 h 37"/>
                    <a:gd name="T16" fmla="*/ 30 w 80"/>
                    <a:gd name="T17" fmla="*/ 0 h 37"/>
                    <a:gd name="T18" fmla="*/ 39 w 80"/>
                    <a:gd name="T19" fmla="*/ 19 h 37"/>
                    <a:gd name="T20" fmla="*/ 36 w 80"/>
                    <a:gd name="T21" fmla="*/ 19 h 37"/>
                    <a:gd name="T22" fmla="*/ 31 w 80"/>
                    <a:gd name="T23" fmla="*/ 19 h 37"/>
                    <a:gd name="T24" fmla="*/ 28 w 80"/>
                    <a:gd name="T25" fmla="*/ 19 h 37"/>
                    <a:gd name="T26" fmla="*/ 24 w 80"/>
                    <a:gd name="T27" fmla="*/ 19 h 37"/>
                    <a:gd name="T28" fmla="*/ 21 w 80"/>
                    <a:gd name="T29" fmla="*/ 19 h 37"/>
                    <a:gd name="T30" fmla="*/ 17 w 80"/>
                    <a:gd name="T31" fmla="*/ 19 h 37"/>
                    <a:gd name="T32" fmla="*/ 13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9" y="0"/>
                      </a:lnTo>
                      <a:lnTo>
                        <a:pt x="16" y="0"/>
                      </a:lnTo>
                      <a:lnTo>
                        <a:pt x="24" y="0"/>
                      </a:lnTo>
                      <a:lnTo>
                        <a:pt x="31" y="0"/>
                      </a:lnTo>
                      <a:lnTo>
                        <a:pt x="39" y="0"/>
                      </a:lnTo>
                      <a:lnTo>
                        <a:pt x="46" y="0"/>
                      </a:lnTo>
                      <a:lnTo>
                        <a:pt x="54" y="0"/>
                      </a:lnTo>
                      <a:lnTo>
                        <a:pt x="61" y="0"/>
                      </a:lnTo>
                      <a:lnTo>
                        <a:pt x="80" y="37"/>
                      </a:lnTo>
                      <a:lnTo>
                        <a:pt x="73" y="37"/>
                      </a:lnTo>
                      <a:lnTo>
                        <a:pt x="64" y="37"/>
                      </a:lnTo>
                      <a:lnTo>
                        <a:pt x="58" y="37"/>
                      </a:lnTo>
                      <a:lnTo>
                        <a:pt x="49" y="37"/>
                      </a:lnTo>
                      <a:lnTo>
                        <a:pt x="43" y="37"/>
                      </a:lnTo>
                      <a:lnTo>
                        <a:pt x="34" y="37"/>
                      </a:lnTo>
                      <a:lnTo>
                        <a:pt x="27" y="37"/>
                      </a:lnTo>
                      <a:lnTo>
                        <a:pt x="19" y="37"/>
                      </a:lnTo>
                      <a:lnTo>
                        <a:pt x="0"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6" name="Freeform 75">
                  <a:extLst>
                    <a:ext uri="{FF2B5EF4-FFF2-40B4-BE49-F238E27FC236}">
                      <a16:creationId xmlns:a16="http://schemas.microsoft.com/office/drawing/2014/main" xmlns="" id="{BF04020B-F280-4753-8806-7E6943A8EAE8}"/>
                    </a:ext>
                  </a:extLst>
                </p:cNvPr>
                <p:cNvSpPr>
                  <a:spLocks/>
                </p:cNvSpPr>
                <p:nvPr/>
              </p:nvSpPr>
              <p:spPr bwMode="auto">
                <a:xfrm>
                  <a:off x="789" y="3689"/>
                  <a:ext cx="40" cy="19"/>
                </a:xfrm>
                <a:custGeom>
                  <a:avLst/>
                  <a:gdLst>
                    <a:gd name="T0" fmla="*/ 0 w 81"/>
                    <a:gd name="T1" fmla="*/ 0 h 37"/>
                    <a:gd name="T2" fmla="*/ 4 w 81"/>
                    <a:gd name="T3" fmla="*/ 0 h 37"/>
                    <a:gd name="T4" fmla="*/ 7 w 81"/>
                    <a:gd name="T5" fmla="*/ 0 h 37"/>
                    <a:gd name="T6" fmla="*/ 12 w 81"/>
                    <a:gd name="T7" fmla="*/ 0 h 37"/>
                    <a:gd name="T8" fmla="*/ 16 w 81"/>
                    <a:gd name="T9" fmla="*/ 0 h 37"/>
                    <a:gd name="T10" fmla="*/ 19 w 81"/>
                    <a:gd name="T11" fmla="*/ 0 h 37"/>
                    <a:gd name="T12" fmla="*/ 23 w 81"/>
                    <a:gd name="T13" fmla="*/ 0 h 37"/>
                    <a:gd name="T14" fmla="*/ 27 w 81"/>
                    <a:gd name="T15" fmla="*/ 0 h 37"/>
                    <a:gd name="T16" fmla="*/ 31 w 81"/>
                    <a:gd name="T17" fmla="*/ 0 h 37"/>
                    <a:gd name="T18" fmla="*/ 40 w 81"/>
                    <a:gd name="T19" fmla="*/ 19 h 37"/>
                    <a:gd name="T20" fmla="*/ 36 w 81"/>
                    <a:gd name="T21" fmla="*/ 19 h 37"/>
                    <a:gd name="T22" fmla="*/ 33 w 81"/>
                    <a:gd name="T23" fmla="*/ 19 h 37"/>
                    <a:gd name="T24" fmla="*/ 28 w 81"/>
                    <a:gd name="T25" fmla="*/ 19 h 37"/>
                    <a:gd name="T26" fmla="*/ 25 w 81"/>
                    <a:gd name="T27" fmla="*/ 19 h 37"/>
                    <a:gd name="T28" fmla="*/ 21 w 81"/>
                    <a:gd name="T29" fmla="*/ 19 h 37"/>
                    <a:gd name="T30" fmla="*/ 17 w 81"/>
                    <a:gd name="T31" fmla="*/ 19 h 37"/>
                    <a:gd name="T32" fmla="*/ 13 w 81"/>
                    <a:gd name="T33" fmla="*/ 19 h 37"/>
                    <a:gd name="T34" fmla="*/ 9 w 81"/>
                    <a:gd name="T35" fmla="*/ 19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9" y="0"/>
                      </a:lnTo>
                      <a:lnTo>
                        <a:pt x="15" y="0"/>
                      </a:lnTo>
                      <a:lnTo>
                        <a:pt x="24" y="0"/>
                      </a:lnTo>
                      <a:lnTo>
                        <a:pt x="32" y="0"/>
                      </a:lnTo>
                      <a:lnTo>
                        <a:pt x="39" y="0"/>
                      </a:lnTo>
                      <a:lnTo>
                        <a:pt x="47" y="0"/>
                      </a:lnTo>
                      <a:lnTo>
                        <a:pt x="54" y="0"/>
                      </a:lnTo>
                      <a:lnTo>
                        <a:pt x="62" y="0"/>
                      </a:lnTo>
                      <a:lnTo>
                        <a:pt x="81" y="37"/>
                      </a:lnTo>
                      <a:lnTo>
                        <a:pt x="73" y="37"/>
                      </a:lnTo>
                      <a:lnTo>
                        <a:pt x="66" y="37"/>
                      </a:lnTo>
                      <a:lnTo>
                        <a:pt x="57" y="37"/>
                      </a:lnTo>
                      <a:lnTo>
                        <a:pt x="51" y="37"/>
                      </a:lnTo>
                      <a:lnTo>
                        <a:pt x="42" y="37"/>
                      </a:lnTo>
                      <a:lnTo>
                        <a:pt x="34" y="37"/>
                      </a:lnTo>
                      <a:lnTo>
                        <a:pt x="27" y="37"/>
                      </a:lnTo>
                      <a:lnTo>
                        <a:pt x="19" y="37"/>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7" name="Freeform 76">
                  <a:extLst>
                    <a:ext uri="{FF2B5EF4-FFF2-40B4-BE49-F238E27FC236}">
                      <a16:creationId xmlns:a16="http://schemas.microsoft.com/office/drawing/2014/main" xmlns="" id="{A5BB6FCD-1928-4327-9C3C-73701BEB8DD3}"/>
                    </a:ext>
                  </a:extLst>
                </p:cNvPr>
                <p:cNvSpPr>
                  <a:spLocks/>
                </p:cNvSpPr>
                <p:nvPr/>
              </p:nvSpPr>
              <p:spPr bwMode="auto">
                <a:xfrm>
                  <a:off x="820" y="3689"/>
                  <a:ext cx="40" cy="19"/>
                </a:xfrm>
                <a:custGeom>
                  <a:avLst/>
                  <a:gdLst>
                    <a:gd name="T0" fmla="*/ 0 w 80"/>
                    <a:gd name="T1" fmla="*/ 0 h 37"/>
                    <a:gd name="T2" fmla="*/ 5 w 80"/>
                    <a:gd name="T3" fmla="*/ 0 h 37"/>
                    <a:gd name="T4" fmla="*/ 8 w 80"/>
                    <a:gd name="T5" fmla="*/ 0 h 37"/>
                    <a:gd name="T6" fmla="*/ 12 w 80"/>
                    <a:gd name="T7" fmla="*/ 0 h 37"/>
                    <a:gd name="T8" fmla="*/ 15 w 80"/>
                    <a:gd name="T9" fmla="*/ 0 h 37"/>
                    <a:gd name="T10" fmla="*/ 20 w 80"/>
                    <a:gd name="T11" fmla="*/ 0 h 37"/>
                    <a:gd name="T12" fmla="*/ 23 w 80"/>
                    <a:gd name="T13" fmla="*/ 0 h 37"/>
                    <a:gd name="T14" fmla="*/ 27 w 80"/>
                    <a:gd name="T15" fmla="*/ 0 h 37"/>
                    <a:gd name="T16" fmla="*/ 30 w 80"/>
                    <a:gd name="T17" fmla="*/ 0 h 37"/>
                    <a:gd name="T18" fmla="*/ 40 w 80"/>
                    <a:gd name="T19" fmla="*/ 19 h 37"/>
                    <a:gd name="T20" fmla="*/ 37 w 80"/>
                    <a:gd name="T21" fmla="*/ 19 h 37"/>
                    <a:gd name="T22" fmla="*/ 32 w 80"/>
                    <a:gd name="T23" fmla="*/ 19 h 37"/>
                    <a:gd name="T24" fmla="*/ 29 w 80"/>
                    <a:gd name="T25" fmla="*/ 19 h 37"/>
                    <a:gd name="T26" fmla="*/ 24 w 80"/>
                    <a:gd name="T27" fmla="*/ 19 h 37"/>
                    <a:gd name="T28" fmla="*/ 21 w 80"/>
                    <a:gd name="T29" fmla="*/ 19 h 37"/>
                    <a:gd name="T30" fmla="*/ 17 w 80"/>
                    <a:gd name="T31" fmla="*/ 19 h 37"/>
                    <a:gd name="T32" fmla="*/ 13 w 80"/>
                    <a:gd name="T33" fmla="*/ 19 h 37"/>
                    <a:gd name="T34" fmla="*/ 10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9" y="0"/>
                      </a:lnTo>
                      <a:lnTo>
                        <a:pt x="16" y="0"/>
                      </a:lnTo>
                      <a:lnTo>
                        <a:pt x="24" y="0"/>
                      </a:lnTo>
                      <a:lnTo>
                        <a:pt x="31" y="0"/>
                      </a:lnTo>
                      <a:lnTo>
                        <a:pt x="39" y="0"/>
                      </a:lnTo>
                      <a:lnTo>
                        <a:pt x="46" y="0"/>
                      </a:lnTo>
                      <a:lnTo>
                        <a:pt x="54" y="0"/>
                      </a:lnTo>
                      <a:lnTo>
                        <a:pt x="61" y="0"/>
                      </a:lnTo>
                      <a:lnTo>
                        <a:pt x="80" y="37"/>
                      </a:lnTo>
                      <a:lnTo>
                        <a:pt x="73" y="37"/>
                      </a:lnTo>
                      <a:lnTo>
                        <a:pt x="64" y="37"/>
                      </a:lnTo>
                      <a:lnTo>
                        <a:pt x="58" y="37"/>
                      </a:lnTo>
                      <a:lnTo>
                        <a:pt x="49" y="37"/>
                      </a:lnTo>
                      <a:lnTo>
                        <a:pt x="43" y="37"/>
                      </a:lnTo>
                      <a:lnTo>
                        <a:pt x="34" y="37"/>
                      </a:lnTo>
                      <a:lnTo>
                        <a:pt x="27" y="37"/>
                      </a:lnTo>
                      <a:lnTo>
                        <a:pt x="19" y="37"/>
                      </a:lnTo>
                      <a:lnTo>
                        <a:pt x="0"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8" name="Freeform 77">
                  <a:extLst>
                    <a:ext uri="{FF2B5EF4-FFF2-40B4-BE49-F238E27FC236}">
                      <a16:creationId xmlns:a16="http://schemas.microsoft.com/office/drawing/2014/main" xmlns="" id="{A4FFA763-B278-4491-83D9-ABA1A7A01539}"/>
                    </a:ext>
                  </a:extLst>
                </p:cNvPr>
                <p:cNvSpPr>
                  <a:spLocks/>
                </p:cNvSpPr>
                <p:nvPr/>
              </p:nvSpPr>
              <p:spPr bwMode="auto">
                <a:xfrm>
                  <a:off x="851" y="3689"/>
                  <a:ext cx="40" cy="19"/>
                </a:xfrm>
                <a:custGeom>
                  <a:avLst/>
                  <a:gdLst>
                    <a:gd name="T0" fmla="*/ 0 w 81"/>
                    <a:gd name="T1" fmla="*/ 0 h 37"/>
                    <a:gd name="T2" fmla="*/ 4 w 81"/>
                    <a:gd name="T3" fmla="*/ 0 h 37"/>
                    <a:gd name="T4" fmla="*/ 7 w 81"/>
                    <a:gd name="T5" fmla="*/ 0 h 37"/>
                    <a:gd name="T6" fmla="*/ 12 w 81"/>
                    <a:gd name="T7" fmla="*/ 0 h 37"/>
                    <a:gd name="T8" fmla="*/ 15 w 81"/>
                    <a:gd name="T9" fmla="*/ 0 h 37"/>
                    <a:gd name="T10" fmla="*/ 19 w 81"/>
                    <a:gd name="T11" fmla="*/ 0 h 37"/>
                    <a:gd name="T12" fmla="*/ 23 w 81"/>
                    <a:gd name="T13" fmla="*/ 0 h 37"/>
                    <a:gd name="T14" fmla="*/ 27 w 81"/>
                    <a:gd name="T15" fmla="*/ 0 h 37"/>
                    <a:gd name="T16" fmla="*/ 31 w 81"/>
                    <a:gd name="T17" fmla="*/ 0 h 37"/>
                    <a:gd name="T18" fmla="*/ 40 w 81"/>
                    <a:gd name="T19" fmla="*/ 19 h 37"/>
                    <a:gd name="T20" fmla="*/ 36 w 81"/>
                    <a:gd name="T21" fmla="*/ 19 h 37"/>
                    <a:gd name="T22" fmla="*/ 32 w 81"/>
                    <a:gd name="T23" fmla="*/ 19 h 37"/>
                    <a:gd name="T24" fmla="*/ 28 w 81"/>
                    <a:gd name="T25" fmla="*/ 19 h 37"/>
                    <a:gd name="T26" fmla="*/ 24 w 81"/>
                    <a:gd name="T27" fmla="*/ 19 h 37"/>
                    <a:gd name="T28" fmla="*/ 21 w 81"/>
                    <a:gd name="T29" fmla="*/ 19 h 37"/>
                    <a:gd name="T30" fmla="*/ 17 w 81"/>
                    <a:gd name="T31" fmla="*/ 19 h 37"/>
                    <a:gd name="T32" fmla="*/ 13 w 81"/>
                    <a:gd name="T33" fmla="*/ 19 h 37"/>
                    <a:gd name="T34" fmla="*/ 9 w 81"/>
                    <a:gd name="T35" fmla="*/ 19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8" y="0"/>
                      </a:lnTo>
                      <a:lnTo>
                        <a:pt x="15" y="0"/>
                      </a:lnTo>
                      <a:lnTo>
                        <a:pt x="24" y="0"/>
                      </a:lnTo>
                      <a:lnTo>
                        <a:pt x="30" y="0"/>
                      </a:lnTo>
                      <a:lnTo>
                        <a:pt x="39" y="0"/>
                      </a:lnTo>
                      <a:lnTo>
                        <a:pt x="46" y="0"/>
                      </a:lnTo>
                      <a:lnTo>
                        <a:pt x="54" y="0"/>
                      </a:lnTo>
                      <a:lnTo>
                        <a:pt x="62" y="0"/>
                      </a:lnTo>
                      <a:lnTo>
                        <a:pt x="81" y="37"/>
                      </a:lnTo>
                      <a:lnTo>
                        <a:pt x="72" y="37"/>
                      </a:lnTo>
                      <a:lnTo>
                        <a:pt x="64" y="37"/>
                      </a:lnTo>
                      <a:lnTo>
                        <a:pt x="57" y="37"/>
                      </a:lnTo>
                      <a:lnTo>
                        <a:pt x="49" y="37"/>
                      </a:lnTo>
                      <a:lnTo>
                        <a:pt x="42" y="37"/>
                      </a:lnTo>
                      <a:lnTo>
                        <a:pt x="34" y="37"/>
                      </a:lnTo>
                      <a:lnTo>
                        <a:pt x="27" y="37"/>
                      </a:lnTo>
                      <a:lnTo>
                        <a:pt x="19" y="37"/>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9" name="Freeform 78">
                  <a:extLst>
                    <a:ext uri="{FF2B5EF4-FFF2-40B4-BE49-F238E27FC236}">
                      <a16:creationId xmlns:a16="http://schemas.microsoft.com/office/drawing/2014/main" xmlns="" id="{F9E19F82-BFBA-4374-B660-92526BB6D020}"/>
                    </a:ext>
                  </a:extLst>
                </p:cNvPr>
                <p:cNvSpPr>
                  <a:spLocks/>
                </p:cNvSpPr>
                <p:nvPr/>
              </p:nvSpPr>
              <p:spPr bwMode="auto">
                <a:xfrm>
                  <a:off x="882" y="3689"/>
                  <a:ext cx="40" cy="19"/>
                </a:xfrm>
                <a:custGeom>
                  <a:avLst/>
                  <a:gdLst>
                    <a:gd name="T0" fmla="*/ 0 w 81"/>
                    <a:gd name="T1" fmla="*/ 0 h 37"/>
                    <a:gd name="T2" fmla="*/ 4 w 81"/>
                    <a:gd name="T3" fmla="*/ 0 h 37"/>
                    <a:gd name="T4" fmla="*/ 8 w 81"/>
                    <a:gd name="T5" fmla="*/ 0 h 37"/>
                    <a:gd name="T6" fmla="*/ 12 w 81"/>
                    <a:gd name="T7" fmla="*/ 0 h 37"/>
                    <a:gd name="T8" fmla="*/ 15 w 81"/>
                    <a:gd name="T9" fmla="*/ 0 h 37"/>
                    <a:gd name="T10" fmla="*/ 19 w 81"/>
                    <a:gd name="T11" fmla="*/ 0 h 37"/>
                    <a:gd name="T12" fmla="*/ 23 w 81"/>
                    <a:gd name="T13" fmla="*/ 0 h 37"/>
                    <a:gd name="T14" fmla="*/ 27 w 81"/>
                    <a:gd name="T15" fmla="*/ 0 h 37"/>
                    <a:gd name="T16" fmla="*/ 30 w 81"/>
                    <a:gd name="T17" fmla="*/ 0 h 37"/>
                    <a:gd name="T18" fmla="*/ 40 w 81"/>
                    <a:gd name="T19" fmla="*/ 19 h 37"/>
                    <a:gd name="T20" fmla="*/ 40 w 81"/>
                    <a:gd name="T21" fmla="*/ 19 h 37"/>
                    <a:gd name="T22" fmla="*/ 38 w 81"/>
                    <a:gd name="T23" fmla="*/ 19 h 37"/>
                    <a:gd name="T24" fmla="*/ 37 w 81"/>
                    <a:gd name="T25" fmla="*/ 19 h 37"/>
                    <a:gd name="T26" fmla="*/ 35 w 81"/>
                    <a:gd name="T27" fmla="*/ 19 h 37"/>
                    <a:gd name="T28" fmla="*/ 32 w 81"/>
                    <a:gd name="T29" fmla="*/ 19 h 37"/>
                    <a:gd name="T30" fmla="*/ 29 w 81"/>
                    <a:gd name="T31" fmla="*/ 19 h 37"/>
                    <a:gd name="T32" fmla="*/ 25 w 81"/>
                    <a:gd name="T33" fmla="*/ 19 h 37"/>
                    <a:gd name="T34" fmla="*/ 23 w 81"/>
                    <a:gd name="T35" fmla="*/ 19 h 37"/>
                    <a:gd name="T36" fmla="*/ 19 w 81"/>
                    <a:gd name="T37" fmla="*/ 19 h 37"/>
                    <a:gd name="T38" fmla="*/ 16 w 81"/>
                    <a:gd name="T39" fmla="*/ 19 h 37"/>
                    <a:gd name="T40" fmla="*/ 13 w 81"/>
                    <a:gd name="T41" fmla="*/ 19 h 37"/>
                    <a:gd name="T42" fmla="*/ 9 w 81"/>
                    <a:gd name="T43" fmla="*/ 19 h 37"/>
                    <a:gd name="T44" fmla="*/ 0 w 81"/>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
                    <a:gd name="T70" fmla="*/ 0 h 37"/>
                    <a:gd name="T71" fmla="*/ 81 w 81"/>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 h="37">
                      <a:moveTo>
                        <a:pt x="0" y="0"/>
                      </a:moveTo>
                      <a:lnTo>
                        <a:pt x="9" y="0"/>
                      </a:lnTo>
                      <a:lnTo>
                        <a:pt x="16" y="0"/>
                      </a:lnTo>
                      <a:lnTo>
                        <a:pt x="24" y="0"/>
                      </a:lnTo>
                      <a:lnTo>
                        <a:pt x="31" y="0"/>
                      </a:lnTo>
                      <a:lnTo>
                        <a:pt x="39" y="0"/>
                      </a:lnTo>
                      <a:lnTo>
                        <a:pt x="46" y="0"/>
                      </a:lnTo>
                      <a:lnTo>
                        <a:pt x="54" y="0"/>
                      </a:lnTo>
                      <a:lnTo>
                        <a:pt x="61" y="0"/>
                      </a:lnTo>
                      <a:lnTo>
                        <a:pt x="81" y="37"/>
                      </a:lnTo>
                      <a:lnTo>
                        <a:pt x="80" y="37"/>
                      </a:lnTo>
                      <a:lnTo>
                        <a:pt x="76" y="37"/>
                      </a:lnTo>
                      <a:lnTo>
                        <a:pt x="74" y="37"/>
                      </a:lnTo>
                      <a:lnTo>
                        <a:pt x="71" y="37"/>
                      </a:lnTo>
                      <a:lnTo>
                        <a:pt x="64" y="37"/>
                      </a:lnTo>
                      <a:lnTo>
                        <a:pt x="58" y="37"/>
                      </a:lnTo>
                      <a:lnTo>
                        <a:pt x="51" y="37"/>
                      </a:lnTo>
                      <a:lnTo>
                        <a:pt x="46" y="37"/>
                      </a:lnTo>
                      <a:lnTo>
                        <a:pt x="39" y="37"/>
                      </a:lnTo>
                      <a:lnTo>
                        <a:pt x="32" y="37"/>
                      </a:lnTo>
                      <a:lnTo>
                        <a:pt x="26" y="37"/>
                      </a:lnTo>
                      <a:lnTo>
                        <a:pt x="19" y="37"/>
                      </a:lnTo>
                      <a:lnTo>
                        <a:pt x="0" y="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0" name="Freeform 79">
                  <a:extLst>
                    <a:ext uri="{FF2B5EF4-FFF2-40B4-BE49-F238E27FC236}">
                      <a16:creationId xmlns:a16="http://schemas.microsoft.com/office/drawing/2014/main" xmlns="" id="{6FCA3264-D0B2-4944-BFDD-F9123D816B1D}"/>
                    </a:ext>
                  </a:extLst>
                </p:cNvPr>
                <p:cNvSpPr>
                  <a:spLocks/>
                </p:cNvSpPr>
                <p:nvPr/>
              </p:nvSpPr>
              <p:spPr bwMode="auto">
                <a:xfrm>
                  <a:off x="912" y="3689"/>
                  <a:ext cx="40" cy="19"/>
                </a:xfrm>
                <a:custGeom>
                  <a:avLst/>
                  <a:gdLst>
                    <a:gd name="T0" fmla="*/ 0 w 79"/>
                    <a:gd name="T1" fmla="*/ 0 h 37"/>
                    <a:gd name="T2" fmla="*/ 2 w 79"/>
                    <a:gd name="T3" fmla="*/ 0 h 37"/>
                    <a:gd name="T4" fmla="*/ 3 w 79"/>
                    <a:gd name="T5" fmla="*/ 0 h 37"/>
                    <a:gd name="T6" fmla="*/ 4 w 79"/>
                    <a:gd name="T7" fmla="*/ 0 h 37"/>
                    <a:gd name="T8" fmla="*/ 5 w 79"/>
                    <a:gd name="T9" fmla="*/ 0 h 37"/>
                    <a:gd name="T10" fmla="*/ 9 w 79"/>
                    <a:gd name="T11" fmla="*/ 0 h 37"/>
                    <a:gd name="T12" fmla="*/ 12 w 79"/>
                    <a:gd name="T13" fmla="*/ 0 h 37"/>
                    <a:gd name="T14" fmla="*/ 15 w 79"/>
                    <a:gd name="T15" fmla="*/ 0 h 37"/>
                    <a:gd name="T16" fmla="*/ 18 w 79"/>
                    <a:gd name="T17" fmla="*/ 0 h 37"/>
                    <a:gd name="T18" fmla="*/ 21 w 79"/>
                    <a:gd name="T19" fmla="*/ 0 h 37"/>
                    <a:gd name="T20" fmla="*/ 25 w 79"/>
                    <a:gd name="T21" fmla="*/ 0 h 37"/>
                    <a:gd name="T22" fmla="*/ 27 w 79"/>
                    <a:gd name="T23" fmla="*/ 0 h 37"/>
                    <a:gd name="T24" fmla="*/ 31 w 79"/>
                    <a:gd name="T25" fmla="*/ 0 h 37"/>
                    <a:gd name="T26" fmla="*/ 40 w 79"/>
                    <a:gd name="T27" fmla="*/ 19 h 37"/>
                    <a:gd name="T28" fmla="*/ 36 w 79"/>
                    <a:gd name="T29" fmla="*/ 19 h 37"/>
                    <a:gd name="T30" fmla="*/ 32 w 79"/>
                    <a:gd name="T31" fmla="*/ 19 h 37"/>
                    <a:gd name="T32" fmla="*/ 29 w 79"/>
                    <a:gd name="T33" fmla="*/ 19 h 37"/>
                    <a:gd name="T34" fmla="*/ 25 w 79"/>
                    <a:gd name="T35" fmla="*/ 19 h 37"/>
                    <a:gd name="T36" fmla="*/ 21 w 79"/>
                    <a:gd name="T37" fmla="*/ 19 h 37"/>
                    <a:gd name="T38" fmla="*/ 17 w 79"/>
                    <a:gd name="T39" fmla="*/ 19 h 37"/>
                    <a:gd name="T40" fmla="*/ 14 w 79"/>
                    <a:gd name="T41" fmla="*/ 19 h 37"/>
                    <a:gd name="T42" fmla="*/ 10 w 79"/>
                    <a:gd name="T43" fmla="*/ 19 h 37"/>
                    <a:gd name="T44" fmla="*/ 0 w 79"/>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9"/>
                    <a:gd name="T70" fmla="*/ 0 h 37"/>
                    <a:gd name="T71" fmla="*/ 79 w 79"/>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9" h="37">
                      <a:moveTo>
                        <a:pt x="0" y="0"/>
                      </a:moveTo>
                      <a:lnTo>
                        <a:pt x="3" y="0"/>
                      </a:lnTo>
                      <a:lnTo>
                        <a:pt x="5" y="0"/>
                      </a:lnTo>
                      <a:lnTo>
                        <a:pt x="8" y="0"/>
                      </a:lnTo>
                      <a:lnTo>
                        <a:pt x="10" y="0"/>
                      </a:lnTo>
                      <a:lnTo>
                        <a:pt x="17" y="0"/>
                      </a:lnTo>
                      <a:lnTo>
                        <a:pt x="24" y="0"/>
                      </a:lnTo>
                      <a:lnTo>
                        <a:pt x="29" y="0"/>
                      </a:lnTo>
                      <a:lnTo>
                        <a:pt x="35" y="0"/>
                      </a:lnTo>
                      <a:lnTo>
                        <a:pt x="42" y="0"/>
                      </a:lnTo>
                      <a:lnTo>
                        <a:pt x="49" y="0"/>
                      </a:lnTo>
                      <a:lnTo>
                        <a:pt x="54" y="0"/>
                      </a:lnTo>
                      <a:lnTo>
                        <a:pt x="61" y="0"/>
                      </a:lnTo>
                      <a:lnTo>
                        <a:pt x="79" y="37"/>
                      </a:lnTo>
                      <a:lnTo>
                        <a:pt x="72" y="37"/>
                      </a:lnTo>
                      <a:lnTo>
                        <a:pt x="64" y="37"/>
                      </a:lnTo>
                      <a:lnTo>
                        <a:pt x="57" y="37"/>
                      </a:lnTo>
                      <a:lnTo>
                        <a:pt x="49" y="37"/>
                      </a:lnTo>
                      <a:lnTo>
                        <a:pt x="42" y="37"/>
                      </a:lnTo>
                      <a:lnTo>
                        <a:pt x="34" y="37"/>
                      </a:lnTo>
                      <a:lnTo>
                        <a:pt x="27" y="37"/>
                      </a:lnTo>
                      <a:lnTo>
                        <a:pt x="20" y="37"/>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1" name="Freeform 80">
                  <a:extLst>
                    <a:ext uri="{FF2B5EF4-FFF2-40B4-BE49-F238E27FC236}">
                      <a16:creationId xmlns:a16="http://schemas.microsoft.com/office/drawing/2014/main" xmlns="" id="{FFD1169C-851F-44E7-9151-545F37ADE283}"/>
                    </a:ext>
                  </a:extLst>
                </p:cNvPr>
                <p:cNvSpPr>
                  <a:spLocks/>
                </p:cNvSpPr>
                <p:nvPr/>
              </p:nvSpPr>
              <p:spPr bwMode="auto">
                <a:xfrm>
                  <a:off x="942" y="3689"/>
                  <a:ext cx="41" cy="19"/>
                </a:xfrm>
                <a:custGeom>
                  <a:avLst/>
                  <a:gdLst>
                    <a:gd name="T0" fmla="*/ 0 w 80"/>
                    <a:gd name="T1" fmla="*/ 0 h 37"/>
                    <a:gd name="T2" fmla="*/ 4 w 80"/>
                    <a:gd name="T3" fmla="*/ 0 h 37"/>
                    <a:gd name="T4" fmla="*/ 8 w 80"/>
                    <a:gd name="T5" fmla="*/ 0 h 37"/>
                    <a:gd name="T6" fmla="*/ 12 w 80"/>
                    <a:gd name="T7" fmla="*/ 0 h 37"/>
                    <a:gd name="T8" fmla="*/ 16 w 80"/>
                    <a:gd name="T9" fmla="*/ 0 h 37"/>
                    <a:gd name="T10" fmla="*/ 19 w 80"/>
                    <a:gd name="T11" fmla="*/ 0 h 37"/>
                    <a:gd name="T12" fmla="*/ 24 w 80"/>
                    <a:gd name="T13" fmla="*/ 0 h 37"/>
                    <a:gd name="T14" fmla="*/ 28 w 80"/>
                    <a:gd name="T15" fmla="*/ 0 h 37"/>
                    <a:gd name="T16" fmla="*/ 32 w 80"/>
                    <a:gd name="T17" fmla="*/ 0 h 37"/>
                    <a:gd name="T18" fmla="*/ 41 w 80"/>
                    <a:gd name="T19" fmla="*/ 19 h 37"/>
                    <a:gd name="T20" fmla="*/ 37 w 80"/>
                    <a:gd name="T21" fmla="*/ 19 h 37"/>
                    <a:gd name="T22" fmla="*/ 33 w 80"/>
                    <a:gd name="T23" fmla="*/ 19 h 37"/>
                    <a:gd name="T24" fmla="*/ 29 w 80"/>
                    <a:gd name="T25" fmla="*/ 19 h 37"/>
                    <a:gd name="T26" fmla="*/ 26 w 80"/>
                    <a:gd name="T27" fmla="*/ 19 h 37"/>
                    <a:gd name="T28" fmla="*/ 22 w 80"/>
                    <a:gd name="T29" fmla="*/ 19 h 37"/>
                    <a:gd name="T30" fmla="*/ 18 w 80"/>
                    <a:gd name="T31" fmla="*/ 19 h 37"/>
                    <a:gd name="T32" fmla="*/ 14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2" y="0"/>
                      </a:lnTo>
                      <a:lnTo>
                        <a:pt x="38" y="0"/>
                      </a:lnTo>
                      <a:lnTo>
                        <a:pt x="47" y="0"/>
                      </a:lnTo>
                      <a:lnTo>
                        <a:pt x="54" y="0"/>
                      </a:lnTo>
                      <a:lnTo>
                        <a:pt x="62" y="0"/>
                      </a:lnTo>
                      <a:lnTo>
                        <a:pt x="80" y="37"/>
                      </a:lnTo>
                      <a:lnTo>
                        <a:pt x="72" y="37"/>
                      </a:lnTo>
                      <a:lnTo>
                        <a:pt x="65" y="37"/>
                      </a:lnTo>
                      <a:lnTo>
                        <a:pt x="57" y="37"/>
                      </a:lnTo>
                      <a:lnTo>
                        <a:pt x="50" y="37"/>
                      </a:lnTo>
                      <a:lnTo>
                        <a:pt x="42" y="37"/>
                      </a:lnTo>
                      <a:lnTo>
                        <a:pt x="35" y="37"/>
                      </a:lnTo>
                      <a:lnTo>
                        <a:pt x="27" y="37"/>
                      </a:lnTo>
                      <a:lnTo>
                        <a:pt x="18" y="37"/>
                      </a:lnTo>
                      <a:lnTo>
                        <a:pt x="0"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2" name="Freeform 81">
                  <a:extLst>
                    <a:ext uri="{FF2B5EF4-FFF2-40B4-BE49-F238E27FC236}">
                      <a16:creationId xmlns:a16="http://schemas.microsoft.com/office/drawing/2014/main" xmlns="" id="{C4B3AD6A-38B7-400B-82C9-24127576CB51}"/>
                    </a:ext>
                  </a:extLst>
                </p:cNvPr>
                <p:cNvSpPr>
                  <a:spLocks/>
                </p:cNvSpPr>
                <p:nvPr/>
              </p:nvSpPr>
              <p:spPr bwMode="auto">
                <a:xfrm>
                  <a:off x="973" y="3689"/>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4"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3" name="Freeform 82">
                  <a:extLst>
                    <a:ext uri="{FF2B5EF4-FFF2-40B4-BE49-F238E27FC236}">
                      <a16:creationId xmlns:a16="http://schemas.microsoft.com/office/drawing/2014/main" xmlns="" id="{936CC9DD-68DC-4C73-9049-DA939BF143F4}"/>
                    </a:ext>
                  </a:extLst>
                </p:cNvPr>
                <p:cNvSpPr>
                  <a:spLocks/>
                </p:cNvSpPr>
                <p:nvPr/>
              </p:nvSpPr>
              <p:spPr bwMode="auto">
                <a:xfrm>
                  <a:off x="1004" y="3689"/>
                  <a:ext cx="40" cy="19"/>
                </a:xfrm>
                <a:custGeom>
                  <a:avLst/>
                  <a:gdLst>
                    <a:gd name="T0" fmla="*/ 0 w 80"/>
                    <a:gd name="T1" fmla="*/ 0 h 37"/>
                    <a:gd name="T2" fmla="*/ 4 w 80"/>
                    <a:gd name="T3" fmla="*/ 0 h 37"/>
                    <a:gd name="T4" fmla="*/ 7 w 80"/>
                    <a:gd name="T5" fmla="*/ 0 h 37"/>
                    <a:gd name="T6" fmla="*/ 11 w 80"/>
                    <a:gd name="T7" fmla="*/ 0 h 37"/>
                    <a:gd name="T8" fmla="*/ 15 w 80"/>
                    <a:gd name="T9" fmla="*/ 0 h 37"/>
                    <a:gd name="T10" fmla="*/ 19 w 80"/>
                    <a:gd name="T11" fmla="*/ 0 h 37"/>
                    <a:gd name="T12" fmla="*/ 22 w 80"/>
                    <a:gd name="T13" fmla="*/ 0 h 37"/>
                    <a:gd name="T14" fmla="*/ 26 w 80"/>
                    <a:gd name="T15" fmla="*/ 0 h 37"/>
                    <a:gd name="T16" fmla="*/ 31 w 80"/>
                    <a:gd name="T17" fmla="*/ 0 h 37"/>
                    <a:gd name="T18" fmla="*/ 40 w 80"/>
                    <a:gd name="T19" fmla="*/ 19 h 37"/>
                    <a:gd name="T20" fmla="*/ 36 w 80"/>
                    <a:gd name="T21" fmla="*/ 19 h 37"/>
                    <a:gd name="T22" fmla="*/ 33 w 80"/>
                    <a:gd name="T23" fmla="*/ 19 h 37"/>
                    <a:gd name="T24" fmla="*/ 28 w 80"/>
                    <a:gd name="T25" fmla="*/ 19 h 37"/>
                    <a:gd name="T26" fmla="*/ 25 w 80"/>
                    <a:gd name="T27" fmla="*/ 19 h 37"/>
                    <a:gd name="T28" fmla="*/ 21 w 80"/>
                    <a:gd name="T29" fmla="*/ 19 h 37"/>
                    <a:gd name="T30" fmla="*/ 17 w 80"/>
                    <a:gd name="T31" fmla="*/ 19 h 37"/>
                    <a:gd name="T32" fmla="*/ 13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0" y="0"/>
                      </a:lnTo>
                      <a:lnTo>
                        <a:pt x="38" y="0"/>
                      </a:lnTo>
                      <a:lnTo>
                        <a:pt x="45" y="0"/>
                      </a:lnTo>
                      <a:lnTo>
                        <a:pt x="53" y="0"/>
                      </a:lnTo>
                      <a:lnTo>
                        <a:pt x="62" y="0"/>
                      </a:lnTo>
                      <a:lnTo>
                        <a:pt x="80" y="37"/>
                      </a:lnTo>
                      <a:lnTo>
                        <a:pt x="72" y="37"/>
                      </a:lnTo>
                      <a:lnTo>
                        <a:pt x="65" y="37"/>
                      </a:lnTo>
                      <a:lnTo>
                        <a:pt x="57" y="37"/>
                      </a:lnTo>
                      <a:lnTo>
                        <a:pt x="50" y="37"/>
                      </a:lnTo>
                      <a:lnTo>
                        <a:pt x="42" y="37"/>
                      </a:lnTo>
                      <a:lnTo>
                        <a:pt x="33" y="37"/>
                      </a:lnTo>
                      <a:lnTo>
                        <a:pt x="27" y="37"/>
                      </a:lnTo>
                      <a:lnTo>
                        <a:pt x="18" y="37"/>
                      </a:lnTo>
                      <a:lnTo>
                        <a:pt x="0"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4" name="Freeform 83">
                  <a:extLst>
                    <a:ext uri="{FF2B5EF4-FFF2-40B4-BE49-F238E27FC236}">
                      <a16:creationId xmlns:a16="http://schemas.microsoft.com/office/drawing/2014/main" xmlns="" id="{5BAFBD26-196B-415A-8769-B7004B56C577}"/>
                    </a:ext>
                  </a:extLst>
                </p:cNvPr>
                <p:cNvSpPr>
                  <a:spLocks/>
                </p:cNvSpPr>
                <p:nvPr/>
              </p:nvSpPr>
              <p:spPr bwMode="auto">
                <a:xfrm>
                  <a:off x="1035" y="3689"/>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5" name="Freeform 84">
                  <a:extLst>
                    <a:ext uri="{FF2B5EF4-FFF2-40B4-BE49-F238E27FC236}">
                      <a16:creationId xmlns:a16="http://schemas.microsoft.com/office/drawing/2014/main" xmlns="" id="{D89E5ADA-264F-432B-9951-EB805ACF77FD}"/>
                    </a:ext>
                  </a:extLst>
                </p:cNvPr>
                <p:cNvSpPr>
                  <a:spLocks/>
                </p:cNvSpPr>
                <p:nvPr/>
              </p:nvSpPr>
              <p:spPr bwMode="auto">
                <a:xfrm>
                  <a:off x="1065" y="3689"/>
                  <a:ext cx="41" cy="19"/>
                </a:xfrm>
                <a:custGeom>
                  <a:avLst/>
                  <a:gdLst>
                    <a:gd name="T0" fmla="*/ 0 w 80"/>
                    <a:gd name="T1" fmla="*/ 0 h 37"/>
                    <a:gd name="T2" fmla="*/ 4 w 80"/>
                    <a:gd name="T3" fmla="*/ 0 h 37"/>
                    <a:gd name="T4" fmla="*/ 8 w 80"/>
                    <a:gd name="T5" fmla="*/ 0 h 37"/>
                    <a:gd name="T6" fmla="*/ 12 w 80"/>
                    <a:gd name="T7" fmla="*/ 0 h 37"/>
                    <a:gd name="T8" fmla="*/ 15 w 80"/>
                    <a:gd name="T9" fmla="*/ 0 h 37"/>
                    <a:gd name="T10" fmla="*/ 19 w 80"/>
                    <a:gd name="T11" fmla="*/ 0 h 37"/>
                    <a:gd name="T12" fmla="*/ 23 w 80"/>
                    <a:gd name="T13" fmla="*/ 0 h 37"/>
                    <a:gd name="T14" fmla="*/ 27 w 80"/>
                    <a:gd name="T15" fmla="*/ 0 h 37"/>
                    <a:gd name="T16" fmla="*/ 32 w 80"/>
                    <a:gd name="T17" fmla="*/ 0 h 37"/>
                    <a:gd name="T18" fmla="*/ 41 w 80"/>
                    <a:gd name="T19" fmla="*/ 19 h 37"/>
                    <a:gd name="T20" fmla="*/ 37 w 80"/>
                    <a:gd name="T21" fmla="*/ 19 h 37"/>
                    <a:gd name="T22" fmla="*/ 33 w 80"/>
                    <a:gd name="T23" fmla="*/ 19 h 37"/>
                    <a:gd name="T24" fmla="*/ 29 w 80"/>
                    <a:gd name="T25" fmla="*/ 19 h 37"/>
                    <a:gd name="T26" fmla="*/ 25 w 80"/>
                    <a:gd name="T27" fmla="*/ 19 h 37"/>
                    <a:gd name="T28" fmla="*/ 22 w 80"/>
                    <a:gd name="T29" fmla="*/ 19 h 37"/>
                    <a:gd name="T30" fmla="*/ 17 w 80"/>
                    <a:gd name="T31" fmla="*/ 19 h 37"/>
                    <a:gd name="T32" fmla="*/ 13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0" y="0"/>
                      </a:lnTo>
                      <a:lnTo>
                        <a:pt x="38" y="0"/>
                      </a:lnTo>
                      <a:lnTo>
                        <a:pt x="45" y="0"/>
                      </a:lnTo>
                      <a:lnTo>
                        <a:pt x="53" y="0"/>
                      </a:lnTo>
                      <a:lnTo>
                        <a:pt x="62" y="0"/>
                      </a:lnTo>
                      <a:lnTo>
                        <a:pt x="80"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6" name="Freeform 85">
                  <a:extLst>
                    <a:ext uri="{FF2B5EF4-FFF2-40B4-BE49-F238E27FC236}">
                      <a16:creationId xmlns:a16="http://schemas.microsoft.com/office/drawing/2014/main" xmlns="" id="{6EAB7563-4BB2-48E1-8CAC-B9BE5335B831}"/>
                    </a:ext>
                  </a:extLst>
                </p:cNvPr>
                <p:cNvSpPr>
                  <a:spLocks/>
                </p:cNvSpPr>
                <p:nvPr/>
              </p:nvSpPr>
              <p:spPr bwMode="auto">
                <a:xfrm>
                  <a:off x="1096" y="3689"/>
                  <a:ext cx="40" cy="19"/>
                </a:xfrm>
                <a:custGeom>
                  <a:avLst/>
                  <a:gdLst>
                    <a:gd name="T0" fmla="*/ 0 w 79"/>
                    <a:gd name="T1" fmla="*/ 0 h 37"/>
                    <a:gd name="T2" fmla="*/ 4 w 79"/>
                    <a:gd name="T3" fmla="*/ 0 h 37"/>
                    <a:gd name="T4" fmla="*/ 8 w 79"/>
                    <a:gd name="T5" fmla="*/ 0 h 37"/>
                    <a:gd name="T6" fmla="*/ 11 w 79"/>
                    <a:gd name="T7" fmla="*/ 0 h 37"/>
                    <a:gd name="T8" fmla="*/ 15 w 79"/>
                    <a:gd name="T9" fmla="*/ 0 h 37"/>
                    <a:gd name="T10" fmla="*/ 19 w 79"/>
                    <a:gd name="T11" fmla="*/ 0 h 37"/>
                    <a:gd name="T12" fmla="*/ 23 w 79"/>
                    <a:gd name="T13" fmla="*/ 0 h 37"/>
                    <a:gd name="T14" fmla="*/ 26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7" y="0"/>
                      </a:lnTo>
                      <a:lnTo>
                        <a:pt x="15" y="0"/>
                      </a:lnTo>
                      <a:lnTo>
                        <a:pt x="22" y="0"/>
                      </a:lnTo>
                      <a:lnTo>
                        <a:pt x="30" y="0"/>
                      </a:lnTo>
                      <a:lnTo>
                        <a:pt x="37" y="0"/>
                      </a:lnTo>
                      <a:lnTo>
                        <a:pt x="45" y="0"/>
                      </a:lnTo>
                      <a:lnTo>
                        <a:pt x="52" y="0"/>
                      </a:lnTo>
                      <a:lnTo>
                        <a:pt x="59"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7" name="Freeform 86">
                  <a:extLst>
                    <a:ext uri="{FF2B5EF4-FFF2-40B4-BE49-F238E27FC236}">
                      <a16:creationId xmlns:a16="http://schemas.microsoft.com/office/drawing/2014/main" xmlns="" id="{AFB344A6-DBE2-4D05-B8F3-C816D0592928}"/>
                    </a:ext>
                  </a:extLst>
                </p:cNvPr>
                <p:cNvSpPr>
                  <a:spLocks/>
                </p:cNvSpPr>
                <p:nvPr/>
              </p:nvSpPr>
              <p:spPr bwMode="auto">
                <a:xfrm>
                  <a:off x="1126" y="3689"/>
                  <a:ext cx="41" cy="19"/>
                </a:xfrm>
                <a:custGeom>
                  <a:avLst/>
                  <a:gdLst>
                    <a:gd name="T0" fmla="*/ 0 w 82"/>
                    <a:gd name="T1" fmla="*/ 0 h 39"/>
                    <a:gd name="T2" fmla="*/ 4 w 82"/>
                    <a:gd name="T3" fmla="*/ 0 h 39"/>
                    <a:gd name="T4" fmla="*/ 9 w 82"/>
                    <a:gd name="T5" fmla="*/ 0 h 39"/>
                    <a:gd name="T6" fmla="*/ 11 w 82"/>
                    <a:gd name="T7" fmla="*/ 0 h 39"/>
                    <a:gd name="T8" fmla="*/ 16 w 82"/>
                    <a:gd name="T9" fmla="*/ 0 h 39"/>
                    <a:gd name="T10" fmla="*/ 20 w 82"/>
                    <a:gd name="T11" fmla="*/ 0 h 39"/>
                    <a:gd name="T12" fmla="*/ 23 w 82"/>
                    <a:gd name="T13" fmla="*/ 0 h 39"/>
                    <a:gd name="T14" fmla="*/ 27 w 82"/>
                    <a:gd name="T15" fmla="*/ 1 h 39"/>
                    <a:gd name="T16" fmla="*/ 31 w 82"/>
                    <a:gd name="T17" fmla="*/ 1 h 39"/>
                    <a:gd name="T18" fmla="*/ 41 w 82"/>
                    <a:gd name="T19" fmla="*/ 19 h 39"/>
                    <a:gd name="T20" fmla="*/ 37 w 82"/>
                    <a:gd name="T21" fmla="*/ 19 h 39"/>
                    <a:gd name="T22" fmla="*/ 33 w 82"/>
                    <a:gd name="T23" fmla="*/ 18 h 39"/>
                    <a:gd name="T24" fmla="*/ 29 w 82"/>
                    <a:gd name="T25" fmla="*/ 18 h 39"/>
                    <a:gd name="T26" fmla="*/ 25 w 82"/>
                    <a:gd name="T27" fmla="*/ 18 h 39"/>
                    <a:gd name="T28" fmla="*/ 22 w 82"/>
                    <a:gd name="T29" fmla="*/ 18 h 39"/>
                    <a:gd name="T30" fmla="*/ 18 w 82"/>
                    <a:gd name="T31" fmla="*/ 18 h 39"/>
                    <a:gd name="T32" fmla="*/ 14 w 82"/>
                    <a:gd name="T33" fmla="*/ 18 h 39"/>
                    <a:gd name="T34" fmla="*/ 10 w 82"/>
                    <a:gd name="T35" fmla="*/ 18 h 39"/>
                    <a:gd name="T36" fmla="*/ 0 w 82"/>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39"/>
                    <a:gd name="T59" fmla="*/ 82 w 82"/>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39">
                      <a:moveTo>
                        <a:pt x="0" y="0"/>
                      </a:moveTo>
                      <a:lnTo>
                        <a:pt x="8" y="0"/>
                      </a:lnTo>
                      <a:lnTo>
                        <a:pt x="17" y="0"/>
                      </a:lnTo>
                      <a:lnTo>
                        <a:pt x="23" y="0"/>
                      </a:lnTo>
                      <a:lnTo>
                        <a:pt x="32" y="0"/>
                      </a:lnTo>
                      <a:lnTo>
                        <a:pt x="39" y="0"/>
                      </a:lnTo>
                      <a:lnTo>
                        <a:pt x="47" y="0"/>
                      </a:lnTo>
                      <a:lnTo>
                        <a:pt x="54" y="2"/>
                      </a:lnTo>
                      <a:lnTo>
                        <a:pt x="62" y="2"/>
                      </a:lnTo>
                      <a:lnTo>
                        <a:pt x="82" y="39"/>
                      </a:lnTo>
                      <a:lnTo>
                        <a:pt x="74" y="39"/>
                      </a:lnTo>
                      <a:lnTo>
                        <a:pt x="65" y="37"/>
                      </a:lnTo>
                      <a:lnTo>
                        <a:pt x="59" y="37"/>
                      </a:lnTo>
                      <a:lnTo>
                        <a:pt x="50" y="37"/>
                      </a:lnTo>
                      <a:lnTo>
                        <a:pt x="44" y="37"/>
                      </a:lnTo>
                      <a:lnTo>
                        <a:pt x="35" y="37"/>
                      </a:lnTo>
                      <a:lnTo>
                        <a:pt x="28" y="37"/>
                      </a:lnTo>
                      <a:lnTo>
                        <a:pt x="20" y="37"/>
                      </a:lnTo>
                      <a:lnTo>
                        <a:pt x="0" y="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8" name="Freeform 87">
                  <a:extLst>
                    <a:ext uri="{FF2B5EF4-FFF2-40B4-BE49-F238E27FC236}">
                      <a16:creationId xmlns:a16="http://schemas.microsoft.com/office/drawing/2014/main" xmlns="" id="{C43D1A08-9599-4652-BA75-E0D7474D1388}"/>
                    </a:ext>
                  </a:extLst>
                </p:cNvPr>
                <p:cNvSpPr>
                  <a:spLocks/>
                </p:cNvSpPr>
                <p:nvPr/>
              </p:nvSpPr>
              <p:spPr bwMode="auto">
                <a:xfrm>
                  <a:off x="1157" y="3690"/>
                  <a:ext cx="40" cy="18"/>
                </a:xfrm>
                <a:custGeom>
                  <a:avLst/>
                  <a:gdLst>
                    <a:gd name="T0" fmla="*/ 0 w 81"/>
                    <a:gd name="T1" fmla="*/ 0 h 37"/>
                    <a:gd name="T2" fmla="*/ 4 w 81"/>
                    <a:gd name="T3" fmla="*/ 0 h 37"/>
                    <a:gd name="T4" fmla="*/ 8 w 81"/>
                    <a:gd name="T5" fmla="*/ 0 h 37"/>
                    <a:gd name="T6" fmla="*/ 12 w 81"/>
                    <a:gd name="T7" fmla="*/ 0 h 37"/>
                    <a:gd name="T8" fmla="*/ 16 w 81"/>
                    <a:gd name="T9" fmla="*/ 0 h 37"/>
                    <a:gd name="T10" fmla="*/ 20 w 81"/>
                    <a:gd name="T11" fmla="*/ 0 h 37"/>
                    <a:gd name="T12" fmla="*/ 24 w 81"/>
                    <a:gd name="T13" fmla="*/ 0 h 37"/>
                    <a:gd name="T14" fmla="*/ 28 w 81"/>
                    <a:gd name="T15" fmla="*/ 0 h 37"/>
                    <a:gd name="T16" fmla="*/ 32 w 81"/>
                    <a:gd name="T17" fmla="*/ 0 h 37"/>
                    <a:gd name="T18" fmla="*/ 40 w 81"/>
                    <a:gd name="T19" fmla="*/ 18 h 37"/>
                    <a:gd name="T20" fmla="*/ 37 w 81"/>
                    <a:gd name="T21" fmla="*/ 18 h 37"/>
                    <a:gd name="T22" fmla="*/ 33 w 81"/>
                    <a:gd name="T23" fmla="*/ 18 h 37"/>
                    <a:gd name="T24" fmla="*/ 29 w 81"/>
                    <a:gd name="T25" fmla="*/ 18 h 37"/>
                    <a:gd name="T26" fmla="*/ 25 w 81"/>
                    <a:gd name="T27" fmla="*/ 18 h 37"/>
                    <a:gd name="T28" fmla="*/ 22 w 81"/>
                    <a:gd name="T29" fmla="*/ 18 h 37"/>
                    <a:gd name="T30" fmla="*/ 17 w 81"/>
                    <a:gd name="T31" fmla="*/ 18 h 37"/>
                    <a:gd name="T32" fmla="*/ 14 w 81"/>
                    <a:gd name="T33" fmla="*/ 18 h 37"/>
                    <a:gd name="T34" fmla="*/ 10 w 81"/>
                    <a:gd name="T35" fmla="*/ 18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9" y="0"/>
                      </a:lnTo>
                      <a:lnTo>
                        <a:pt x="17" y="0"/>
                      </a:lnTo>
                      <a:lnTo>
                        <a:pt x="25" y="0"/>
                      </a:lnTo>
                      <a:lnTo>
                        <a:pt x="32" y="0"/>
                      </a:lnTo>
                      <a:lnTo>
                        <a:pt x="41" y="0"/>
                      </a:lnTo>
                      <a:lnTo>
                        <a:pt x="49" y="0"/>
                      </a:lnTo>
                      <a:lnTo>
                        <a:pt x="56" y="0"/>
                      </a:lnTo>
                      <a:lnTo>
                        <a:pt x="64" y="0"/>
                      </a:lnTo>
                      <a:lnTo>
                        <a:pt x="81" y="37"/>
                      </a:lnTo>
                      <a:lnTo>
                        <a:pt x="74" y="37"/>
                      </a:lnTo>
                      <a:lnTo>
                        <a:pt x="66" y="37"/>
                      </a:lnTo>
                      <a:lnTo>
                        <a:pt x="59" y="37"/>
                      </a:lnTo>
                      <a:lnTo>
                        <a:pt x="51" y="37"/>
                      </a:lnTo>
                      <a:lnTo>
                        <a:pt x="44" y="37"/>
                      </a:lnTo>
                      <a:lnTo>
                        <a:pt x="35" y="37"/>
                      </a:lnTo>
                      <a:lnTo>
                        <a:pt x="29" y="37"/>
                      </a:lnTo>
                      <a:lnTo>
                        <a:pt x="20" y="37"/>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9" name="Freeform 88">
                  <a:extLst>
                    <a:ext uri="{FF2B5EF4-FFF2-40B4-BE49-F238E27FC236}">
                      <a16:creationId xmlns:a16="http://schemas.microsoft.com/office/drawing/2014/main" xmlns="" id="{D54901A7-4ADC-407E-90B0-EA5128DC41EE}"/>
                    </a:ext>
                  </a:extLst>
                </p:cNvPr>
                <p:cNvSpPr>
                  <a:spLocks/>
                </p:cNvSpPr>
                <p:nvPr/>
              </p:nvSpPr>
              <p:spPr bwMode="auto">
                <a:xfrm>
                  <a:off x="1189" y="3690"/>
                  <a:ext cx="30" cy="18"/>
                </a:xfrm>
                <a:custGeom>
                  <a:avLst/>
                  <a:gdLst>
                    <a:gd name="T0" fmla="*/ 0 w 59"/>
                    <a:gd name="T1" fmla="*/ 0 h 37"/>
                    <a:gd name="T2" fmla="*/ 4 w 59"/>
                    <a:gd name="T3" fmla="*/ 0 h 37"/>
                    <a:gd name="T4" fmla="*/ 8 w 59"/>
                    <a:gd name="T5" fmla="*/ 0 h 37"/>
                    <a:gd name="T6" fmla="*/ 11 w 59"/>
                    <a:gd name="T7" fmla="*/ 0 h 37"/>
                    <a:gd name="T8" fmla="*/ 15 w 59"/>
                    <a:gd name="T9" fmla="*/ 0 h 37"/>
                    <a:gd name="T10" fmla="*/ 19 w 59"/>
                    <a:gd name="T11" fmla="*/ 0 h 37"/>
                    <a:gd name="T12" fmla="*/ 22 w 59"/>
                    <a:gd name="T13" fmla="*/ 0 h 37"/>
                    <a:gd name="T14" fmla="*/ 26 w 59"/>
                    <a:gd name="T15" fmla="*/ 0 h 37"/>
                    <a:gd name="T16" fmla="*/ 30 w 59"/>
                    <a:gd name="T17" fmla="*/ 0 h 37"/>
                    <a:gd name="T18" fmla="*/ 30 w 59"/>
                    <a:gd name="T19" fmla="*/ 18 h 37"/>
                    <a:gd name="T20" fmla="*/ 25 w 59"/>
                    <a:gd name="T21" fmla="*/ 18 h 37"/>
                    <a:gd name="T22" fmla="*/ 20 w 59"/>
                    <a:gd name="T23" fmla="*/ 18 h 37"/>
                    <a:gd name="T24" fmla="*/ 15 w 59"/>
                    <a:gd name="T25" fmla="*/ 18 h 37"/>
                    <a:gd name="T26" fmla="*/ 9 w 59"/>
                    <a:gd name="T27" fmla="*/ 18 h 37"/>
                    <a:gd name="T28" fmla="*/ 0 w 59"/>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37"/>
                    <a:gd name="T47" fmla="*/ 59 w 59"/>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37">
                      <a:moveTo>
                        <a:pt x="0" y="0"/>
                      </a:moveTo>
                      <a:lnTo>
                        <a:pt x="7" y="0"/>
                      </a:lnTo>
                      <a:lnTo>
                        <a:pt x="15" y="0"/>
                      </a:lnTo>
                      <a:lnTo>
                        <a:pt x="22" y="0"/>
                      </a:lnTo>
                      <a:lnTo>
                        <a:pt x="30" y="0"/>
                      </a:lnTo>
                      <a:lnTo>
                        <a:pt x="37" y="0"/>
                      </a:lnTo>
                      <a:lnTo>
                        <a:pt x="44" y="0"/>
                      </a:lnTo>
                      <a:lnTo>
                        <a:pt x="52" y="0"/>
                      </a:lnTo>
                      <a:lnTo>
                        <a:pt x="59" y="0"/>
                      </a:lnTo>
                      <a:lnTo>
                        <a:pt x="59" y="37"/>
                      </a:lnTo>
                      <a:lnTo>
                        <a:pt x="49" y="37"/>
                      </a:lnTo>
                      <a:lnTo>
                        <a:pt x="39" y="37"/>
                      </a:lnTo>
                      <a:lnTo>
                        <a:pt x="29" y="37"/>
                      </a:lnTo>
                      <a:lnTo>
                        <a:pt x="17" y="37"/>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0" name="Freeform 89">
                  <a:extLst>
                    <a:ext uri="{FF2B5EF4-FFF2-40B4-BE49-F238E27FC236}">
                      <a16:creationId xmlns:a16="http://schemas.microsoft.com/office/drawing/2014/main" xmlns="" id="{9B21F553-8DBD-4B36-9D62-E335967193D2}"/>
                    </a:ext>
                  </a:extLst>
                </p:cNvPr>
                <p:cNvSpPr>
                  <a:spLocks/>
                </p:cNvSpPr>
                <p:nvPr/>
              </p:nvSpPr>
              <p:spPr bwMode="auto">
                <a:xfrm>
                  <a:off x="616" y="3689"/>
                  <a:ext cx="603" cy="19"/>
                </a:xfrm>
                <a:custGeom>
                  <a:avLst/>
                  <a:gdLst>
                    <a:gd name="T0" fmla="*/ 603 w 1206"/>
                    <a:gd name="T1" fmla="*/ 1 h 39"/>
                    <a:gd name="T2" fmla="*/ 565 w 1206"/>
                    <a:gd name="T3" fmla="*/ 1 h 39"/>
                    <a:gd name="T4" fmla="*/ 528 w 1206"/>
                    <a:gd name="T5" fmla="*/ 0 h 39"/>
                    <a:gd name="T6" fmla="*/ 490 w 1206"/>
                    <a:gd name="T7" fmla="*/ 0 h 39"/>
                    <a:gd name="T8" fmla="*/ 452 w 1206"/>
                    <a:gd name="T9" fmla="*/ 0 h 39"/>
                    <a:gd name="T10" fmla="*/ 414 w 1206"/>
                    <a:gd name="T11" fmla="*/ 0 h 39"/>
                    <a:gd name="T12" fmla="*/ 376 w 1206"/>
                    <a:gd name="T13" fmla="*/ 0 h 39"/>
                    <a:gd name="T14" fmla="*/ 339 w 1206"/>
                    <a:gd name="T15" fmla="*/ 0 h 39"/>
                    <a:gd name="T16" fmla="*/ 302 w 1206"/>
                    <a:gd name="T17" fmla="*/ 0 h 39"/>
                    <a:gd name="T18" fmla="*/ 283 w 1206"/>
                    <a:gd name="T19" fmla="*/ 0 h 39"/>
                    <a:gd name="T20" fmla="*/ 245 w 1206"/>
                    <a:gd name="T21" fmla="*/ 0 h 39"/>
                    <a:gd name="T22" fmla="*/ 207 w 1206"/>
                    <a:gd name="T23" fmla="*/ 0 h 39"/>
                    <a:gd name="T24" fmla="*/ 169 w 1206"/>
                    <a:gd name="T25" fmla="*/ 0 h 39"/>
                    <a:gd name="T26" fmla="*/ 133 w 1206"/>
                    <a:gd name="T27" fmla="*/ 0 h 39"/>
                    <a:gd name="T28" fmla="*/ 94 w 1206"/>
                    <a:gd name="T29" fmla="*/ 0 h 39"/>
                    <a:gd name="T30" fmla="*/ 56 w 1206"/>
                    <a:gd name="T31" fmla="*/ 1 h 39"/>
                    <a:gd name="T32" fmla="*/ 19 w 1206"/>
                    <a:gd name="T33" fmla="*/ 1 h 39"/>
                    <a:gd name="T34" fmla="*/ 0 w 1206"/>
                    <a:gd name="T35" fmla="*/ 19 h 39"/>
                    <a:gd name="T36" fmla="*/ 19 w 1206"/>
                    <a:gd name="T37" fmla="*/ 19 h 39"/>
                    <a:gd name="T38" fmla="*/ 56 w 1206"/>
                    <a:gd name="T39" fmla="*/ 19 h 39"/>
                    <a:gd name="T40" fmla="*/ 94 w 1206"/>
                    <a:gd name="T41" fmla="*/ 18 h 39"/>
                    <a:gd name="T42" fmla="*/ 133 w 1206"/>
                    <a:gd name="T43" fmla="*/ 18 h 39"/>
                    <a:gd name="T44" fmla="*/ 169 w 1206"/>
                    <a:gd name="T45" fmla="*/ 18 h 39"/>
                    <a:gd name="T46" fmla="*/ 207 w 1206"/>
                    <a:gd name="T47" fmla="*/ 18 h 39"/>
                    <a:gd name="T48" fmla="*/ 245 w 1206"/>
                    <a:gd name="T49" fmla="*/ 18 h 39"/>
                    <a:gd name="T50" fmla="*/ 283 w 1206"/>
                    <a:gd name="T51" fmla="*/ 18 h 39"/>
                    <a:gd name="T52" fmla="*/ 302 w 1206"/>
                    <a:gd name="T53" fmla="*/ 18 h 39"/>
                    <a:gd name="T54" fmla="*/ 339 w 1206"/>
                    <a:gd name="T55" fmla="*/ 18 h 39"/>
                    <a:gd name="T56" fmla="*/ 376 w 1206"/>
                    <a:gd name="T57" fmla="*/ 18 h 39"/>
                    <a:gd name="T58" fmla="*/ 414 w 1206"/>
                    <a:gd name="T59" fmla="*/ 18 h 39"/>
                    <a:gd name="T60" fmla="*/ 452 w 1206"/>
                    <a:gd name="T61" fmla="*/ 18 h 39"/>
                    <a:gd name="T62" fmla="*/ 490 w 1206"/>
                    <a:gd name="T63" fmla="*/ 18 h 39"/>
                    <a:gd name="T64" fmla="*/ 528 w 1206"/>
                    <a:gd name="T65" fmla="*/ 18 h 39"/>
                    <a:gd name="T66" fmla="*/ 565 w 1206"/>
                    <a:gd name="T67" fmla="*/ 19 h 39"/>
                    <a:gd name="T68" fmla="*/ 603 w 1206"/>
                    <a:gd name="T69" fmla="*/ 19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6"/>
                    <a:gd name="T106" fmla="*/ 0 h 39"/>
                    <a:gd name="T107" fmla="*/ 1206 w 120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6" h="39">
                      <a:moveTo>
                        <a:pt x="1206" y="2"/>
                      </a:moveTo>
                      <a:lnTo>
                        <a:pt x="1206" y="2"/>
                      </a:lnTo>
                      <a:lnTo>
                        <a:pt x="1169" y="2"/>
                      </a:lnTo>
                      <a:lnTo>
                        <a:pt x="1130" y="2"/>
                      </a:lnTo>
                      <a:lnTo>
                        <a:pt x="1093" y="2"/>
                      </a:lnTo>
                      <a:lnTo>
                        <a:pt x="1056" y="0"/>
                      </a:lnTo>
                      <a:lnTo>
                        <a:pt x="1017" y="0"/>
                      </a:lnTo>
                      <a:lnTo>
                        <a:pt x="980" y="0"/>
                      </a:lnTo>
                      <a:lnTo>
                        <a:pt x="942" y="0"/>
                      </a:lnTo>
                      <a:lnTo>
                        <a:pt x="905" y="0"/>
                      </a:lnTo>
                      <a:lnTo>
                        <a:pt x="868" y="0"/>
                      </a:lnTo>
                      <a:lnTo>
                        <a:pt x="829" y="0"/>
                      </a:lnTo>
                      <a:lnTo>
                        <a:pt x="792" y="0"/>
                      </a:lnTo>
                      <a:lnTo>
                        <a:pt x="753" y="0"/>
                      </a:lnTo>
                      <a:lnTo>
                        <a:pt x="716" y="0"/>
                      </a:lnTo>
                      <a:lnTo>
                        <a:pt x="679" y="0"/>
                      </a:lnTo>
                      <a:lnTo>
                        <a:pt x="640" y="0"/>
                      </a:lnTo>
                      <a:lnTo>
                        <a:pt x="603" y="0"/>
                      </a:lnTo>
                      <a:lnTo>
                        <a:pt x="566" y="0"/>
                      </a:lnTo>
                      <a:lnTo>
                        <a:pt x="527" y="0"/>
                      </a:lnTo>
                      <a:lnTo>
                        <a:pt x="490" y="0"/>
                      </a:lnTo>
                      <a:lnTo>
                        <a:pt x="453" y="0"/>
                      </a:lnTo>
                      <a:lnTo>
                        <a:pt x="414" y="0"/>
                      </a:lnTo>
                      <a:lnTo>
                        <a:pt x="377" y="0"/>
                      </a:lnTo>
                      <a:lnTo>
                        <a:pt x="339" y="0"/>
                      </a:lnTo>
                      <a:lnTo>
                        <a:pt x="302" y="0"/>
                      </a:lnTo>
                      <a:lnTo>
                        <a:pt x="265" y="0"/>
                      </a:lnTo>
                      <a:lnTo>
                        <a:pt x="226" y="0"/>
                      </a:lnTo>
                      <a:lnTo>
                        <a:pt x="189" y="0"/>
                      </a:lnTo>
                      <a:lnTo>
                        <a:pt x="150" y="0"/>
                      </a:lnTo>
                      <a:lnTo>
                        <a:pt x="113" y="2"/>
                      </a:lnTo>
                      <a:lnTo>
                        <a:pt x="76" y="2"/>
                      </a:lnTo>
                      <a:lnTo>
                        <a:pt x="37" y="2"/>
                      </a:lnTo>
                      <a:lnTo>
                        <a:pt x="0" y="2"/>
                      </a:lnTo>
                      <a:lnTo>
                        <a:pt x="0" y="39"/>
                      </a:lnTo>
                      <a:lnTo>
                        <a:pt x="37" y="39"/>
                      </a:lnTo>
                      <a:lnTo>
                        <a:pt x="76" y="39"/>
                      </a:lnTo>
                      <a:lnTo>
                        <a:pt x="113" y="39"/>
                      </a:lnTo>
                      <a:lnTo>
                        <a:pt x="150" y="37"/>
                      </a:lnTo>
                      <a:lnTo>
                        <a:pt x="189" y="37"/>
                      </a:lnTo>
                      <a:lnTo>
                        <a:pt x="226" y="37"/>
                      </a:lnTo>
                      <a:lnTo>
                        <a:pt x="265" y="37"/>
                      </a:lnTo>
                      <a:lnTo>
                        <a:pt x="302" y="37"/>
                      </a:lnTo>
                      <a:lnTo>
                        <a:pt x="339" y="37"/>
                      </a:lnTo>
                      <a:lnTo>
                        <a:pt x="377" y="37"/>
                      </a:lnTo>
                      <a:lnTo>
                        <a:pt x="414" y="37"/>
                      </a:lnTo>
                      <a:lnTo>
                        <a:pt x="453" y="37"/>
                      </a:lnTo>
                      <a:lnTo>
                        <a:pt x="490" y="37"/>
                      </a:lnTo>
                      <a:lnTo>
                        <a:pt x="527" y="37"/>
                      </a:lnTo>
                      <a:lnTo>
                        <a:pt x="566" y="37"/>
                      </a:lnTo>
                      <a:lnTo>
                        <a:pt x="603" y="37"/>
                      </a:lnTo>
                      <a:lnTo>
                        <a:pt x="640" y="37"/>
                      </a:lnTo>
                      <a:lnTo>
                        <a:pt x="679" y="37"/>
                      </a:lnTo>
                      <a:lnTo>
                        <a:pt x="716" y="37"/>
                      </a:lnTo>
                      <a:lnTo>
                        <a:pt x="753" y="37"/>
                      </a:lnTo>
                      <a:lnTo>
                        <a:pt x="792" y="37"/>
                      </a:lnTo>
                      <a:lnTo>
                        <a:pt x="829" y="37"/>
                      </a:lnTo>
                      <a:lnTo>
                        <a:pt x="868" y="37"/>
                      </a:lnTo>
                      <a:lnTo>
                        <a:pt x="905" y="37"/>
                      </a:lnTo>
                      <a:lnTo>
                        <a:pt x="942" y="37"/>
                      </a:lnTo>
                      <a:lnTo>
                        <a:pt x="980" y="37"/>
                      </a:lnTo>
                      <a:lnTo>
                        <a:pt x="1017" y="37"/>
                      </a:lnTo>
                      <a:lnTo>
                        <a:pt x="1056" y="37"/>
                      </a:lnTo>
                      <a:lnTo>
                        <a:pt x="1093" y="39"/>
                      </a:lnTo>
                      <a:lnTo>
                        <a:pt x="1130" y="39"/>
                      </a:lnTo>
                      <a:lnTo>
                        <a:pt x="1169" y="39"/>
                      </a:lnTo>
                      <a:lnTo>
                        <a:pt x="1206" y="39"/>
                      </a:lnTo>
                      <a:lnTo>
                        <a:pt x="1206"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1" name="Freeform 90">
                  <a:extLst>
                    <a:ext uri="{FF2B5EF4-FFF2-40B4-BE49-F238E27FC236}">
                      <a16:creationId xmlns:a16="http://schemas.microsoft.com/office/drawing/2014/main" xmlns="" id="{BC2359AC-21EB-4C8B-8660-EB822BE61D17}"/>
                    </a:ext>
                  </a:extLst>
                </p:cNvPr>
                <p:cNvSpPr>
                  <a:spLocks/>
                </p:cNvSpPr>
                <p:nvPr/>
              </p:nvSpPr>
              <p:spPr bwMode="auto">
                <a:xfrm>
                  <a:off x="616" y="3652"/>
                  <a:ext cx="33" cy="38"/>
                </a:xfrm>
                <a:custGeom>
                  <a:avLst/>
                  <a:gdLst>
                    <a:gd name="T0" fmla="*/ 14 w 68"/>
                    <a:gd name="T1" fmla="*/ 0 h 76"/>
                    <a:gd name="T2" fmla="*/ 11 w 68"/>
                    <a:gd name="T3" fmla="*/ 9 h 76"/>
                    <a:gd name="T4" fmla="*/ 7 w 68"/>
                    <a:gd name="T5" fmla="*/ 19 h 76"/>
                    <a:gd name="T6" fmla="*/ 3 w 68"/>
                    <a:gd name="T7" fmla="*/ 28 h 76"/>
                    <a:gd name="T8" fmla="*/ 0 w 68"/>
                    <a:gd name="T9" fmla="*/ 38 h 76"/>
                    <a:gd name="T10" fmla="*/ 4 w 68"/>
                    <a:gd name="T11" fmla="*/ 38 h 76"/>
                    <a:gd name="T12" fmla="*/ 8 w 68"/>
                    <a:gd name="T13" fmla="*/ 38 h 76"/>
                    <a:gd name="T14" fmla="*/ 12 w 68"/>
                    <a:gd name="T15" fmla="*/ 38 h 76"/>
                    <a:gd name="T16" fmla="*/ 17 w 68"/>
                    <a:gd name="T17" fmla="*/ 38 h 76"/>
                    <a:gd name="T18" fmla="*/ 20 w 68"/>
                    <a:gd name="T19" fmla="*/ 38 h 76"/>
                    <a:gd name="T20" fmla="*/ 25 w 68"/>
                    <a:gd name="T21" fmla="*/ 38 h 76"/>
                    <a:gd name="T22" fmla="*/ 29 w 68"/>
                    <a:gd name="T23" fmla="*/ 38 h 76"/>
                    <a:gd name="T24" fmla="*/ 33 w 68"/>
                    <a:gd name="T25" fmla="*/ 38 h 76"/>
                    <a:gd name="T26" fmla="*/ 14 w 68"/>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8"/>
                    <a:gd name="T43" fmla="*/ 0 h 76"/>
                    <a:gd name="T44" fmla="*/ 68 w 68"/>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8" h="76">
                      <a:moveTo>
                        <a:pt x="29" y="0"/>
                      </a:moveTo>
                      <a:lnTo>
                        <a:pt x="22" y="18"/>
                      </a:lnTo>
                      <a:lnTo>
                        <a:pt x="15" y="37"/>
                      </a:lnTo>
                      <a:lnTo>
                        <a:pt x="7" y="56"/>
                      </a:lnTo>
                      <a:lnTo>
                        <a:pt x="0" y="76"/>
                      </a:lnTo>
                      <a:lnTo>
                        <a:pt x="9" y="76"/>
                      </a:lnTo>
                      <a:lnTo>
                        <a:pt x="17" y="76"/>
                      </a:lnTo>
                      <a:lnTo>
                        <a:pt x="25" y="76"/>
                      </a:lnTo>
                      <a:lnTo>
                        <a:pt x="34" y="76"/>
                      </a:lnTo>
                      <a:lnTo>
                        <a:pt x="42" y="76"/>
                      </a:lnTo>
                      <a:lnTo>
                        <a:pt x="51" y="76"/>
                      </a:lnTo>
                      <a:lnTo>
                        <a:pt x="59" y="76"/>
                      </a:lnTo>
                      <a:lnTo>
                        <a:pt x="68" y="76"/>
                      </a:lnTo>
                      <a:lnTo>
                        <a:pt x="29"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2" name="Freeform 91">
                  <a:extLst>
                    <a:ext uri="{FF2B5EF4-FFF2-40B4-BE49-F238E27FC236}">
                      <a16:creationId xmlns:a16="http://schemas.microsoft.com/office/drawing/2014/main" xmlns="" id="{A638AE3F-5066-4D15-905E-681CC03FC41B}"/>
                    </a:ext>
                  </a:extLst>
                </p:cNvPr>
                <p:cNvSpPr>
                  <a:spLocks/>
                </p:cNvSpPr>
                <p:nvPr/>
              </p:nvSpPr>
              <p:spPr bwMode="auto">
                <a:xfrm>
                  <a:off x="630" y="3613"/>
                  <a:ext cx="52" cy="77"/>
                </a:xfrm>
                <a:custGeom>
                  <a:avLst/>
                  <a:gdLst>
                    <a:gd name="T0" fmla="*/ 0 w 104"/>
                    <a:gd name="T1" fmla="*/ 39 h 154"/>
                    <a:gd name="T2" fmla="*/ 2 w 104"/>
                    <a:gd name="T3" fmla="*/ 35 h 154"/>
                    <a:gd name="T4" fmla="*/ 3 w 104"/>
                    <a:gd name="T5" fmla="*/ 29 h 154"/>
                    <a:gd name="T6" fmla="*/ 5 w 104"/>
                    <a:gd name="T7" fmla="*/ 25 h 154"/>
                    <a:gd name="T8" fmla="*/ 7 w 104"/>
                    <a:gd name="T9" fmla="*/ 21 h 154"/>
                    <a:gd name="T10" fmla="*/ 9 w 104"/>
                    <a:gd name="T11" fmla="*/ 16 h 154"/>
                    <a:gd name="T12" fmla="*/ 11 w 104"/>
                    <a:gd name="T13" fmla="*/ 11 h 154"/>
                    <a:gd name="T14" fmla="*/ 13 w 104"/>
                    <a:gd name="T15" fmla="*/ 6 h 154"/>
                    <a:gd name="T16" fmla="*/ 14 w 104"/>
                    <a:gd name="T17" fmla="*/ 0 h 154"/>
                    <a:gd name="T18" fmla="*/ 52 w 104"/>
                    <a:gd name="T19" fmla="*/ 76 h 154"/>
                    <a:gd name="T20" fmla="*/ 48 w 104"/>
                    <a:gd name="T21" fmla="*/ 76 h 154"/>
                    <a:gd name="T22" fmla="*/ 44 w 104"/>
                    <a:gd name="T23" fmla="*/ 77 h 154"/>
                    <a:gd name="T24" fmla="*/ 40 w 104"/>
                    <a:gd name="T25" fmla="*/ 77 h 154"/>
                    <a:gd name="T26" fmla="*/ 36 w 104"/>
                    <a:gd name="T27" fmla="*/ 77 h 154"/>
                    <a:gd name="T28" fmla="*/ 32 w 104"/>
                    <a:gd name="T29" fmla="*/ 77 h 154"/>
                    <a:gd name="T30" fmla="*/ 27 w 104"/>
                    <a:gd name="T31" fmla="*/ 77 h 154"/>
                    <a:gd name="T32" fmla="*/ 24 w 104"/>
                    <a:gd name="T33" fmla="*/ 77 h 154"/>
                    <a:gd name="T34" fmla="*/ 20 w 104"/>
                    <a:gd name="T35" fmla="*/ 77 h 154"/>
                    <a:gd name="T36" fmla="*/ 0 w 104"/>
                    <a:gd name="T37" fmla="*/ 39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154"/>
                    <a:gd name="T59" fmla="*/ 104 w 104"/>
                    <a:gd name="T60" fmla="*/ 154 h 1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154">
                      <a:moveTo>
                        <a:pt x="0" y="78"/>
                      </a:moveTo>
                      <a:lnTo>
                        <a:pt x="3" y="69"/>
                      </a:lnTo>
                      <a:lnTo>
                        <a:pt x="7" y="59"/>
                      </a:lnTo>
                      <a:lnTo>
                        <a:pt x="10" y="51"/>
                      </a:lnTo>
                      <a:lnTo>
                        <a:pt x="13" y="42"/>
                      </a:lnTo>
                      <a:lnTo>
                        <a:pt x="17" y="32"/>
                      </a:lnTo>
                      <a:lnTo>
                        <a:pt x="22" y="22"/>
                      </a:lnTo>
                      <a:lnTo>
                        <a:pt x="25" y="12"/>
                      </a:lnTo>
                      <a:lnTo>
                        <a:pt x="28" y="0"/>
                      </a:lnTo>
                      <a:lnTo>
                        <a:pt x="104" y="152"/>
                      </a:lnTo>
                      <a:lnTo>
                        <a:pt x="96" y="152"/>
                      </a:lnTo>
                      <a:lnTo>
                        <a:pt x="87" y="154"/>
                      </a:lnTo>
                      <a:lnTo>
                        <a:pt x="79" y="154"/>
                      </a:lnTo>
                      <a:lnTo>
                        <a:pt x="72" y="154"/>
                      </a:lnTo>
                      <a:lnTo>
                        <a:pt x="64" y="154"/>
                      </a:lnTo>
                      <a:lnTo>
                        <a:pt x="55" y="154"/>
                      </a:lnTo>
                      <a:lnTo>
                        <a:pt x="47" y="154"/>
                      </a:lnTo>
                      <a:lnTo>
                        <a:pt x="39" y="154"/>
                      </a:lnTo>
                      <a:lnTo>
                        <a:pt x="0" y="78"/>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3" name="Freeform 92">
                  <a:extLst>
                    <a:ext uri="{FF2B5EF4-FFF2-40B4-BE49-F238E27FC236}">
                      <a16:creationId xmlns:a16="http://schemas.microsoft.com/office/drawing/2014/main" xmlns="" id="{507D977C-C9DC-4BD6-B48D-D7FAD0E064E2}"/>
                    </a:ext>
                  </a:extLst>
                </p:cNvPr>
                <p:cNvSpPr>
                  <a:spLocks/>
                </p:cNvSpPr>
                <p:nvPr/>
              </p:nvSpPr>
              <p:spPr bwMode="auto">
                <a:xfrm>
                  <a:off x="644" y="3581"/>
                  <a:ext cx="73" cy="108"/>
                </a:xfrm>
                <a:custGeom>
                  <a:avLst/>
                  <a:gdLst>
                    <a:gd name="T0" fmla="*/ 0 w 145"/>
                    <a:gd name="T1" fmla="*/ 32 h 216"/>
                    <a:gd name="T2" fmla="*/ 4 w 145"/>
                    <a:gd name="T3" fmla="*/ 25 h 216"/>
                    <a:gd name="T4" fmla="*/ 6 w 145"/>
                    <a:gd name="T5" fmla="*/ 16 h 216"/>
                    <a:gd name="T6" fmla="*/ 10 w 145"/>
                    <a:gd name="T7" fmla="*/ 9 h 216"/>
                    <a:gd name="T8" fmla="*/ 12 w 145"/>
                    <a:gd name="T9" fmla="*/ 0 h 216"/>
                    <a:gd name="T10" fmla="*/ 14 w 145"/>
                    <a:gd name="T11" fmla="*/ 0 h 216"/>
                    <a:gd name="T12" fmla="*/ 16 w 145"/>
                    <a:gd name="T13" fmla="*/ 0 h 216"/>
                    <a:gd name="T14" fmla="*/ 17 w 145"/>
                    <a:gd name="T15" fmla="*/ 0 h 216"/>
                    <a:gd name="T16" fmla="*/ 19 w 145"/>
                    <a:gd name="T17" fmla="*/ 0 h 216"/>
                    <a:gd name="T18" fmla="*/ 73 w 145"/>
                    <a:gd name="T19" fmla="*/ 108 h 216"/>
                    <a:gd name="T20" fmla="*/ 69 w 145"/>
                    <a:gd name="T21" fmla="*/ 108 h 216"/>
                    <a:gd name="T22" fmla="*/ 64 w 145"/>
                    <a:gd name="T23" fmla="*/ 108 h 216"/>
                    <a:gd name="T24" fmla="*/ 60 w 145"/>
                    <a:gd name="T25" fmla="*/ 108 h 216"/>
                    <a:gd name="T26" fmla="*/ 56 w 145"/>
                    <a:gd name="T27" fmla="*/ 108 h 216"/>
                    <a:gd name="T28" fmla="*/ 51 w 145"/>
                    <a:gd name="T29" fmla="*/ 108 h 216"/>
                    <a:gd name="T30" fmla="*/ 47 w 145"/>
                    <a:gd name="T31" fmla="*/ 108 h 216"/>
                    <a:gd name="T32" fmla="*/ 43 w 145"/>
                    <a:gd name="T33" fmla="*/ 108 h 216"/>
                    <a:gd name="T34" fmla="*/ 38 w 145"/>
                    <a:gd name="T35" fmla="*/ 108 h 216"/>
                    <a:gd name="T36" fmla="*/ 0 w 145"/>
                    <a:gd name="T37" fmla="*/ 32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216"/>
                    <a:gd name="T59" fmla="*/ 145 w 14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216">
                      <a:moveTo>
                        <a:pt x="0" y="64"/>
                      </a:moveTo>
                      <a:lnTo>
                        <a:pt x="7" y="49"/>
                      </a:lnTo>
                      <a:lnTo>
                        <a:pt x="12" y="32"/>
                      </a:lnTo>
                      <a:lnTo>
                        <a:pt x="19" y="17"/>
                      </a:lnTo>
                      <a:lnTo>
                        <a:pt x="24" y="0"/>
                      </a:lnTo>
                      <a:lnTo>
                        <a:pt x="27" y="0"/>
                      </a:lnTo>
                      <a:lnTo>
                        <a:pt x="31" y="0"/>
                      </a:lnTo>
                      <a:lnTo>
                        <a:pt x="34" y="0"/>
                      </a:lnTo>
                      <a:lnTo>
                        <a:pt x="37" y="0"/>
                      </a:lnTo>
                      <a:lnTo>
                        <a:pt x="145" y="216"/>
                      </a:lnTo>
                      <a:lnTo>
                        <a:pt x="137" y="216"/>
                      </a:lnTo>
                      <a:lnTo>
                        <a:pt x="128" y="216"/>
                      </a:lnTo>
                      <a:lnTo>
                        <a:pt x="120" y="216"/>
                      </a:lnTo>
                      <a:lnTo>
                        <a:pt x="112" y="216"/>
                      </a:lnTo>
                      <a:lnTo>
                        <a:pt x="101" y="216"/>
                      </a:lnTo>
                      <a:lnTo>
                        <a:pt x="93" y="216"/>
                      </a:lnTo>
                      <a:lnTo>
                        <a:pt x="85" y="216"/>
                      </a:lnTo>
                      <a:lnTo>
                        <a:pt x="76" y="216"/>
                      </a:lnTo>
                      <a:lnTo>
                        <a:pt x="0" y="64"/>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4" name="Freeform 93">
                  <a:extLst>
                    <a:ext uri="{FF2B5EF4-FFF2-40B4-BE49-F238E27FC236}">
                      <a16:creationId xmlns:a16="http://schemas.microsoft.com/office/drawing/2014/main" xmlns="" id="{1995757D-B617-49C0-9F5A-8ADC458B1336}"/>
                    </a:ext>
                  </a:extLst>
                </p:cNvPr>
                <p:cNvSpPr>
                  <a:spLocks/>
                </p:cNvSpPr>
                <p:nvPr/>
              </p:nvSpPr>
              <p:spPr bwMode="auto">
                <a:xfrm>
                  <a:off x="663" y="3581"/>
                  <a:ext cx="88" cy="108"/>
                </a:xfrm>
                <a:custGeom>
                  <a:avLst/>
                  <a:gdLst>
                    <a:gd name="T0" fmla="*/ 0 w 177"/>
                    <a:gd name="T1" fmla="*/ 0 h 216"/>
                    <a:gd name="T2" fmla="*/ 4 w 177"/>
                    <a:gd name="T3" fmla="*/ 0 h 216"/>
                    <a:gd name="T4" fmla="*/ 8 w 177"/>
                    <a:gd name="T5" fmla="*/ 0 h 216"/>
                    <a:gd name="T6" fmla="*/ 13 w 177"/>
                    <a:gd name="T7" fmla="*/ 0 h 216"/>
                    <a:gd name="T8" fmla="*/ 18 w 177"/>
                    <a:gd name="T9" fmla="*/ 0 h 216"/>
                    <a:gd name="T10" fmla="*/ 22 w 177"/>
                    <a:gd name="T11" fmla="*/ 0 h 216"/>
                    <a:gd name="T12" fmla="*/ 26 w 177"/>
                    <a:gd name="T13" fmla="*/ 0 h 216"/>
                    <a:gd name="T14" fmla="*/ 30 w 177"/>
                    <a:gd name="T15" fmla="*/ 0 h 216"/>
                    <a:gd name="T16" fmla="*/ 35 w 177"/>
                    <a:gd name="T17" fmla="*/ 0 h 216"/>
                    <a:gd name="T18" fmla="*/ 88 w 177"/>
                    <a:gd name="T19" fmla="*/ 108 h 216"/>
                    <a:gd name="T20" fmla="*/ 84 w 177"/>
                    <a:gd name="T21" fmla="*/ 108 h 216"/>
                    <a:gd name="T22" fmla="*/ 80 w 177"/>
                    <a:gd name="T23" fmla="*/ 108 h 216"/>
                    <a:gd name="T24" fmla="*/ 75 w 177"/>
                    <a:gd name="T25" fmla="*/ 108 h 216"/>
                    <a:gd name="T26" fmla="*/ 71 w 177"/>
                    <a:gd name="T27" fmla="*/ 108 h 216"/>
                    <a:gd name="T28" fmla="*/ 67 w 177"/>
                    <a:gd name="T29" fmla="*/ 108 h 216"/>
                    <a:gd name="T30" fmla="*/ 62 w 177"/>
                    <a:gd name="T31" fmla="*/ 108 h 216"/>
                    <a:gd name="T32" fmla="*/ 58 w 177"/>
                    <a:gd name="T33" fmla="*/ 108 h 216"/>
                    <a:gd name="T34" fmla="*/ 54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9" y="0"/>
                      </a:lnTo>
                      <a:lnTo>
                        <a:pt x="17" y="0"/>
                      </a:lnTo>
                      <a:lnTo>
                        <a:pt x="27" y="0"/>
                      </a:lnTo>
                      <a:lnTo>
                        <a:pt x="36" y="0"/>
                      </a:lnTo>
                      <a:lnTo>
                        <a:pt x="44" y="0"/>
                      </a:lnTo>
                      <a:lnTo>
                        <a:pt x="53" y="0"/>
                      </a:lnTo>
                      <a:lnTo>
                        <a:pt x="61" y="0"/>
                      </a:lnTo>
                      <a:lnTo>
                        <a:pt x="70" y="0"/>
                      </a:lnTo>
                      <a:lnTo>
                        <a:pt x="177" y="216"/>
                      </a:lnTo>
                      <a:lnTo>
                        <a:pt x="169" y="216"/>
                      </a:lnTo>
                      <a:lnTo>
                        <a:pt x="160" y="216"/>
                      </a:lnTo>
                      <a:lnTo>
                        <a:pt x="150" y="216"/>
                      </a:lnTo>
                      <a:lnTo>
                        <a:pt x="142" y="216"/>
                      </a:lnTo>
                      <a:lnTo>
                        <a:pt x="134" y="216"/>
                      </a:lnTo>
                      <a:lnTo>
                        <a:pt x="125" y="216"/>
                      </a:lnTo>
                      <a:lnTo>
                        <a:pt x="117" y="216"/>
                      </a:lnTo>
                      <a:lnTo>
                        <a:pt x="108" y="216"/>
                      </a:lnTo>
                      <a:lnTo>
                        <a:pt x="0"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5" name="Freeform 94">
                  <a:extLst>
                    <a:ext uri="{FF2B5EF4-FFF2-40B4-BE49-F238E27FC236}">
                      <a16:creationId xmlns:a16="http://schemas.microsoft.com/office/drawing/2014/main" xmlns="" id="{26F9D152-AEFB-4F44-A0DE-E734969A1E0F}"/>
                    </a:ext>
                  </a:extLst>
                </p:cNvPr>
                <p:cNvSpPr>
                  <a:spLocks/>
                </p:cNvSpPr>
                <p:nvPr/>
              </p:nvSpPr>
              <p:spPr bwMode="auto">
                <a:xfrm>
                  <a:off x="697" y="3581"/>
                  <a:ext cx="88" cy="108"/>
                </a:xfrm>
                <a:custGeom>
                  <a:avLst/>
                  <a:gdLst>
                    <a:gd name="T0" fmla="*/ 0 w 175"/>
                    <a:gd name="T1" fmla="*/ 0 h 216"/>
                    <a:gd name="T2" fmla="*/ 4 w 175"/>
                    <a:gd name="T3" fmla="*/ 0 h 216"/>
                    <a:gd name="T4" fmla="*/ 8 w 175"/>
                    <a:gd name="T5" fmla="*/ 0 h 216"/>
                    <a:gd name="T6" fmla="*/ 13 w 175"/>
                    <a:gd name="T7" fmla="*/ 0 h 216"/>
                    <a:gd name="T8" fmla="*/ 17 w 175"/>
                    <a:gd name="T9" fmla="*/ 0 h 216"/>
                    <a:gd name="T10" fmla="*/ 21 w 175"/>
                    <a:gd name="T11" fmla="*/ 0 h 216"/>
                    <a:gd name="T12" fmla="*/ 25 w 175"/>
                    <a:gd name="T13" fmla="*/ 0 h 216"/>
                    <a:gd name="T14" fmla="*/ 29 w 175"/>
                    <a:gd name="T15" fmla="*/ 0 h 216"/>
                    <a:gd name="T16" fmla="*/ 34 w 175"/>
                    <a:gd name="T17" fmla="*/ 0 h 216"/>
                    <a:gd name="T18" fmla="*/ 88 w 175"/>
                    <a:gd name="T19" fmla="*/ 108 h 216"/>
                    <a:gd name="T20" fmla="*/ 83 w 175"/>
                    <a:gd name="T21" fmla="*/ 108 h 216"/>
                    <a:gd name="T22" fmla="*/ 79 w 175"/>
                    <a:gd name="T23" fmla="*/ 108 h 216"/>
                    <a:gd name="T24" fmla="*/ 75 w 175"/>
                    <a:gd name="T25" fmla="*/ 108 h 216"/>
                    <a:gd name="T26" fmla="*/ 71 w 175"/>
                    <a:gd name="T27" fmla="*/ 108 h 216"/>
                    <a:gd name="T28" fmla="*/ 67 w 175"/>
                    <a:gd name="T29" fmla="*/ 108 h 216"/>
                    <a:gd name="T30" fmla="*/ 62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6" y="0"/>
                      </a:lnTo>
                      <a:lnTo>
                        <a:pt x="25" y="0"/>
                      </a:lnTo>
                      <a:lnTo>
                        <a:pt x="33" y="0"/>
                      </a:lnTo>
                      <a:lnTo>
                        <a:pt x="42" y="0"/>
                      </a:lnTo>
                      <a:lnTo>
                        <a:pt x="50" y="0"/>
                      </a:lnTo>
                      <a:lnTo>
                        <a:pt x="58" y="0"/>
                      </a:lnTo>
                      <a:lnTo>
                        <a:pt x="67" y="0"/>
                      </a:lnTo>
                      <a:lnTo>
                        <a:pt x="175" y="216"/>
                      </a:lnTo>
                      <a:lnTo>
                        <a:pt x="166" y="216"/>
                      </a:lnTo>
                      <a:lnTo>
                        <a:pt x="158" y="216"/>
                      </a:lnTo>
                      <a:lnTo>
                        <a:pt x="149" y="216"/>
                      </a:lnTo>
                      <a:lnTo>
                        <a:pt x="141" y="216"/>
                      </a:lnTo>
                      <a:lnTo>
                        <a:pt x="133" y="216"/>
                      </a:lnTo>
                      <a:lnTo>
                        <a:pt x="124" y="216"/>
                      </a:lnTo>
                      <a:lnTo>
                        <a:pt x="116" y="216"/>
                      </a:lnTo>
                      <a:lnTo>
                        <a:pt x="107" y="216"/>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6" name="Freeform 95">
                  <a:extLst>
                    <a:ext uri="{FF2B5EF4-FFF2-40B4-BE49-F238E27FC236}">
                      <a16:creationId xmlns:a16="http://schemas.microsoft.com/office/drawing/2014/main" xmlns="" id="{C01EF825-D0EC-4E85-918C-429FF680CA67}"/>
                    </a:ext>
                  </a:extLst>
                </p:cNvPr>
                <p:cNvSpPr>
                  <a:spLocks/>
                </p:cNvSpPr>
                <p:nvPr/>
              </p:nvSpPr>
              <p:spPr bwMode="auto">
                <a:xfrm>
                  <a:off x="731" y="3581"/>
                  <a:ext cx="88" cy="108"/>
                </a:xfrm>
                <a:custGeom>
                  <a:avLst/>
                  <a:gdLst>
                    <a:gd name="T0" fmla="*/ 0 w 177"/>
                    <a:gd name="T1" fmla="*/ 0 h 216"/>
                    <a:gd name="T2" fmla="*/ 4 w 177"/>
                    <a:gd name="T3" fmla="*/ 0 h 216"/>
                    <a:gd name="T4" fmla="*/ 8 w 177"/>
                    <a:gd name="T5" fmla="*/ 0 h 216"/>
                    <a:gd name="T6" fmla="*/ 12 w 177"/>
                    <a:gd name="T7" fmla="*/ 0 h 216"/>
                    <a:gd name="T8" fmla="*/ 17 w 177"/>
                    <a:gd name="T9" fmla="*/ 0 h 216"/>
                    <a:gd name="T10" fmla="*/ 21 w 177"/>
                    <a:gd name="T11" fmla="*/ 0 h 216"/>
                    <a:gd name="T12" fmla="*/ 25 w 177"/>
                    <a:gd name="T13" fmla="*/ 0 h 216"/>
                    <a:gd name="T14" fmla="*/ 29 w 177"/>
                    <a:gd name="T15" fmla="*/ 0 h 216"/>
                    <a:gd name="T16" fmla="*/ 33 w 177"/>
                    <a:gd name="T17" fmla="*/ 0 h 216"/>
                    <a:gd name="T18" fmla="*/ 88 w 177"/>
                    <a:gd name="T19" fmla="*/ 108 h 216"/>
                    <a:gd name="T20" fmla="*/ 84 w 177"/>
                    <a:gd name="T21" fmla="*/ 108 h 216"/>
                    <a:gd name="T22" fmla="*/ 80 w 177"/>
                    <a:gd name="T23" fmla="*/ 108 h 216"/>
                    <a:gd name="T24" fmla="*/ 75 w 177"/>
                    <a:gd name="T25" fmla="*/ 108 h 216"/>
                    <a:gd name="T26" fmla="*/ 71 w 177"/>
                    <a:gd name="T27" fmla="*/ 108 h 216"/>
                    <a:gd name="T28" fmla="*/ 66 w 177"/>
                    <a:gd name="T29" fmla="*/ 108 h 216"/>
                    <a:gd name="T30" fmla="*/ 62 w 177"/>
                    <a:gd name="T31" fmla="*/ 108 h 216"/>
                    <a:gd name="T32" fmla="*/ 58 w 177"/>
                    <a:gd name="T33" fmla="*/ 108 h 216"/>
                    <a:gd name="T34" fmla="*/ 54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8" y="0"/>
                      </a:lnTo>
                      <a:lnTo>
                        <a:pt x="17" y="0"/>
                      </a:lnTo>
                      <a:lnTo>
                        <a:pt x="25" y="0"/>
                      </a:lnTo>
                      <a:lnTo>
                        <a:pt x="34" y="0"/>
                      </a:lnTo>
                      <a:lnTo>
                        <a:pt x="42" y="0"/>
                      </a:lnTo>
                      <a:lnTo>
                        <a:pt x="50" y="0"/>
                      </a:lnTo>
                      <a:lnTo>
                        <a:pt x="59" y="0"/>
                      </a:lnTo>
                      <a:lnTo>
                        <a:pt x="67" y="0"/>
                      </a:lnTo>
                      <a:lnTo>
                        <a:pt x="177" y="216"/>
                      </a:lnTo>
                      <a:lnTo>
                        <a:pt x="168" y="216"/>
                      </a:lnTo>
                      <a:lnTo>
                        <a:pt x="160" y="216"/>
                      </a:lnTo>
                      <a:lnTo>
                        <a:pt x="151" y="216"/>
                      </a:lnTo>
                      <a:lnTo>
                        <a:pt x="143" y="216"/>
                      </a:lnTo>
                      <a:lnTo>
                        <a:pt x="133" y="216"/>
                      </a:lnTo>
                      <a:lnTo>
                        <a:pt x="125" y="216"/>
                      </a:lnTo>
                      <a:lnTo>
                        <a:pt x="116" y="216"/>
                      </a:lnTo>
                      <a:lnTo>
                        <a:pt x="108" y="216"/>
                      </a:lnTo>
                      <a:lnTo>
                        <a:pt x="0"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7" name="Freeform 96">
                  <a:extLst>
                    <a:ext uri="{FF2B5EF4-FFF2-40B4-BE49-F238E27FC236}">
                      <a16:creationId xmlns:a16="http://schemas.microsoft.com/office/drawing/2014/main" xmlns="" id="{7471494C-FC8B-4200-AD3E-07F22E6772E9}"/>
                    </a:ext>
                  </a:extLst>
                </p:cNvPr>
                <p:cNvSpPr>
                  <a:spLocks/>
                </p:cNvSpPr>
                <p:nvPr/>
              </p:nvSpPr>
              <p:spPr bwMode="auto">
                <a:xfrm>
                  <a:off x="765" y="3581"/>
                  <a:ext cx="89" cy="108"/>
                </a:xfrm>
                <a:custGeom>
                  <a:avLst/>
                  <a:gdLst>
                    <a:gd name="T0" fmla="*/ 0 w 179"/>
                    <a:gd name="T1" fmla="*/ 0 h 216"/>
                    <a:gd name="T2" fmla="*/ 4 w 179"/>
                    <a:gd name="T3" fmla="*/ 0 h 216"/>
                    <a:gd name="T4" fmla="*/ 9 w 179"/>
                    <a:gd name="T5" fmla="*/ 0 h 216"/>
                    <a:gd name="T6" fmla="*/ 13 w 179"/>
                    <a:gd name="T7" fmla="*/ 0 h 216"/>
                    <a:gd name="T8" fmla="*/ 18 w 179"/>
                    <a:gd name="T9" fmla="*/ 0 h 216"/>
                    <a:gd name="T10" fmla="*/ 22 w 179"/>
                    <a:gd name="T11" fmla="*/ 0 h 216"/>
                    <a:gd name="T12" fmla="*/ 27 w 179"/>
                    <a:gd name="T13" fmla="*/ 0 h 216"/>
                    <a:gd name="T14" fmla="*/ 31 w 179"/>
                    <a:gd name="T15" fmla="*/ 0 h 216"/>
                    <a:gd name="T16" fmla="*/ 35 w 179"/>
                    <a:gd name="T17" fmla="*/ 0 h 216"/>
                    <a:gd name="T18" fmla="*/ 89 w 179"/>
                    <a:gd name="T19" fmla="*/ 108 h 216"/>
                    <a:gd name="T20" fmla="*/ 85 w 179"/>
                    <a:gd name="T21" fmla="*/ 108 h 216"/>
                    <a:gd name="T22" fmla="*/ 81 w 179"/>
                    <a:gd name="T23" fmla="*/ 108 h 216"/>
                    <a:gd name="T24" fmla="*/ 77 w 179"/>
                    <a:gd name="T25" fmla="*/ 108 h 216"/>
                    <a:gd name="T26" fmla="*/ 72 w 179"/>
                    <a:gd name="T27" fmla="*/ 108 h 216"/>
                    <a:gd name="T28" fmla="*/ 67 w 179"/>
                    <a:gd name="T29" fmla="*/ 108 h 216"/>
                    <a:gd name="T30" fmla="*/ 63 w 179"/>
                    <a:gd name="T31" fmla="*/ 108 h 216"/>
                    <a:gd name="T32" fmla="*/ 59 w 179"/>
                    <a:gd name="T33" fmla="*/ 108 h 216"/>
                    <a:gd name="T34" fmla="*/ 55 w 179"/>
                    <a:gd name="T35" fmla="*/ 108 h 216"/>
                    <a:gd name="T36" fmla="*/ 0 w 179"/>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9"/>
                    <a:gd name="T58" fmla="*/ 0 h 216"/>
                    <a:gd name="T59" fmla="*/ 179 w 179"/>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9" h="216">
                      <a:moveTo>
                        <a:pt x="0" y="0"/>
                      </a:moveTo>
                      <a:lnTo>
                        <a:pt x="9" y="0"/>
                      </a:lnTo>
                      <a:lnTo>
                        <a:pt x="19" y="0"/>
                      </a:lnTo>
                      <a:lnTo>
                        <a:pt x="27" y="0"/>
                      </a:lnTo>
                      <a:lnTo>
                        <a:pt x="36" y="0"/>
                      </a:lnTo>
                      <a:lnTo>
                        <a:pt x="44" y="0"/>
                      </a:lnTo>
                      <a:lnTo>
                        <a:pt x="54" y="0"/>
                      </a:lnTo>
                      <a:lnTo>
                        <a:pt x="63" y="0"/>
                      </a:lnTo>
                      <a:lnTo>
                        <a:pt x="71" y="0"/>
                      </a:lnTo>
                      <a:lnTo>
                        <a:pt x="179" y="216"/>
                      </a:lnTo>
                      <a:lnTo>
                        <a:pt x="170" y="216"/>
                      </a:lnTo>
                      <a:lnTo>
                        <a:pt x="162" y="216"/>
                      </a:lnTo>
                      <a:lnTo>
                        <a:pt x="154" y="216"/>
                      </a:lnTo>
                      <a:lnTo>
                        <a:pt x="145" y="216"/>
                      </a:lnTo>
                      <a:lnTo>
                        <a:pt x="135" y="216"/>
                      </a:lnTo>
                      <a:lnTo>
                        <a:pt x="127" y="216"/>
                      </a:lnTo>
                      <a:lnTo>
                        <a:pt x="118" y="216"/>
                      </a:lnTo>
                      <a:lnTo>
                        <a:pt x="110" y="216"/>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8" name="Freeform 97">
                  <a:extLst>
                    <a:ext uri="{FF2B5EF4-FFF2-40B4-BE49-F238E27FC236}">
                      <a16:creationId xmlns:a16="http://schemas.microsoft.com/office/drawing/2014/main" xmlns="" id="{B5D82FDA-E823-4911-A85B-37D2C2A4AC6E}"/>
                    </a:ext>
                  </a:extLst>
                </p:cNvPr>
                <p:cNvSpPr>
                  <a:spLocks/>
                </p:cNvSpPr>
                <p:nvPr/>
              </p:nvSpPr>
              <p:spPr bwMode="auto">
                <a:xfrm>
                  <a:off x="800" y="3581"/>
                  <a:ext cx="88" cy="108"/>
                </a:xfrm>
                <a:custGeom>
                  <a:avLst/>
                  <a:gdLst>
                    <a:gd name="T0" fmla="*/ 0 w 175"/>
                    <a:gd name="T1" fmla="*/ 0 h 216"/>
                    <a:gd name="T2" fmla="*/ 4 w 175"/>
                    <a:gd name="T3" fmla="*/ 0 h 216"/>
                    <a:gd name="T4" fmla="*/ 9 w 175"/>
                    <a:gd name="T5" fmla="*/ 0 h 216"/>
                    <a:gd name="T6" fmla="*/ 13 w 175"/>
                    <a:gd name="T7" fmla="*/ 0 h 216"/>
                    <a:gd name="T8" fmla="*/ 17 w 175"/>
                    <a:gd name="T9" fmla="*/ 0 h 216"/>
                    <a:gd name="T10" fmla="*/ 21 w 175"/>
                    <a:gd name="T11" fmla="*/ 0 h 216"/>
                    <a:gd name="T12" fmla="*/ 26 w 175"/>
                    <a:gd name="T13" fmla="*/ 0 h 216"/>
                    <a:gd name="T14" fmla="*/ 30 w 175"/>
                    <a:gd name="T15" fmla="*/ 0 h 216"/>
                    <a:gd name="T16" fmla="*/ 34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7 w 175"/>
                    <a:gd name="T29" fmla="*/ 108 h 216"/>
                    <a:gd name="T30" fmla="*/ 63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7" y="0"/>
                      </a:lnTo>
                      <a:lnTo>
                        <a:pt x="25" y="0"/>
                      </a:lnTo>
                      <a:lnTo>
                        <a:pt x="34" y="0"/>
                      </a:lnTo>
                      <a:lnTo>
                        <a:pt x="42" y="0"/>
                      </a:lnTo>
                      <a:lnTo>
                        <a:pt x="51" y="0"/>
                      </a:lnTo>
                      <a:lnTo>
                        <a:pt x="59" y="0"/>
                      </a:lnTo>
                      <a:lnTo>
                        <a:pt x="67" y="0"/>
                      </a:lnTo>
                      <a:lnTo>
                        <a:pt x="175" y="216"/>
                      </a:lnTo>
                      <a:lnTo>
                        <a:pt x="167" y="216"/>
                      </a:lnTo>
                      <a:lnTo>
                        <a:pt x="158" y="216"/>
                      </a:lnTo>
                      <a:lnTo>
                        <a:pt x="150" y="216"/>
                      </a:lnTo>
                      <a:lnTo>
                        <a:pt x="141" y="216"/>
                      </a:lnTo>
                      <a:lnTo>
                        <a:pt x="133" y="216"/>
                      </a:lnTo>
                      <a:lnTo>
                        <a:pt x="125" y="216"/>
                      </a:lnTo>
                      <a:lnTo>
                        <a:pt x="116" y="216"/>
                      </a:lnTo>
                      <a:lnTo>
                        <a:pt x="108" y="216"/>
                      </a:lnTo>
                      <a:lnTo>
                        <a:pt x="0"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9" name="Freeform 98">
                  <a:extLst>
                    <a:ext uri="{FF2B5EF4-FFF2-40B4-BE49-F238E27FC236}">
                      <a16:creationId xmlns:a16="http://schemas.microsoft.com/office/drawing/2014/main" xmlns="" id="{22027FC2-B0F8-45FB-B627-618609A7EE4D}"/>
                    </a:ext>
                  </a:extLst>
                </p:cNvPr>
                <p:cNvSpPr>
                  <a:spLocks/>
                </p:cNvSpPr>
                <p:nvPr/>
              </p:nvSpPr>
              <p:spPr bwMode="auto">
                <a:xfrm>
                  <a:off x="834" y="3581"/>
                  <a:ext cx="88" cy="108"/>
                </a:xfrm>
                <a:custGeom>
                  <a:avLst/>
                  <a:gdLst>
                    <a:gd name="T0" fmla="*/ 0 w 177"/>
                    <a:gd name="T1" fmla="*/ 0 h 216"/>
                    <a:gd name="T2" fmla="*/ 4 w 177"/>
                    <a:gd name="T3" fmla="*/ 0 h 216"/>
                    <a:gd name="T4" fmla="*/ 8 w 177"/>
                    <a:gd name="T5" fmla="*/ 0 h 216"/>
                    <a:gd name="T6" fmla="*/ 13 w 177"/>
                    <a:gd name="T7" fmla="*/ 0 h 216"/>
                    <a:gd name="T8" fmla="*/ 18 w 177"/>
                    <a:gd name="T9" fmla="*/ 0 h 216"/>
                    <a:gd name="T10" fmla="*/ 22 w 177"/>
                    <a:gd name="T11" fmla="*/ 0 h 216"/>
                    <a:gd name="T12" fmla="*/ 26 w 177"/>
                    <a:gd name="T13" fmla="*/ 0 h 216"/>
                    <a:gd name="T14" fmla="*/ 30 w 177"/>
                    <a:gd name="T15" fmla="*/ 0 h 216"/>
                    <a:gd name="T16" fmla="*/ 34 w 177"/>
                    <a:gd name="T17" fmla="*/ 0 h 216"/>
                    <a:gd name="T18" fmla="*/ 88 w 177"/>
                    <a:gd name="T19" fmla="*/ 108 h 216"/>
                    <a:gd name="T20" fmla="*/ 88 w 177"/>
                    <a:gd name="T21" fmla="*/ 108 h 216"/>
                    <a:gd name="T22" fmla="*/ 86 w 177"/>
                    <a:gd name="T23" fmla="*/ 108 h 216"/>
                    <a:gd name="T24" fmla="*/ 85 w 177"/>
                    <a:gd name="T25" fmla="*/ 108 h 216"/>
                    <a:gd name="T26" fmla="*/ 83 w 177"/>
                    <a:gd name="T27" fmla="*/ 108 h 216"/>
                    <a:gd name="T28" fmla="*/ 80 w 177"/>
                    <a:gd name="T29" fmla="*/ 108 h 216"/>
                    <a:gd name="T30" fmla="*/ 76 w 177"/>
                    <a:gd name="T31" fmla="*/ 108 h 216"/>
                    <a:gd name="T32" fmla="*/ 72 w 177"/>
                    <a:gd name="T33" fmla="*/ 108 h 216"/>
                    <a:gd name="T34" fmla="*/ 69 w 177"/>
                    <a:gd name="T35" fmla="*/ 108 h 216"/>
                    <a:gd name="T36" fmla="*/ 65 w 177"/>
                    <a:gd name="T37" fmla="*/ 108 h 216"/>
                    <a:gd name="T38" fmla="*/ 61 w 177"/>
                    <a:gd name="T39" fmla="*/ 108 h 216"/>
                    <a:gd name="T40" fmla="*/ 57 w 177"/>
                    <a:gd name="T41" fmla="*/ 108 h 216"/>
                    <a:gd name="T42" fmla="*/ 54 w 177"/>
                    <a:gd name="T43" fmla="*/ 108 h 216"/>
                    <a:gd name="T44" fmla="*/ 0 w 177"/>
                    <a:gd name="T45" fmla="*/ 0 h 2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
                    <a:gd name="T70" fmla="*/ 0 h 216"/>
                    <a:gd name="T71" fmla="*/ 177 w 177"/>
                    <a:gd name="T72" fmla="*/ 216 h 2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 h="216">
                      <a:moveTo>
                        <a:pt x="0" y="0"/>
                      </a:moveTo>
                      <a:lnTo>
                        <a:pt x="9" y="0"/>
                      </a:lnTo>
                      <a:lnTo>
                        <a:pt x="17" y="0"/>
                      </a:lnTo>
                      <a:lnTo>
                        <a:pt x="26" y="0"/>
                      </a:lnTo>
                      <a:lnTo>
                        <a:pt x="36" y="0"/>
                      </a:lnTo>
                      <a:lnTo>
                        <a:pt x="44" y="0"/>
                      </a:lnTo>
                      <a:lnTo>
                        <a:pt x="53" y="0"/>
                      </a:lnTo>
                      <a:lnTo>
                        <a:pt x="61" y="0"/>
                      </a:lnTo>
                      <a:lnTo>
                        <a:pt x="69" y="0"/>
                      </a:lnTo>
                      <a:lnTo>
                        <a:pt x="177" y="216"/>
                      </a:lnTo>
                      <a:lnTo>
                        <a:pt x="176" y="216"/>
                      </a:lnTo>
                      <a:lnTo>
                        <a:pt x="172" y="216"/>
                      </a:lnTo>
                      <a:lnTo>
                        <a:pt x="170" y="216"/>
                      </a:lnTo>
                      <a:lnTo>
                        <a:pt x="167" y="216"/>
                      </a:lnTo>
                      <a:lnTo>
                        <a:pt x="160" y="216"/>
                      </a:lnTo>
                      <a:lnTo>
                        <a:pt x="152" y="216"/>
                      </a:lnTo>
                      <a:lnTo>
                        <a:pt x="145" y="216"/>
                      </a:lnTo>
                      <a:lnTo>
                        <a:pt x="138" y="216"/>
                      </a:lnTo>
                      <a:lnTo>
                        <a:pt x="130" y="216"/>
                      </a:lnTo>
                      <a:lnTo>
                        <a:pt x="123" y="216"/>
                      </a:lnTo>
                      <a:lnTo>
                        <a:pt x="115" y="216"/>
                      </a:lnTo>
                      <a:lnTo>
                        <a:pt x="108" y="216"/>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0" name="Freeform 99">
                  <a:extLst>
                    <a:ext uri="{FF2B5EF4-FFF2-40B4-BE49-F238E27FC236}">
                      <a16:creationId xmlns:a16="http://schemas.microsoft.com/office/drawing/2014/main" xmlns="" id="{F535F88A-3E26-4A4F-8CA4-E3D5F62445DF}"/>
                    </a:ext>
                  </a:extLst>
                </p:cNvPr>
                <p:cNvSpPr>
                  <a:spLocks/>
                </p:cNvSpPr>
                <p:nvPr/>
              </p:nvSpPr>
              <p:spPr bwMode="auto">
                <a:xfrm>
                  <a:off x="868" y="3581"/>
                  <a:ext cx="89" cy="108"/>
                </a:xfrm>
                <a:custGeom>
                  <a:avLst/>
                  <a:gdLst>
                    <a:gd name="T0" fmla="*/ 0 w 177"/>
                    <a:gd name="T1" fmla="*/ 0 h 216"/>
                    <a:gd name="T2" fmla="*/ 5 w 177"/>
                    <a:gd name="T3" fmla="*/ 0 h 216"/>
                    <a:gd name="T4" fmla="*/ 9 w 177"/>
                    <a:gd name="T5" fmla="*/ 0 h 216"/>
                    <a:gd name="T6" fmla="*/ 13 w 177"/>
                    <a:gd name="T7" fmla="*/ 0 h 216"/>
                    <a:gd name="T8" fmla="*/ 17 w 177"/>
                    <a:gd name="T9" fmla="*/ 0 h 216"/>
                    <a:gd name="T10" fmla="*/ 22 w 177"/>
                    <a:gd name="T11" fmla="*/ 0 h 216"/>
                    <a:gd name="T12" fmla="*/ 27 w 177"/>
                    <a:gd name="T13" fmla="*/ 0 h 216"/>
                    <a:gd name="T14" fmla="*/ 31 w 177"/>
                    <a:gd name="T15" fmla="*/ 0 h 216"/>
                    <a:gd name="T16" fmla="*/ 35 w 177"/>
                    <a:gd name="T17" fmla="*/ 0 h 216"/>
                    <a:gd name="T18" fmla="*/ 89 w 177"/>
                    <a:gd name="T19" fmla="*/ 108 h 216"/>
                    <a:gd name="T20" fmla="*/ 85 w 177"/>
                    <a:gd name="T21" fmla="*/ 108 h 216"/>
                    <a:gd name="T22" fmla="*/ 80 w 177"/>
                    <a:gd name="T23" fmla="*/ 108 h 216"/>
                    <a:gd name="T24" fmla="*/ 75 w 177"/>
                    <a:gd name="T25" fmla="*/ 108 h 216"/>
                    <a:gd name="T26" fmla="*/ 71 w 177"/>
                    <a:gd name="T27" fmla="*/ 108 h 216"/>
                    <a:gd name="T28" fmla="*/ 67 w 177"/>
                    <a:gd name="T29" fmla="*/ 108 h 216"/>
                    <a:gd name="T30" fmla="*/ 63 w 177"/>
                    <a:gd name="T31" fmla="*/ 108 h 216"/>
                    <a:gd name="T32" fmla="*/ 59 w 177"/>
                    <a:gd name="T33" fmla="*/ 108 h 216"/>
                    <a:gd name="T34" fmla="*/ 54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9" y="0"/>
                      </a:lnTo>
                      <a:lnTo>
                        <a:pt x="17" y="0"/>
                      </a:lnTo>
                      <a:lnTo>
                        <a:pt x="26" y="0"/>
                      </a:lnTo>
                      <a:lnTo>
                        <a:pt x="34" y="0"/>
                      </a:lnTo>
                      <a:lnTo>
                        <a:pt x="43" y="0"/>
                      </a:lnTo>
                      <a:lnTo>
                        <a:pt x="53" y="0"/>
                      </a:lnTo>
                      <a:lnTo>
                        <a:pt x="61" y="0"/>
                      </a:lnTo>
                      <a:lnTo>
                        <a:pt x="69" y="0"/>
                      </a:lnTo>
                      <a:lnTo>
                        <a:pt x="177" y="216"/>
                      </a:lnTo>
                      <a:lnTo>
                        <a:pt x="169" y="216"/>
                      </a:lnTo>
                      <a:lnTo>
                        <a:pt x="160" y="216"/>
                      </a:lnTo>
                      <a:lnTo>
                        <a:pt x="150" y="216"/>
                      </a:lnTo>
                      <a:lnTo>
                        <a:pt x="142" y="216"/>
                      </a:lnTo>
                      <a:lnTo>
                        <a:pt x="133" y="216"/>
                      </a:lnTo>
                      <a:lnTo>
                        <a:pt x="125" y="216"/>
                      </a:lnTo>
                      <a:lnTo>
                        <a:pt x="117" y="216"/>
                      </a:lnTo>
                      <a:lnTo>
                        <a:pt x="108" y="216"/>
                      </a:lnTo>
                      <a:lnTo>
                        <a:pt x="0" y="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1" name="Freeform 100">
                  <a:extLst>
                    <a:ext uri="{FF2B5EF4-FFF2-40B4-BE49-F238E27FC236}">
                      <a16:creationId xmlns:a16="http://schemas.microsoft.com/office/drawing/2014/main" xmlns="" id="{6F498C78-91F8-4CA7-9DE6-DC74098C3FD3}"/>
                    </a:ext>
                  </a:extLst>
                </p:cNvPr>
                <p:cNvSpPr>
                  <a:spLocks/>
                </p:cNvSpPr>
                <p:nvPr/>
              </p:nvSpPr>
              <p:spPr bwMode="auto">
                <a:xfrm>
                  <a:off x="903" y="3581"/>
                  <a:ext cx="87" cy="108"/>
                </a:xfrm>
                <a:custGeom>
                  <a:avLst/>
                  <a:gdLst>
                    <a:gd name="T0" fmla="*/ 0 w 176"/>
                    <a:gd name="T1" fmla="*/ 0 h 216"/>
                    <a:gd name="T2" fmla="*/ 4 w 176"/>
                    <a:gd name="T3" fmla="*/ 0 h 216"/>
                    <a:gd name="T4" fmla="*/ 8 w 176"/>
                    <a:gd name="T5" fmla="*/ 0 h 216"/>
                    <a:gd name="T6" fmla="*/ 13 w 176"/>
                    <a:gd name="T7" fmla="*/ 0 h 216"/>
                    <a:gd name="T8" fmla="*/ 17 w 176"/>
                    <a:gd name="T9" fmla="*/ 0 h 216"/>
                    <a:gd name="T10" fmla="*/ 21 w 176"/>
                    <a:gd name="T11" fmla="*/ 0 h 216"/>
                    <a:gd name="T12" fmla="*/ 25 w 176"/>
                    <a:gd name="T13" fmla="*/ 0 h 216"/>
                    <a:gd name="T14" fmla="*/ 29 w 176"/>
                    <a:gd name="T15" fmla="*/ 0 h 216"/>
                    <a:gd name="T16" fmla="*/ 34 w 176"/>
                    <a:gd name="T17" fmla="*/ 0 h 216"/>
                    <a:gd name="T18" fmla="*/ 87 w 176"/>
                    <a:gd name="T19" fmla="*/ 108 h 216"/>
                    <a:gd name="T20" fmla="*/ 83 w 176"/>
                    <a:gd name="T21" fmla="*/ 108 h 216"/>
                    <a:gd name="T22" fmla="*/ 79 w 176"/>
                    <a:gd name="T23" fmla="*/ 108 h 216"/>
                    <a:gd name="T24" fmla="*/ 74 w 176"/>
                    <a:gd name="T25" fmla="*/ 108 h 216"/>
                    <a:gd name="T26" fmla="*/ 70 w 176"/>
                    <a:gd name="T27" fmla="*/ 108 h 216"/>
                    <a:gd name="T28" fmla="*/ 66 w 176"/>
                    <a:gd name="T29" fmla="*/ 108 h 216"/>
                    <a:gd name="T30" fmla="*/ 62 w 176"/>
                    <a:gd name="T31" fmla="*/ 108 h 216"/>
                    <a:gd name="T32" fmla="*/ 58 w 176"/>
                    <a:gd name="T33" fmla="*/ 108 h 216"/>
                    <a:gd name="T34" fmla="*/ 53 w 176"/>
                    <a:gd name="T35" fmla="*/ 108 h 216"/>
                    <a:gd name="T36" fmla="*/ 0 w 176"/>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216"/>
                    <a:gd name="T59" fmla="*/ 176 w 17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216">
                      <a:moveTo>
                        <a:pt x="0" y="0"/>
                      </a:moveTo>
                      <a:lnTo>
                        <a:pt x="9" y="0"/>
                      </a:lnTo>
                      <a:lnTo>
                        <a:pt x="17" y="0"/>
                      </a:lnTo>
                      <a:lnTo>
                        <a:pt x="26" y="0"/>
                      </a:lnTo>
                      <a:lnTo>
                        <a:pt x="34" y="0"/>
                      </a:lnTo>
                      <a:lnTo>
                        <a:pt x="43" y="0"/>
                      </a:lnTo>
                      <a:lnTo>
                        <a:pt x="51" y="0"/>
                      </a:lnTo>
                      <a:lnTo>
                        <a:pt x="59" y="0"/>
                      </a:lnTo>
                      <a:lnTo>
                        <a:pt x="68" y="0"/>
                      </a:lnTo>
                      <a:lnTo>
                        <a:pt x="176" y="216"/>
                      </a:lnTo>
                      <a:lnTo>
                        <a:pt x="167" y="216"/>
                      </a:lnTo>
                      <a:lnTo>
                        <a:pt x="159" y="216"/>
                      </a:lnTo>
                      <a:lnTo>
                        <a:pt x="150" y="216"/>
                      </a:lnTo>
                      <a:lnTo>
                        <a:pt x="142" y="216"/>
                      </a:lnTo>
                      <a:lnTo>
                        <a:pt x="134" y="216"/>
                      </a:lnTo>
                      <a:lnTo>
                        <a:pt x="125" y="216"/>
                      </a:lnTo>
                      <a:lnTo>
                        <a:pt x="117" y="216"/>
                      </a:lnTo>
                      <a:lnTo>
                        <a:pt x="108" y="216"/>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2" name="Freeform 101">
                  <a:extLst>
                    <a:ext uri="{FF2B5EF4-FFF2-40B4-BE49-F238E27FC236}">
                      <a16:creationId xmlns:a16="http://schemas.microsoft.com/office/drawing/2014/main" xmlns="" id="{D6B5803A-7684-4E3F-BA2F-DB828BF91329}"/>
                    </a:ext>
                  </a:extLst>
                </p:cNvPr>
                <p:cNvSpPr>
                  <a:spLocks/>
                </p:cNvSpPr>
                <p:nvPr/>
              </p:nvSpPr>
              <p:spPr bwMode="auto">
                <a:xfrm>
                  <a:off x="936" y="3581"/>
                  <a:ext cx="88" cy="108"/>
                </a:xfrm>
                <a:custGeom>
                  <a:avLst/>
                  <a:gdLst>
                    <a:gd name="T0" fmla="*/ 0 w 175"/>
                    <a:gd name="T1" fmla="*/ 0 h 216"/>
                    <a:gd name="T2" fmla="*/ 4 w 175"/>
                    <a:gd name="T3" fmla="*/ 0 h 216"/>
                    <a:gd name="T4" fmla="*/ 8 w 175"/>
                    <a:gd name="T5" fmla="*/ 0 h 216"/>
                    <a:gd name="T6" fmla="*/ 11 w 175"/>
                    <a:gd name="T7" fmla="*/ 0 h 216"/>
                    <a:gd name="T8" fmla="*/ 14 w 175"/>
                    <a:gd name="T9" fmla="*/ 0 h 216"/>
                    <a:gd name="T10" fmla="*/ 20 w 175"/>
                    <a:gd name="T11" fmla="*/ 0 h 216"/>
                    <a:gd name="T12" fmla="*/ 25 w 175"/>
                    <a:gd name="T13" fmla="*/ 0 h 216"/>
                    <a:gd name="T14" fmla="*/ 30 w 175"/>
                    <a:gd name="T15" fmla="*/ 0 h 216"/>
                    <a:gd name="T16" fmla="*/ 35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7 w 175"/>
                    <a:gd name="T29" fmla="*/ 108 h 216"/>
                    <a:gd name="T30" fmla="*/ 62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7" y="0"/>
                      </a:lnTo>
                      <a:lnTo>
                        <a:pt x="15" y="0"/>
                      </a:lnTo>
                      <a:lnTo>
                        <a:pt x="22" y="0"/>
                      </a:lnTo>
                      <a:lnTo>
                        <a:pt x="28" y="0"/>
                      </a:lnTo>
                      <a:lnTo>
                        <a:pt x="39" y="0"/>
                      </a:lnTo>
                      <a:lnTo>
                        <a:pt x="49" y="0"/>
                      </a:lnTo>
                      <a:lnTo>
                        <a:pt x="59" y="0"/>
                      </a:lnTo>
                      <a:lnTo>
                        <a:pt x="69" y="0"/>
                      </a:lnTo>
                      <a:lnTo>
                        <a:pt x="175" y="216"/>
                      </a:lnTo>
                      <a:lnTo>
                        <a:pt x="167" y="216"/>
                      </a:lnTo>
                      <a:lnTo>
                        <a:pt x="158" y="216"/>
                      </a:lnTo>
                      <a:lnTo>
                        <a:pt x="150" y="216"/>
                      </a:lnTo>
                      <a:lnTo>
                        <a:pt x="141" y="216"/>
                      </a:lnTo>
                      <a:lnTo>
                        <a:pt x="133" y="216"/>
                      </a:lnTo>
                      <a:lnTo>
                        <a:pt x="124" y="216"/>
                      </a:lnTo>
                      <a:lnTo>
                        <a:pt x="116" y="216"/>
                      </a:lnTo>
                      <a:lnTo>
                        <a:pt x="108" y="216"/>
                      </a:lnTo>
                      <a:lnTo>
                        <a:pt x="0"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3" name="Freeform 102">
                  <a:extLst>
                    <a:ext uri="{FF2B5EF4-FFF2-40B4-BE49-F238E27FC236}">
                      <a16:creationId xmlns:a16="http://schemas.microsoft.com/office/drawing/2014/main" xmlns="" id="{DEBD5245-900E-4BF9-B4A2-E15FC04DDCA8}"/>
                    </a:ext>
                  </a:extLst>
                </p:cNvPr>
                <p:cNvSpPr>
                  <a:spLocks/>
                </p:cNvSpPr>
                <p:nvPr/>
              </p:nvSpPr>
              <p:spPr bwMode="auto">
                <a:xfrm>
                  <a:off x="971" y="3581"/>
                  <a:ext cx="88" cy="108"/>
                </a:xfrm>
                <a:custGeom>
                  <a:avLst/>
                  <a:gdLst>
                    <a:gd name="T0" fmla="*/ 0 w 177"/>
                    <a:gd name="T1" fmla="*/ 0 h 216"/>
                    <a:gd name="T2" fmla="*/ 4 w 177"/>
                    <a:gd name="T3" fmla="*/ 0 h 216"/>
                    <a:gd name="T4" fmla="*/ 8 w 177"/>
                    <a:gd name="T5" fmla="*/ 0 h 216"/>
                    <a:gd name="T6" fmla="*/ 12 w 177"/>
                    <a:gd name="T7" fmla="*/ 0 h 216"/>
                    <a:gd name="T8" fmla="*/ 17 w 177"/>
                    <a:gd name="T9" fmla="*/ 0 h 216"/>
                    <a:gd name="T10" fmla="*/ 21 w 177"/>
                    <a:gd name="T11" fmla="*/ 0 h 216"/>
                    <a:gd name="T12" fmla="*/ 26 w 177"/>
                    <a:gd name="T13" fmla="*/ 0 h 216"/>
                    <a:gd name="T14" fmla="*/ 30 w 177"/>
                    <a:gd name="T15" fmla="*/ 0 h 216"/>
                    <a:gd name="T16" fmla="*/ 34 w 177"/>
                    <a:gd name="T17" fmla="*/ 0 h 216"/>
                    <a:gd name="T18" fmla="*/ 88 w 177"/>
                    <a:gd name="T19" fmla="*/ 108 h 216"/>
                    <a:gd name="T20" fmla="*/ 84 w 177"/>
                    <a:gd name="T21" fmla="*/ 108 h 216"/>
                    <a:gd name="T22" fmla="*/ 80 w 177"/>
                    <a:gd name="T23" fmla="*/ 108 h 216"/>
                    <a:gd name="T24" fmla="*/ 75 w 177"/>
                    <a:gd name="T25" fmla="*/ 108 h 216"/>
                    <a:gd name="T26" fmla="*/ 70 w 177"/>
                    <a:gd name="T27" fmla="*/ 108 h 216"/>
                    <a:gd name="T28" fmla="*/ 66 w 177"/>
                    <a:gd name="T29" fmla="*/ 108 h 216"/>
                    <a:gd name="T30" fmla="*/ 62 w 177"/>
                    <a:gd name="T31" fmla="*/ 108 h 216"/>
                    <a:gd name="T32" fmla="*/ 57 w 177"/>
                    <a:gd name="T33" fmla="*/ 108 h 216"/>
                    <a:gd name="T34" fmla="*/ 53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8" y="0"/>
                      </a:lnTo>
                      <a:lnTo>
                        <a:pt x="17" y="0"/>
                      </a:lnTo>
                      <a:lnTo>
                        <a:pt x="25" y="0"/>
                      </a:lnTo>
                      <a:lnTo>
                        <a:pt x="34" y="0"/>
                      </a:lnTo>
                      <a:lnTo>
                        <a:pt x="42" y="0"/>
                      </a:lnTo>
                      <a:lnTo>
                        <a:pt x="52" y="0"/>
                      </a:lnTo>
                      <a:lnTo>
                        <a:pt x="61" y="0"/>
                      </a:lnTo>
                      <a:lnTo>
                        <a:pt x="69" y="0"/>
                      </a:lnTo>
                      <a:lnTo>
                        <a:pt x="177" y="216"/>
                      </a:lnTo>
                      <a:lnTo>
                        <a:pt x="168" y="216"/>
                      </a:lnTo>
                      <a:lnTo>
                        <a:pt x="160" y="216"/>
                      </a:lnTo>
                      <a:lnTo>
                        <a:pt x="150" y="216"/>
                      </a:lnTo>
                      <a:lnTo>
                        <a:pt x="141" y="216"/>
                      </a:lnTo>
                      <a:lnTo>
                        <a:pt x="133" y="216"/>
                      </a:lnTo>
                      <a:lnTo>
                        <a:pt x="125" y="216"/>
                      </a:lnTo>
                      <a:lnTo>
                        <a:pt x="114" y="216"/>
                      </a:lnTo>
                      <a:lnTo>
                        <a:pt x="106" y="216"/>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4" name="Freeform 103">
                  <a:extLst>
                    <a:ext uri="{FF2B5EF4-FFF2-40B4-BE49-F238E27FC236}">
                      <a16:creationId xmlns:a16="http://schemas.microsoft.com/office/drawing/2014/main" xmlns="" id="{1D8B4E6C-8152-4DE6-9C8D-D693C0050CFD}"/>
                    </a:ext>
                  </a:extLst>
                </p:cNvPr>
                <p:cNvSpPr>
                  <a:spLocks/>
                </p:cNvSpPr>
                <p:nvPr/>
              </p:nvSpPr>
              <p:spPr bwMode="auto">
                <a:xfrm>
                  <a:off x="1005" y="3581"/>
                  <a:ext cx="88" cy="108"/>
                </a:xfrm>
                <a:custGeom>
                  <a:avLst/>
                  <a:gdLst>
                    <a:gd name="T0" fmla="*/ 0 w 175"/>
                    <a:gd name="T1" fmla="*/ 0 h 216"/>
                    <a:gd name="T2" fmla="*/ 4 w 175"/>
                    <a:gd name="T3" fmla="*/ 0 h 216"/>
                    <a:gd name="T4" fmla="*/ 9 w 175"/>
                    <a:gd name="T5" fmla="*/ 0 h 216"/>
                    <a:gd name="T6" fmla="*/ 13 w 175"/>
                    <a:gd name="T7" fmla="*/ 0 h 216"/>
                    <a:gd name="T8" fmla="*/ 18 w 175"/>
                    <a:gd name="T9" fmla="*/ 0 h 216"/>
                    <a:gd name="T10" fmla="*/ 22 w 175"/>
                    <a:gd name="T11" fmla="*/ 0 h 216"/>
                    <a:gd name="T12" fmla="*/ 26 w 175"/>
                    <a:gd name="T13" fmla="*/ 0 h 216"/>
                    <a:gd name="T14" fmla="*/ 31 w 175"/>
                    <a:gd name="T15" fmla="*/ 0 h 216"/>
                    <a:gd name="T16" fmla="*/ 35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7 w 175"/>
                    <a:gd name="T29" fmla="*/ 108 h 216"/>
                    <a:gd name="T30" fmla="*/ 63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7" y="0"/>
                      </a:lnTo>
                      <a:lnTo>
                        <a:pt x="25" y="0"/>
                      </a:lnTo>
                      <a:lnTo>
                        <a:pt x="35" y="0"/>
                      </a:lnTo>
                      <a:lnTo>
                        <a:pt x="44" y="0"/>
                      </a:lnTo>
                      <a:lnTo>
                        <a:pt x="52" y="0"/>
                      </a:lnTo>
                      <a:lnTo>
                        <a:pt x="61" y="0"/>
                      </a:lnTo>
                      <a:lnTo>
                        <a:pt x="69" y="0"/>
                      </a:lnTo>
                      <a:lnTo>
                        <a:pt x="175" y="216"/>
                      </a:lnTo>
                      <a:lnTo>
                        <a:pt x="167" y="216"/>
                      </a:lnTo>
                      <a:lnTo>
                        <a:pt x="158" y="216"/>
                      </a:lnTo>
                      <a:lnTo>
                        <a:pt x="150" y="216"/>
                      </a:lnTo>
                      <a:lnTo>
                        <a:pt x="141" y="216"/>
                      </a:lnTo>
                      <a:lnTo>
                        <a:pt x="133" y="216"/>
                      </a:lnTo>
                      <a:lnTo>
                        <a:pt x="125" y="216"/>
                      </a:lnTo>
                      <a:lnTo>
                        <a:pt x="116" y="216"/>
                      </a:lnTo>
                      <a:lnTo>
                        <a:pt x="108" y="216"/>
                      </a:lnTo>
                      <a:lnTo>
                        <a:pt x="0"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5" name="Freeform 104">
                  <a:extLst>
                    <a:ext uri="{FF2B5EF4-FFF2-40B4-BE49-F238E27FC236}">
                      <a16:creationId xmlns:a16="http://schemas.microsoft.com/office/drawing/2014/main" xmlns="" id="{F51CBE25-6DDB-4795-9493-457D2C7B810D}"/>
                    </a:ext>
                  </a:extLst>
                </p:cNvPr>
                <p:cNvSpPr>
                  <a:spLocks/>
                </p:cNvSpPr>
                <p:nvPr/>
              </p:nvSpPr>
              <p:spPr bwMode="auto">
                <a:xfrm>
                  <a:off x="1040" y="3581"/>
                  <a:ext cx="88" cy="108"/>
                </a:xfrm>
                <a:custGeom>
                  <a:avLst/>
                  <a:gdLst>
                    <a:gd name="T0" fmla="*/ 0 w 175"/>
                    <a:gd name="T1" fmla="*/ 0 h 216"/>
                    <a:gd name="T2" fmla="*/ 4 w 175"/>
                    <a:gd name="T3" fmla="*/ 0 h 216"/>
                    <a:gd name="T4" fmla="*/ 9 w 175"/>
                    <a:gd name="T5" fmla="*/ 0 h 216"/>
                    <a:gd name="T6" fmla="*/ 13 w 175"/>
                    <a:gd name="T7" fmla="*/ 0 h 216"/>
                    <a:gd name="T8" fmla="*/ 17 w 175"/>
                    <a:gd name="T9" fmla="*/ 0 h 216"/>
                    <a:gd name="T10" fmla="*/ 21 w 175"/>
                    <a:gd name="T11" fmla="*/ 0 h 216"/>
                    <a:gd name="T12" fmla="*/ 26 w 175"/>
                    <a:gd name="T13" fmla="*/ 0 h 216"/>
                    <a:gd name="T14" fmla="*/ 30 w 175"/>
                    <a:gd name="T15" fmla="*/ 0 h 216"/>
                    <a:gd name="T16" fmla="*/ 34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6 w 175"/>
                    <a:gd name="T29" fmla="*/ 108 h 216"/>
                    <a:gd name="T30" fmla="*/ 62 w 175"/>
                    <a:gd name="T31" fmla="*/ 108 h 216"/>
                    <a:gd name="T32" fmla="*/ 58 w 175"/>
                    <a:gd name="T33" fmla="*/ 108 h 216"/>
                    <a:gd name="T34" fmla="*/ 53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7" y="0"/>
                      </a:lnTo>
                      <a:lnTo>
                        <a:pt x="25" y="0"/>
                      </a:lnTo>
                      <a:lnTo>
                        <a:pt x="34" y="0"/>
                      </a:lnTo>
                      <a:lnTo>
                        <a:pt x="42" y="0"/>
                      </a:lnTo>
                      <a:lnTo>
                        <a:pt x="51" y="0"/>
                      </a:lnTo>
                      <a:lnTo>
                        <a:pt x="59" y="0"/>
                      </a:lnTo>
                      <a:lnTo>
                        <a:pt x="67" y="0"/>
                      </a:lnTo>
                      <a:lnTo>
                        <a:pt x="175" y="216"/>
                      </a:lnTo>
                      <a:lnTo>
                        <a:pt x="167" y="216"/>
                      </a:lnTo>
                      <a:lnTo>
                        <a:pt x="158" y="216"/>
                      </a:lnTo>
                      <a:lnTo>
                        <a:pt x="150" y="216"/>
                      </a:lnTo>
                      <a:lnTo>
                        <a:pt x="141" y="216"/>
                      </a:lnTo>
                      <a:lnTo>
                        <a:pt x="131" y="216"/>
                      </a:lnTo>
                      <a:lnTo>
                        <a:pt x="123" y="216"/>
                      </a:lnTo>
                      <a:lnTo>
                        <a:pt x="115" y="216"/>
                      </a:lnTo>
                      <a:lnTo>
                        <a:pt x="106" y="216"/>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6" name="Freeform 105">
                  <a:extLst>
                    <a:ext uri="{FF2B5EF4-FFF2-40B4-BE49-F238E27FC236}">
                      <a16:creationId xmlns:a16="http://schemas.microsoft.com/office/drawing/2014/main" xmlns="" id="{C6BE0149-D89B-4175-A07D-F815C14B05D6}"/>
                    </a:ext>
                  </a:extLst>
                </p:cNvPr>
                <p:cNvSpPr>
                  <a:spLocks/>
                </p:cNvSpPr>
                <p:nvPr/>
              </p:nvSpPr>
              <p:spPr bwMode="auto">
                <a:xfrm>
                  <a:off x="1074" y="3581"/>
                  <a:ext cx="88" cy="109"/>
                </a:xfrm>
                <a:custGeom>
                  <a:avLst/>
                  <a:gdLst>
                    <a:gd name="T0" fmla="*/ 0 w 177"/>
                    <a:gd name="T1" fmla="*/ 0 h 218"/>
                    <a:gd name="T2" fmla="*/ 4 w 177"/>
                    <a:gd name="T3" fmla="*/ 0 h 218"/>
                    <a:gd name="T4" fmla="*/ 9 w 177"/>
                    <a:gd name="T5" fmla="*/ 0 h 218"/>
                    <a:gd name="T6" fmla="*/ 13 w 177"/>
                    <a:gd name="T7" fmla="*/ 0 h 218"/>
                    <a:gd name="T8" fmla="*/ 18 w 177"/>
                    <a:gd name="T9" fmla="*/ 0 h 218"/>
                    <a:gd name="T10" fmla="*/ 22 w 177"/>
                    <a:gd name="T11" fmla="*/ 0 h 218"/>
                    <a:gd name="T12" fmla="*/ 27 w 177"/>
                    <a:gd name="T13" fmla="*/ 0 h 218"/>
                    <a:gd name="T14" fmla="*/ 31 w 177"/>
                    <a:gd name="T15" fmla="*/ 0 h 218"/>
                    <a:gd name="T16" fmla="*/ 35 w 177"/>
                    <a:gd name="T17" fmla="*/ 0 h 218"/>
                    <a:gd name="T18" fmla="*/ 88 w 177"/>
                    <a:gd name="T19" fmla="*/ 109 h 218"/>
                    <a:gd name="T20" fmla="*/ 84 w 177"/>
                    <a:gd name="T21" fmla="*/ 109 h 218"/>
                    <a:gd name="T22" fmla="*/ 80 w 177"/>
                    <a:gd name="T23" fmla="*/ 108 h 218"/>
                    <a:gd name="T24" fmla="*/ 75 w 177"/>
                    <a:gd name="T25" fmla="*/ 108 h 218"/>
                    <a:gd name="T26" fmla="*/ 71 w 177"/>
                    <a:gd name="T27" fmla="*/ 108 h 218"/>
                    <a:gd name="T28" fmla="*/ 66 w 177"/>
                    <a:gd name="T29" fmla="*/ 108 h 218"/>
                    <a:gd name="T30" fmla="*/ 62 w 177"/>
                    <a:gd name="T31" fmla="*/ 108 h 218"/>
                    <a:gd name="T32" fmla="*/ 58 w 177"/>
                    <a:gd name="T33" fmla="*/ 108 h 218"/>
                    <a:gd name="T34" fmla="*/ 54 w 177"/>
                    <a:gd name="T35" fmla="*/ 108 h 218"/>
                    <a:gd name="T36" fmla="*/ 0 w 177"/>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8"/>
                    <a:gd name="T59" fmla="*/ 177 w 177"/>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8">
                      <a:moveTo>
                        <a:pt x="0" y="0"/>
                      </a:moveTo>
                      <a:lnTo>
                        <a:pt x="9" y="0"/>
                      </a:lnTo>
                      <a:lnTo>
                        <a:pt x="19" y="0"/>
                      </a:lnTo>
                      <a:lnTo>
                        <a:pt x="27" y="0"/>
                      </a:lnTo>
                      <a:lnTo>
                        <a:pt x="36" y="0"/>
                      </a:lnTo>
                      <a:lnTo>
                        <a:pt x="44" y="0"/>
                      </a:lnTo>
                      <a:lnTo>
                        <a:pt x="54" y="0"/>
                      </a:lnTo>
                      <a:lnTo>
                        <a:pt x="63" y="0"/>
                      </a:lnTo>
                      <a:lnTo>
                        <a:pt x="71" y="0"/>
                      </a:lnTo>
                      <a:lnTo>
                        <a:pt x="177" y="218"/>
                      </a:lnTo>
                      <a:lnTo>
                        <a:pt x="169" y="218"/>
                      </a:lnTo>
                      <a:lnTo>
                        <a:pt x="160" y="216"/>
                      </a:lnTo>
                      <a:lnTo>
                        <a:pt x="150" y="216"/>
                      </a:lnTo>
                      <a:lnTo>
                        <a:pt x="142" y="216"/>
                      </a:lnTo>
                      <a:lnTo>
                        <a:pt x="133" y="216"/>
                      </a:lnTo>
                      <a:lnTo>
                        <a:pt x="125" y="216"/>
                      </a:lnTo>
                      <a:lnTo>
                        <a:pt x="117" y="216"/>
                      </a:lnTo>
                      <a:lnTo>
                        <a:pt x="108" y="216"/>
                      </a:lnTo>
                      <a:lnTo>
                        <a:pt x="0"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7" name="Freeform 106">
                  <a:extLst>
                    <a:ext uri="{FF2B5EF4-FFF2-40B4-BE49-F238E27FC236}">
                      <a16:creationId xmlns:a16="http://schemas.microsoft.com/office/drawing/2014/main" xmlns="" id="{094CB219-6712-4889-860E-2EF4108603CB}"/>
                    </a:ext>
                  </a:extLst>
                </p:cNvPr>
                <p:cNvSpPr>
                  <a:spLocks/>
                </p:cNvSpPr>
                <p:nvPr/>
              </p:nvSpPr>
              <p:spPr bwMode="auto">
                <a:xfrm>
                  <a:off x="1109" y="3581"/>
                  <a:ext cx="88" cy="109"/>
                </a:xfrm>
                <a:custGeom>
                  <a:avLst/>
                  <a:gdLst>
                    <a:gd name="T0" fmla="*/ 0 w 175"/>
                    <a:gd name="T1" fmla="*/ 0 h 218"/>
                    <a:gd name="T2" fmla="*/ 5 w 175"/>
                    <a:gd name="T3" fmla="*/ 0 h 218"/>
                    <a:gd name="T4" fmla="*/ 9 w 175"/>
                    <a:gd name="T5" fmla="*/ 0 h 218"/>
                    <a:gd name="T6" fmla="*/ 13 w 175"/>
                    <a:gd name="T7" fmla="*/ 0 h 218"/>
                    <a:gd name="T8" fmla="*/ 17 w 175"/>
                    <a:gd name="T9" fmla="*/ 0 h 218"/>
                    <a:gd name="T10" fmla="*/ 21 w 175"/>
                    <a:gd name="T11" fmla="*/ 0 h 218"/>
                    <a:gd name="T12" fmla="*/ 26 w 175"/>
                    <a:gd name="T13" fmla="*/ 0 h 218"/>
                    <a:gd name="T14" fmla="*/ 30 w 175"/>
                    <a:gd name="T15" fmla="*/ 0 h 218"/>
                    <a:gd name="T16" fmla="*/ 34 w 175"/>
                    <a:gd name="T17" fmla="*/ 0 h 218"/>
                    <a:gd name="T18" fmla="*/ 88 w 175"/>
                    <a:gd name="T19" fmla="*/ 109 h 218"/>
                    <a:gd name="T20" fmla="*/ 84 w 175"/>
                    <a:gd name="T21" fmla="*/ 109 h 218"/>
                    <a:gd name="T22" fmla="*/ 79 w 175"/>
                    <a:gd name="T23" fmla="*/ 109 h 218"/>
                    <a:gd name="T24" fmla="*/ 75 w 175"/>
                    <a:gd name="T25" fmla="*/ 109 h 218"/>
                    <a:gd name="T26" fmla="*/ 71 w 175"/>
                    <a:gd name="T27" fmla="*/ 109 h 218"/>
                    <a:gd name="T28" fmla="*/ 67 w 175"/>
                    <a:gd name="T29" fmla="*/ 109 h 218"/>
                    <a:gd name="T30" fmla="*/ 62 w 175"/>
                    <a:gd name="T31" fmla="*/ 109 h 218"/>
                    <a:gd name="T32" fmla="*/ 58 w 175"/>
                    <a:gd name="T33" fmla="*/ 109 h 218"/>
                    <a:gd name="T34" fmla="*/ 53 w 175"/>
                    <a:gd name="T35" fmla="*/ 109 h 218"/>
                    <a:gd name="T36" fmla="*/ 0 w 175"/>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8"/>
                    <a:gd name="T59" fmla="*/ 175 w 175"/>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8">
                      <a:moveTo>
                        <a:pt x="0" y="0"/>
                      </a:moveTo>
                      <a:lnTo>
                        <a:pt x="9" y="0"/>
                      </a:lnTo>
                      <a:lnTo>
                        <a:pt x="17" y="0"/>
                      </a:lnTo>
                      <a:lnTo>
                        <a:pt x="25" y="0"/>
                      </a:lnTo>
                      <a:lnTo>
                        <a:pt x="34" y="0"/>
                      </a:lnTo>
                      <a:lnTo>
                        <a:pt x="42" y="0"/>
                      </a:lnTo>
                      <a:lnTo>
                        <a:pt x="51" y="0"/>
                      </a:lnTo>
                      <a:lnTo>
                        <a:pt x="59" y="0"/>
                      </a:lnTo>
                      <a:lnTo>
                        <a:pt x="67" y="0"/>
                      </a:lnTo>
                      <a:lnTo>
                        <a:pt x="175" y="218"/>
                      </a:lnTo>
                      <a:lnTo>
                        <a:pt x="167" y="218"/>
                      </a:lnTo>
                      <a:lnTo>
                        <a:pt x="158" y="218"/>
                      </a:lnTo>
                      <a:lnTo>
                        <a:pt x="150" y="218"/>
                      </a:lnTo>
                      <a:lnTo>
                        <a:pt x="142" y="218"/>
                      </a:lnTo>
                      <a:lnTo>
                        <a:pt x="133" y="218"/>
                      </a:lnTo>
                      <a:lnTo>
                        <a:pt x="123" y="218"/>
                      </a:lnTo>
                      <a:lnTo>
                        <a:pt x="115" y="218"/>
                      </a:lnTo>
                      <a:lnTo>
                        <a:pt x="106" y="218"/>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8" name="Freeform 107">
                  <a:extLst>
                    <a:ext uri="{FF2B5EF4-FFF2-40B4-BE49-F238E27FC236}">
                      <a16:creationId xmlns:a16="http://schemas.microsoft.com/office/drawing/2014/main" xmlns="" id="{3B59EA04-817B-45BB-85EC-089ADF8035C3}"/>
                    </a:ext>
                  </a:extLst>
                </p:cNvPr>
                <p:cNvSpPr>
                  <a:spLocks/>
                </p:cNvSpPr>
                <p:nvPr/>
              </p:nvSpPr>
              <p:spPr bwMode="auto">
                <a:xfrm>
                  <a:off x="1143" y="3581"/>
                  <a:ext cx="80" cy="109"/>
                </a:xfrm>
                <a:custGeom>
                  <a:avLst/>
                  <a:gdLst>
                    <a:gd name="T0" fmla="*/ 0 w 160"/>
                    <a:gd name="T1" fmla="*/ 0 h 218"/>
                    <a:gd name="T2" fmla="*/ 5 w 160"/>
                    <a:gd name="T3" fmla="*/ 0 h 218"/>
                    <a:gd name="T4" fmla="*/ 9 w 160"/>
                    <a:gd name="T5" fmla="*/ 0 h 218"/>
                    <a:gd name="T6" fmla="*/ 13 w 160"/>
                    <a:gd name="T7" fmla="*/ 0 h 218"/>
                    <a:gd name="T8" fmla="*/ 17 w 160"/>
                    <a:gd name="T9" fmla="*/ 0 h 218"/>
                    <a:gd name="T10" fmla="*/ 21 w 160"/>
                    <a:gd name="T11" fmla="*/ 0 h 218"/>
                    <a:gd name="T12" fmla="*/ 25 w 160"/>
                    <a:gd name="T13" fmla="*/ 0 h 218"/>
                    <a:gd name="T14" fmla="*/ 29 w 160"/>
                    <a:gd name="T15" fmla="*/ 0 h 218"/>
                    <a:gd name="T16" fmla="*/ 34 w 160"/>
                    <a:gd name="T17" fmla="*/ 0 h 218"/>
                    <a:gd name="T18" fmla="*/ 80 w 160"/>
                    <a:gd name="T19" fmla="*/ 94 h 218"/>
                    <a:gd name="T20" fmla="*/ 80 w 160"/>
                    <a:gd name="T21" fmla="*/ 97 h 218"/>
                    <a:gd name="T22" fmla="*/ 79 w 160"/>
                    <a:gd name="T23" fmla="*/ 102 h 218"/>
                    <a:gd name="T24" fmla="*/ 77 w 160"/>
                    <a:gd name="T25" fmla="*/ 105 h 218"/>
                    <a:gd name="T26" fmla="*/ 76 w 160"/>
                    <a:gd name="T27" fmla="*/ 109 h 218"/>
                    <a:gd name="T28" fmla="*/ 70 w 160"/>
                    <a:gd name="T29" fmla="*/ 109 h 218"/>
                    <a:gd name="T30" fmla="*/ 65 w 160"/>
                    <a:gd name="T31" fmla="*/ 109 h 218"/>
                    <a:gd name="T32" fmla="*/ 60 w 160"/>
                    <a:gd name="T33" fmla="*/ 109 h 218"/>
                    <a:gd name="T34" fmla="*/ 54 w 160"/>
                    <a:gd name="T35" fmla="*/ 109 h 218"/>
                    <a:gd name="T36" fmla="*/ 0 w 160"/>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0"/>
                    <a:gd name="T58" fmla="*/ 0 h 218"/>
                    <a:gd name="T59" fmla="*/ 160 w 160"/>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0" h="218">
                      <a:moveTo>
                        <a:pt x="0" y="0"/>
                      </a:moveTo>
                      <a:lnTo>
                        <a:pt x="9" y="0"/>
                      </a:lnTo>
                      <a:lnTo>
                        <a:pt x="17" y="0"/>
                      </a:lnTo>
                      <a:lnTo>
                        <a:pt x="26" y="0"/>
                      </a:lnTo>
                      <a:lnTo>
                        <a:pt x="34" y="0"/>
                      </a:lnTo>
                      <a:lnTo>
                        <a:pt x="43" y="0"/>
                      </a:lnTo>
                      <a:lnTo>
                        <a:pt x="51" y="0"/>
                      </a:lnTo>
                      <a:lnTo>
                        <a:pt x="59" y="0"/>
                      </a:lnTo>
                      <a:lnTo>
                        <a:pt x="68" y="0"/>
                      </a:lnTo>
                      <a:lnTo>
                        <a:pt x="160" y="187"/>
                      </a:lnTo>
                      <a:lnTo>
                        <a:pt x="159" y="194"/>
                      </a:lnTo>
                      <a:lnTo>
                        <a:pt x="157" y="203"/>
                      </a:lnTo>
                      <a:lnTo>
                        <a:pt x="154" y="209"/>
                      </a:lnTo>
                      <a:lnTo>
                        <a:pt x="152" y="218"/>
                      </a:lnTo>
                      <a:lnTo>
                        <a:pt x="140" y="218"/>
                      </a:lnTo>
                      <a:lnTo>
                        <a:pt x="130" y="218"/>
                      </a:lnTo>
                      <a:lnTo>
                        <a:pt x="120" y="218"/>
                      </a:lnTo>
                      <a:lnTo>
                        <a:pt x="108" y="218"/>
                      </a:lnTo>
                      <a:lnTo>
                        <a:pt x="0" y="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9" name="Freeform 108">
                  <a:extLst>
                    <a:ext uri="{FF2B5EF4-FFF2-40B4-BE49-F238E27FC236}">
                      <a16:creationId xmlns:a16="http://schemas.microsoft.com/office/drawing/2014/main" xmlns="" id="{76E1EA02-5371-4AD5-A241-6551F860FB66}"/>
                    </a:ext>
                  </a:extLst>
                </p:cNvPr>
                <p:cNvSpPr>
                  <a:spLocks/>
                </p:cNvSpPr>
                <p:nvPr/>
              </p:nvSpPr>
              <p:spPr bwMode="auto">
                <a:xfrm>
                  <a:off x="1176" y="3581"/>
                  <a:ext cx="58" cy="94"/>
                </a:xfrm>
                <a:custGeom>
                  <a:avLst/>
                  <a:gdLst>
                    <a:gd name="T0" fmla="*/ 0 w 114"/>
                    <a:gd name="T1" fmla="*/ 0 h 187"/>
                    <a:gd name="T2" fmla="*/ 4 w 114"/>
                    <a:gd name="T3" fmla="*/ 0 h 187"/>
                    <a:gd name="T4" fmla="*/ 9 w 114"/>
                    <a:gd name="T5" fmla="*/ 0 h 187"/>
                    <a:gd name="T6" fmla="*/ 14 w 114"/>
                    <a:gd name="T7" fmla="*/ 0 h 187"/>
                    <a:gd name="T8" fmla="*/ 18 w 114"/>
                    <a:gd name="T9" fmla="*/ 0 h 187"/>
                    <a:gd name="T10" fmla="*/ 22 w 114"/>
                    <a:gd name="T11" fmla="*/ 0 h 187"/>
                    <a:gd name="T12" fmla="*/ 27 w 114"/>
                    <a:gd name="T13" fmla="*/ 0 h 187"/>
                    <a:gd name="T14" fmla="*/ 32 w 114"/>
                    <a:gd name="T15" fmla="*/ 0 h 187"/>
                    <a:gd name="T16" fmla="*/ 36 w 114"/>
                    <a:gd name="T17" fmla="*/ 0 h 187"/>
                    <a:gd name="T18" fmla="*/ 58 w 114"/>
                    <a:gd name="T19" fmla="*/ 47 h 187"/>
                    <a:gd name="T20" fmla="*/ 57 w 114"/>
                    <a:gd name="T21" fmla="*/ 48 h 187"/>
                    <a:gd name="T22" fmla="*/ 57 w 114"/>
                    <a:gd name="T23" fmla="*/ 50 h 187"/>
                    <a:gd name="T24" fmla="*/ 57 w 114"/>
                    <a:gd name="T25" fmla="*/ 52 h 187"/>
                    <a:gd name="T26" fmla="*/ 56 w 114"/>
                    <a:gd name="T27" fmla="*/ 53 h 187"/>
                    <a:gd name="T28" fmla="*/ 54 w 114"/>
                    <a:gd name="T29" fmla="*/ 63 h 187"/>
                    <a:gd name="T30" fmla="*/ 52 w 114"/>
                    <a:gd name="T31" fmla="*/ 73 h 187"/>
                    <a:gd name="T32" fmla="*/ 50 w 114"/>
                    <a:gd name="T33" fmla="*/ 83 h 187"/>
                    <a:gd name="T34" fmla="*/ 47 w 114"/>
                    <a:gd name="T35" fmla="*/ 94 h 187"/>
                    <a:gd name="T36" fmla="*/ 0 w 114"/>
                    <a:gd name="T37" fmla="*/ 0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4"/>
                    <a:gd name="T58" fmla="*/ 0 h 187"/>
                    <a:gd name="T59" fmla="*/ 114 w 114"/>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4" h="187">
                      <a:moveTo>
                        <a:pt x="0" y="0"/>
                      </a:moveTo>
                      <a:lnTo>
                        <a:pt x="8" y="0"/>
                      </a:lnTo>
                      <a:lnTo>
                        <a:pt x="18" y="0"/>
                      </a:lnTo>
                      <a:lnTo>
                        <a:pt x="27" y="0"/>
                      </a:lnTo>
                      <a:lnTo>
                        <a:pt x="35" y="0"/>
                      </a:lnTo>
                      <a:lnTo>
                        <a:pt x="44" y="0"/>
                      </a:lnTo>
                      <a:lnTo>
                        <a:pt x="54" y="0"/>
                      </a:lnTo>
                      <a:lnTo>
                        <a:pt x="62" y="0"/>
                      </a:lnTo>
                      <a:lnTo>
                        <a:pt x="71" y="0"/>
                      </a:lnTo>
                      <a:lnTo>
                        <a:pt x="114" y="93"/>
                      </a:lnTo>
                      <a:lnTo>
                        <a:pt x="113" y="96"/>
                      </a:lnTo>
                      <a:lnTo>
                        <a:pt x="113" y="100"/>
                      </a:lnTo>
                      <a:lnTo>
                        <a:pt x="113" y="103"/>
                      </a:lnTo>
                      <a:lnTo>
                        <a:pt x="111" y="106"/>
                      </a:lnTo>
                      <a:lnTo>
                        <a:pt x="106" y="125"/>
                      </a:lnTo>
                      <a:lnTo>
                        <a:pt x="103" y="145"/>
                      </a:lnTo>
                      <a:lnTo>
                        <a:pt x="98" y="165"/>
                      </a:lnTo>
                      <a:lnTo>
                        <a:pt x="92" y="187"/>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0" name="Freeform 109">
                  <a:extLst>
                    <a:ext uri="{FF2B5EF4-FFF2-40B4-BE49-F238E27FC236}">
                      <a16:creationId xmlns:a16="http://schemas.microsoft.com/office/drawing/2014/main" xmlns="" id="{BF8C3E3D-E98C-4E56-BD79-A23675BEA6D5}"/>
                    </a:ext>
                  </a:extLst>
                </p:cNvPr>
                <p:cNvSpPr>
                  <a:spLocks/>
                </p:cNvSpPr>
                <p:nvPr/>
              </p:nvSpPr>
              <p:spPr bwMode="auto">
                <a:xfrm>
                  <a:off x="1212" y="3581"/>
                  <a:ext cx="33" cy="46"/>
                </a:xfrm>
                <a:custGeom>
                  <a:avLst/>
                  <a:gdLst>
                    <a:gd name="T0" fmla="*/ 0 w 67"/>
                    <a:gd name="T1" fmla="*/ 0 h 93"/>
                    <a:gd name="T2" fmla="*/ 4 w 67"/>
                    <a:gd name="T3" fmla="*/ 0 h 93"/>
                    <a:gd name="T4" fmla="*/ 8 w 67"/>
                    <a:gd name="T5" fmla="*/ 0 h 93"/>
                    <a:gd name="T6" fmla="*/ 12 w 67"/>
                    <a:gd name="T7" fmla="*/ 0 h 93"/>
                    <a:gd name="T8" fmla="*/ 16 w 67"/>
                    <a:gd name="T9" fmla="*/ 0 h 93"/>
                    <a:gd name="T10" fmla="*/ 21 w 67"/>
                    <a:gd name="T11" fmla="*/ 0 h 93"/>
                    <a:gd name="T12" fmla="*/ 25 w 67"/>
                    <a:gd name="T13" fmla="*/ 0 h 93"/>
                    <a:gd name="T14" fmla="*/ 29 w 67"/>
                    <a:gd name="T15" fmla="*/ 0 h 93"/>
                    <a:gd name="T16" fmla="*/ 33 w 67"/>
                    <a:gd name="T17" fmla="*/ 0 h 93"/>
                    <a:gd name="T18" fmla="*/ 31 w 67"/>
                    <a:gd name="T19" fmla="*/ 12 h 93"/>
                    <a:gd name="T20" fmla="*/ 27 w 67"/>
                    <a:gd name="T21" fmla="*/ 23 h 93"/>
                    <a:gd name="T22" fmla="*/ 24 w 67"/>
                    <a:gd name="T23" fmla="*/ 34 h 93"/>
                    <a:gd name="T24" fmla="*/ 21 w 67"/>
                    <a:gd name="T25" fmla="*/ 46 h 93"/>
                    <a:gd name="T26" fmla="*/ 0 w 67"/>
                    <a:gd name="T27" fmla="*/ 0 h 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7"/>
                    <a:gd name="T43" fmla="*/ 0 h 93"/>
                    <a:gd name="T44" fmla="*/ 67 w 67"/>
                    <a:gd name="T45" fmla="*/ 93 h 9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7" h="93">
                      <a:moveTo>
                        <a:pt x="0" y="0"/>
                      </a:moveTo>
                      <a:lnTo>
                        <a:pt x="8" y="0"/>
                      </a:lnTo>
                      <a:lnTo>
                        <a:pt x="16" y="0"/>
                      </a:lnTo>
                      <a:lnTo>
                        <a:pt x="25" y="0"/>
                      </a:lnTo>
                      <a:lnTo>
                        <a:pt x="33" y="0"/>
                      </a:lnTo>
                      <a:lnTo>
                        <a:pt x="42" y="0"/>
                      </a:lnTo>
                      <a:lnTo>
                        <a:pt x="50" y="0"/>
                      </a:lnTo>
                      <a:lnTo>
                        <a:pt x="59" y="0"/>
                      </a:lnTo>
                      <a:lnTo>
                        <a:pt x="67" y="0"/>
                      </a:lnTo>
                      <a:lnTo>
                        <a:pt x="62" y="24"/>
                      </a:lnTo>
                      <a:lnTo>
                        <a:pt x="55" y="46"/>
                      </a:lnTo>
                      <a:lnTo>
                        <a:pt x="48" y="69"/>
                      </a:lnTo>
                      <a:lnTo>
                        <a:pt x="43" y="93"/>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1" name="Freeform 110">
                  <a:extLst>
                    <a:ext uri="{FF2B5EF4-FFF2-40B4-BE49-F238E27FC236}">
                      <a16:creationId xmlns:a16="http://schemas.microsoft.com/office/drawing/2014/main" xmlns="" id="{F4693925-7593-417B-9E4E-E82B8A46A2B4}"/>
                    </a:ext>
                  </a:extLst>
                </p:cNvPr>
                <p:cNvSpPr>
                  <a:spLocks/>
                </p:cNvSpPr>
                <p:nvPr/>
              </p:nvSpPr>
              <p:spPr bwMode="auto">
                <a:xfrm>
                  <a:off x="616" y="3581"/>
                  <a:ext cx="629" cy="109"/>
                </a:xfrm>
                <a:custGeom>
                  <a:avLst/>
                  <a:gdLst>
                    <a:gd name="T0" fmla="*/ 40 w 1260"/>
                    <a:gd name="T1" fmla="*/ 0 h 218"/>
                    <a:gd name="T2" fmla="*/ 77 w 1260"/>
                    <a:gd name="T3" fmla="*/ 0 h 218"/>
                    <a:gd name="T4" fmla="*/ 114 w 1260"/>
                    <a:gd name="T5" fmla="*/ 0 h 218"/>
                    <a:gd name="T6" fmla="*/ 151 w 1260"/>
                    <a:gd name="T7" fmla="*/ 0 h 218"/>
                    <a:gd name="T8" fmla="*/ 188 w 1260"/>
                    <a:gd name="T9" fmla="*/ 0 h 218"/>
                    <a:gd name="T10" fmla="*/ 225 w 1260"/>
                    <a:gd name="T11" fmla="*/ 0 h 218"/>
                    <a:gd name="T12" fmla="*/ 262 w 1260"/>
                    <a:gd name="T13" fmla="*/ 0 h 218"/>
                    <a:gd name="T14" fmla="*/ 298 w 1260"/>
                    <a:gd name="T15" fmla="*/ 0 h 218"/>
                    <a:gd name="T16" fmla="*/ 334 w 1260"/>
                    <a:gd name="T17" fmla="*/ 0 h 218"/>
                    <a:gd name="T18" fmla="*/ 353 w 1260"/>
                    <a:gd name="T19" fmla="*/ 0 h 218"/>
                    <a:gd name="T20" fmla="*/ 390 w 1260"/>
                    <a:gd name="T21" fmla="*/ 0 h 218"/>
                    <a:gd name="T22" fmla="*/ 427 w 1260"/>
                    <a:gd name="T23" fmla="*/ 0 h 218"/>
                    <a:gd name="T24" fmla="*/ 463 w 1260"/>
                    <a:gd name="T25" fmla="*/ 0 h 218"/>
                    <a:gd name="T26" fmla="*/ 500 w 1260"/>
                    <a:gd name="T27" fmla="*/ 0 h 218"/>
                    <a:gd name="T28" fmla="*/ 537 w 1260"/>
                    <a:gd name="T29" fmla="*/ 0 h 218"/>
                    <a:gd name="T30" fmla="*/ 574 w 1260"/>
                    <a:gd name="T31" fmla="*/ 0 h 218"/>
                    <a:gd name="T32" fmla="*/ 611 w 1260"/>
                    <a:gd name="T33" fmla="*/ 0 h 218"/>
                    <a:gd name="T34" fmla="*/ 629 w 1260"/>
                    <a:gd name="T35" fmla="*/ 0 h 218"/>
                    <a:gd name="T36" fmla="*/ 622 w 1260"/>
                    <a:gd name="T37" fmla="*/ 26 h 218"/>
                    <a:gd name="T38" fmla="*/ 616 w 1260"/>
                    <a:gd name="T39" fmla="*/ 53 h 218"/>
                    <a:gd name="T40" fmla="*/ 612 w 1260"/>
                    <a:gd name="T41" fmla="*/ 67 h 218"/>
                    <a:gd name="T42" fmla="*/ 606 w 1260"/>
                    <a:gd name="T43" fmla="*/ 95 h 218"/>
                    <a:gd name="T44" fmla="*/ 602 w 1260"/>
                    <a:gd name="T45" fmla="*/ 109 h 218"/>
                    <a:gd name="T46" fmla="*/ 564 w 1260"/>
                    <a:gd name="T47" fmla="*/ 109 h 218"/>
                    <a:gd name="T48" fmla="*/ 527 w 1260"/>
                    <a:gd name="T49" fmla="*/ 108 h 218"/>
                    <a:gd name="T50" fmla="*/ 489 w 1260"/>
                    <a:gd name="T51" fmla="*/ 108 h 218"/>
                    <a:gd name="T52" fmla="*/ 452 w 1260"/>
                    <a:gd name="T53" fmla="*/ 108 h 218"/>
                    <a:gd name="T54" fmla="*/ 414 w 1260"/>
                    <a:gd name="T55" fmla="*/ 108 h 218"/>
                    <a:gd name="T56" fmla="*/ 376 w 1260"/>
                    <a:gd name="T57" fmla="*/ 108 h 218"/>
                    <a:gd name="T58" fmla="*/ 339 w 1260"/>
                    <a:gd name="T59" fmla="*/ 108 h 218"/>
                    <a:gd name="T60" fmla="*/ 301 w 1260"/>
                    <a:gd name="T61" fmla="*/ 108 h 218"/>
                    <a:gd name="T62" fmla="*/ 283 w 1260"/>
                    <a:gd name="T63" fmla="*/ 108 h 218"/>
                    <a:gd name="T64" fmla="*/ 245 w 1260"/>
                    <a:gd name="T65" fmla="*/ 108 h 218"/>
                    <a:gd name="T66" fmla="*/ 207 w 1260"/>
                    <a:gd name="T67" fmla="*/ 108 h 218"/>
                    <a:gd name="T68" fmla="*/ 169 w 1260"/>
                    <a:gd name="T69" fmla="*/ 108 h 218"/>
                    <a:gd name="T70" fmla="*/ 132 w 1260"/>
                    <a:gd name="T71" fmla="*/ 108 h 218"/>
                    <a:gd name="T72" fmla="*/ 94 w 1260"/>
                    <a:gd name="T73" fmla="*/ 108 h 218"/>
                    <a:gd name="T74" fmla="*/ 56 w 1260"/>
                    <a:gd name="T75" fmla="*/ 109 h 218"/>
                    <a:gd name="T76" fmla="*/ 18 w 1260"/>
                    <a:gd name="T77" fmla="*/ 109 h 218"/>
                    <a:gd name="T78" fmla="*/ 0 w 1260"/>
                    <a:gd name="T79" fmla="*/ 109 h 218"/>
                    <a:gd name="T80" fmla="*/ 11 w 1260"/>
                    <a:gd name="T81" fmla="*/ 81 h 218"/>
                    <a:gd name="T82" fmla="*/ 21 w 1260"/>
                    <a:gd name="T83" fmla="*/ 53 h 218"/>
                    <a:gd name="T84" fmla="*/ 26 w 1260"/>
                    <a:gd name="T85" fmla="*/ 41 h 218"/>
                    <a:gd name="T86" fmla="*/ 36 w 1260"/>
                    <a:gd name="T87" fmla="*/ 14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0"/>
                    <a:gd name="T133" fmla="*/ 0 h 218"/>
                    <a:gd name="T134" fmla="*/ 1260 w 1260"/>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0" h="218">
                      <a:moveTo>
                        <a:pt x="81" y="0"/>
                      </a:moveTo>
                      <a:lnTo>
                        <a:pt x="81" y="0"/>
                      </a:lnTo>
                      <a:lnTo>
                        <a:pt x="118" y="0"/>
                      </a:lnTo>
                      <a:lnTo>
                        <a:pt x="155" y="0"/>
                      </a:lnTo>
                      <a:lnTo>
                        <a:pt x="192" y="0"/>
                      </a:lnTo>
                      <a:lnTo>
                        <a:pt x="229" y="0"/>
                      </a:lnTo>
                      <a:lnTo>
                        <a:pt x="266" y="0"/>
                      </a:lnTo>
                      <a:lnTo>
                        <a:pt x="303" y="0"/>
                      </a:lnTo>
                      <a:lnTo>
                        <a:pt x="339" y="0"/>
                      </a:lnTo>
                      <a:lnTo>
                        <a:pt x="376" y="0"/>
                      </a:lnTo>
                      <a:lnTo>
                        <a:pt x="413" y="0"/>
                      </a:lnTo>
                      <a:lnTo>
                        <a:pt x="450" y="0"/>
                      </a:lnTo>
                      <a:lnTo>
                        <a:pt x="487" y="0"/>
                      </a:lnTo>
                      <a:lnTo>
                        <a:pt x="524" y="0"/>
                      </a:lnTo>
                      <a:lnTo>
                        <a:pt x="561" y="0"/>
                      </a:lnTo>
                      <a:lnTo>
                        <a:pt x="596" y="0"/>
                      </a:lnTo>
                      <a:lnTo>
                        <a:pt x="633" y="0"/>
                      </a:lnTo>
                      <a:lnTo>
                        <a:pt x="670" y="0"/>
                      </a:lnTo>
                      <a:lnTo>
                        <a:pt x="708" y="0"/>
                      </a:lnTo>
                      <a:lnTo>
                        <a:pt x="745" y="0"/>
                      </a:lnTo>
                      <a:lnTo>
                        <a:pt x="782" y="0"/>
                      </a:lnTo>
                      <a:lnTo>
                        <a:pt x="819" y="0"/>
                      </a:lnTo>
                      <a:lnTo>
                        <a:pt x="856" y="0"/>
                      </a:lnTo>
                      <a:lnTo>
                        <a:pt x="893" y="0"/>
                      </a:lnTo>
                      <a:lnTo>
                        <a:pt x="928" y="0"/>
                      </a:lnTo>
                      <a:lnTo>
                        <a:pt x="965" y="0"/>
                      </a:lnTo>
                      <a:lnTo>
                        <a:pt x="1002" y="0"/>
                      </a:lnTo>
                      <a:lnTo>
                        <a:pt x="1039" y="0"/>
                      </a:lnTo>
                      <a:lnTo>
                        <a:pt x="1076" y="0"/>
                      </a:lnTo>
                      <a:lnTo>
                        <a:pt x="1113" y="0"/>
                      </a:lnTo>
                      <a:lnTo>
                        <a:pt x="1150" y="0"/>
                      </a:lnTo>
                      <a:lnTo>
                        <a:pt x="1186" y="0"/>
                      </a:lnTo>
                      <a:lnTo>
                        <a:pt x="1223" y="0"/>
                      </a:lnTo>
                      <a:lnTo>
                        <a:pt x="1260" y="0"/>
                      </a:lnTo>
                      <a:lnTo>
                        <a:pt x="1253" y="27"/>
                      </a:lnTo>
                      <a:lnTo>
                        <a:pt x="1246" y="52"/>
                      </a:lnTo>
                      <a:lnTo>
                        <a:pt x="1240" y="79"/>
                      </a:lnTo>
                      <a:lnTo>
                        <a:pt x="1233" y="106"/>
                      </a:lnTo>
                      <a:lnTo>
                        <a:pt x="1226" y="133"/>
                      </a:lnTo>
                      <a:lnTo>
                        <a:pt x="1220" y="160"/>
                      </a:lnTo>
                      <a:lnTo>
                        <a:pt x="1213" y="189"/>
                      </a:lnTo>
                      <a:lnTo>
                        <a:pt x="1206" y="218"/>
                      </a:lnTo>
                      <a:lnTo>
                        <a:pt x="1169" y="218"/>
                      </a:lnTo>
                      <a:lnTo>
                        <a:pt x="1130" y="218"/>
                      </a:lnTo>
                      <a:lnTo>
                        <a:pt x="1093" y="218"/>
                      </a:lnTo>
                      <a:lnTo>
                        <a:pt x="1056" y="216"/>
                      </a:lnTo>
                      <a:lnTo>
                        <a:pt x="1017" y="216"/>
                      </a:lnTo>
                      <a:lnTo>
                        <a:pt x="980" y="216"/>
                      </a:lnTo>
                      <a:lnTo>
                        <a:pt x="942" y="216"/>
                      </a:lnTo>
                      <a:lnTo>
                        <a:pt x="905" y="216"/>
                      </a:lnTo>
                      <a:lnTo>
                        <a:pt x="868" y="216"/>
                      </a:lnTo>
                      <a:lnTo>
                        <a:pt x="829" y="216"/>
                      </a:lnTo>
                      <a:lnTo>
                        <a:pt x="792" y="216"/>
                      </a:lnTo>
                      <a:lnTo>
                        <a:pt x="753" y="216"/>
                      </a:lnTo>
                      <a:lnTo>
                        <a:pt x="716" y="216"/>
                      </a:lnTo>
                      <a:lnTo>
                        <a:pt x="679" y="216"/>
                      </a:lnTo>
                      <a:lnTo>
                        <a:pt x="640" y="216"/>
                      </a:lnTo>
                      <a:lnTo>
                        <a:pt x="603" y="216"/>
                      </a:lnTo>
                      <a:lnTo>
                        <a:pt x="566" y="216"/>
                      </a:lnTo>
                      <a:lnTo>
                        <a:pt x="527" y="216"/>
                      </a:lnTo>
                      <a:lnTo>
                        <a:pt x="490" y="216"/>
                      </a:lnTo>
                      <a:lnTo>
                        <a:pt x="453" y="216"/>
                      </a:lnTo>
                      <a:lnTo>
                        <a:pt x="414" y="216"/>
                      </a:lnTo>
                      <a:lnTo>
                        <a:pt x="377" y="216"/>
                      </a:lnTo>
                      <a:lnTo>
                        <a:pt x="339" y="216"/>
                      </a:lnTo>
                      <a:lnTo>
                        <a:pt x="302" y="216"/>
                      </a:lnTo>
                      <a:lnTo>
                        <a:pt x="265" y="216"/>
                      </a:lnTo>
                      <a:lnTo>
                        <a:pt x="226" y="216"/>
                      </a:lnTo>
                      <a:lnTo>
                        <a:pt x="189" y="216"/>
                      </a:lnTo>
                      <a:lnTo>
                        <a:pt x="150" y="216"/>
                      </a:lnTo>
                      <a:lnTo>
                        <a:pt x="113" y="218"/>
                      </a:lnTo>
                      <a:lnTo>
                        <a:pt x="76" y="218"/>
                      </a:lnTo>
                      <a:lnTo>
                        <a:pt x="37" y="218"/>
                      </a:lnTo>
                      <a:lnTo>
                        <a:pt x="0" y="218"/>
                      </a:lnTo>
                      <a:lnTo>
                        <a:pt x="12" y="189"/>
                      </a:lnTo>
                      <a:lnTo>
                        <a:pt x="22" y="162"/>
                      </a:lnTo>
                      <a:lnTo>
                        <a:pt x="32" y="133"/>
                      </a:lnTo>
                      <a:lnTo>
                        <a:pt x="42" y="106"/>
                      </a:lnTo>
                      <a:lnTo>
                        <a:pt x="52" y="81"/>
                      </a:lnTo>
                      <a:lnTo>
                        <a:pt x="62" y="54"/>
                      </a:lnTo>
                      <a:lnTo>
                        <a:pt x="73" y="27"/>
                      </a:lnTo>
                      <a:lnTo>
                        <a:pt x="8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2" name="Freeform 111">
                  <a:extLst>
                    <a:ext uri="{FF2B5EF4-FFF2-40B4-BE49-F238E27FC236}">
                      <a16:creationId xmlns:a16="http://schemas.microsoft.com/office/drawing/2014/main" xmlns="" id="{F393073C-52CC-4A5D-B3C4-5068F65B3D97}"/>
                    </a:ext>
                  </a:extLst>
                </p:cNvPr>
                <p:cNvSpPr>
                  <a:spLocks/>
                </p:cNvSpPr>
                <p:nvPr/>
              </p:nvSpPr>
              <p:spPr bwMode="auto">
                <a:xfrm>
                  <a:off x="1304" y="3795"/>
                  <a:ext cx="89" cy="1"/>
                </a:xfrm>
                <a:custGeom>
                  <a:avLst/>
                  <a:gdLst>
                    <a:gd name="T0" fmla="*/ 0 w 179"/>
                    <a:gd name="T1" fmla="*/ 0 h 1"/>
                    <a:gd name="T2" fmla="*/ 0 w 179"/>
                    <a:gd name="T3" fmla="*/ 1 h 1"/>
                    <a:gd name="T4" fmla="*/ 5 w 179"/>
                    <a:gd name="T5" fmla="*/ 1 h 1"/>
                    <a:gd name="T6" fmla="*/ 10 w 179"/>
                    <a:gd name="T7" fmla="*/ 1 h 1"/>
                    <a:gd name="T8" fmla="*/ 16 w 179"/>
                    <a:gd name="T9" fmla="*/ 1 h 1"/>
                    <a:gd name="T10" fmla="*/ 21 w 179"/>
                    <a:gd name="T11" fmla="*/ 1 h 1"/>
                    <a:gd name="T12" fmla="*/ 27 w 179"/>
                    <a:gd name="T13" fmla="*/ 1 h 1"/>
                    <a:gd name="T14" fmla="*/ 33 w 179"/>
                    <a:gd name="T15" fmla="*/ 1 h 1"/>
                    <a:gd name="T16" fmla="*/ 38 w 179"/>
                    <a:gd name="T17" fmla="*/ 1 h 1"/>
                    <a:gd name="T18" fmla="*/ 44 w 179"/>
                    <a:gd name="T19" fmla="*/ 1 h 1"/>
                    <a:gd name="T20" fmla="*/ 49 w 179"/>
                    <a:gd name="T21" fmla="*/ 1 h 1"/>
                    <a:gd name="T22" fmla="*/ 55 w 179"/>
                    <a:gd name="T23" fmla="*/ 1 h 1"/>
                    <a:gd name="T24" fmla="*/ 60 w 179"/>
                    <a:gd name="T25" fmla="*/ 1 h 1"/>
                    <a:gd name="T26" fmla="*/ 66 w 179"/>
                    <a:gd name="T27" fmla="*/ 1 h 1"/>
                    <a:gd name="T28" fmla="*/ 71 w 179"/>
                    <a:gd name="T29" fmla="*/ 1 h 1"/>
                    <a:gd name="T30" fmla="*/ 77 w 179"/>
                    <a:gd name="T31" fmla="*/ 1 h 1"/>
                    <a:gd name="T32" fmla="*/ 83 w 179"/>
                    <a:gd name="T33" fmla="*/ 1 h 1"/>
                    <a:gd name="T34" fmla="*/ 89 w 179"/>
                    <a:gd name="T35" fmla="*/ 1 h 1"/>
                    <a:gd name="T36" fmla="*/ 89 w 179"/>
                    <a:gd name="T37" fmla="*/ 0 h 1"/>
                    <a:gd name="T38" fmla="*/ 0 w 17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9"/>
                    <a:gd name="T61" fmla="*/ 0 h 1"/>
                    <a:gd name="T62" fmla="*/ 179 w 179"/>
                    <a:gd name="T63" fmla="*/ 1 h 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9" h="1">
                      <a:moveTo>
                        <a:pt x="0" y="0"/>
                      </a:moveTo>
                      <a:lnTo>
                        <a:pt x="0" y="1"/>
                      </a:lnTo>
                      <a:lnTo>
                        <a:pt x="10" y="1"/>
                      </a:lnTo>
                      <a:lnTo>
                        <a:pt x="20" y="1"/>
                      </a:lnTo>
                      <a:lnTo>
                        <a:pt x="32" y="1"/>
                      </a:lnTo>
                      <a:lnTo>
                        <a:pt x="42" y="1"/>
                      </a:lnTo>
                      <a:lnTo>
                        <a:pt x="54" y="1"/>
                      </a:lnTo>
                      <a:lnTo>
                        <a:pt x="66" y="1"/>
                      </a:lnTo>
                      <a:lnTo>
                        <a:pt x="76" y="1"/>
                      </a:lnTo>
                      <a:lnTo>
                        <a:pt x="88" y="1"/>
                      </a:lnTo>
                      <a:lnTo>
                        <a:pt x="98" y="1"/>
                      </a:lnTo>
                      <a:lnTo>
                        <a:pt x="110" y="1"/>
                      </a:lnTo>
                      <a:lnTo>
                        <a:pt x="121" y="1"/>
                      </a:lnTo>
                      <a:lnTo>
                        <a:pt x="132" y="1"/>
                      </a:lnTo>
                      <a:lnTo>
                        <a:pt x="143" y="1"/>
                      </a:lnTo>
                      <a:lnTo>
                        <a:pt x="155" y="1"/>
                      </a:lnTo>
                      <a:lnTo>
                        <a:pt x="167" y="1"/>
                      </a:lnTo>
                      <a:lnTo>
                        <a:pt x="179" y="1"/>
                      </a:lnTo>
                      <a:lnTo>
                        <a:pt x="179" y="0"/>
                      </a:lnTo>
                      <a:lnTo>
                        <a:pt x="0"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3" name="Rectangle 112">
                  <a:extLst>
                    <a:ext uri="{FF2B5EF4-FFF2-40B4-BE49-F238E27FC236}">
                      <a16:creationId xmlns:a16="http://schemas.microsoft.com/office/drawing/2014/main" xmlns="" id="{08C4B4C5-961D-4DFC-A4C5-8FC39A302D15}"/>
                    </a:ext>
                  </a:extLst>
                </p:cNvPr>
                <p:cNvSpPr>
                  <a:spLocks noChangeArrowheads="1"/>
                </p:cNvSpPr>
                <p:nvPr/>
              </p:nvSpPr>
              <p:spPr bwMode="auto">
                <a:xfrm>
                  <a:off x="1304" y="3795"/>
                  <a:ext cx="89" cy="0"/>
                </a:xfrm>
                <a:prstGeom prst="rect">
                  <a:avLst/>
                </a:prstGeom>
                <a:solidFill>
                  <a:srgbClr val="F4F4F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4" name="Rectangle 113">
                  <a:extLst>
                    <a:ext uri="{FF2B5EF4-FFF2-40B4-BE49-F238E27FC236}">
                      <a16:creationId xmlns:a16="http://schemas.microsoft.com/office/drawing/2014/main" xmlns="" id="{9008401E-A0D0-46FD-B39A-86A8D847CFDE}"/>
                    </a:ext>
                  </a:extLst>
                </p:cNvPr>
                <p:cNvSpPr>
                  <a:spLocks noChangeArrowheads="1"/>
                </p:cNvSpPr>
                <p:nvPr/>
              </p:nvSpPr>
              <p:spPr bwMode="auto">
                <a:xfrm>
                  <a:off x="1304" y="3794"/>
                  <a:ext cx="89" cy="1"/>
                </a:xfrm>
                <a:prstGeom prst="rect">
                  <a:avLst/>
                </a:prstGeom>
                <a:solidFill>
                  <a:srgbClr val="EEEEE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5" name="Rectangle 114">
                  <a:extLst>
                    <a:ext uri="{FF2B5EF4-FFF2-40B4-BE49-F238E27FC236}">
                      <a16:creationId xmlns:a16="http://schemas.microsoft.com/office/drawing/2014/main" xmlns="" id="{7F28CE6F-E147-489B-937D-87246BCEFF99}"/>
                    </a:ext>
                  </a:extLst>
                </p:cNvPr>
                <p:cNvSpPr>
                  <a:spLocks noChangeArrowheads="1"/>
                </p:cNvSpPr>
                <p:nvPr/>
              </p:nvSpPr>
              <p:spPr bwMode="auto">
                <a:xfrm>
                  <a:off x="1304" y="3793"/>
                  <a:ext cx="89" cy="1"/>
                </a:xfrm>
                <a:prstGeom prst="rect">
                  <a:avLst/>
                </a:prstGeom>
                <a:solidFill>
                  <a:srgbClr val="E9E9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6" name="Rectangle 115">
                  <a:extLst>
                    <a:ext uri="{FF2B5EF4-FFF2-40B4-BE49-F238E27FC236}">
                      <a16:creationId xmlns:a16="http://schemas.microsoft.com/office/drawing/2014/main" xmlns="" id="{51EA4913-1D80-421D-985B-653E5ED51FA2}"/>
                    </a:ext>
                  </a:extLst>
                </p:cNvPr>
                <p:cNvSpPr>
                  <a:spLocks noChangeArrowheads="1"/>
                </p:cNvSpPr>
                <p:nvPr/>
              </p:nvSpPr>
              <p:spPr bwMode="auto">
                <a:xfrm>
                  <a:off x="1304" y="3792"/>
                  <a:ext cx="89" cy="1"/>
                </a:xfrm>
                <a:prstGeom prst="rect">
                  <a:avLst/>
                </a:prstGeom>
                <a:solidFill>
                  <a:srgbClr val="E4E4E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7" name="Rectangle 116">
                  <a:extLst>
                    <a:ext uri="{FF2B5EF4-FFF2-40B4-BE49-F238E27FC236}">
                      <a16:creationId xmlns:a16="http://schemas.microsoft.com/office/drawing/2014/main" xmlns="" id="{8D3636F4-3D32-4872-B234-D1BE78336D08}"/>
                    </a:ext>
                  </a:extLst>
                </p:cNvPr>
                <p:cNvSpPr>
                  <a:spLocks noChangeArrowheads="1"/>
                </p:cNvSpPr>
                <p:nvPr/>
              </p:nvSpPr>
              <p:spPr bwMode="auto">
                <a:xfrm>
                  <a:off x="1304" y="3791"/>
                  <a:ext cx="89" cy="1"/>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8" name="Rectangle 117">
                  <a:extLst>
                    <a:ext uri="{FF2B5EF4-FFF2-40B4-BE49-F238E27FC236}">
                      <a16:creationId xmlns:a16="http://schemas.microsoft.com/office/drawing/2014/main" xmlns="" id="{E24C058B-6F45-4E63-9CA9-39C9B7E24A34}"/>
                    </a:ext>
                  </a:extLst>
                </p:cNvPr>
                <p:cNvSpPr>
                  <a:spLocks noChangeArrowheads="1"/>
                </p:cNvSpPr>
                <p:nvPr/>
              </p:nvSpPr>
              <p:spPr bwMode="auto">
                <a:xfrm>
                  <a:off x="1304" y="3790"/>
                  <a:ext cx="89" cy="1"/>
                </a:xfrm>
                <a:prstGeom prst="rect">
                  <a:avLst/>
                </a:prstGeom>
                <a:solidFill>
                  <a:srgbClr val="D9D9D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9" name="Rectangle 118">
                  <a:extLst>
                    <a:ext uri="{FF2B5EF4-FFF2-40B4-BE49-F238E27FC236}">
                      <a16:creationId xmlns:a16="http://schemas.microsoft.com/office/drawing/2014/main" xmlns="" id="{270B051E-193F-4BD3-929E-4463548E6C68}"/>
                    </a:ext>
                  </a:extLst>
                </p:cNvPr>
                <p:cNvSpPr>
                  <a:spLocks noChangeArrowheads="1"/>
                </p:cNvSpPr>
                <p:nvPr/>
              </p:nvSpPr>
              <p:spPr bwMode="auto">
                <a:xfrm>
                  <a:off x="1304" y="3789"/>
                  <a:ext cx="89" cy="1"/>
                </a:xfrm>
                <a:prstGeom prst="rect">
                  <a:avLst/>
                </a:prstGeom>
                <a:solidFill>
                  <a:srgbClr val="D4D4D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0" name="Rectangle 119">
                  <a:extLst>
                    <a:ext uri="{FF2B5EF4-FFF2-40B4-BE49-F238E27FC236}">
                      <a16:creationId xmlns:a16="http://schemas.microsoft.com/office/drawing/2014/main" xmlns="" id="{C858D07D-B79E-4E9C-98E2-CF4E0C728399}"/>
                    </a:ext>
                  </a:extLst>
                </p:cNvPr>
                <p:cNvSpPr>
                  <a:spLocks noChangeArrowheads="1"/>
                </p:cNvSpPr>
                <p:nvPr/>
              </p:nvSpPr>
              <p:spPr bwMode="auto">
                <a:xfrm>
                  <a:off x="1304" y="3789"/>
                  <a:ext cx="89" cy="0"/>
                </a:xfrm>
                <a:prstGeom prst="rect">
                  <a:avLst/>
                </a:prstGeom>
                <a:solidFill>
                  <a:srgbClr val="CECEC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1" name="Rectangle 120">
                  <a:extLst>
                    <a:ext uri="{FF2B5EF4-FFF2-40B4-BE49-F238E27FC236}">
                      <a16:creationId xmlns:a16="http://schemas.microsoft.com/office/drawing/2014/main" xmlns="" id="{320D32D6-0741-4735-BE9B-C600C3AC63D7}"/>
                    </a:ext>
                  </a:extLst>
                </p:cNvPr>
                <p:cNvSpPr>
                  <a:spLocks noChangeArrowheads="1"/>
                </p:cNvSpPr>
                <p:nvPr/>
              </p:nvSpPr>
              <p:spPr bwMode="auto">
                <a:xfrm>
                  <a:off x="1304" y="3788"/>
                  <a:ext cx="89" cy="1"/>
                </a:xfrm>
                <a:prstGeom prst="rect">
                  <a:avLst/>
                </a:prstGeom>
                <a:solidFill>
                  <a:srgbClr val="C9C9C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2" name="Rectangle 121">
                  <a:extLst>
                    <a:ext uri="{FF2B5EF4-FFF2-40B4-BE49-F238E27FC236}">
                      <a16:creationId xmlns:a16="http://schemas.microsoft.com/office/drawing/2014/main" xmlns="" id="{11D3E113-572E-4997-BC0A-058A333FC5D9}"/>
                    </a:ext>
                  </a:extLst>
                </p:cNvPr>
                <p:cNvSpPr>
                  <a:spLocks noChangeArrowheads="1"/>
                </p:cNvSpPr>
                <p:nvPr/>
              </p:nvSpPr>
              <p:spPr bwMode="auto">
                <a:xfrm>
                  <a:off x="1304" y="3787"/>
                  <a:ext cx="89" cy="1"/>
                </a:xfrm>
                <a:prstGeom prst="rect">
                  <a:avLst/>
                </a:prstGeom>
                <a:solidFill>
                  <a:srgbClr val="C3C3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3" name="Rectangle 122">
                  <a:extLst>
                    <a:ext uri="{FF2B5EF4-FFF2-40B4-BE49-F238E27FC236}">
                      <a16:creationId xmlns:a16="http://schemas.microsoft.com/office/drawing/2014/main" xmlns="" id="{6AF54E7E-AE15-4CA6-8D79-B2CD5AB1773B}"/>
                    </a:ext>
                  </a:extLst>
                </p:cNvPr>
                <p:cNvSpPr>
                  <a:spLocks noChangeArrowheads="1"/>
                </p:cNvSpPr>
                <p:nvPr/>
              </p:nvSpPr>
              <p:spPr bwMode="auto">
                <a:xfrm>
                  <a:off x="1304" y="3786"/>
                  <a:ext cx="89" cy="1"/>
                </a:xfrm>
                <a:prstGeom prst="rect">
                  <a:avLst/>
                </a:prstGeom>
                <a:solidFill>
                  <a:srgbClr val="BEBEB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4" name="Rectangle 123">
                  <a:extLst>
                    <a:ext uri="{FF2B5EF4-FFF2-40B4-BE49-F238E27FC236}">
                      <a16:creationId xmlns:a16="http://schemas.microsoft.com/office/drawing/2014/main" xmlns="" id="{71863AD3-3A57-46B0-8031-B52C9476DD0E}"/>
                    </a:ext>
                  </a:extLst>
                </p:cNvPr>
                <p:cNvSpPr>
                  <a:spLocks noChangeArrowheads="1"/>
                </p:cNvSpPr>
                <p:nvPr/>
              </p:nvSpPr>
              <p:spPr bwMode="auto">
                <a:xfrm>
                  <a:off x="1304" y="3785"/>
                  <a:ext cx="89" cy="1"/>
                </a:xfrm>
                <a:prstGeom prst="rect">
                  <a:avLst/>
                </a:prstGeom>
                <a:solidFill>
                  <a:srgbClr val="B9B9B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5" name="Rectangle 124">
                  <a:extLst>
                    <a:ext uri="{FF2B5EF4-FFF2-40B4-BE49-F238E27FC236}">
                      <a16:creationId xmlns:a16="http://schemas.microsoft.com/office/drawing/2014/main" xmlns="" id="{EA86BC29-C761-482E-A5C4-7F8265F71EC3}"/>
                    </a:ext>
                  </a:extLst>
                </p:cNvPr>
                <p:cNvSpPr>
                  <a:spLocks noChangeArrowheads="1"/>
                </p:cNvSpPr>
                <p:nvPr/>
              </p:nvSpPr>
              <p:spPr bwMode="auto">
                <a:xfrm>
                  <a:off x="1304" y="3784"/>
                  <a:ext cx="89" cy="1"/>
                </a:xfrm>
                <a:prstGeom prst="rect">
                  <a:avLst/>
                </a:prstGeom>
                <a:solidFill>
                  <a:srgbClr val="B3B3B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6" name="Rectangle 125">
                  <a:extLst>
                    <a:ext uri="{FF2B5EF4-FFF2-40B4-BE49-F238E27FC236}">
                      <a16:creationId xmlns:a16="http://schemas.microsoft.com/office/drawing/2014/main" xmlns="" id="{8E9BE6C4-9646-4CF4-99CF-96A71B3A8CA4}"/>
                    </a:ext>
                  </a:extLst>
                </p:cNvPr>
                <p:cNvSpPr>
                  <a:spLocks noChangeArrowheads="1"/>
                </p:cNvSpPr>
                <p:nvPr/>
              </p:nvSpPr>
              <p:spPr bwMode="auto">
                <a:xfrm>
                  <a:off x="1304" y="3784"/>
                  <a:ext cx="89" cy="0"/>
                </a:xfrm>
                <a:prstGeom prst="rect">
                  <a:avLst/>
                </a:prstGeom>
                <a:solidFill>
                  <a:srgbClr val="AEAEA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7" name="Rectangle 126">
                  <a:extLst>
                    <a:ext uri="{FF2B5EF4-FFF2-40B4-BE49-F238E27FC236}">
                      <a16:creationId xmlns:a16="http://schemas.microsoft.com/office/drawing/2014/main" xmlns="" id="{87101C0B-0F4B-4D90-AE01-75A14717EFE4}"/>
                    </a:ext>
                  </a:extLst>
                </p:cNvPr>
                <p:cNvSpPr>
                  <a:spLocks noChangeArrowheads="1"/>
                </p:cNvSpPr>
                <p:nvPr/>
              </p:nvSpPr>
              <p:spPr bwMode="auto">
                <a:xfrm>
                  <a:off x="1304" y="3783"/>
                  <a:ext cx="89" cy="1"/>
                </a:xfrm>
                <a:prstGeom prst="rect">
                  <a:avLst/>
                </a:prstGeom>
                <a:solidFill>
                  <a:srgbClr val="A9A9A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8" name="Rectangle 127">
                  <a:extLst>
                    <a:ext uri="{FF2B5EF4-FFF2-40B4-BE49-F238E27FC236}">
                      <a16:creationId xmlns:a16="http://schemas.microsoft.com/office/drawing/2014/main" xmlns="" id="{B27D055B-1FFA-4A49-BB9A-EC20000C7226}"/>
                    </a:ext>
                  </a:extLst>
                </p:cNvPr>
                <p:cNvSpPr>
                  <a:spLocks noChangeArrowheads="1"/>
                </p:cNvSpPr>
                <p:nvPr/>
              </p:nvSpPr>
              <p:spPr bwMode="auto">
                <a:xfrm>
                  <a:off x="1304" y="3782"/>
                  <a:ext cx="89" cy="1"/>
                </a:xfrm>
                <a:prstGeom prst="rect">
                  <a:avLst/>
                </a:prstGeom>
                <a:solidFill>
                  <a:srgbClr val="A3A3A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9" name="Freeform 128">
                  <a:extLst>
                    <a:ext uri="{FF2B5EF4-FFF2-40B4-BE49-F238E27FC236}">
                      <a16:creationId xmlns:a16="http://schemas.microsoft.com/office/drawing/2014/main" xmlns="" id="{F9381F28-1461-4CAA-9E8D-EFE1487A9461}"/>
                    </a:ext>
                  </a:extLst>
                </p:cNvPr>
                <p:cNvSpPr>
                  <a:spLocks/>
                </p:cNvSpPr>
                <p:nvPr/>
              </p:nvSpPr>
              <p:spPr bwMode="auto">
                <a:xfrm>
                  <a:off x="1304" y="3781"/>
                  <a:ext cx="89" cy="1"/>
                </a:xfrm>
                <a:custGeom>
                  <a:avLst/>
                  <a:gdLst>
                    <a:gd name="T0" fmla="*/ 0 w 179"/>
                    <a:gd name="T1" fmla="*/ 1 h 2"/>
                    <a:gd name="T2" fmla="*/ 0 w 179"/>
                    <a:gd name="T3" fmla="*/ 0 h 2"/>
                    <a:gd name="T4" fmla="*/ 5 w 179"/>
                    <a:gd name="T5" fmla="*/ 0 h 2"/>
                    <a:gd name="T6" fmla="*/ 10 w 179"/>
                    <a:gd name="T7" fmla="*/ 0 h 2"/>
                    <a:gd name="T8" fmla="*/ 16 w 179"/>
                    <a:gd name="T9" fmla="*/ 0 h 2"/>
                    <a:gd name="T10" fmla="*/ 21 w 179"/>
                    <a:gd name="T11" fmla="*/ 0 h 2"/>
                    <a:gd name="T12" fmla="*/ 27 w 179"/>
                    <a:gd name="T13" fmla="*/ 0 h 2"/>
                    <a:gd name="T14" fmla="*/ 33 w 179"/>
                    <a:gd name="T15" fmla="*/ 0 h 2"/>
                    <a:gd name="T16" fmla="*/ 38 w 179"/>
                    <a:gd name="T17" fmla="*/ 0 h 2"/>
                    <a:gd name="T18" fmla="*/ 44 w 179"/>
                    <a:gd name="T19" fmla="*/ 0 h 2"/>
                    <a:gd name="T20" fmla="*/ 49 w 179"/>
                    <a:gd name="T21" fmla="*/ 0 h 2"/>
                    <a:gd name="T22" fmla="*/ 55 w 179"/>
                    <a:gd name="T23" fmla="*/ 0 h 2"/>
                    <a:gd name="T24" fmla="*/ 60 w 179"/>
                    <a:gd name="T25" fmla="*/ 0 h 2"/>
                    <a:gd name="T26" fmla="*/ 66 w 179"/>
                    <a:gd name="T27" fmla="*/ 0 h 2"/>
                    <a:gd name="T28" fmla="*/ 71 w 179"/>
                    <a:gd name="T29" fmla="*/ 0 h 2"/>
                    <a:gd name="T30" fmla="*/ 77 w 179"/>
                    <a:gd name="T31" fmla="*/ 0 h 2"/>
                    <a:gd name="T32" fmla="*/ 83 w 179"/>
                    <a:gd name="T33" fmla="*/ 0 h 2"/>
                    <a:gd name="T34" fmla="*/ 89 w 179"/>
                    <a:gd name="T35" fmla="*/ 0 h 2"/>
                    <a:gd name="T36" fmla="*/ 89 w 179"/>
                    <a:gd name="T37" fmla="*/ 1 h 2"/>
                    <a:gd name="T38" fmla="*/ 0 w 179"/>
                    <a:gd name="T39" fmla="*/ 1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9"/>
                    <a:gd name="T61" fmla="*/ 0 h 2"/>
                    <a:gd name="T62" fmla="*/ 179 w 179"/>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9" h="2">
                      <a:moveTo>
                        <a:pt x="0" y="2"/>
                      </a:moveTo>
                      <a:lnTo>
                        <a:pt x="0" y="0"/>
                      </a:lnTo>
                      <a:lnTo>
                        <a:pt x="10" y="0"/>
                      </a:lnTo>
                      <a:lnTo>
                        <a:pt x="20" y="0"/>
                      </a:lnTo>
                      <a:lnTo>
                        <a:pt x="32" y="0"/>
                      </a:lnTo>
                      <a:lnTo>
                        <a:pt x="42" y="0"/>
                      </a:lnTo>
                      <a:lnTo>
                        <a:pt x="54" y="0"/>
                      </a:lnTo>
                      <a:lnTo>
                        <a:pt x="66" y="0"/>
                      </a:lnTo>
                      <a:lnTo>
                        <a:pt x="76" y="0"/>
                      </a:lnTo>
                      <a:lnTo>
                        <a:pt x="88" y="0"/>
                      </a:lnTo>
                      <a:lnTo>
                        <a:pt x="98" y="0"/>
                      </a:lnTo>
                      <a:lnTo>
                        <a:pt x="110" y="0"/>
                      </a:lnTo>
                      <a:lnTo>
                        <a:pt x="121" y="0"/>
                      </a:lnTo>
                      <a:lnTo>
                        <a:pt x="132" y="0"/>
                      </a:lnTo>
                      <a:lnTo>
                        <a:pt x="143" y="0"/>
                      </a:lnTo>
                      <a:lnTo>
                        <a:pt x="155" y="0"/>
                      </a:lnTo>
                      <a:lnTo>
                        <a:pt x="167" y="0"/>
                      </a:lnTo>
                      <a:lnTo>
                        <a:pt x="179" y="0"/>
                      </a:lnTo>
                      <a:lnTo>
                        <a:pt x="179" y="2"/>
                      </a:lnTo>
                      <a:lnTo>
                        <a:pt x="0" y="2"/>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0" name="Freeform 129">
                  <a:extLst>
                    <a:ext uri="{FF2B5EF4-FFF2-40B4-BE49-F238E27FC236}">
                      <a16:creationId xmlns:a16="http://schemas.microsoft.com/office/drawing/2014/main" xmlns="" id="{0BE2C2DE-3EE9-4C6E-87CB-4EA78C9C989B}"/>
                    </a:ext>
                  </a:extLst>
                </p:cNvPr>
                <p:cNvSpPr>
                  <a:spLocks/>
                </p:cNvSpPr>
                <p:nvPr/>
              </p:nvSpPr>
              <p:spPr bwMode="auto">
                <a:xfrm>
                  <a:off x="1304" y="3781"/>
                  <a:ext cx="89" cy="15"/>
                </a:xfrm>
                <a:custGeom>
                  <a:avLst/>
                  <a:gdLst>
                    <a:gd name="T0" fmla="*/ 89 w 179"/>
                    <a:gd name="T1" fmla="*/ 0 h 30"/>
                    <a:gd name="T2" fmla="*/ 89 w 179"/>
                    <a:gd name="T3" fmla="*/ 0 h 30"/>
                    <a:gd name="T4" fmla="*/ 83 w 179"/>
                    <a:gd name="T5" fmla="*/ 0 h 30"/>
                    <a:gd name="T6" fmla="*/ 77 w 179"/>
                    <a:gd name="T7" fmla="*/ 0 h 30"/>
                    <a:gd name="T8" fmla="*/ 71 w 179"/>
                    <a:gd name="T9" fmla="*/ 0 h 30"/>
                    <a:gd name="T10" fmla="*/ 66 w 179"/>
                    <a:gd name="T11" fmla="*/ 0 h 30"/>
                    <a:gd name="T12" fmla="*/ 60 w 179"/>
                    <a:gd name="T13" fmla="*/ 0 h 30"/>
                    <a:gd name="T14" fmla="*/ 55 w 179"/>
                    <a:gd name="T15" fmla="*/ 0 h 30"/>
                    <a:gd name="T16" fmla="*/ 49 w 179"/>
                    <a:gd name="T17" fmla="*/ 0 h 30"/>
                    <a:gd name="T18" fmla="*/ 44 w 179"/>
                    <a:gd name="T19" fmla="*/ 0 h 30"/>
                    <a:gd name="T20" fmla="*/ 44 w 179"/>
                    <a:gd name="T21" fmla="*/ 0 h 30"/>
                    <a:gd name="T22" fmla="*/ 38 w 179"/>
                    <a:gd name="T23" fmla="*/ 0 h 30"/>
                    <a:gd name="T24" fmla="*/ 33 w 179"/>
                    <a:gd name="T25" fmla="*/ 0 h 30"/>
                    <a:gd name="T26" fmla="*/ 27 w 179"/>
                    <a:gd name="T27" fmla="*/ 0 h 30"/>
                    <a:gd name="T28" fmla="*/ 21 w 179"/>
                    <a:gd name="T29" fmla="*/ 0 h 30"/>
                    <a:gd name="T30" fmla="*/ 16 w 179"/>
                    <a:gd name="T31" fmla="*/ 0 h 30"/>
                    <a:gd name="T32" fmla="*/ 10 w 179"/>
                    <a:gd name="T33" fmla="*/ 0 h 30"/>
                    <a:gd name="T34" fmla="*/ 5 w 179"/>
                    <a:gd name="T35" fmla="*/ 0 h 30"/>
                    <a:gd name="T36" fmla="*/ 0 w 179"/>
                    <a:gd name="T37" fmla="*/ 0 h 30"/>
                    <a:gd name="T38" fmla="*/ 0 w 179"/>
                    <a:gd name="T39" fmla="*/ 15 h 30"/>
                    <a:gd name="T40" fmla="*/ 0 w 179"/>
                    <a:gd name="T41" fmla="*/ 15 h 30"/>
                    <a:gd name="T42" fmla="*/ 5 w 179"/>
                    <a:gd name="T43" fmla="*/ 15 h 30"/>
                    <a:gd name="T44" fmla="*/ 10 w 179"/>
                    <a:gd name="T45" fmla="*/ 15 h 30"/>
                    <a:gd name="T46" fmla="*/ 16 w 179"/>
                    <a:gd name="T47" fmla="*/ 15 h 30"/>
                    <a:gd name="T48" fmla="*/ 21 w 179"/>
                    <a:gd name="T49" fmla="*/ 15 h 30"/>
                    <a:gd name="T50" fmla="*/ 27 w 179"/>
                    <a:gd name="T51" fmla="*/ 15 h 30"/>
                    <a:gd name="T52" fmla="*/ 33 w 179"/>
                    <a:gd name="T53" fmla="*/ 15 h 30"/>
                    <a:gd name="T54" fmla="*/ 38 w 179"/>
                    <a:gd name="T55" fmla="*/ 15 h 30"/>
                    <a:gd name="T56" fmla="*/ 44 w 179"/>
                    <a:gd name="T57" fmla="*/ 15 h 30"/>
                    <a:gd name="T58" fmla="*/ 44 w 179"/>
                    <a:gd name="T59" fmla="*/ 15 h 30"/>
                    <a:gd name="T60" fmla="*/ 49 w 179"/>
                    <a:gd name="T61" fmla="*/ 15 h 30"/>
                    <a:gd name="T62" fmla="*/ 55 w 179"/>
                    <a:gd name="T63" fmla="*/ 15 h 30"/>
                    <a:gd name="T64" fmla="*/ 60 w 179"/>
                    <a:gd name="T65" fmla="*/ 15 h 30"/>
                    <a:gd name="T66" fmla="*/ 66 w 179"/>
                    <a:gd name="T67" fmla="*/ 15 h 30"/>
                    <a:gd name="T68" fmla="*/ 71 w 179"/>
                    <a:gd name="T69" fmla="*/ 15 h 30"/>
                    <a:gd name="T70" fmla="*/ 77 w 179"/>
                    <a:gd name="T71" fmla="*/ 15 h 30"/>
                    <a:gd name="T72" fmla="*/ 83 w 179"/>
                    <a:gd name="T73" fmla="*/ 15 h 30"/>
                    <a:gd name="T74" fmla="*/ 89 w 179"/>
                    <a:gd name="T75" fmla="*/ 15 h 30"/>
                    <a:gd name="T76" fmla="*/ 89 w 179"/>
                    <a:gd name="T77" fmla="*/ 0 h 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9"/>
                    <a:gd name="T118" fmla="*/ 0 h 30"/>
                    <a:gd name="T119" fmla="*/ 179 w 179"/>
                    <a:gd name="T120" fmla="*/ 30 h 3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9" h="30">
                      <a:moveTo>
                        <a:pt x="179" y="0"/>
                      </a:moveTo>
                      <a:lnTo>
                        <a:pt x="179" y="0"/>
                      </a:lnTo>
                      <a:lnTo>
                        <a:pt x="167" y="0"/>
                      </a:lnTo>
                      <a:lnTo>
                        <a:pt x="155" y="0"/>
                      </a:lnTo>
                      <a:lnTo>
                        <a:pt x="143" y="0"/>
                      </a:lnTo>
                      <a:lnTo>
                        <a:pt x="132" y="0"/>
                      </a:lnTo>
                      <a:lnTo>
                        <a:pt x="121" y="0"/>
                      </a:lnTo>
                      <a:lnTo>
                        <a:pt x="110" y="0"/>
                      </a:lnTo>
                      <a:lnTo>
                        <a:pt x="98" y="0"/>
                      </a:lnTo>
                      <a:lnTo>
                        <a:pt x="88" y="0"/>
                      </a:lnTo>
                      <a:lnTo>
                        <a:pt x="76" y="0"/>
                      </a:lnTo>
                      <a:lnTo>
                        <a:pt x="66" y="0"/>
                      </a:lnTo>
                      <a:lnTo>
                        <a:pt x="54" y="0"/>
                      </a:lnTo>
                      <a:lnTo>
                        <a:pt x="42" y="0"/>
                      </a:lnTo>
                      <a:lnTo>
                        <a:pt x="32" y="0"/>
                      </a:lnTo>
                      <a:lnTo>
                        <a:pt x="20" y="0"/>
                      </a:lnTo>
                      <a:lnTo>
                        <a:pt x="10" y="0"/>
                      </a:lnTo>
                      <a:lnTo>
                        <a:pt x="0" y="0"/>
                      </a:lnTo>
                      <a:lnTo>
                        <a:pt x="0" y="30"/>
                      </a:lnTo>
                      <a:lnTo>
                        <a:pt x="10" y="30"/>
                      </a:lnTo>
                      <a:lnTo>
                        <a:pt x="20" y="30"/>
                      </a:lnTo>
                      <a:lnTo>
                        <a:pt x="32" y="30"/>
                      </a:lnTo>
                      <a:lnTo>
                        <a:pt x="42" y="30"/>
                      </a:lnTo>
                      <a:lnTo>
                        <a:pt x="54" y="30"/>
                      </a:lnTo>
                      <a:lnTo>
                        <a:pt x="66" y="30"/>
                      </a:lnTo>
                      <a:lnTo>
                        <a:pt x="76" y="30"/>
                      </a:lnTo>
                      <a:lnTo>
                        <a:pt x="88" y="30"/>
                      </a:lnTo>
                      <a:lnTo>
                        <a:pt x="98" y="30"/>
                      </a:lnTo>
                      <a:lnTo>
                        <a:pt x="110" y="30"/>
                      </a:lnTo>
                      <a:lnTo>
                        <a:pt x="121" y="30"/>
                      </a:lnTo>
                      <a:lnTo>
                        <a:pt x="132" y="30"/>
                      </a:lnTo>
                      <a:lnTo>
                        <a:pt x="143" y="30"/>
                      </a:lnTo>
                      <a:lnTo>
                        <a:pt x="155" y="30"/>
                      </a:lnTo>
                      <a:lnTo>
                        <a:pt x="167" y="30"/>
                      </a:lnTo>
                      <a:lnTo>
                        <a:pt x="179" y="30"/>
                      </a:lnTo>
                      <a:lnTo>
                        <a:pt x="17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1" name="Freeform 130">
                  <a:extLst>
                    <a:ext uri="{FF2B5EF4-FFF2-40B4-BE49-F238E27FC236}">
                      <a16:creationId xmlns:a16="http://schemas.microsoft.com/office/drawing/2014/main" xmlns="" id="{48235347-AB64-453B-A309-88C0C5E7EEC6}"/>
                    </a:ext>
                  </a:extLst>
                </p:cNvPr>
                <p:cNvSpPr>
                  <a:spLocks/>
                </p:cNvSpPr>
                <p:nvPr/>
              </p:nvSpPr>
              <p:spPr bwMode="auto">
                <a:xfrm>
                  <a:off x="1303" y="3791"/>
                  <a:ext cx="1" cy="5"/>
                </a:xfrm>
                <a:custGeom>
                  <a:avLst/>
                  <a:gdLst>
                    <a:gd name="T0" fmla="*/ 0 w 2"/>
                    <a:gd name="T1" fmla="*/ 0 h 10"/>
                    <a:gd name="T2" fmla="*/ 0 w 2"/>
                    <a:gd name="T3" fmla="*/ 1 h 10"/>
                    <a:gd name="T4" fmla="*/ 1 w 2"/>
                    <a:gd name="T5" fmla="*/ 3 h 10"/>
                    <a:gd name="T6" fmla="*/ 1 w 2"/>
                    <a:gd name="T7" fmla="*/ 3 h 10"/>
                    <a:gd name="T8" fmla="*/ 1 w 2"/>
                    <a:gd name="T9" fmla="*/ 5 h 10"/>
                    <a:gd name="T10" fmla="*/ 1 w 2"/>
                    <a:gd name="T11" fmla="*/ 0 h 10"/>
                    <a:gd name="T12" fmla="*/ 0 w 2"/>
                    <a:gd name="T13" fmla="*/ 0 h 10"/>
                    <a:gd name="T14" fmla="*/ 0 60000 65536"/>
                    <a:gd name="T15" fmla="*/ 0 60000 65536"/>
                    <a:gd name="T16" fmla="*/ 0 60000 65536"/>
                    <a:gd name="T17" fmla="*/ 0 60000 65536"/>
                    <a:gd name="T18" fmla="*/ 0 60000 65536"/>
                    <a:gd name="T19" fmla="*/ 0 60000 65536"/>
                    <a:gd name="T20" fmla="*/ 0 60000 65536"/>
                    <a:gd name="T21" fmla="*/ 0 w 2"/>
                    <a:gd name="T22" fmla="*/ 0 h 10"/>
                    <a:gd name="T23" fmla="*/ 2 w 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0">
                      <a:moveTo>
                        <a:pt x="0" y="0"/>
                      </a:moveTo>
                      <a:lnTo>
                        <a:pt x="0" y="2"/>
                      </a:lnTo>
                      <a:lnTo>
                        <a:pt x="2" y="5"/>
                      </a:lnTo>
                      <a:lnTo>
                        <a:pt x="2" y="7"/>
                      </a:lnTo>
                      <a:lnTo>
                        <a:pt x="2" y="1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2" name="Freeform 131">
                  <a:extLst>
                    <a:ext uri="{FF2B5EF4-FFF2-40B4-BE49-F238E27FC236}">
                      <a16:creationId xmlns:a16="http://schemas.microsoft.com/office/drawing/2014/main" xmlns="" id="{74C75667-5597-406B-94EF-212331B9F5E6}"/>
                    </a:ext>
                  </a:extLst>
                </p:cNvPr>
                <p:cNvSpPr>
                  <a:spLocks/>
                </p:cNvSpPr>
                <p:nvPr/>
              </p:nvSpPr>
              <p:spPr bwMode="auto">
                <a:xfrm>
                  <a:off x="1302" y="3786"/>
                  <a:ext cx="2" cy="5"/>
                </a:xfrm>
                <a:custGeom>
                  <a:avLst/>
                  <a:gdLst>
                    <a:gd name="T0" fmla="*/ 1 w 3"/>
                    <a:gd name="T1" fmla="*/ 5 h 10"/>
                    <a:gd name="T2" fmla="*/ 0 w 3"/>
                    <a:gd name="T3" fmla="*/ 3 h 10"/>
                    <a:gd name="T4" fmla="*/ 0 w 3"/>
                    <a:gd name="T5" fmla="*/ 3 h 10"/>
                    <a:gd name="T6" fmla="*/ 0 w 3"/>
                    <a:gd name="T7" fmla="*/ 1 h 10"/>
                    <a:gd name="T8" fmla="*/ 0 w 3"/>
                    <a:gd name="T9" fmla="*/ 0 h 10"/>
                    <a:gd name="T10" fmla="*/ 2 w 3"/>
                    <a:gd name="T11" fmla="*/ 0 h 10"/>
                    <a:gd name="T12" fmla="*/ 2 w 3"/>
                    <a:gd name="T13" fmla="*/ 5 h 10"/>
                    <a:gd name="T14" fmla="*/ 1 w 3"/>
                    <a:gd name="T15" fmla="*/ 5 h 10"/>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0"/>
                    <a:gd name="T26" fmla="*/ 3 w 3"/>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0">
                      <a:moveTo>
                        <a:pt x="1" y="10"/>
                      </a:moveTo>
                      <a:lnTo>
                        <a:pt x="0" y="7"/>
                      </a:lnTo>
                      <a:lnTo>
                        <a:pt x="0" y="5"/>
                      </a:lnTo>
                      <a:lnTo>
                        <a:pt x="0" y="2"/>
                      </a:lnTo>
                      <a:lnTo>
                        <a:pt x="0" y="0"/>
                      </a:lnTo>
                      <a:lnTo>
                        <a:pt x="3" y="0"/>
                      </a:lnTo>
                      <a:lnTo>
                        <a:pt x="3" y="10"/>
                      </a:lnTo>
                      <a:lnTo>
                        <a:pt x="1" y="1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3" name="Freeform 132">
                  <a:extLst>
                    <a:ext uri="{FF2B5EF4-FFF2-40B4-BE49-F238E27FC236}">
                      <a16:creationId xmlns:a16="http://schemas.microsoft.com/office/drawing/2014/main" xmlns="" id="{E98CA22F-5063-4E48-A830-765D8D3129B8}"/>
                    </a:ext>
                  </a:extLst>
                </p:cNvPr>
                <p:cNvSpPr>
                  <a:spLocks/>
                </p:cNvSpPr>
                <p:nvPr/>
              </p:nvSpPr>
              <p:spPr bwMode="auto">
                <a:xfrm>
                  <a:off x="1300" y="3780"/>
                  <a:ext cx="4" cy="6"/>
                </a:xfrm>
                <a:custGeom>
                  <a:avLst/>
                  <a:gdLst>
                    <a:gd name="T0" fmla="*/ 2 w 7"/>
                    <a:gd name="T1" fmla="*/ 6 h 12"/>
                    <a:gd name="T2" fmla="*/ 1 w 7"/>
                    <a:gd name="T3" fmla="*/ 5 h 12"/>
                    <a:gd name="T4" fmla="*/ 1 w 7"/>
                    <a:gd name="T5" fmla="*/ 3 h 12"/>
                    <a:gd name="T6" fmla="*/ 1 w 7"/>
                    <a:gd name="T7" fmla="*/ 2 h 12"/>
                    <a:gd name="T8" fmla="*/ 0 w 7"/>
                    <a:gd name="T9" fmla="*/ 0 h 12"/>
                    <a:gd name="T10" fmla="*/ 4 w 7"/>
                    <a:gd name="T11" fmla="*/ 0 h 12"/>
                    <a:gd name="T12" fmla="*/ 4 w 7"/>
                    <a:gd name="T13" fmla="*/ 0 h 12"/>
                    <a:gd name="T14" fmla="*/ 4 w 7"/>
                    <a:gd name="T15" fmla="*/ 0 h 12"/>
                    <a:gd name="T16" fmla="*/ 4 w 7"/>
                    <a:gd name="T17" fmla="*/ 1 h 12"/>
                    <a:gd name="T18" fmla="*/ 4 w 7"/>
                    <a:gd name="T19" fmla="*/ 1 h 12"/>
                    <a:gd name="T20" fmla="*/ 4 w 7"/>
                    <a:gd name="T21" fmla="*/ 6 h 12"/>
                    <a:gd name="T22" fmla="*/ 2 w 7"/>
                    <a:gd name="T23" fmla="*/ 6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2"/>
                    <a:gd name="T38" fmla="*/ 7 w 7"/>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2">
                      <a:moveTo>
                        <a:pt x="4" y="12"/>
                      </a:moveTo>
                      <a:lnTo>
                        <a:pt x="2" y="9"/>
                      </a:lnTo>
                      <a:lnTo>
                        <a:pt x="2" y="7"/>
                      </a:lnTo>
                      <a:lnTo>
                        <a:pt x="2" y="4"/>
                      </a:lnTo>
                      <a:lnTo>
                        <a:pt x="0" y="0"/>
                      </a:lnTo>
                      <a:lnTo>
                        <a:pt x="7" y="0"/>
                      </a:lnTo>
                      <a:lnTo>
                        <a:pt x="7" y="2"/>
                      </a:lnTo>
                      <a:lnTo>
                        <a:pt x="7" y="12"/>
                      </a:lnTo>
                      <a:lnTo>
                        <a:pt x="4" y="12"/>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4" name="Freeform 133">
                  <a:extLst>
                    <a:ext uri="{FF2B5EF4-FFF2-40B4-BE49-F238E27FC236}">
                      <a16:creationId xmlns:a16="http://schemas.microsoft.com/office/drawing/2014/main" xmlns="" id="{8BE2E7A6-C5FC-4515-A423-6657E63D2815}"/>
                    </a:ext>
                  </a:extLst>
                </p:cNvPr>
                <p:cNvSpPr>
                  <a:spLocks/>
                </p:cNvSpPr>
                <p:nvPr/>
              </p:nvSpPr>
              <p:spPr bwMode="auto">
                <a:xfrm>
                  <a:off x="1299" y="3774"/>
                  <a:ext cx="5" cy="6"/>
                </a:xfrm>
                <a:custGeom>
                  <a:avLst/>
                  <a:gdLst>
                    <a:gd name="T0" fmla="*/ 1 w 8"/>
                    <a:gd name="T1" fmla="*/ 6 h 11"/>
                    <a:gd name="T2" fmla="*/ 1 w 8"/>
                    <a:gd name="T3" fmla="*/ 4 h 11"/>
                    <a:gd name="T4" fmla="*/ 1 w 8"/>
                    <a:gd name="T5" fmla="*/ 3 h 11"/>
                    <a:gd name="T6" fmla="*/ 1 w 8"/>
                    <a:gd name="T7" fmla="*/ 2 h 11"/>
                    <a:gd name="T8" fmla="*/ 0 w 8"/>
                    <a:gd name="T9" fmla="*/ 0 h 11"/>
                    <a:gd name="T10" fmla="*/ 3 w 8"/>
                    <a:gd name="T11" fmla="*/ 0 h 11"/>
                    <a:gd name="T12" fmla="*/ 4 w 8"/>
                    <a:gd name="T13" fmla="*/ 2 h 11"/>
                    <a:gd name="T14" fmla="*/ 4 w 8"/>
                    <a:gd name="T15" fmla="*/ 3 h 11"/>
                    <a:gd name="T16" fmla="*/ 4 w 8"/>
                    <a:gd name="T17" fmla="*/ 4 h 11"/>
                    <a:gd name="T18" fmla="*/ 5 w 8"/>
                    <a:gd name="T19" fmla="*/ 6 h 11"/>
                    <a:gd name="T20" fmla="*/ 1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1" y="11"/>
                      </a:moveTo>
                      <a:lnTo>
                        <a:pt x="1" y="8"/>
                      </a:lnTo>
                      <a:lnTo>
                        <a:pt x="1" y="6"/>
                      </a:lnTo>
                      <a:lnTo>
                        <a:pt x="1" y="3"/>
                      </a:lnTo>
                      <a:lnTo>
                        <a:pt x="0" y="0"/>
                      </a:lnTo>
                      <a:lnTo>
                        <a:pt x="5" y="0"/>
                      </a:lnTo>
                      <a:lnTo>
                        <a:pt x="6" y="3"/>
                      </a:lnTo>
                      <a:lnTo>
                        <a:pt x="6" y="5"/>
                      </a:lnTo>
                      <a:lnTo>
                        <a:pt x="6" y="8"/>
                      </a:lnTo>
                      <a:lnTo>
                        <a:pt x="8" y="11"/>
                      </a:lnTo>
                      <a:lnTo>
                        <a:pt x="1" y="11"/>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5" name="Freeform 134">
                  <a:extLst>
                    <a:ext uri="{FF2B5EF4-FFF2-40B4-BE49-F238E27FC236}">
                      <a16:creationId xmlns:a16="http://schemas.microsoft.com/office/drawing/2014/main" xmlns="" id="{5C5EC0AC-0F5D-42AF-B7D5-AAAABF067E5E}"/>
                    </a:ext>
                  </a:extLst>
                </p:cNvPr>
                <p:cNvSpPr>
                  <a:spLocks/>
                </p:cNvSpPr>
                <p:nvPr/>
              </p:nvSpPr>
              <p:spPr bwMode="auto">
                <a:xfrm>
                  <a:off x="1299" y="3768"/>
                  <a:ext cx="3" cy="6"/>
                </a:xfrm>
                <a:custGeom>
                  <a:avLst/>
                  <a:gdLst>
                    <a:gd name="T0" fmla="*/ 1 w 7"/>
                    <a:gd name="T1" fmla="*/ 6 h 12"/>
                    <a:gd name="T2" fmla="*/ 1 w 7"/>
                    <a:gd name="T3" fmla="*/ 4 h 12"/>
                    <a:gd name="T4" fmla="*/ 1 w 7"/>
                    <a:gd name="T5" fmla="*/ 3 h 12"/>
                    <a:gd name="T6" fmla="*/ 0 w 7"/>
                    <a:gd name="T7" fmla="*/ 2 h 12"/>
                    <a:gd name="T8" fmla="*/ 0 w 7"/>
                    <a:gd name="T9" fmla="*/ 0 h 12"/>
                    <a:gd name="T10" fmla="*/ 2 w 7"/>
                    <a:gd name="T11" fmla="*/ 0 h 12"/>
                    <a:gd name="T12" fmla="*/ 2 w 7"/>
                    <a:gd name="T13" fmla="*/ 2 h 12"/>
                    <a:gd name="T14" fmla="*/ 3 w 7"/>
                    <a:gd name="T15" fmla="*/ 3 h 12"/>
                    <a:gd name="T16" fmla="*/ 3 w 7"/>
                    <a:gd name="T17" fmla="*/ 4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8"/>
                      </a:lnTo>
                      <a:lnTo>
                        <a:pt x="2" y="7"/>
                      </a:lnTo>
                      <a:lnTo>
                        <a:pt x="0" y="3"/>
                      </a:lnTo>
                      <a:lnTo>
                        <a:pt x="0" y="0"/>
                      </a:lnTo>
                      <a:lnTo>
                        <a:pt x="5" y="0"/>
                      </a:lnTo>
                      <a:lnTo>
                        <a:pt x="5" y="3"/>
                      </a:lnTo>
                      <a:lnTo>
                        <a:pt x="7" y="5"/>
                      </a:lnTo>
                      <a:lnTo>
                        <a:pt x="7" y="8"/>
                      </a:lnTo>
                      <a:lnTo>
                        <a:pt x="7" y="12"/>
                      </a:lnTo>
                      <a:lnTo>
                        <a:pt x="2" y="12"/>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6" name="Freeform 135">
                  <a:extLst>
                    <a:ext uri="{FF2B5EF4-FFF2-40B4-BE49-F238E27FC236}">
                      <a16:creationId xmlns:a16="http://schemas.microsoft.com/office/drawing/2014/main" xmlns="" id="{BA08E57E-73ED-4DC0-BECA-97E2A12712FC}"/>
                    </a:ext>
                  </a:extLst>
                </p:cNvPr>
                <p:cNvSpPr>
                  <a:spLocks/>
                </p:cNvSpPr>
                <p:nvPr/>
              </p:nvSpPr>
              <p:spPr bwMode="auto">
                <a:xfrm>
                  <a:off x="1298" y="3762"/>
                  <a:ext cx="3" cy="6"/>
                </a:xfrm>
                <a:custGeom>
                  <a:avLst/>
                  <a:gdLst>
                    <a:gd name="T0" fmla="*/ 1 w 7"/>
                    <a:gd name="T1" fmla="*/ 6 h 12"/>
                    <a:gd name="T2" fmla="*/ 1 w 7"/>
                    <a:gd name="T3" fmla="*/ 4 h 12"/>
                    <a:gd name="T4" fmla="*/ 1 w 7"/>
                    <a:gd name="T5" fmla="*/ 3 h 12"/>
                    <a:gd name="T6" fmla="*/ 0 w 7"/>
                    <a:gd name="T7" fmla="*/ 2 h 12"/>
                    <a:gd name="T8" fmla="*/ 0 w 7"/>
                    <a:gd name="T9" fmla="*/ 0 h 12"/>
                    <a:gd name="T10" fmla="*/ 2 w 7"/>
                    <a:gd name="T11" fmla="*/ 0 h 12"/>
                    <a:gd name="T12" fmla="*/ 2 w 7"/>
                    <a:gd name="T13" fmla="*/ 2 h 12"/>
                    <a:gd name="T14" fmla="*/ 3 w 7"/>
                    <a:gd name="T15" fmla="*/ 3 h 12"/>
                    <a:gd name="T16" fmla="*/ 3 w 7"/>
                    <a:gd name="T17" fmla="*/ 4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8"/>
                      </a:lnTo>
                      <a:lnTo>
                        <a:pt x="2" y="5"/>
                      </a:lnTo>
                      <a:lnTo>
                        <a:pt x="0" y="3"/>
                      </a:lnTo>
                      <a:lnTo>
                        <a:pt x="0" y="0"/>
                      </a:lnTo>
                      <a:lnTo>
                        <a:pt x="5" y="0"/>
                      </a:lnTo>
                      <a:lnTo>
                        <a:pt x="5" y="3"/>
                      </a:lnTo>
                      <a:lnTo>
                        <a:pt x="7" y="5"/>
                      </a:lnTo>
                      <a:lnTo>
                        <a:pt x="7" y="8"/>
                      </a:lnTo>
                      <a:lnTo>
                        <a:pt x="7" y="12"/>
                      </a:lnTo>
                      <a:lnTo>
                        <a:pt x="2" y="1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7" name="Freeform 136">
                  <a:extLst>
                    <a:ext uri="{FF2B5EF4-FFF2-40B4-BE49-F238E27FC236}">
                      <a16:creationId xmlns:a16="http://schemas.microsoft.com/office/drawing/2014/main" xmlns="" id="{EC84E1D0-7EEE-4E20-AAEF-551FC97F5415}"/>
                    </a:ext>
                  </a:extLst>
                </p:cNvPr>
                <p:cNvSpPr>
                  <a:spLocks/>
                </p:cNvSpPr>
                <p:nvPr/>
              </p:nvSpPr>
              <p:spPr bwMode="auto">
                <a:xfrm>
                  <a:off x="1297" y="3757"/>
                  <a:ext cx="3" cy="5"/>
                </a:xfrm>
                <a:custGeom>
                  <a:avLst/>
                  <a:gdLst>
                    <a:gd name="T0" fmla="*/ 1 w 6"/>
                    <a:gd name="T1" fmla="*/ 5 h 12"/>
                    <a:gd name="T2" fmla="*/ 1 w 6"/>
                    <a:gd name="T3" fmla="*/ 4 h 12"/>
                    <a:gd name="T4" fmla="*/ 1 w 6"/>
                    <a:gd name="T5" fmla="*/ 2 h 12"/>
                    <a:gd name="T6" fmla="*/ 0 w 6"/>
                    <a:gd name="T7" fmla="*/ 1 h 12"/>
                    <a:gd name="T8" fmla="*/ 0 w 6"/>
                    <a:gd name="T9" fmla="*/ 0 h 12"/>
                    <a:gd name="T10" fmla="*/ 3 w 6"/>
                    <a:gd name="T11" fmla="*/ 0 h 12"/>
                    <a:gd name="T12" fmla="*/ 3 w 6"/>
                    <a:gd name="T13" fmla="*/ 1 h 12"/>
                    <a:gd name="T14" fmla="*/ 3 w 6"/>
                    <a:gd name="T15" fmla="*/ 2 h 12"/>
                    <a:gd name="T16" fmla="*/ 3 w 6"/>
                    <a:gd name="T17" fmla="*/ 4 h 12"/>
                    <a:gd name="T18" fmla="*/ 3 w 6"/>
                    <a:gd name="T19" fmla="*/ 5 h 12"/>
                    <a:gd name="T20" fmla="*/ 1 w 6"/>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2"/>
                    <a:gd name="T35" fmla="*/ 6 w 6"/>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2">
                      <a:moveTo>
                        <a:pt x="1" y="12"/>
                      </a:moveTo>
                      <a:lnTo>
                        <a:pt x="1" y="9"/>
                      </a:lnTo>
                      <a:lnTo>
                        <a:pt x="1" y="5"/>
                      </a:lnTo>
                      <a:lnTo>
                        <a:pt x="0" y="3"/>
                      </a:lnTo>
                      <a:lnTo>
                        <a:pt x="0" y="0"/>
                      </a:lnTo>
                      <a:lnTo>
                        <a:pt x="5" y="0"/>
                      </a:lnTo>
                      <a:lnTo>
                        <a:pt x="5" y="3"/>
                      </a:lnTo>
                      <a:lnTo>
                        <a:pt x="5" y="5"/>
                      </a:lnTo>
                      <a:lnTo>
                        <a:pt x="5" y="9"/>
                      </a:lnTo>
                      <a:lnTo>
                        <a:pt x="6" y="12"/>
                      </a:lnTo>
                      <a:lnTo>
                        <a:pt x="1" y="12"/>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8" name="Freeform 137">
                  <a:extLst>
                    <a:ext uri="{FF2B5EF4-FFF2-40B4-BE49-F238E27FC236}">
                      <a16:creationId xmlns:a16="http://schemas.microsoft.com/office/drawing/2014/main" xmlns="" id="{EEA6701C-A0E7-4C27-8740-8D3F91CA42CF}"/>
                    </a:ext>
                  </a:extLst>
                </p:cNvPr>
                <p:cNvSpPr>
                  <a:spLocks/>
                </p:cNvSpPr>
                <p:nvPr/>
              </p:nvSpPr>
              <p:spPr bwMode="auto">
                <a:xfrm>
                  <a:off x="1296" y="3751"/>
                  <a:ext cx="3" cy="6"/>
                </a:xfrm>
                <a:custGeom>
                  <a:avLst/>
                  <a:gdLst>
                    <a:gd name="T0" fmla="*/ 1 w 7"/>
                    <a:gd name="T1" fmla="*/ 6 h 10"/>
                    <a:gd name="T2" fmla="*/ 1 w 7"/>
                    <a:gd name="T3" fmla="*/ 4 h 10"/>
                    <a:gd name="T4" fmla="*/ 1 w 7"/>
                    <a:gd name="T5" fmla="*/ 3 h 10"/>
                    <a:gd name="T6" fmla="*/ 0 w 7"/>
                    <a:gd name="T7" fmla="*/ 1 h 10"/>
                    <a:gd name="T8" fmla="*/ 0 w 7"/>
                    <a:gd name="T9" fmla="*/ 0 h 10"/>
                    <a:gd name="T10" fmla="*/ 2 w 7"/>
                    <a:gd name="T11" fmla="*/ 0 h 10"/>
                    <a:gd name="T12" fmla="*/ 2 w 7"/>
                    <a:gd name="T13" fmla="*/ 1 h 10"/>
                    <a:gd name="T14" fmla="*/ 2 w 7"/>
                    <a:gd name="T15" fmla="*/ 3 h 10"/>
                    <a:gd name="T16" fmla="*/ 2 w 7"/>
                    <a:gd name="T17" fmla="*/ 4 h 10"/>
                    <a:gd name="T18" fmla="*/ 3 w 7"/>
                    <a:gd name="T19" fmla="*/ 6 h 10"/>
                    <a:gd name="T20" fmla="*/ 1 w 7"/>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2" y="10"/>
                      </a:moveTo>
                      <a:lnTo>
                        <a:pt x="2" y="7"/>
                      </a:lnTo>
                      <a:lnTo>
                        <a:pt x="2" y="5"/>
                      </a:lnTo>
                      <a:lnTo>
                        <a:pt x="0" y="2"/>
                      </a:lnTo>
                      <a:lnTo>
                        <a:pt x="0" y="0"/>
                      </a:lnTo>
                      <a:lnTo>
                        <a:pt x="5" y="0"/>
                      </a:lnTo>
                      <a:lnTo>
                        <a:pt x="5" y="2"/>
                      </a:lnTo>
                      <a:lnTo>
                        <a:pt x="5" y="5"/>
                      </a:lnTo>
                      <a:lnTo>
                        <a:pt x="5" y="7"/>
                      </a:lnTo>
                      <a:lnTo>
                        <a:pt x="7" y="10"/>
                      </a:lnTo>
                      <a:lnTo>
                        <a:pt x="2" y="1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9" name="Freeform 138">
                  <a:extLst>
                    <a:ext uri="{FF2B5EF4-FFF2-40B4-BE49-F238E27FC236}">
                      <a16:creationId xmlns:a16="http://schemas.microsoft.com/office/drawing/2014/main" xmlns="" id="{4B06FEE4-4136-4ED6-B1D6-6BFFFE7A104C}"/>
                    </a:ext>
                  </a:extLst>
                </p:cNvPr>
                <p:cNvSpPr>
                  <a:spLocks/>
                </p:cNvSpPr>
                <p:nvPr/>
              </p:nvSpPr>
              <p:spPr bwMode="auto">
                <a:xfrm>
                  <a:off x="1295" y="3746"/>
                  <a:ext cx="4" cy="5"/>
                </a:xfrm>
                <a:custGeom>
                  <a:avLst/>
                  <a:gdLst>
                    <a:gd name="T0" fmla="*/ 1 w 7"/>
                    <a:gd name="T1" fmla="*/ 5 h 12"/>
                    <a:gd name="T2" fmla="*/ 1 w 7"/>
                    <a:gd name="T3" fmla="*/ 4 h 12"/>
                    <a:gd name="T4" fmla="*/ 1 w 7"/>
                    <a:gd name="T5" fmla="*/ 3 h 12"/>
                    <a:gd name="T6" fmla="*/ 0 w 7"/>
                    <a:gd name="T7" fmla="*/ 2 h 12"/>
                    <a:gd name="T8" fmla="*/ 0 w 7"/>
                    <a:gd name="T9" fmla="*/ 1 h 12"/>
                    <a:gd name="T10" fmla="*/ 0 w 7"/>
                    <a:gd name="T11" fmla="*/ 1 h 12"/>
                    <a:gd name="T12" fmla="*/ 0 w 7"/>
                    <a:gd name="T13" fmla="*/ 0 h 12"/>
                    <a:gd name="T14" fmla="*/ 0 w 7"/>
                    <a:gd name="T15" fmla="*/ 0 h 12"/>
                    <a:gd name="T16" fmla="*/ 0 w 7"/>
                    <a:gd name="T17" fmla="*/ 0 h 12"/>
                    <a:gd name="T18" fmla="*/ 3 w 7"/>
                    <a:gd name="T19" fmla="*/ 0 h 12"/>
                    <a:gd name="T20" fmla="*/ 3 w 7"/>
                    <a:gd name="T21" fmla="*/ 2 h 12"/>
                    <a:gd name="T22" fmla="*/ 3 w 7"/>
                    <a:gd name="T23" fmla="*/ 2 h 12"/>
                    <a:gd name="T24" fmla="*/ 3 w 7"/>
                    <a:gd name="T25" fmla="*/ 4 h 12"/>
                    <a:gd name="T26" fmla="*/ 4 w 7"/>
                    <a:gd name="T27" fmla="*/ 5 h 12"/>
                    <a:gd name="T28" fmla="*/ 1 w 7"/>
                    <a:gd name="T29" fmla="*/ 5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2"/>
                    <a:gd name="T47" fmla="*/ 7 w 7"/>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2">
                      <a:moveTo>
                        <a:pt x="2" y="12"/>
                      </a:moveTo>
                      <a:lnTo>
                        <a:pt x="2" y="9"/>
                      </a:lnTo>
                      <a:lnTo>
                        <a:pt x="2" y="7"/>
                      </a:lnTo>
                      <a:lnTo>
                        <a:pt x="0" y="4"/>
                      </a:lnTo>
                      <a:lnTo>
                        <a:pt x="0" y="2"/>
                      </a:lnTo>
                      <a:lnTo>
                        <a:pt x="0" y="0"/>
                      </a:lnTo>
                      <a:lnTo>
                        <a:pt x="5" y="0"/>
                      </a:lnTo>
                      <a:lnTo>
                        <a:pt x="5" y="4"/>
                      </a:lnTo>
                      <a:lnTo>
                        <a:pt x="5" y="5"/>
                      </a:lnTo>
                      <a:lnTo>
                        <a:pt x="5" y="9"/>
                      </a:lnTo>
                      <a:lnTo>
                        <a:pt x="7" y="12"/>
                      </a:lnTo>
                      <a:lnTo>
                        <a:pt x="2" y="12"/>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0" name="Freeform 139">
                  <a:extLst>
                    <a:ext uri="{FF2B5EF4-FFF2-40B4-BE49-F238E27FC236}">
                      <a16:creationId xmlns:a16="http://schemas.microsoft.com/office/drawing/2014/main" xmlns="" id="{20BA45C5-3DA9-42E3-8EC2-4E1730BE408C}"/>
                    </a:ext>
                  </a:extLst>
                </p:cNvPr>
                <p:cNvSpPr>
                  <a:spLocks/>
                </p:cNvSpPr>
                <p:nvPr/>
              </p:nvSpPr>
              <p:spPr bwMode="auto">
                <a:xfrm>
                  <a:off x="1294" y="3740"/>
                  <a:ext cx="4" cy="6"/>
                </a:xfrm>
                <a:custGeom>
                  <a:avLst/>
                  <a:gdLst>
                    <a:gd name="T0" fmla="*/ 1 w 6"/>
                    <a:gd name="T1" fmla="*/ 6 h 12"/>
                    <a:gd name="T2" fmla="*/ 0 w 6"/>
                    <a:gd name="T3" fmla="*/ 5 h 12"/>
                    <a:gd name="T4" fmla="*/ 0 w 6"/>
                    <a:gd name="T5" fmla="*/ 3 h 12"/>
                    <a:gd name="T6" fmla="*/ 0 w 6"/>
                    <a:gd name="T7" fmla="*/ 2 h 12"/>
                    <a:gd name="T8" fmla="*/ 0 w 6"/>
                    <a:gd name="T9" fmla="*/ 0 h 12"/>
                    <a:gd name="T10" fmla="*/ 3 w 6"/>
                    <a:gd name="T11" fmla="*/ 0 h 12"/>
                    <a:gd name="T12" fmla="*/ 3 w 6"/>
                    <a:gd name="T13" fmla="*/ 2 h 12"/>
                    <a:gd name="T14" fmla="*/ 3 w 6"/>
                    <a:gd name="T15" fmla="*/ 3 h 12"/>
                    <a:gd name="T16" fmla="*/ 3 w 6"/>
                    <a:gd name="T17" fmla="*/ 5 h 12"/>
                    <a:gd name="T18" fmla="*/ 4 w 6"/>
                    <a:gd name="T19" fmla="*/ 6 h 12"/>
                    <a:gd name="T20" fmla="*/ 1 w 6"/>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2"/>
                    <a:gd name="T35" fmla="*/ 6 w 6"/>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2">
                      <a:moveTo>
                        <a:pt x="1" y="12"/>
                      </a:moveTo>
                      <a:lnTo>
                        <a:pt x="0" y="9"/>
                      </a:lnTo>
                      <a:lnTo>
                        <a:pt x="0" y="5"/>
                      </a:lnTo>
                      <a:lnTo>
                        <a:pt x="0" y="4"/>
                      </a:lnTo>
                      <a:lnTo>
                        <a:pt x="0" y="0"/>
                      </a:lnTo>
                      <a:lnTo>
                        <a:pt x="5" y="0"/>
                      </a:lnTo>
                      <a:lnTo>
                        <a:pt x="5" y="4"/>
                      </a:lnTo>
                      <a:lnTo>
                        <a:pt x="5" y="5"/>
                      </a:lnTo>
                      <a:lnTo>
                        <a:pt x="5" y="9"/>
                      </a:lnTo>
                      <a:lnTo>
                        <a:pt x="6" y="12"/>
                      </a:lnTo>
                      <a:lnTo>
                        <a:pt x="1" y="12"/>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1" name="Freeform 140">
                  <a:extLst>
                    <a:ext uri="{FF2B5EF4-FFF2-40B4-BE49-F238E27FC236}">
                      <a16:creationId xmlns:a16="http://schemas.microsoft.com/office/drawing/2014/main" xmlns="" id="{6BC34B6A-8185-4FD5-9030-1E6DF549083B}"/>
                    </a:ext>
                  </a:extLst>
                </p:cNvPr>
                <p:cNvSpPr>
                  <a:spLocks/>
                </p:cNvSpPr>
                <p:nvPr/>
              </p:nvSpPr>
              <p:spPr bwMode="auto">
                <a:xfrm>
                  <a:off x="1293" y="3734"/>
                  <a:ext cx="4" cy="6"/>
                </a:xfrm>
                <a:custGeom>
                  <a:avLst/>
                  <a:gdLst>
                    <a:gd name="T0" fmla="*/ 2 w 9"/>
                    <a:gd name="T1" fmla="*/ 6 h 11"/>
                    <a:gd name="T2" fmla="*/ 1 w 9"/>
                    <a:gd name="T3" fmla="*/ 4 h 11"/>
                    <a:gd name="T4" fmla="*/ 1 w 9"/>
                    <a:gd name="T5" fmla="*/ 3 h 11"/>
                    <a:gd name="T6" fmla="*/ 1 w 9"/>
                    <a:gd name="T7" fmla="*/ 2 h 11"/>
                    <a:gd name="T8" fmla="*/ 0 w 9"/>
                    <a:gd name="T9" fmla="*/ 0 h 11"/>
                    <a:gd name="T10" fmla="*/ 2 w 9"/>
                    <a:gd name="T11" fmla="*/ 0 h 11"/>
                    <a:gd name="T12" fmla="*/ 3 w 9"/>
                    <a:gd name="T13" fmla="*/ 2 h 11"/>
                    <a:gd name="T14" fmla="*/ 3 w 9"/>
                    <a:gd name="T15" fmla="*/ 3 h 11"/>
                    <a:gd name="T16" fmla="*/ 3 w 9"/>
                    <a:gd name="T17" fmla="*/ 4 h 11"/>
                    <a:gd name="T18" fmla="*/ 4 w 9"/>
                    <a:gd name="T19" fmla="*/ 6 h 11"/>
                    <a:gd name="T20" fmla="*/ 2 w 9"/>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1"/>
                    <a:gd name="T35" fmla="*/ 9 w 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1">
                      <a:moveTo>
                        <a:pt x="4" y="11"/>
                      </a:moveTo>
                      <a:lnTo>
                        <a:pt x="2" y="8"/>
                      </a:lnTo>
                      <a:lnTo>
                        <a:pt x="2" y="5"/>
                      </a:lnTo>
                      <a:lnTo>
                        <a:pt x="2" y="3"/>
                      </a:lnTo>
                      <a:lnTo>
                        <a:pt x="0" y="0"/>
                      </a:lnTo>
                      <a:lnTo>
                        <a:pt x="5" y="0"/>
                      </a:lnTo>
                      <a:lnTo>
                        <a:pt x="7" y="3"/>
                      </a:lnTo>
                      <a:lnTo>
                        <a:pt x="7" y="5"/>
                      </a:lnTo>
                      <a:lnTo>
                        <a:pt x="7" y="8"/>
                      </a:lnTo>
                      <a:lnTo>
                        <a:pt x="9" y="11"/>
                      </a:lnTo>
                      <a:lnTo>
                        <a:pt x="4" y="11"/>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2" name="Freeform 141">
                  <a:extLst>
                    <a:ext uri="{FF2B5EF4-FFF2-40B4-BE49-F238E27FC236}">
                      <a16:creationId xmlns:a16="http://schemas.microsoft.com/office/drawing/2014/main" xmlns="" id="{36D9C67E-99FF-43EC-9B25-DD7BA32B1C4F}"/>
                    </a:ext>
                  </a:extLst>
                </p:cNvPr>
                <p:cNvSpPr>
                  <a:spLocks/>
                </p:cNvSpPr>
                <p:nvPr/>
              </p:nvSpPr>
              <p:spPr bwMode="auto">
                <a:xfrm>
                  <a:off x="1292" y="3728"/>
                  <a:ext cx="3" cy="6"/>
                </a:xfrm>
                <a:custGeom>
                  <a:avLst/>
                  <a:gdLst>
                    <a:gd name="T0" fmla="*/ 1 w 6"/>
                    <a:gd name="T1" fmla="*/ 6 h 12"/>
                    <a:gd name="T2" fmla="*/ 1 w 6"/>
                    <a:gd name="T3" fmla="*/ 4 h 12"/>
                    <a:gd name="T4" fmla="*/ 1 w 6"/>
                    <a:gd name="T5" fmla="*/ 3 h 12"/>
                    <a:gd name="T6" fmla="*/ 0 w 6"/>
                    <a:gd name="T7" fmla="*/ 2 h 12"/>
                    <a:gd name="T8" fmla="*/ 0 w 6"/>
                    <a:gd name="T9" fmla="*/ 0 h 12"/>
                    <a:gd name="T10" fmla="*/ 3 w 6"/>
                    <a:gd name="T11" fmla="*/ 0 h 12"/>
                    <a:gd name="T12" fmla="*/ 3 w 6"/>
                    <a:gd name="T13" fmla="*/ 1 h 12"/>
                    <a:gd name="T14" fmla="*/ 3 w 6"/>
                    <a:gd name="T15" fmla="*/ 2 h 12"/>
                    <a:gd name="T16" fmla="*/ 3 w 6"/>
                    <a:gd name="T17" fmla="*/ 3 h 12"/>
                    <a:gd name="T18" fmla="*/ 3 w 6"/>
                    <a:gd name="T19" fmla="*/ 3 h 12"/>
                    <a:gd name="T20" fmla="*/ 3 w 6"/>
                    <a:gd name="T21" fmla="*/ 4 h 12"/>
                    <a:gd name="T22" fmla="*/ 3 w 6"/>
                    <a:gd name="T23" fmla="*/ 4 h 12"/>
                    <a:gd name="T24" fmla="*/ 3 w 6"/>
                    <a:gd name="T25" fmla="*/ 5 h 12"/>
                    <a:gd name="T26" fmla="*/ 3 w 6"/>
                    <a:gd name="T27" fmla="*/ 6 h 12"/>
                    <a:gd name="T28" fmla="*/ 1 w 6"/>
                    <a:gd name="T29" fmla="*/ 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12"/>
                    <a:gd name="T47" fmla="*/ 6 w 6"/>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12">
                      <a:moveTo>
                        <a:pt x="1" y="12"/>
                      </a:moveTo>
                      <a:lnTo>
                        <a:pt x="1" y="8"/>
                      </a:lnTo>
                      <a:lnTo>
                        <a:pt x="1" y="5"/>
                      </a:lnTo>
                      <a:lnTo>
                        <a:pt x="0" y="3"/>
                      </a:lnTo>
                      <a:lnTo>
                        <a:pt x="0" y="0"/>
                      </a:lnTo>
                      <a:lnTo>
                        <a:pt x="5" y="0"/>
                      </a:lnTo>
                      <a:lnTo>
                        <a:pt x="6" y="1"/>
                      </a:lnTo>
                      <a:lnTo>
                        <a:pt x="6" y="3"/>
                      </a:lnTo>
                      <a:lnTo>
                        <a:pt x="6" y="5"/>
                      </a:lnTo>
                      <a:lnTo>
                        <a:pt x="6" y="6"/>
                      </a:lnTo>
                      <a:lnTo>
                        <a:pt x="6" y="8"/>
                      </a:lnTo>
                      <a:lnTo>
                        <a:pt x="6" y="10"/>
                      </a:lnTo>
                      <a:lnTo>
                        <a:pt x="6" y="12"/>
                      </a:lnTo>
                      <a:lnTo>
                        <a:pt x="1" y="12"/>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3" name="Freeform 142">
                  <a:extLst>
                    <a:ext uri="{FF2B5EF4-FFF2-40B4-BE49-F238E27FC236}">
                      <a16:creationId xmlns:a16="http://schemas.microsoft.com/office/drawing/2014/main" xmlns="" id="{A8FCDBAC-83FD-4064-A68C-C96C55F8E7E5}"/>
                    </a:ext>
                  </a:extLst>
                </p:cNvPr>
                <p:cNvSpPr>
                  <a:spLocks/>
                </p:cNvSpPr>
                <p:nvPr/>
              </p:nvSpPr>
              <p:spPr bwMode="auto">
                <a:xfrm>
                  <a:off x="1291" y="3722"/>
                  <a:ext cx="3" cy="6"/>
                </a:xfrm>
                <a:custGeom>
                  <a:avLst/>
                  <a:gdLst>
                    <a:gd name="T0" fmla="*/ 1 w 7"/>
                    <a:gd name="T1" fmla="*/ 6 h 12"/>
                    <a:gd name="T2" fmla="*/ 1 w 7"/>
                    <a:gd name="T3" fmla="*/ 4 h 12"/>
                    <a:gd name="T4" fmla="*/ 1 w 7"/>
                    <a:gd name="T5" fmla="*/ 3 h 12"/>
                    <a:gd name="T6" fmla="*/ 0 w 7"/>
                    <a:gd name="T7" fmla="*/ 2 h 12"/>
                    <a:gd name="T8" fmla="*/ 0 w 7"/>
                    <a:gd name="T9" fmla="*/ 0 h 12"/>
                    <a:gd name="T10" fmla="*/ 2 w 7"/>
                    <a:gd name="T11" fmla="*/ 0 h 12"/>
                    <a:gd name="T12" fmla="*/ 2 w 7"/>
                    <a:gd name="T13" fmla="*/ 2 h 12"/>
                    <a:gd name="T14" fmla="*/ 3 w 7"/>
                    <a:gd name="T15" fmla="*/ 3 h 12"/>
                    <a:gd name="T16" fmla="*/ 3 w 7"/>
                    <a:gd name="T17" fmla="*/ 4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8"/>
                      </a:lnTo>
                      <a:lnTo>
                        <a:pt x="2" y="5"/>
                      </a:lnTo>
                      <a:lnTo>
                        <a:pt x="0" y="3"/>
                      </a:lnTo>
                      <a:lnTo>
                        <a:pt x="0" y="0"/>
                      </a:lnTo>
                      <a:lnTo>
                        <a:pt x="5" y="0"/>
                      </a:lnTo>
                      <a:lnTo>
                        <a:pt x="5" y="3"/>
                      </a:lnTo>
                      <a:lnTo>
                        <a:pt x="7" y="5"/>
                      </a:lnTo>
                      <a:lnTo>
                        <a:pt x="7" y="8"/>
                      </a:lnTo>
                      <a:lnTo>
                        <a:pt x="7" y="12"/>
                      </a:lnTo>
                      <a:lnTo>
                        <a:pt x="2" y="12"/>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4" name="Freeform 143">
                  <a:extLst>
                    <a:ext uri="{FF2B5EF4-FFF2-40B4-BE49-F238E27FC236}">
                      <a16:creationId xmlns:a16="http://schemas.microsoft.com/office/drawing/2014/main" xmlns="" id="{57C2B54B-0B62-49BF-BB5F-64D005DF17AE}"/>
                    </a:ext>
                  </a:extLst>
                </p:cNvPr>
                <p:cNvSpPr>
                  <a:spLocks/>
                </p:cNvSpPr>
                <p:nvPr/>
              </p:nvSpPr>
              <p:spPr bwMode="auto">
                <a:xfrm>
                  <a:off x="1290" y="3717"/>
                  <a:ext cx="3" cy="5"/>
                </a:xfrm>
                <a:custGeom>
                  <a:avLst/>
                  <a:gdLst>
                    <a:gd name="T0" fmla="*/ 1 w 7"/>
                    <a:gd name="T1" fmla="*/ 5 h 10"/>
                    <a:gd name="T2" fmla="*/ 0 w 7"/>
                    <a:gd name="T3" fmla="*/ 3 h 10"/>
                    <a:gd name="T4" fmla="*/ 0 w 7"/>
                    <a:gd name="T5" fmla="*/ 3 h 10"/>
                    <a:gd name="T6" fmla="*/ 0 w 7"/>
                    <a:gd name="T7" fmla="*/ 1 h 10"/>
                    <a:gd name="T8" fmla="*/ 0 w 7"/>
                    <a:gd name="T9" fmla="*/ 0 h 10"/>
                    <a:gd name="T10" fmla="*/ 2 w 7"/>
                    <a:gd name="T11" fmla="*/ 0 h 10"/>
                    <a:gd name="T12" fmla="*/ 2 w 7"/>
                    <a:gd name="T13" fmla="*/ 1 h 10"/>
                    <a:gd name="T14" fmla="*/ 3 w 7"/>
                    <a:gd name="T15" fmla="*/ 3 h 10"/>
                    <a:gd name="T16" fmla="*/ 3 w 7"/>
                    <a:gd name="T17" fmla="*/ 3 h 10"/>
                    <a:gd name="T18" fmla="*/ 3 w 7"/>
                    <a:gd name="T19" fmla="*/ 5 h 10"/>
                    <a:gd name="T20" fmla="*/ 1 w 7"/>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2" y="10"/>
                      </a:moveTo>
                      <a:lnTo>
                        <a:pt x="0" y="7"/>
                      </a:lnTo>
                      <a:lnTo>
                        <a:pt x="0" y="5"/>
                      </a:lnTo>
                      <a:lnTo>
                        <a:pt x="0" y="1"/>
                      </a:lnTo>
                      <a:lnTo>
                        <a:pt x="0" y="0"/>
                      </a:lnTo>
                      <a:lnTo>
                        <a:pt x="5" y="0"/>
                      </a:lnTo>
                      <a:lnTo>
                        <a:pt x="5" y="1"/>
                      </a:lnTo>
                      <a:lnTo>
                        <a:pt x="7" y="5"/>
                      </a:lnTo>
                      <a:lnTo>
                        <a:pt x="7" y="7"/>
                      </a:lnTo>
                      <a:lnTo>
                        <a:pt x="7" y="10"/>
                      </a:lnTo>
                      <a:lnTo>
                        <a:pt x="2" y="10"/>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5" name="Freeform 144">
                  <a:extLst>
                    <a:ext uri="{FF2B5EF4-FFF2-40B4-BE49-F238E27FC236}">
                      <a16:creationId xmlns:a16="http://schemas.microsoft.com/office/drawing/2014/main" xmlns="" id="{37E2BCD4-9389-4DCF-8E19-838F7C880B5D}"/>
                    </a:ext>
                  </a:extLst>
                </p:cNvPr>
                <p:cNvSpPr>
                  <a:spLocks/>
                </p:cNvSpPr>
                <p:nvPr/>
              </p:nvSpPr>
              <p:spPr bwMode="auto">
                <a:xfrm>
                  <a:off x="1288" y="3711"/>
                  <a:ext cx="5" cy="6"/>
                </a:xfrm>
                <a:custGeom>
                  <a:avLst/>
                  <a:gdLst>
                    <a:gd name="T0" fmla="*/ 2 w 8"/>
                    <a:gd name="T1" fmla="*/ 6 h 12"/>
                    <a:gd name="T2" fmla="*/ 1 w 8"/>
                    <a:gd name="T3" fmla="*/ 4 h 12"/>
                    <a:gd name="T4" fmla="*/ 1 w 8"/>
                    <a:gd name="T5" fmla="*/ 3 h 12"/>
                    <a:gd name="T6" fmla="*/ 1 w 8"/>
                    <a:gd name="T7" fmla="*/ 2 h 12"/>
                    <a:gd name="T8" fmla="*/ 0 w 8"/>
                    <a:gd name="T9" fmla="*/ 0 h 12"/>
                    <a:gd name="T10" fmla="*/ 4 w 8"/>
                    <a:gd name="T11" fmla="*/ 0 h 12"/>
                    <a:gd name="T12" fmla="*/ 4 w 8"/>
                    <a:gd name="T13" fmla="*/ 2 h 12"/>
                    <a:gd name="T14" fmla="*/ 4 w 8"/>
                    <a:gd name="T15" fmla="*/ 3 h 12"/>
                    <a:gd name="T16" fmla="*/ 4 w 8"/>
                    <a:gd name="T17" fmla="*/ 4 h 12"/>
                    <a:gd name="T18" fmla="*/ 5 w 8"/>
                    <a:gd name="T19" fmla="*/ 6 h 12"/>
                    <a:gd name="T20" fmla="*/ 2 w 8"/>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2"/>
                    <a:gd name="T35" fmla="*/ 8 w 8"/>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2">
                      <a:moveTo>
                        <a:pt x="3" y="12"/>
                      </a:moveTo>
                      <a:lnTo>
                        <a:pt x="2" y="8"/>
                      </a:lnTo>
                      <a:lnTo>
                        <a:pt x="2" y="7"/>
                      </a:lnTo>
                      <a:lnTo>
                        <a:pt x="2" y="3"/>
                      </a:lnTo>
                      <a:lnTo>
                        <a:pt x="0" y="0"/>
                      </a:lnTo>
                      <a:lnTo>
                        <a:pt x="7" y="0"/>
                      </a:lnTo>
                      <a:lnTo>
                        <a:pt x="7" y="3"/>
                      </a:lnTo>
                      <a:lnTo>
                        <a:pt x="7" y="5"/>
                      </a:lnTo>
                      <a:lnTo>
                        <a:pt x="7" y="8"/>
                      </a:lnTo>
                      <a:lnTo>
                        <a:pt x="8" y="12"/>
                      </a:lnTo>
                      <a:lnTo>
                        <a:pt x="3" y="12"/>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6" name="Freeform 145">
                  <a:extLst>
                    <a:ext uri="{FF2B5EF4-FFF2-40B4-BE49-F238E27FC236}">
                      <a16:creationId xmlns:a16="http://schemas.microsoft.com/office/drawing/2014/main" xmlns="" id="{E9658C65-3F61-44EE-8070-77F0ACED197D}"/>
                    </a:ext>
                  </a:extLst>
                </p:cNvPr>
                <p:cNvSpPr>
                  <a:spLocks/>
                </p:cNvSpPr>
                <p:nvPr/>
              </p:nvSpPr>
              <p:spPr bwMode="auto">
                <a:xfrm>
                  <a:off x="1288" y="3705"/>
                  <a:ext cx="4" cy="6"/>
                </a:xfrm>
                <a:custGeom>
                  <a:avLst/>
                  <a:gdLst>
                    <a:gd name="T0" fmla="*/ 1 w 9"/>
                    <a:gd name="T1" fmla="*/ 6 h 12"/>
                    <a:gd name="T2" fmla="*/ 1 w 9"/>
                    <a:gd name="T3" fmla="*/ 5 h 12"/>
                    <a:gd name="T4" fmla="*/ 1 w 9"/>
                    <a:gd name="T5" fmla="*/ 3 h 12"/>
                    <a:gd name="T6" fmla="*/ 1 w 9"/>
                    <a:gd name="T7" fmla="*/ 2 h 12"/>
                    <a:gd name="T8" fmla="*/ 0 w 9"/>
                    <a:gd name="T9" fmla="*/ 0 h 12"/>
                    <a:gd name="T10" fmla="*/ 2 w 9"/>
                    <a:gd name="T11" fmla="*/ 0 h 12"/>
                    <a:gd name="T12" fmla="*/ 3 w 9"/>
                    <a:gd name="T13" fmla="*/ 2 h 12"/>
                    <a:gd name="T14" fmla="*/ 3 w 9"/>
                    <a:gd name="T15" fmla="*/ 3 h 12"/>
                    <a:gd name="T16" fmla="*/ 3 w 9"/>
                    <a:gd name="T17" fmla="*/ 5 h 12"/>
                    <a:gd name="T18" fmla="*/ 4 w 9"/>
                    <a:gd name="T19" fmla="*/ 6 h 12"/>
                    <a:gd name="T20" fmla="*/ 1 w 9"/>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2" y="12"/>
                      </a:moveTo>
                      <a:lnTo>
                        <a:pt x="2" y="9"/>
                      </a:lnTo>
                      <a:lnTo>
                        <a:pt x="2" y="7"/>
                      </a:lnTo>
                      <a:lnTo>
                        <a:pt x="2" y="4"/>
                      </a:lnTo>
                      <a:lnTo>
                        <a:pt x="0" y="0"/>
                      </a:lnTo>
                      <a:lnTo>
                        <a:pt x="5" y="0"/>
                      </a:lnTo>
                      <a:lnTo>
                        <a:pt x="7" y="4"/>
                      </a:lnTo>
                      <a:lnTo>
                        <a:pt x="7" y="5"/>
                      </a:lnTo>
                      <a:lnTo>
                        <a:pt x="7" y="9"/>
                      </a:lnTo>
                      <a:lnTo>
                        <a:pt x="9" y="12"/>
                      </a:lnTo>
                      <a:lnTo>
                        <a:pt x="2" y="12"/>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7" name="Freeform 146">
                  <a:extLst>
                    <a:ext uri="{FF2B5EF4-FFF2-40B4-BE49-F238E27FC236}">
                      <a16:creationId xmlns:a16="http://schemas.microsoft.com/office/drawing/2014/main" xmlns="" id="{8BB99A0C-8E8B-4C6F-880F-2A8D1D968F2F}"/>
                    </a:ext>
                  </a:extLst>
                </p:cNvPr>
                <p:cNvSpPr>
                  <a:spLocks/>
                </p:cNvSpPr>
                <p:nvPr/>
              </p:nvSpPr>
              <p:spPr bwMode="auto">
                <a:xfrm>
                  <a:off x="1287" y="3699"/>
                  <a:ext cx="3" cy="6"/>
                </a:xfrm>
                <a:custGeom>
                  <a:avLst/>
                  <a:gdLst>
                    <a:gd name="T0" fmla="*/ 1 w 7"/>
                    <a:gd name="T1" fmla="*/ 6 h 12"/>
                    <a:gd name="T2" fmla="*/ 1 w 7"/>
                    <a:gd name="T3" fmla="*/ 5 h 12"/>
                    <a:gd name="T4" fmla="*/ 1 w 7"/>
                    <a:gd name="T5" fmla="*/ 3 h 12"/>
                    <a:gd name="T6" fmla="*/ 1 w 7"/>
                    <a:gd name="T7" fmla="*/ 2 h 12"/>
                    <a:gd name="T8" fmla="*/ 0 w 7"/>
                    <a:gd name="T9" fmla="*/ 0 h 12"/>
                    <a:gd name="T10" fmla="*/ 3 w 7"/>
                    <a:gd name="T11" fmla="*/ 0 h 12"/>
                    <a:gd name="T12" fmla="*/ 3 w 7"/>
                    <a:gd name="T13" fmla="*/ 2 h 12"/>
                    <a:gd name="T14" fmla="*/ 3 w 7"/>
                    <a:gd name="T15" fmla="*/ 3 h 12"/>
                    <a:gd name="T16" fmla="*/ 3 w 7"/>
                    <a:gd name="T17" fmla="*/ 5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9"/>
                      </a:lnTo>
                      <a:lnTo>
                        <a:pt x="2" y="5"/>
                      </a:lnTo>
                      <a:lnTo>
                        <a:pt x="2" y="4"/>
                      </a:lnTo>
                      <a:lnTo>
                        <a:pt x="0" y="0"/>
                      </a:lnTo>
                      <a:lnTo>
                        <a:pt x="6" y="0"/>
                      </a:lnTo>
                      <a:lnTo>
                        <a:pt x="6" y="4"/>
                      </a:lnTo>
                      <a:lnTo>
                        <a:pt x="7" y="7"/>
                      </a:lnTo>
                      <a:lnTo>
                        <a:pt x="7" y="9"/>
                      </a:lnTo>
                      <a:lnTo>
                        <a:pt x="7" y="12"/>
                      </a:lnTo>
                      <a:lnTo>
                        <a:pt x="2" y="12"/>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8" name="Freeform 147">
                  <a:extLst>
                    <a:ext uri="{FF2B5EF4-FFF2-40B4-BE49-F238E27FC236}">
                      <a16:creationId xmlns:a16="http://schemas.microsoft.com/office/drawing/2014/main" xmlns="" id="{A324CEF2-13D7-407A-9149-88DA783C7DB7}"/>
                    </a:ext>
                  </a:extLst>
                </p:cNvPr>
                <p:cNvSpPr>
                  <a:spLocks/>
                </p:cNvSpPr>
                <p:nvPr/>
              </p:nvSpPr>
              <p:spPr bwMode="auto">
                <a:xfrm>
                  <a:off x="1287" y="3693"/>
                  <a:ext cx="2" cy="6"/>
                </a:xfrm>
                <a:custGeom>
                  <a:avLst/>
                  <a:gdLst>
                    <a:gd name="T0" fmla="*/ 0 w 6"/>
                    <a:gd name="T1" fmla="*/ 6 h 11"/>
                    <a:gd name="T2" fmla="*/ 0 w 6"/>
                    <a:gd name="T3" fmla="*/ 5 h 11"/>
                    <a:gd name="T4" fmla="*/ 0 w 6"/>
                    <a:gd name="T5" fmla="*/ 5 h 11"/>
                    <a:gd name="T6" fmla="*/ 0 w 6"/>
                    <a:gd name="T7" fmla="*/ 5 h 11"/>
                    <a:gd name="T8" fmla="*/ 0 w 6"/>
                    <a:gd name="T9" fmla="*/ 4 h 11"/>
                    <a:gd name="T10" fmla="*/ 0 w 6"/>
                    <a:gd name="T11" fmla="*/ 0 h 11"/>
                    <a:gd name="T12" fmla="*/ 1 w 6"/>
                    <a:gd name="T13" fmla="*/ 0 h 11"/>
                    <a:gd name="T14" fmla="*/ 1 w 6"/>
                    <a:gd name="T15" fmla="*/ 2 h 11"/>
                    <a:gd name="T16" fmla="*/ 2 w 6"/>
                    <a:gd name="T17" fmla="*/ 3 h 11"/>
                    <a:gd name="T18" fmla="*/ 2 w 6"/>
                    <a:gd name="T19" fmla="*/ 4 h 11"/>
                    <a:gd name="T20" fmla="*/ 2 w 6"/>
                    <a:gd name="T21" fmla="*/ 6 h 11"/>
                    <a:gd name="T22" fmla="*/ 0 w 6"/>
                    <a:gd name="T23" fmla="*/ 6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1"/>
                    <a:gd name="T38" fmla="*/ 6 w 6"/>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1">
                      <a:moveTo>
                        <a:pt x="0" y="11"/>
                      </a:moveTo>
                      <a:lnTo>
                        <a:pt x="0" y="10"/>
                      </a:lnTo>
                      <a:lnTo>
                        <a:pt x="0" y="8"/>
                      </a:lnTo>
                      <a:lnTo>
                        <a:pt x="0" y="0"/>
                      </a:lnTo>
                      <a:lnTo>
                        <a:pt x="4" y="0"/>
                      </a:lnTo>
                      <a:lnTo>
                        <a:pt x="4" y="3"/>
                      </a:lnTo>
                      <a:lnTo>
                        <a:pt x="6" y="6"/>
                      </a:lnTo>
                      <a:lnTo>
                        <a:pt x="6" y="8"/>
                      </a:lnTo>
                      <a:lnTo>
                        <a:pt x="6" y="11"/>
                      </a:lnTo>
                      <a:lnTo>
                        <a:pt x="0" y="11"/>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9" name="Freeform 148">
                  <a:extLst>
                    <a:ext uri="{FF2B5EF4-FFF2-40B4-BE49-F238E27FC236}">
                      <a16:creationId xmlns:a16="http://schemas.microsoft.com/office/drawing/2014/main" xmlns="" id="{F3581AF8-D20F-4465-AE3D-BB1D5C3A743C}"/>
                    </a:ext>
                  </a:extLst>
                </p:cNvPr>
                <p:cNvSpPr>
                  <a:spLocks/>
                </p:cNvSpPr>
                <p:nvPr/>
              </p:nvSpPr>
              <p:spPr bwMode="auto">
                <a:xfrm>
                  <a:off x="1287" y="3687"/>
                  <a:ext cx="1" cy="6"/>
                </a:xfrm>
                <a:custGeom>
                  <a:avLst/>
                  <a:gdLst>
                    <a:gd name="T0" fmla="*/ 0 w 4"/>
                    <a:gd name="T1" fmla="*/ 6 h 12"/>
                    <a:gd name="T2" fmla="*/ 0 w 4"/>
                    <a:gd name="T3" fmla="*/ 0 h 12"/>
                    <a:gd name="T4" fmla="*/ 1 w 4"/>
                    <a:gd name="T5" fmla="*/ 0 h 12"/>
                    <a:gd name="T6" fmla="*/ 1 w 4"/>
                    <a:gd name="T7" fmla="*/ 2 h 12"/>
                    <a:gd name="T8" fmla="*/ 1 w 4"/>
                    <a:gd name="T9" fmla="*/ 3 h 12"/>
                    <a:gd name="T10" fmla="*/ 1 w 4"/>
                    <a:gd name="T11" fmla="*/ 4 h 12"/>
                    <a:gd name="T12" fmla="*/ 1 w 4"/>
                    <a:gd name="T13" fmla="*/ 6 h 12"/>
                    <a:gd name="T14" fmla="*/ 0 w 4"/>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2"/>
                    <a:gd name="T26" fmla="*/ 4 w 4"/>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2">
                      <a:moveTo>
                        <a:pt x="0" y="12"/>
                      </a:moveTo>
                      <a:lnTo>
                        <a:pt x="0" y="0"/>
                      </a:lnTo>
                      <a:lnTo>
                        <a:pt x="2" y="0"/>
                      </a:lnTo>
                      <a:lnTo>
                        <a:pt x="2" y="3"/>
                      </a:lnTo>
                      <a:lnTo>
                        <a:pt x="2" y="6"/>
                      </a:lnTo>
                      <a:lnTo>
                        <a:pt x="2" y="8"/>
                      </a:lnTo>
                      <a:lnTo>
                        <a:pt x="4" y="12"/>
                      </a:lnTo>
                      <a:lnTo>
                        <a:pt x="0" y="12"/>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0" name="Freeform 149">
                  <a:extLst>
                    <a:ext uri="{FF2B5EF4-FFF2-40B4-BE49-F238E27FC236}">
                      <a16:creationId xmlns:a16="http://schemas.microsoft.com/office/drawing/2014/main" xmlns="" id="{DDDC7586-F721-4D30-9920-6F363F8B1DE3}"/>
                    </a:ext>
                  </a:extLst>
                </p:cNvPr>
                <p:cNvSpPr>
                  <a:spLocks/>
                </p:cNvSpPr>
                <p:nvPr/>
              </p:nvSpPr>
              <p:spPr bwMode="auto">
                <a:xfrm>
                  <a:off x="1287" y="3682"/>
                  <a:ext cx="1" cy="5"/>
                </a:xfrm>
                <a:custGeom>
                  <a:avLst/>
                  <a:gdLst>
                    <a:gd name="T0" fmla="*/ 0 w 2"/>
                    <a:gd name="T1" fmla="*/ 5 h 10"/>
                    <a:gd name="T2" fmla="*/ 0 w 2"/>
                    <a:gd name="T3" fmla="*/ 0 h 10"/>
                    <a:gd name="T4" fmla="*/ 0 w 2"/>
                    <a:gd name="T5" fmla="*/ 1 h 10"/>
                    <a:gd name="T6" fmla="*/ 0 w 2"/>
                    <a:gd name="T7" fmla="*/ 3 h 10"/>
                    <a:gd name="T8" fmla="*/ 0 w 2"/>
                    <a:gd name="T9" fmla="*/ 3 h 10"/>
                    <a:gd name="T10" fmla="*/ 1 w 2"/>
                    <a:gd name="T11" fmla="*/ 5 h 10"/>
                    <a:gd name="T12" fmla="*/ 0 w 2"/>
                    <a:gd name="T13" fmla="*/ 5 h 10"/>
                    <a:gd name="T14" fmla="*/ 0 60000 65536"/>
                    <a:gd name="T15" fmla="*/ 0 60000 65536"/>
                    <a:gd name="T16" fmla="*/ 0 60000 65536"/>
                    <a:gd name="T17" fmla="*/ 0 60000 65536"/>
                    <a:gd name="T18" fmla="*/ 0 60000 65536"/>
                    <a:gd name="T19" fmla="*/ 0 60000 65536"/>
                    <a:gd name="T20" fmla="*/ 0 60000 65536"/>
                    <a:gd name="T21" fmla="*/ 0 w 2"/>
                    <a:gd name="T22" fmla="*/ 0 h 10"/>
                    <a:gd name="T23" fmla="*/ 2 w 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0">
                      <a:moveTo>
                        <a:pt x="0" y="10"/>
                      </a:moveTo>
                      <a:lnTo>
                        <a:pt x="0" y="0"/>
                      </a:lnTo>
                      <a:lnTo>
                        <a:pt x="0" y="1"/>
                      </a:lnTo>
                      <a:lnTo>
                        <a:pt x="0" y="5"/>
                      </a:lnTo>
                      <a:lnTo>
                        <a:pt x="0" y="6"/>
                      </a:lnTo>
                      <a:lnTo>
                        <a:pt x="2" y="10"/>
                      </a:lnTo>
                      <a:lnTo>
                        <a:pt x="0" y="1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1" name="Freeform 150">
                  <a:extLst>
                    <a:ext uri="{FF2B5EF4-FFF2-40B4-BE49-F238E27FC236}">
                      <a16:creationId xmlns:a16="http://schemas.microsoft.com/office/drawing/2014/main" xmlns="" id="{3EB00E8C-9FC7-4F44-9633-537C7B715F92}"/>
                    </a:ext>
                  </a:extLst>
                </p:cNvPr>
                <p:cNvSpPr>
                  <a:spLocks/>
                </p:cNvSpPr>
                <p:nvPr/>
              </p:nvSpPr>
              <p:spPr bwMode="auto">
                <a:xfrm>
                  <a:off x="1287" y="3682"/>
                  <a:ext cx="17" cy="114"/>
                </a:xfrm>
                <a:custGeom>
                  <a:avLst/>
                  <a:gdLst>
                    <a:gd name="T0" fmla="*/ 17 w 34"/>
                    <a:gd name="T1" fmla="*/ 99 h 227"/>
                    <a:gd name="T2" fmla="*/ 17 w 34"/>
                    <a:gd name="T3" fmla="*/ 99 h 227"/>
                    <a:gd name="T4" fmla="*/ 14 w 34"/>
                    <a:gd name="T5" fmla="*/ 87 h 227"/>
                    <a:gd name="T6" fmla="*/ 13 w 34"/>
                    <a:gd name="T7" fmla="*/ 74 h 227"/>
                    <a:gd name="T8" fmla="*/ 10 w 34"/>
                    <a:gd name="T9" fmla="*/ 62 h 227"/>
                    <a:gd name="T10" fmla="*/ 9 w 34"/>
                    <a:gd name="T11" fmla="*/ 49 h 227"/>
                    <a:gd name="T12" fmla="*/ 9 w 34"/>
                    <a:gd name="T13" fmla="*/ 49 h 227"/>
                    <a:gd name="T14" fmla="*/ 6 w 34"/>
                    <a:gd name="T15" fmla="*/ 37 h 227"/>
                    <a:gd name="T16" fmla="*/ 4 w 34"/>
                    <a:gd name="T17" fmla="*/ 25 h 227"/>
                    <a:gd name="T18" fmla="*/ 2 w 34"/>
                    <a:gd name="T19" fmla="*/ 12 h 227"/>
                    <a:gd name="T20" fmla="*/ 0 w 34"/>
                    <a:gd name="T21" fmla="*/ 0 h 227"/>
                    <a:gd name="T22" fmla="*/ 0 w 34"/>
                    <a:gd name="T23" fmla="*/ 15 h 227"/>
                    <a:gd name="T24" fmla="*/ 0 w 34"/>
                    <a:gd name="T25" fmla="*/ 15 h 227"/>
                    <a:gd name="T26" fmla="*/ 2 w 34"/>
                    <a:gd name="T27" fmla="*/ 27 h 227"/>
                    <a:gd name="T28" fmla="*/ 4 w 34"/>
                    <a:gd name="T29" fmla="*/ 40 h 227"/>
                    <a:gd name="T30" fmla="*/ 6 w 34"/>
                    <a:gd name="T31" fmla="*/ 52 h 227"/>
                    <a:gd name="T32" fmla="*/ 9 w 34"/>
                    <a:gd name="T33" fmla="*/ 64 h 227"/>
                    <a:gd name="T34" fmla="*/ 9 w 34"/>
                    <a:gd name="T35" fmla="*/ 64 h 227"/>
                    <a:gd name="T36" fmla="*/ 10 w 34"/>
                    <a:gd name="T37" fmla="*/ 77 h 227"/>
                    <a:gd name="T38" fmla="*/ 13 w 34"/>
                    <a:gd name="T39" fmla="*/ 89 h 227"/>
                    <a:gd name="T40" fmla="*/ 14 w 34"/>
                    <a:gd name="T41" fmla="*/ 101 h 227"/>
                    <a:gd name="T42" fmla="*/ 17 w 34"/>
                    <a:gd name="T43" fmla="*/ 114 h 227"/>
                    <a:gd name="T44" fmla="*/ 17 w 34"/>
                    <a:gd name="T45" fmla="*/ 99 h 2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227"/>
                    <a:gd name="T71" fmla="*/ 34 w 34"/>
                    <a:gd name="T72" fmla="*/ 227 h 2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227">
                      <a:moveTo>
                        <a:pt x="34" y="197"/>
                      </a:moveTo>
                      <a:lnTo>
                        <a:pt x="34" y="197"/>
                      </a:lnTo>
                      <a:lnTo>
                        <a:pt x="29" y="173"/>
                      </a:lnTo>
                      <a:lnTo>
                        <a:pt x="26" y="148"/>
                      </a:lnTo>
                      <a:lnTo>
                        <a:pt x="21" y="123"/>
                      </a:lnTo>
                      <a:lnTo>
                        <a:pt x="17" y="97"/>
                      </a:lnTo>
                      <a:lnTo>
                        <a:pt x="12" y="74"/>
                      </a:lnTo>
                      <a:lnTo>
                        <a:pt x="9" y="49"/>
                      </a:lnTo>
                      <a:lnTo>
                        <a:pt x="4" y="23"/>
                      </a:lnTo>
                      <a:lnTo>
                        <a:pt x="0" y="0"/>
                      </a:lnTo>
                      <a:lnTo>
                        <a:pt x="0" y="30"/>
                      </a:lnTo>
                      <a:lnTo>
                        <a:pt x="4" y="54"/>
                      </a:lnTo>
                      <a:lnTo>
                        <a:pt x="9" y="79"/>
                      </a:lnTo>
                      <a:lnTo>
                        <a:pt x="12" y="104"/>
                      </a:lnTo>
                      <a:lnTo>
                        <a:pt x="17" y="128"/>
                      </a:lnTo>
                      <a:lnTo>
                        <a:pt x="21" y="153"/>
                      </a:lnTo>
                      <a:lnTo>
                        <a:pt x="26" y="177"/>
                      </a:lnTo>
                      <a:lnTo>
                        <a:pt x="29" y="202"/>
                      </a:lnTo>
                      <a:lnTo>
                        <a:pt x="34" y="227"/>
                      </a:lnTo>
                      <a:lnTo>
                        <a:pt x="34" y="19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2" name="Freeform 151">
                  <a:extLst>
                    <a:ext uri="{FF2B5EF4-FFF2-40B4-BE49-F238E27FC236}">
                      <a16:creationId xmlns:a16="http://schemas.microsoft.com/office/drawing/2014/main" xmlns="" id="{ED439B6E-433E-47A2-BA87-7E87CC115A3A}"/>
                    </a:ext>
                  </a:extLst>
                </p:cNvPr>
                <p:cNvSpPr>
                  <a:spLocks/>
                </p:cNvSpPr>
                <p:nvPr/>
              </p:nvSpPr>
              <p:spPr bwMode="auto">
                <a:xfrm>
                  <a:off x="1303" y="3777"/>
                  <a:ext cx="90" cy="4"/>
                </a:xfrm>
                <a:custGeom>
                  <a:avLst/>
                  <a:gdLst>
                    <a:gd name="T0" fmla="*/ 0 w 181"/>
                    <a:gd name="T1" fmla="*/ 0 h 8"/>
                    <a:gd name="T2" fmla="*/ 0 w 181"/>
                    <a:gd name="T3" fmla="*/ 1 h 8"/>
                    <a:gd name="T4" fmla="*/ 1 w 181"/>
                    <a:gd name="T5" fmla="*/ 1 h 8"/>
                    <a:gd name="T6" fmla="*/ 1 w 181"/>
                    <a:gd name="T7" fmla="*/ 3 h 8"/>
                    <a:gd name="T8" fmla="*/ 1 w 181"/>
                    <a:gd name="T9" fmla="*/ 4 h 8"/>
                    <a:gd name="T10" fmla="*/ 6 w 181"/>
                    <a:gd name="T11" fmla="*/ 4 h 8"/>
                    <a:gd name="T12" fmla="*/ 11 w 181"/>
                    <a:gd name="T13" fmla="*/ 4 h 8"/>
                    <a:gd name="T14" fmla="*/ 17 w 181"/>
                    <a:gd name="T15" fmla="*/ 4 h 8"/>
                    <a:gd name="T16" fmla="*/ 22 w 181"/>
                    <a:gd name="T17" fmla="*/ 4 h 8"/>
                    <a:gd name="T18" fmla="*/ 28 w 181"/>
                    <a:gd name="T19" fmla="*/ 4 h 8"/>
                    <a:gd name="T20" fmla="*/ 34 w 181"/>
                    <a:gd name="T21" fmla="*/ 4 h 8"/>
                    <a:gd name="T22" fmla="*/ 39 w 181"/>
                    <a:gd name="T23" fmla="*/ 4 h 8"/>
                    <a:gd name="T24" fmla="*/ 45 w 181"/>
                    <a:gd name="T25" fmla="*/ 4 h 8"/>
                    <a:gd name="T26" fmla="*/ 50 w 181"/>
                    <a:gd name="T27" fmla="*/ 4 h 8"/>
                    <a:gd name="T28" fmla="*/ 56 w 181"/>
                    <a:gd name="T29" fmla="*/ 4 h 8"/>
                    <a:gd name="T30" fmla="*/ 61 w 181"/>
                    <a:gd name="T31" fmla="*/ 4 h 8"/>
                    <a:gd name="T32" fmla="*/ 67 w 181"/>
                    <a:gd name="T33" fmla="*/ 4 h 8"/>
                    <a:gd name="T34" fmla="*/ 72 w 181"/>
                    <a:gd name="T35" fmla="*/ 4 h 8"/>
                    <a:gd name="T36" fmla="*/ 78 w 181"/>
                    <a:gd name="T37" fmla="*/ 4 h 8"/>
                    <a:gd name="T38" fmla="*/ 84 w 181"/>
                    <a:gd name="T39" fmla="*/ 4 h 8"/>
                    <a:gd name="T40" fmla="*/ 90 w 181"/>
                    <a:gd name="T41" fmla="*/ 4 h 8"/>
                    <a:gd name="T42" fmla="*/ 89 w 181"/>
                    <a:gd name="T43" fmla="*/ 3 h 8"/>
                    <a:gd name="T44" fmla="*/ 89 w 181"/>
                    <a:gd name="T45" fmla="*/ 1 h 8"/>
                    <a:gd name="T46" fmla="*/ 89 w 181"/>
                    <a:gd name="T47" fmla="*/ 1 h 8"/>
                    <a:gd name="T48" fmla="*/ 88 w 181"/>
                    <a:gd name="T49" fmla="*/ 0 h 8"/>
                    <a:gd name="T50" fmla="*/ 0 w 181"/>
                    <a:gd name="T51" fmla="*/ 0 h 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1"/>
                    <a:gd name="T79" fmla="*/ 0 h 8"/>
                    <a:gd name="T80" fmla="*/ 181 w 181"/>
                    <a:gd name="T81" fmla="*/ 8 h 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1" h="8">
                      <a:moveTo>
                        <a:pt x="0" y="0"/>
                      </a:moveTo>
                      <a:lnTo>
                        <a:pt x="0" y="1"/>
                      </a:lnTo>
                      <a:lnTo>
                        <a:pt x="2" y="3"/>
                      </a:lnTo>
                      <a:lnTo>
                        <a:pt x="2" y="6"/>
                      </a:lnTo>
                      <a:lnTo>
                        <a:pt x="2" y="8"/>
                      </a:lnTo>
                      <a:lnTo>
                        <a:pt x="12" y="8"/>
                      </a:lnTo>
                      <a:lnTo>
                        <a:pt x="22" y="8"/>
                      </a:lnTo>
                      <a:lnTo>
                        <a:pt x="34" y="8"/>
                      </a:lnTo>
                      <a:lnTo>
                        <a:pt x="44" y="8"/>
                      </a:lnTo>
                      <a:lnTo>
                        <a:pt x="56" y="8"/>
                      </a:lnTo>
                      <a:lnTo>
                        <a:pt x="68" y="8"/>
                      </a:lnTo>
                      <a:lnTo>
                        <a:pt x="78" y="8"/>
                      </a:lnTo>
                      <a:lnTo>
                        <a:pt x="90" y="8"/>
                      </a:lnTo>
                      <a:lnTo>
                        <a:pt x="100" y="8"/>
                      </a:lnTo>
                      <a:lnTo>
                        <a:pt x="112" y="8"/>
                      </a:lnTo>
                      <a:lnTo>
                        <a:pt x="123" y="8"/>
                      </a:lnTo>
                      <a:lnTo>
                        <a:pt x="134" y="8"/>
                      </a:lnTo>
                      <a:lnTo>
                        <a:pt x="145" y="8"/>
                      </a:lnTo>
                      <a:lnTo>
                        <a:pt x="157" y="8"/>
                      </a:lnTo>
                      <a:lnTo>
                        <a:pt x="169" y="8"/>
                      </a:lnTo>
                      <a:lnTo>
                        <a:pt x="181" y="8"/>
                      </a:lnTo>
                      <a:lnTo>
                        <a:pt x="179" y="6"/>
                      </a:lnTo>
                      <a:lnTo>
                        <a:pt x="179" y="3"/>
                      </a:lnTo>
                      <a:lnTo>
                        <a:pt x="179" y="1"/>
                      </a:lnTo>
                      <a:lnTo>
                        <a:pt x="177"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3" name="Freeform 152">
                  <a:extLst>
                    <a:ext uri="{FF2B5EF4-FFF2-40B4-BE49-F238E27FC236}">
                      <a16:creationId xmlns:a16="http://schemas.microsoft.com/office/drawing/2014/main" xmlns="" id="{CF742B07-71E3-41B5-A110-845059C19DFB}"/>
                    </a:ext>
                  </a:extLst>
                </p:cNvPr>
                <p:cNvSpPr>
                  <a:spLocks/>
                </p:cNvSpPr>
                <p:nvPr/>
              </p:nvSpPr>
              <p:spPr bwMode="auto">
                <a:xfrm>
                  <a:off x="1302" y="3772"/>
                  <a:ext cx="89" cy="5"/>
                </a:xfrm>
                <a:custGeom>
                  <a:avLst/>
                  <a:gdLst>
                    <a:gd name="T0" fmla="*/ 1 w 178"/>
                    <a:gd name="T1" fmla="*/ 5 h 10"/>
                    <a:gd name="T2" fmla="*/ 1 w 178"/>
                    <a:gd name="T3" fmla="*/ 3 h 10"/>
                    <a:gd name="T4" fmla="*/ 1 w 178"/>
                    <a:gd name="T5" fmla="*/ 3 h 10"/>
                    <a:gd name="T6" fmla="*/ 0 w 178"/>
                    <a:gd name="T7" fmla="*/ 1 h 10"/>
                    <a:gd name="T8" fmla="*/ 0 w 178"/>
                    <a:gd name="T9" fmla="*/ 0 h 10"/>
                    <a:gd name="T10" fmla="*/ 88 w 178"/>
                    <a:gd name="T11" fmla="*/ 0 h 10"/>
                    <a:gd name="T12" fmla="*/ 89 w 178"/>
                    <a:gd name="T13" fmla="*/ 1 h 10"/>
                    <a:gd name="T14" fmla="*/ 89 w 178"/>
                    <a:gd name="T15" fmla="*/ 3 h 10"/>
                    <a:gd name="T16" fmla="*/ 89 w 178"/>
                    <a:gd name="T17" fmla="*/ 3 h 10"/>
                    <a:gd name="T18" fmla="*/ 89 w 178"/>
                    <a:gd name="T19" fmla="*/ 5 h 10"/>
                    <a:gd name="T20" fmla="*/ 1 w 17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10"/>
                    <a:gd name="T35" fmla="*/ 178 w 178"/>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10">
                      <a:moveTo>
                        <a:pt x="1" y="10"/>
                      </a:moveTo>
                      <a:lnTo>
                        <a:pt x="1" y="6"/>
                      </a:lnTo>
                      <a:lnTo>
                        <a:pt x="1" y="5"/>
                      </a:lnTo>
                      <a:lnTo>
                        <a:pt x="0" y="1"/>
                      </a:lnTo>
                      <a:lnTo>
                        <a:pt x="0" y="0"/>
                      </a:lnTo>
                      <a:lnTo>
                        <a:pt x="175" y="0"/>
                      </a:lnTo>
                      <a:lnTo>
                        <a:pt x="177" y="1"/>
                      </a:lnTo>
                      <a:lnTo>
                        <a:pt x="177" y="5"/>
                      </a:lnTo>
                      <a:lnTo>
                        <a:pt x="178" y="6"/>
                      </a:lnTo>
                      <a:lnTo>
                        <a:pt x="178" y="10"/>
                      </a:lnTo>
                      <a:lnTo>
                        <a:pt x="1" y="1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4" name="Freeform 153">
                  <a:extLst>
                    <a:ext uri="{FF2B5EF4-FFF2-40B4-BE49-F238E27FC236}">
                      <a16:creationId xmlns:a16="http://schemas.microsoft.com/office/drawing/2014/main" xmlns="" id="{E40E2FEA-F961-4240-BC57-533E298E951B}"/>
                    </a:ext>
                  </a:extLst>
                </p:cNvPr>
                <p:cNvSpPr>
                  <a:spLocks/>
                </p:cNvSpPr>
                <p:nvPr/>
              </p:nvSpPr>
              <p:spPr bwMode="auto">
                <a:xfrm>
                  <a:off x="1301" y="3767"/>
                  <a:ext cx="88" cy="5"/>
                </a:xfrm>
                <a:custGeom>
                  <a:avLst/>
                  <a:gdLst>
                    <a:gd name="T0" fmla="*/ 1 w 177"/>
                    <a:gd name="T1" fmla="*/ 5 h 11"/>
                    <a:gd name="T2" fmla="*/ 1 w 177"/>
                    <a:gd name="T3" fmla="*/ 3 h 11"/>
                    <a:gd name="T4" fmla="*/ 1 w 177"/>
                    <a:gd name="T5" fmla="*/ 2 h 11"/>
                    <a:gd name="T6" fmla="*/ 0 w 177"/>
                    <a:gd name="T7" fmla="*/ 1 h 11"/>
                    <a:gd name="T8" fmla="*/ 0 w 177"/>
                    <a:gd name="T9" fmla="*/ 0 h 11"/>
                    <a:gd name="T10" fmla="*/ 87 w 177"/>
                    <a:gd name="T11" fmla="*/ 0 h 11"/>
                    <a:gd name="T12" fmla="*/ 87 w 177"/>
                    <a:gd name="T13" fmla="*/ 1 h 11"/>
                    <a:gd name="T14" fmla="*/ 87 w 177"/>
                    <a:gd name="T15" fmla="*/ 2 h 11"/>
                    <a:gd name="T16" fmla="*/ 88 w 177"/>
                    <a:gd name="T17" fmla="*/ 3 h 11"/>
                    <a:gd name="T18" fmla="*/ 88 w 177"/>
                    <a:gd name="T19" fmla="*/ 5 h 11"/>
                    <a:gd name="T20" fmla="*/ 1 w 177"/>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1"/>
                    <a:gd name="T35" fmla="*/ 177 w 17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1">
                      <a:moveTo>
                        <a:pt x="2" y="11"/>
                      </a:moveTo>
                      <a:lnTo>
                        <a:pt x="2" y="7"/>
                      </a:lnTo>
                      <a:lnTo>
                        <a:pt x="2" y="5"/>
                      </a:lnTo>
                      <a:lnTo>
                        <a:pt x="0" y="2"/>
                      </a:lnTo>
                      <a:lnTo>
                        <a:pt x="0" y="0"/>
                      </a:lnTo>
                      <a:lnTo>
                        <a:pt x="174" y="0"/>
                      </a:lnTo>
                      <a:lnTo>
                        <a:pt x="175" y="2"/>
                      </a:lnTo>
                      <a:lnTo>
                        <a:pt x="175" y="5"/>
                      </a:lnTo>
                      <a:lnTo>
                        <a:pt x="177" y="7"/>
                      </a:lnTo>
                      <a:lnTo>
                        <a:pt x="177" y="11"/>
                      </a:lnTo>
                      <a:lnTo>
                        <a:pt x="2" y="11"/>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5" name="Freeform 154">
                  <a:extLst>
                    <a:ext uri="{FF2B5EF4-FFF2-40B4-BE49-F238E27FC236}">
                      <a16:creationId xmlns:a16="http://schemas.microsoft.com/office/drawing/2014/main" xmlns="" id="{69AD0CFB-F54B-4D53-9930-1EC997BAA294}"/>
                    </a:ext>
                  </a:extLst>
                </p:cNvPr>
                <p:cNvSpPr>
                  <a:spLocks/>
                </p:cNvSpPr>
                <p:nvPr/>
              </p:nvSpPr>
              <p:spPr bwMode="auto">
                <a:xfrm>
                  <a:off x="1300" y="3762"/>
                  <a:ext cx="88" cy="5"/>
                </a:xfrm>
                <a:custGeom>
                  <a:avLst/>
                  <a:gdLst>
                    <a:gd name="T0" fmla="*/ 1 w 176"/>
                    <a:gd name="T1" fmla="*/ 5 h 10"/>
                    <a:gd name="T2" fmla="*/ 0 w 176"/>
                    <a:gd name="T3" fmla="*/ 3 h 10"/>
                    <a:gd name="T4" fmla="*/ 0 w 176"/>
                    <a:gd name="T5" fmla="*/ 3 h 10"/>
                    <a:gd name="T6" fmla="*/ 0 w 176"/>
                    <a:gd name="T7" fmla="*/ 1 h 10"/>
                    <a:gd name="T8" fmla="*/ 0 w 176"/>
                    <a:gd name="T9" fmla="*/ 0 h 10"/>
                    <a:gd name="T10" fmla="*/ 87 w 176"/>
                    <a:gd name="T11" fmla="*/ 0 h 10"/>
                    <a:gd name="T12" fmla="*/ 87 w 176"/>
                    <a:gd name="T13" fmla="*/ 1 h 10"/>
                    <a:gd name="T14" fmla="*/ 88 w 176"/>
                    <a:gd name="T15" fmla="*/ 3 h 10"/>
                    <a:gd name="T16" fmla="*/ 88 w 176"/>
                    <a:gd name="T17" fmla="*/ 3 h 10"/>
                    <a:gd name="T18" fmla="*/ 88 w 176"/>
                    <a:gd name="T19" fmla="*/ 5 h 10"/>
                    <a:gd name="T20" fmla="*/ 1 w 176"/>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0"/>
                    <a:gd name="T35" fmla="*/ 176 w 176"/>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0">
                      <a:moveTo>
                        <a:pt x="2" y="10"/>
                      </a:moveTo>
                      <a:lnTo>
                        <a:pt x="0" y="7"/>
                      </a:lnTo>
                      <a:lnTo>
                        <a:pt x="0" y="5"/>
                      </a:lnTo>
                      <a:lnTo>
                        <a:pt x="0" y="2"/>
                      </a:lnTo>
                      <a:lnTo>
                        <a:pt x="0" y="0"/>
                      </a:lnTo>
                      <a:lnTo>
                        <a:pt x="174" y="0"/>
                      </a:lnTo>
                      <a:lnTo>
                        <a:pt x="174" y="2"/>
                      </a:lnTo>
                      <a:lnTo>
                        <a:pt x="176" y="5"/>
                      </a:lnTo>
                      <a:lnTo>
                        <a:pt x="176" y="7"/>
                      </a:lnTo>
                      <a:lnTo>
                        <a:pt x="176" y="10"/>
                      </a:lnTo>
                      <a:lnTo>
                        <a:pt x="2" y="10"/>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6" name="Freeform 155">
                  <a:extLst>
                    <a:ext uri="{FF2B5EF4-FFF2-40B4-BE49-F238E27FC236}">
                      <a16:creationId xmlns:a16="http://schemas.microsoft.com/office/drawing/2014/main" xmlns="" id="{A6C9953A-B300-4143-ADF9-03AABC05A71E}"/>
                    </a:ext>
                  </a:extLst>
                </p:cNvPr>
                <p:cNvSpPr>
                  <a:spLocks/>
                </p:cNvSpPr>
                <p:nvPr/>
              </p:nvSpPr>
              <p:spPr bwMode="auto">
                <a:xfrm>
                  <a:off x="1299" y="3757"/>
                  <a:ext cx="88" cy="5"/>
                </a:xfrm>
                <a:custGeom>
                  <a:avLst/>
                  <a:gdLst>
                    <a:gd name="T0" fmla="*/ 1 w 175"/>
                    <a:gd name="T1" fmla="*/ 5 h 10"/>
                    <a:gd name="T2" fmla="*/ 0 w 175"/>
                    <a:gd name="T3" fmla="*/ 3 h 10"/>
                    <a:gd name="T4" fmla="*/ 0 w 175"/>
                    <a:gd name="T5" fmla="*/ 3 h 10"/>
                    <a:gd name="T6" fmla="*/ 0 w 175"/>
                    <a:gd name="T7" fmla="*/ 1 h 10"/>
                    <a:gd name="T8" fmla="*/ 0 w 175"/>
                    <a:gd name="T9" fmla="*/ 0 h 10"/>
                    <a:gd name="T10" fmla="*/ 86 w 175"/>
                    <a:gd name="T11" fmla="*/ 0 h 10"/>
                    <a:gd name="T12" fmla="*/ 86 w 175"/>
                    <a:gd name="T13" fmla="*/ 1 h 10"/>
                    <a:gd name="T14" fmla="*/ 87 w 175"/>
                    <a:gd name="T15" fmla="*/ 3 h 10"/>
                    <a:gd name="T16" fmla="*/ 87 w 175"/>
                    <a:gd name="T17" fmla="*/ 3 h 10"/>
                    <a:gd name="T18" fmla="*/ 88 w 175"/>
                    <a:gd name="T19" fmla="*/ 5 h 10"/>
                    <a:gd name="T20" fmla="*/ 1 w 175"/>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0"/>
                    <a:gd name="T35" fmla="*/ 175 w 17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0">
                      <a:moveTo>
                        <a:pt x="1" y="10"/>
                      </a:moveTo>
                      <a:lnTo>
                        <a:pt x="0" y="7"/>
                      </a:lnTo>
                      <a:lnTo>
                        <a:pt x="0" y="5"/>
                      </a:lnTo>
                      <a:lnTo>
                        <a:pt x="0" y="2"/>
                      </a:lnTo>
                      <a:lnTo>
                        <a:pt x="0" y="0"/>
                      </a:lnTo>
                      <a:lnTo>
                        <a:pt x="172" y="0"/>
                      </a:lnTo>
                      <a:lnTo>
                        <a:pt x="172" y="2"/>
                      </a:lnTo>
                      <a:lnTo>
                        <a:pt x="173" y="5"/>
                      </a:lnTo>
                      <a:lnTo>
                        <a:pt x="173" y="7"/>
                      </a:lnTo>
                      <a:lnTo>
                        <a:pt x="175" y="10"/>
                      </a:lnTo>
                      <a:lnTo>
                        <a:pt x="1" y="10"/>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7" name="Freeform 156">
                  <a:extLst>
                    <a:ext uri="{FF2B5EF4-FFF2-40B4-BE49-F238E27FC236}">
                      <a16:creationId xmlns:a16="http://schemas.microsoft.com/office/drawing/2014/main" xmlns="" id="{88FEE525-6C86-4B9F-ACF1-B0DFE1CC711E}"/>
                    </a:ext>
                  </a:extLst>
                </p:cNvPr>
                <p:cNvSpPr>
                  <a:spLocks/>
                </p:cNvSpPr>
                <p:nvPr/>
              </p:nvSpPr>
              <p:spPr bwMode="auto">
                <a:xfrm>
                  <a:off x="1299" y="3751"/>
                  <a:ext cx="86" cy="6"/>
                </a:xfrm>
                <a:custGeom>
                  <a:avLst/>
                  <a:gdLst>
                    <a:gd name="T0" fmla="*/ 1 w 174"/>
                    <a:gd name="T1" fmla="*/ 6 h 10"/>
                    <a:gd name="T2" fmla="*/ 0 w 174"/>
                    <a:gd name="T3" fmla="*/ 4 h 10"/>
                    <a:gd name="T4" fmla="*/ 0 w 174"/>
                    <a:gd name="T5" fmla="*/ 3 h 10"/>
                    <a:gd name="T6" fmla="*/ 0 w 174"/>
                    <a:gd name="T7" fmla="*/ 1 h 10"/>
                    <a:gd name="T8" fmla="*/ 0 w 174"/>
                    <a:gd name="T9" fmla="*/ 0 h 10"/>
                    <a:gd name="T10" fmla="*/ 84 w 174"/>
                    <a:gd name="T11" fmla="*/ 0 h 10"/>
                    <a:gd name="T12" fmla="*/ 85 w 174"/>
                    <a:gd name="T13" fmla="*/ 1 h 10"/>
                    <a:gd name="T14" fmla="*/ 85 w 174"/>
                    <a:gd name="T15" fmla="*/ 3 h 10"/>
                    <a:gd name="T16" fmla="*/ 85 w 174"/>
                    <a:gd name="T17" fmla="*/ 4 h 10"/>
                    <a:gd name="T18" fmla="*/ 86 w 174"/>
                    <a:gd name="T19" fmla="*/ 6 h 10"/>
                    <a:gd name="T20" fmla="*/ 1 w 174"/>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0"/>
                    <a:gd name="T35" fmla="*/ 174 w 17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0">
                      <a:moveTo>
                        <a:pt x="2" y="10"/>
                      </a:moveTo>
                      <a:lnTo>
                        <a:pt x="0" y="7"/>
                      </a:lnTo>
                      <a:lnTo>
                        <a:pt x="0" y="5"/>
                      </a:lnTo>
                      <a:lnTo>
                        <a:pt x="0" y="2"/>
                      </a:lnTo>
                      <a:lnTo>
                        <a:pt x="0" y="0"/>
                      </a:lnTo>
                      <a:lnTo>
                        <a:pt x="170" y="0"/>
                      </a:lnTo>
                      <a:lnTo>
                        <a:pt x="172" y="2"/>
                      </a:lnTo>
                      <a:lnTo>
                        <a:pt x="172" y="5"/>
                      </a:lnTo>
                      <a:lnTo>
                        <a:pt x="172" y="7"/>
                      </a:lnTo>
                      <a:lnTo>
                        <a:pt x="174" y="10"/>
                      </a:lnTo>
                      <a:lnTo>
                        <a:pt x="2" y="10"/>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8" name="Freeform 157">
                  <a:extLst>
                    <a:ext uri="{FF2B5EF4-FFF2-40B4-BE49-F238E27FC236}">
                      <a16:creationId xmlns:a16="http://schemas.microsoft.com/office/drawing/2014/main" xmlns="" id="{05A030B1-23FB-4E61-8A3D-57079FEF22BB}"/>
                    </a:ext>
                  </a:extLst>
                </p:cNvPr>
                <p:cNvSpPr>
                  <a:spLocks/>
                </p:cNvSpPr>
                <p:nvPr/>
              </p:nvSpPr>
              <p:spPr bwMode="auto">
                <a:xfrm>
                  <a:off x="1298" y="3746"/>
                  <a:ext cx="86" cy="5"/>
                </a:xfrm>
                <a:custGeom>
                  <a:avLst/>
                  <a:gdLst>
                    <a:gd name="T0" fmla="*/ 1 w 172"/>
                    <a:gd name="T1" fmla="*/ 5 h 10"/>
                    <a:gd name="T2" fmla="*/ 1 w 172"/>
                    <a:gd name="T3" fmla="*/ 3 h 10"/>
                    <a:gd name="T4" fmla="*/ 1 w 172"/>
                    <a:gd name="T5" fmla="*/ 3 h 10"/>
                    <a:gd name="T6" fmla="*/ 0 w 172"/>
                    <a:gd name="T7" fmla="*/ 1 h 10"/>
                    <a:gd name="T8" fmla="*/ 0 w 172"/>
                    <a:gd name="T9" fmla="*/ 0 h 10"/>
                    <a:gd name="T10" fmla="*/ 85 w 172"/>
                    <a:gd name="T11" fmla="*/ 0 h 10"/>
                    <a:gd name="T12" fmla="*/ 85 w 172"/>
                    <a:gd name="T13" fmla="*/ 1 h 10"/>
                    <a:gd name="T14" fmla="*/ 85 w 172"/>
                    <a:gd name="T15" fmla="*/ 3 h 10"/>
                    <a:gd name="T16" fmla="*/ 85 w 172"/>
                    <a:gd name="T17" fmla="*/ 3 h 10"/>
                    <a:gd name="T18" fmla="*/ 86 w 172"/>
                    <a:gd name="T19" fmla="*/ 5 h 10"/>
                    <a:gd name="T20" fmla="*/ 1 w 172"/>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10"/>
                    <a:gd name="T35" fmla="*/ 172 w 172"/>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10">
                      <a:moveTo>
                        <a:pt x="2" y="10"/>
                      </a:moveTo>
                      <a:lnTo>
                        <a:pt x="2" y="7"/>
                      </a:lnTo>
                      <a:lnTo>
                        <a:pt x="2" y="5"/>
                      </a:lnTo>
                      <a:lnTo>
                        <a:pt x="0" y="2"/>
                      </a:lnTo>
                      <a:lnTo>
                        <a:pt x="0" y="0"/>
                      </a:lnTo>
                      <a:lnTo>
                        <a:pt x="169" y="0"/>
                      </a:lnTo>
                      <a:lnTo>
                        <a:pt x="170" y="2"/>
                      </a:lnTo>
                      <a:lnTo>
                        <a:pt x="170" y="5"/>
                      </a:lnTo>
                      <a:lnTo>
                        <a:pt x="170" y="7"/>
                      </a:lnTo>
                      <a:lnTo>
                        <a:pt x="172" y="10"/>
                      </a:lnTo>
                      <a:lnTo>
                        <a:pt x="2" y="10"/>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9" name="Freeform 158">
                  <a:extLst>
                    <a:ext uri="{FF2B5EF4-FFF2-40B4-BE49-F238E27FC236}">
                      <a16:creationId xmlns:a16="http://schemas.microsoft.com/office/drawing/2014/main" xmlns="" id="{C2C3D09D-AD2D-4CC6-9D9F-F861D4602322}"/>
                    </a:ext>
                  </a:extLst>
                </p:cNvPr>
                <p:cNvSpPr>
                  <a:spLocks/>
                </p:cNvSpPr>
                <p:nvPr/>
              </p:nvSpPr>
              <p:spPr bwMode="auto">
                <a:xfrm>
                  <a:off x="1297" y="3741"/>
                  <a:ext cx="85" cy="5"/>
                </a:xfrm>
                <a:custGeom>
                  <a:avLst/>
                  <a:gdLst>
                    <a:gd name="T0" fmla="*/ 1 w 170"/>
                    <a:gd name="T1" fmla="*/ 5 h 10"/>
                    <a:gd name="T2" fmla="*/ 1 w 170"/>
                    <a:gd name="T3" fmla="*/ 3 h 10"/>
                    <a:gd name="T4" fmla="*/ 1 w 170"/>
                    <a:gd name="T5" fmla="*/ 3 h 10"/>
                    <a:gd name="T6" fmla="*/ 0 w 170"/>
                    <a:gd name="T7" fmla="*/ 1 h 10"/>
                    <a:gd name="T8" fmla="*/ 0 w 170"/>
                    <a:gd name="T9" fmla="*/ 0 h 10"/>
                    <a:gd name="T10" fmla="*/ 84 w 170"/>
                    <a:gd name="T11" fmla="*/ 0 h 10"/>
                    <a:gd name="T12" fmla="*/ 84 w 170"/>
                    <a:gd name="T13" fmla="*/ 1 h 10"/>
                    <a:gd name="T14" fmla="*/ 85 w 170"/>
                    <a:gd name="T15" fmla="*/ 3 h 10"/>
                    <a:gd name="T16" fmla="*/ 85 w 170"/>
                    <a:gd name="T17" fmla="*/ 3 h 10"/>
                    <a:gd name="T18" fmla="*/ 85 w 170"/>
                    <a:gd name="T19" fmla="*/ 5 h 10"/>
                    <a:gd name="T20" fmla="*/ 1 w 17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0"/>
                    <a:gd name="T35" fmla="*/ 170 w 170"/>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0">
                      <a:moveTo>
                        <a:pt x="1" y="10"/>
                      </a:moveTo>
                      <a:lnTo>
                        <a:pt x="1" y="6"/>
                      </a:lnTo>
                      <a:lnTo>
                        <a:pt x="1" y="5"/>
                      </a:lnTo>
                      <a:lnTo>
                        <a:pt x="0" y="1"/>
                      </a:lnTo>
                      <a:lnTo>
                        <a:pt x="0" y="0"/>
                      </a:lnTo>
                      <a:lnTo>
                        <a:pt x="168" y="0"/>
                      </a:lnTo>
                      <a:lnTo>
                        <a:pt x="168" y="1"/>
                      </a:lnTo>
                      <a:lnTo>
                        <a:pt x="170" y="5"/>
                      </a:lnTo>
                      <a:lnTo>
                        <a:pt x="170" y="6"/>
                      </a:lnTo>
                      <a:lnTo>
                        <a:pt x="170" y="10"/>
                      </a:lnTo>
                      <a:lnTo>
                        <a:pt x="1" y="1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0" name="Freeform 159">
                  <a:extLst>
                    <a:ext uri="{FF2B5EF4-FFF2-40B4-BE49-F238E27FC236}">
                      <a16:creationId xmlns:a16="http://schemas.microsoft.com/office/drawing/2014/main" xmlns="" id="{41707B5D-7151-4811-A829-65762E924300}"/>
                    </a:ext>
                  </a:extLst>
                </p:cNvPr>
                <p:cNvSpPr>
                  <a:spLocks/>
                </p:cNvSpPr>
                <p:nvPr/>
              </p:nvSpPr>
              <p:spPr bwMode="auto">
                <a:xfrm>
                  <a:off x="1296" y="3736"/>
                  <a:ext cx="85" cy="5"/>
                </a:xfrm>
                <a:custGeom>
                  <a:avLst/>
                  <a:gdLst>
                    <a:gd name="T0" fmla="*/ 1 w 170"/>
                    <a:gd name="T1" fmla="*/ 5 h 10"/>
                    <a:gd name="T2" fmla="*/ 1 w 170"/>
                    <a:gd name="T3" fmla="*/ 3 h 10"/>
                    <a:gd name="T4" fmla="*/ 1 w 170"/>
                    <a:gd name="T5" fmla="*/ 3 h 10"/>
                    <a:gd name="T6" fmla="*/ 0 w 170"/>
                    <a:gd name="T7" fmla="*/ 1 h 10"/>
                    <a:gd name="T8" fmla="*/ 0 w 170"/>
                    <a:gd name="T9" fmla="*/ 0 h 10"/>
                    <a:gd name="T10" fmla="*/ 84 w 170"/>
                    <a:gd name="T11" fmla="*/ 0 h 10"/>
                    <a:gd name="T12" fmla="*/ 84 w 170"/>
                    <a:gd name="T13" fmla="*/ 1 h 10"/>
                    <a:gd name="T14" fmla="*/ 84 w 170"/>
                    <a:gd name="T15" fmla="*/ 3 h 10"/>
                    <a:gd name="T16" fmla="*/ 84 w 170"/>
                    <a:gd name="T17" fmla="*/ 3 h 10"/>
                    <a:gd name="T18" fmla="*/ 85 w 170"/>
                    <a:gd name="T19" fmla="*/ 5 h 10"/>
                    <a:gd name="T20" fmla="*/ 1 w 17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0"/>
                    <a:gd name="T35" fmla="*/ 170 w 170"/>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0">
                      <a:moveTo>
                        <a:pt x="2" y="10"/>
                      </a:moveTo>
                      <a:lnTo>
                        <a:pt x="2" y="6"/>
                      </a:lnTo>
                      <a:lnTo>
                        <a:pt x="2" y="5"/>
                      </a:lnTo>
                      <a:lnTo>
                        <a:pt x="0" y="1"/>
                      </a:lnTo>
                      <a:lnTo>
                        <a:pt x="0" y="0"/>
                      </a:lnTo>
                      <a:lnTo>
                        <a:pt x="167" y="0"/>
                      </a:lnTo>
                      <a:lnTo>
                        <a:pt x="167" y="1"/>
                      </a:lnTo>
                      <a:lnTo>
                        <a:pt x="168" y="5"/>
                      </a:lnTo>
                      <a:lnTo>
                        <a:pt x="168" y="6"/>
                      </a:lnTo>
                      <a:lnTo>
                        <a:pt x="170" y="10"/>
                      </a:lnTo>
                      <a:lnTo>
                        <a:pt x="2" y="1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1" name="Freeform 160">
                  <a:extLst>
                    <a:ext uri="{FF2B5EF4-FFF2-40B4-BE49-F238E27FC236}">
                      <a16:creationId xmlns:a16="http://schemas.microsoft.com/office/drawing/2014/main" xmlns="" id="{1698770C-D369-4321-8EE5-DE6E1150D173}"/>
                    </a:ext>
                  </a:extLst>
                </p:cNvPr>
                <p:cNvSpPr>
                  <a:spLocks/>
                </p:cNvSpPr>
                <p:nvPr/>
              </p:nvSpPr>
              <p:spPr bwMode="auto">
                <a:xfrm>
                  <a:off x="1295" y="3731"/>
                  <a:ext cx="84" cy="5"/>
                </a:xfrm>
                <a:custGeom>
                  <a:avLst/>
                  <a:gdLst>
                    <a:gd name="T0" fmla="*/ 1 w 169"/>
                    <a:gd name="T1" fmla="*/ 5 h 11"/>
                    <a:gd name="T2" fmla="*/ 1 w 169"/>
                    <a:gd name="T3" fmla="*/ 3 h 11"/>
                    <a:gd name="T4" fmla="*/ 1 w 169"/>
                    <a:gd name="T5" fmla="*/ 3 h 11"/>
                    <a:gd name="T6" fmla="*/ 0 w 169"/>
                    <a:gd name="T7" fmla="*/ 1 h 11"/>
                    <a:gd name="T8" fmla="*/ 0 w 169"/>
                    <a:gd name="T9" fmla="*/ 0 h 11"/>
                    <a:gd name="T10" fmla="*/ 82 w 169"/>
                    <a:gd name="T11" fmla="*/ 0 h 11"/>
                    <a:gd name="T12" fmla="*/ 82 w 169"/>
                    <a:gd name="T13" fmla="*/ 0 h 11"/>
                    <a:gd name="T14" fmla="*/ 82 w 169"/>
                    <a:gd name="T15" fmla="*/ 0 h 11"/>
                    <a:gd name="T16" fmla="*/ 82 w 169"/>
                    <a:gd name="T17" fmla="*/ 0 h 11"/>
                    <a:gd name="T18" fmla="*/ 82 w 169"/>
                    <a:gd name="T19" fmla="*/ 0 h 11"/>
                    <a:gd name="T20" fmla="*/ 83 w 169"/>
                    <a:gd name="T21" fmla="*/ 1 h 11"/>
                    <a:gd name="T22" fmla="*/ 83 w 169"/>
                    <a:gd name="T23" fmla="*/ 3 h 11"/>
                    <a:gd name="T24" fmla="*/ 83 w 169"/>
                    <a:gd name="T25" fmla="*/ 3 h 11"/>
                    <a:gd name="T26" fmla="*/ 84 w 169"/>
                    <a:gd name="T27" fmla="*/ 5 h 11"/>
                    <a:gd name="T28" fmla="*/ 1 w 169"/>
                    <a:gd name="T29" fmla="*/ 5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9"/>
                    <a:gd name="T46" fmla="*/ 0 h 11"/>
                    <a:gd name="T47" fmla="*/ 169 w 169"/>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9" h="11">
                      <a:moveTo>
                        <a:pt x="2" y="11"/>
                      </a:moveTo>
                      <a:lnTo>
                        <a:pt x="2" y="7"/>
                      </a:lnTo>
                      <a:lnTo>
                        <a:pt x="2" y="6"/>
                      </a:lnTo>
                      <a:lnTo>
                        <a:pt x="0" y="2"/>
                      </a:lnTo>
                      <a:lnTo>
                        <a:pt x="0" y="0"/>
                      </a:lnTo>
                      <a:lnTo>
                        <a:pt x="165" y="0"/>
                      </a:lnTo>
                      <a:lnTo>
                        <a:pt x="167" y="2"/>
                      </a:lnTo>
                      <a:lnTo>
                        <a:pt x="167" y="6"/>
                      </a:lnTo>
                      <a:lnTo>
                        <a:pt x="167" y="7"/>
                      </a:lnTo>
                      <a:lnTo>
                        <a:pt x="169" y="11"/>
                      </a:lnTo>
                      <a:lnTo>
                        <a:pt x="2" y="11"/>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2" name="Freeform 161">
                  <a:extLst>
                    <a:ext uri="{FF2B5EF4-FFF2-40B4-BE49-F238E27FC236}">
                      <a16:creationId xmlns:a16="http://schemas.microsoft.com/office/drawing/2014/main" xmlns="" id="{07FCFB01-9A95-42D9-8144-B7D42396498C}"/>
                    </a:ext>
                  </a:extLst>
                </p:cNvPr>
                <p:cNvSpPr>
                  <a:spLocks/>
                </p:cNvSpPr>
                <p:nvPr/>
              </p:nvSpPr>
              <p:spPr bwMode="auto">
                <a:xfrm>
                  <a:off x="1294" y="3726"/>
                  <a:ext cx="84" cy="5"/>
                </a:xfrm>
                <a:custGeom>
                  <a:avLst/>
                  <a:gdLst>
                    <a:gd name="T0" fmla="*/ 1 w 166"/>
                    <a:gd name="T1" fmla="*/ 5 h 10"/>
                    <a:gd name="T2" fmla="*/ 1 w 166"/>
                    <a:gd name="T3" fmla="*/ 5 h 10"/>
                    <a:gd name="T4" fmla="*/ 1 w 166"/>
                    <a:gd name="T5" fmla="*/ 5 h 10"/>
                    <a:gd name="T6" fmla="*/ 1 w 166"/>
                    <a:gd name="T7" fmla="*/ 5 h 10"/>
                    <a:gd name="T8" fmla="*/ 1 w 166"/>
                    <a:gd name="T9" fmla="*/ 5 h 10"/>
                    <a:gd name="T10" fmla="*/ 1 w 166"/>
                    <a:gd name="T11" fmla="*/ 3 h 10"/>
                    <a:gd name="T12" fmla="*/ 1 w 166"/>
                    <a:gd name="T13" fmla="*/ 3 h 10"/>
                    <a:gd name="T14" fmla="*/ 0 w 166"/>
                    <a:gd name="T15" fmla="*/ 1 h 10"/>
                    <a:gd name="T16" fmla="*/ 0 w 166"/>
                    <a:gd name="T17" fmla="*/ 0 h 10"/>
                    <a:gd name="T18" fmla="*/ 82 w 166"/>
                    <a:gd name="T19" fmla="*/ 0 h 10"/>
                    <a:gd name="T20" fmla="*/ 83 w 166"/>
                    <a:gd name="T21" fmla="*/ 1 h 10"/>
                    <a:gd name="T22" fmla="*/ 83 w 166"/>
                    <a:gd name="T23" fmla="*/ 3 h 10"/>
                    <a:gd name="T24" fmla="*/ 83 w 166"/>
                    <a:gd name="T25" fmla="*/ 3 h 10"/>
                    <a:gd name="T26" fmla="*/ 84 w 166"/>
                    <a:gd name="T27" fmla="*/ 5 h 10"/>
                    <a:gd name="T28" fmla="*/ 1 w 166"/>
                    <a:gd name="T29" fmla="*/ 5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6"/>
                    <a:gd name="T46" fmla="*/ 0 h 10"/>
                    <a:gd name="T47" fmla="*/ 166 w 16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6" h="10">
                      <a:moveTo>
                        <a:pt x="1" y="10"/>
                      </a:moveTo>
                      <a:lnTo>
                        <a:pt x="1" y="10"/>
                      </a:lnTo>
                      <a:lnTo>
                        <a:pt x="1" y="7"/>
                      </a:lnTo>
                      <a:lnTo>
                        <a:pt x="1" y="5"/>
                      </a:lnTo>
                      <a:lnTo>
                        <a:pt x="0" y="2"/>
                      </a:lnTo>
                      <a:lnTo>
                        <a:pt x="0" y="0"/>
                      </a:lnTo>
                      <a:lnTo>
                        <a:pt x="163" y="0"/>
                      </a:lnTo>
                      <a:lnTo>
                        <a:pt x="165" y="2"/>
                      </a:lnTo>
                      <a:lnTo>
                        <a:pt x="165" y="5"/>
                      </a:lnTo>
                      <a:lnTo>
                        <a:pt x="165" y="7"/>
                      </a:lnTo>
                      <a:lnTo>
                        <a:pt x="166" y="10"/>
                      </a:lnTo>
                      <a:lnTo>
                        <a:pt x="1" y="1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3" name="Freeform 162">
                  <a:extLst>
                    <a:ext uri="{FF2B5EF4-FFF2-40B4-BE49-F238E27FC236}">
                      <a16:creationId xmlns:a16="http://schemas.microsoft.com/office/drawing/2014/main" xmlns="" id="{7818FFD3-97AE-4D68-AC0C-0925E00EB8AF}"/>
                    </a:ext>
                  </a:extLst>
                </p:cNvPr>
                <p:cNvSpPr>
                  <a:spLocks/>
                </p:cNvSpPr>
                <p:nvPr/>
              </p:nvSpPr>
              <p:spPr bwMode="auto">
                <a:xfrm>
                  <a:off x="1293" y="3721"/>
                  <a:ext cx="83" cy="5"/>
                </a:xfrm>
                <a:custGeom>
                  <a:avLst/>
                  <a:gdLst>
                    <a:gd name="T0" fmla="*/ 1 w 165"/>
                    <a:gd name="T1" fmla="*/ 5 h 10"/>
                    <a:gd name="T2" fmla="*/ 1 w 165"/>
                    <a:gd name="T3" fmla="*/ 3 h 10"/>
                    <a:gd name="T4" fmla="*/ 1 w 165"/>
                    <a:gd name="T5" fmla="*/ 3 h 10"/>
                    <a:gd name="T6" fmla="*/ 0 w 165"/>
                    <a:gd name="T7" fmla="*/ 1 h 10"/>
                    <a:gd name="T8" fmla="*/ 0 w 165"/>
                    <a:gd name="T9" fmla="*/ 0 h 10"/>
                    <a:gd name="T10" fmla="*/ 82 w 165"/>
                    <a:gd name="T11" fmla="*/ 0 h 10"/>
                    <a:gd name="T12" fmla="*/ 82 w 165"/>
                    <a:gd name="T13" fmla="*/ 1 h 10"/>
                    <a:gd name="T14" fmla="*/ 83 w 165"/>
                    <a:gd name="T15" fmla="*/ 3 h 10"/>
                    <a:gd name="T16" fmla="*/ 83 w 165"/>
                    <a:gd name="T17" fmla="*/ 3 h 10"/>
                    <a:gd name="T18" fmla="*/ 83 w 165"/>
                    <a:gd name="T19" fmla="*/ 5 h 10"/>
                    <a:gd name="T20" fmla="*/ 1 w 165"/>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5"/>
                    <a:gd name="T34" fmla="*/ 0 h 10"/>
                    <a:gd name="T35" fmla="*/ 165 w 16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5" h="10">
                      <a:moveTo>
                        <a:pt x="2" y="10"/>
                      </a:moveTo>
                      <a:lnTo>
                        <a:pt x="2" y="7"/>
                      </a:lnTo>
                      <a:lnTo>
                        <a:pt x="2" y="5"/>
                      </a:lnTo>
                      <a:lnTo>
                        <a:pt x="0" y="2"/>
                      </a:lnTo>
                      <a:lnTo>
                        <a:pt x="0" y="0"/>
                      </a:lnTo>
                      <a:lnTo>
                        <a:pt x="163" y="0"/>
                      </a:lnTo>
                      <a:lnTo>
                        <a:pt x="163" y="2"/>
                      </a:lnTo>
                      <a:lnTo>
                        <a:pt x="165" y="5"/>
                      </a:lnTo>
                      <a:lnTo>
                        <a:pt x="165" y="7"/>
                      </a:lnTo>
                      <a:lnTo>
                        <a:pt x="165" y="10"/>
                      </a:lnTo>
                      <a:lnTo>
                        <a:pt x="2" y="10"/>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4" name="Freeform 163">
                  <a:extLst>
                    <a:ext uri="{FF2B5EF4-FFF2-40B4-BE49-F238E27FC236}">
                      <a16:creationId xmlns:a16="http://schemas.microsoft.com/office/drawing/2014/main" xmlns="" id="{31826B9C-62AE-4A1E-8D50-C40A2892F8C9}"/>
                    </a:ext>
                  </a:extLst>
                </p:cNvPr>
                <p:cNvSpPr>
                  <a:spLocks/>
                </p:cNvSpPr>
                <p:nvPr/>
              </p:nvSpPr>
              <p:spPr bwMode="auto">
                <a:xfrm>
                  <a:off x="1293" y="3716"/>
                  <a:ext cx="82" cy="5"/>
                </a:xfrm>
                <a:custGeom>
                  <a:avLst/>
                  <a:gdLst>
                    <a:gd name="T0" fmla="*/ 1 w 165"/>
                    <a:gd name="T1" fmla="*/ 5 h 10"/>
                    <a:gd name="T2" fmla="*/ 1 w 165"/>
                    <a:gd name="T3" fmla="*/ 3 h 10"/>
                    <a:gd name="T4" fmla="*/ 1 w 165"/>
                    <a:gd name="T5" fmla="*/ 3 h 10"/>
                    <a:gd name="T6" fmla="*/ 0 w 165"/>
                    <a:gd name="T7" fmla="*/ 1 h 10"/>
                    <a:gd name="T8" fmla="*/ 0 w 165"/>
                    <a:gd name="T9" fmla="*/ 0 h 10"/>
                    <a:gd name="T10" fmla="*/ 81 w 165"/>
                    <a:gd name="T11" fmla="*/ 0 h 10"/>
                    <a:gd name="T12" fmla="*/ 82 w 165"/>
                    <a:gd name="T13" fmla="*/ 1 h 10"/>
                    <a:gd name="T14" fmla="*/ 82 w 165"/>
                    <a:gd name="T15" fmla="*/ 3 h 10"/>
                    <a:gd name="T16" fmla="*/ 82 w 165"/>
                    <a:gd name="T17" fmla="*/ 3 h 10"/>
                    <a:gd name="T18" fmla="*/ 82 w 165"/>
                    <a:gd name="T19" fmla="*/ 5 h 10"/>
                    <a:gd name="T20" fmla="*/ 1 w 165"/>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5"/>
                    <a:gd name="T34" fmla="*/ 0 h 10"/>
                    <a:gd name="T35" fmla="*/ 165 w 16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5" h="10">
                      <a:moveTo>
                        <a:pt x="2" y="10"/>
                      </a:moveTo>
                      <a:lnTo>
                        <a:pt x="2" y="7"/>
                      </a:lnTo>
                      <a:lnTo>
                        <a:pt x="2" y="5"/>
                      </a:lnTo>
                      <a:lnTo>
                        <a:pt x="0" y="2"/>
                      </a:lnTo>
                      <a:lnTo>
                        <a:pt x="0" y="0"/>
                      </a:lnTo>
                      <a:lnTo>
                        <a:pt x="162" y="0"/>
                      </a:lnTo>
                      <a:lnTo>
                        <a:pt x="164" y="2"/>
                      </a:lnTo>
                      <a:lnTo>
                        <a:pt x="164" y="5"/>
                      </a:lnTo>
                      <a:lnTo>
                        <a:pt x="164" y="7"/>
                      </a:lnTo>
                      <a:lnTo>
                        <a:pt x="165" y="10"/>
                      </a:lnTo>
                      <a:lnTo>
                        <a:pt x="2" y="10"/>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5" name="Freeform 164">
                  <a:extLst>
                    <a:ext uri="{FF2B5EF4-FFF2-40B4-BE49-F238E27FC236}">
                      <a16:creationId xmlns:a16="http://schemas.microsoft.com/office/drawing/2014/main" xmlns="" id="{0DACFBB7-19AE-449A-8FA7-D43AFC49723C}"/>
                    </a:ext>
                  </a:extLst>
                </p:cNvPr>
                <p:cNvSpPr>
                  <a:spLocks/>
                </p:cNvSpPr>
                <p:nvPr/>
              </p:nvSpPr>
              <p:spPr bwMode="auto">
                <a:xfrm>
                  <a:off x="1292" y="3711"/>
                  <a:ext cx="81" cy="5"/>
                </a:xfrm>
                <a:custGeom>
                  <a:avLst/>
                  <a:gdLst>
                    <a:gd name="T0" fmla="*/ 0 w 163"/>
                    <a:gd name="T1" fmla="*/ 5 h 10"/>
                    <a:gd name="T2" fmla="*/ 0 w 163"/>
                    <a:gd name="T3" fmla="*/ 3 h 10"/>
                    <a:gd name="T4" fmla="*/ 0 w 163"/>
                    <a:gd name="T5" fmla="*/ 3 h 10"/>
                    <a:gd name="T6" fmla="*/ 0 w 163"/>
                    <a:gd name="T7" fmla="*/ 1 h 10"/>
                    <a:gd name="T8" fmla="*/ 0 w 163"/>
                    <a:gd name="T9" fmla="*/ 0 h 10"/>
                    <a:gd name="T10" fmla="*/ 80 w 163"/>
                    <a:gd name="T11" fmla="*/ 0 h 10"/>
                    <a:gd name="T12" fmla="*/ 80 w 163"/>
                    <a:gd name="T13" fmla="*/ 1 h 10"/>
                    <a:gd name="T14" fmla="*/ 81 w 163"/>
                    <a:gd name="T15" fmla="*/ 3 h 10"/>
                    <a:gd name="T16" fmla="*/ 81 w 163"/>
                    <a:gd name="T17" fmla="*/ 3 h 10"/>
                    <a:gd name="T18" fmla="*/ 81 w 163"/>
                    <a:gd name="T19" fmla="*/ 5 h 10"/>
                    <a:gd name="T20" fmla="*/ 0 w 163"/>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3"/>
                    <a:gd name="T34" fmla="*/ 0 h 10"/>
                    <a:gd name="T35" fmla="*/ 163 w 163"/>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3" h="10">
                      <a:moveTo>
                        <a:pt x="1" y="10"/>
                      </a:moveTo>
                      <a:lnTo>
                        <a:pt x="1" y="7"/>
                      </a:lnTo>
                      <a:lnTo>
                        <a:pt x="1" y="5"/>
                      </a:lnTo>
                      <a:lnTo>
                        <a:pt x="0" y="2"/>
                      </a:lnTo>
                      <a:lnTo>
                        <a:pt x="0" y="0"/>
                      </a:lnTo>
                      <a:lnTo>
                        <a:pt x="161" y="0"/>
                      </a:lnTo>
                      <a:lnTo>
                        <a:pt x="161" y="2"/>
                      </a:lnTo>
                      <a:lnTo>
                        <a:pt x="163" y="5"/>
                      </a:lnTo>
                      <a:lnTo>
                        <a:pt x="163" y="7"/>
                      </a:lnTo>
                      <a:lnTo>
                        <a:pt x="163" y="10"/>
                      </a:lnTo>
                      <a:lnTo>
                        <a:pt x="1" y="10"/>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6" name="Freeform 165">
                  <a:extLst>
                    <a:ext uri="{FF2B5EF4-FFF2-40B4-BE49-F238E27FC236}">
                      <a16:creationId xmlns:a16="http://schemas.microsoft.com/office/drawing/2014/main" xmlns="" id="{DB7C6C18-8A99-460A-B93C-25B31B647460}"/>
                    </a:ext>
                  </a:extLst>
                </p:cNvPr>
                <p:cNvSpPr>
                  <a:spLocks/>
                </p:cNvSpPr>
                <p:nvPr/>
              </p:nvSpPr>
              <p:spPr bwMode="auto">
                <a:xfrm>
                  <a:off x="1291" y="3706"/>
                  <a:ext cx="82" cy="5"/>
                </a:xfrm>
                <a:custGeom>
                  <a:avLst/>
                  <a:gdLst>
                    <a:gd name="T0" fmla="*/ 1 w 163"/>
                    <a:gd name="T1" fmla="*/ 5 h 10"/>
                    <a:gd name="T2" fmla="*/ 1 w 163"/>
                    <a:gd name="T3" fmla="*/ 3 h 10"/>
                    <a:gd name="T4" fmla="*/ 1 w 163"/>
                    <a:gd name="T5" fmla="*/ 3 h 10"/>
                    <a:gd name="T6" fmla="*/ 0 w 163"/>
                    <a:gd name="T7" fmla="*/ 1 h 10"/>
                    <a:gd name="T8" fmla="*/ 0 w 163"/>
                    <a:gd name="T9" fmla="*/ 0 h 10"/>
                    <a:gd name="T10" fmla="*/ 80 w 163"/>
                    <a:gd name="T11" fmla="*/ 0 h 10"/>
                    <a:gd name="T12" fmla="*/ 81 w 163"/>
                    <a:gd name="T13" fmla="*/ 1 h 10"/>
                    <a:gd name="T14" fmla="*/ 81 w 163"/>
                    <a:gd name="T15" fmla="*/ 3 h 10"/>
                    <a:gd name="T16" fmla="*/ 81 w 163"/>
                    <a:gd name="T17" fmla="*/ 3 h 10"/>
                    <a:gd name="T18" fmla="*/ 82 w 163"/>
                    <a:gd name="T19" fmla="*/ 5 h 10"/>
                    <a:gd name="T20" fmla="*/ 1 w 163"/>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3"/>
                    <a:gd name="T34" fmla="*/ 0 h 10"/>
                    <a:gd name="T35" fmla="*/ 163 w 163"/>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3" h="10">
                      <a:moveTo>
                        <a:pt x="2" y="10"/>
                      </a:moveTo>
                      <a:lnTo>
                        <a:pt x="2" y="7"/>
                      </a:lnTo>
                      <a:lnTo>
                        <a:pt x="2" y="5"/>
                      </a:lnTo>
                      <a:lnTo>
                        <a:pt x="0" y="2"/>
                      </a:lnTo>
                      <a:lnTo>
                        <a:pt x="0" y="0"/>
                      </a:lnTo>
                      <a:lnTo>
                        <a:pt x="160" y="0"/>
                      </a:lnTo>
                      <a:lnTo>
                        <a:pt x="162" y="2"/>
                      </a:lnTo>
                      <a:lnTo>
                        <a:pt x="162" y="5"/>
                      </a:lnTo>
                      <a:lnTo>
                        <a:pt x="162" y="7"/>
                      </a:lnTo>
                      <a:lnTo>
                        <a:pt x="163" y="10"/>
                      </a:lnTo>
                      <a:lnTo>
                        <a:pt x="2" y="10"/>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7" name="Freeform 166">
                  <a:extLst>
                    <a:ext uri="{FF2B5EF4-FFF2-40B4-BE49-F238E27FC236}">
                      <a16:creationId xmlns:a16="http://schemas.microsoft.com/office/drawing/2014/main" xmlns="" id="{B50BAC72-CCB0-4D16-BF07-8DD00884D4CA}"/>
                    </a:ext>
                  </a:extLst>
                </p:cNvPr>
                <p:cNvSpPr>
                  <a:spLocks/>
                </p:cNvSpPr>
                <p:nvPr/>
              </p:nvSpPr>
              <p:spPr bwMode="auto">
                <a:xfrm>
                  <a:off x="1290" y="3701"/>
                  <a:ext cx="81" cy="5"/>
                </a:xfrm>
                <a:custGeom>
                  <a:avLst/>
                  <a:gdLst>
                    <a:gd name="T0" fmla="*/ 1 w 162"/>
                    <a:gd name="T1" fmla="*/ 5 h 10"/>
                    <a:gd name="T2" fmla="*/ 0 w 162"/>
                    <a:gd name="T3" fmla="*/ 3 h 10"/>
                    <a:gd name="T4" fmla="*/ 0 w 162"/>
                    <a:gd name="T5" fmla="*/ 3 h 10"/>
                    <a:gd name="T6" fmla="*/ 0 w 162"/>
                    <a:gd name="T7" fmla="*/ 1 h 10"/>
                    <a:gd name="T8" fmla="*/ 0 w 162"/>
                    <a:gd name="T9" fmla="*/ 0 h 10"/>
                    <a:gd name="T10" fmla="*/ 80 w 162"/>
                    <a:gd name="T11" fmla="*/ 0 h 10"/>
                    <a:gd name="T12" fmla="*/ 80 w 162"/>
                    <a:gd name="T13" fmla="*/ 1 h 10"/>
                    <a:gd name="T14" fmla="*/ 80 w 162"/>
                    <a:gd name="T15" fmla="*/ 3 h 10"/>
                    <a:gd name="T16" fmla="*/ 81 w 162"/>
                    <a:gd name="T17" fmla="*/ 3 h 10"/>
                    <a:gd name="T18" fmla="*/ 81 w 162"/>
                    <a:gd name="T19" fmla="*/ 5 h 10"/>
                    <a:gd name="T20" fmla="*/ 1 w 162"/>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0"/>
                    <a:gd name="T35" fmla="*/ 162 w 162"/>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0">
                      <a:moveTo>
                        <a:pt x="2" y="10"/>
                      </a:moveTo>
                      <a:lnTo>
                        <a:pt x="0" y="6"/>
                      </a:lnTo>
                      <a:lnTo>
                        <a:pt x="0" y="5"/>
                      </a:lnTo>
                      <a:lnTo>
                        <a:pt x="0" y="1"/>
                      </a:lnTo>
                      <a:lnTo>
                        <a:pt x="0" y="0"/>
                      </a:lnTo>
                      <a:lnTo>
                        <a:pt x="159" y="0"/>
                      </a:lnTo>
                      <a:lnTo>
                        <a:pt x="160" y="1"/>
                      </a:lnTo>
                      <a:lnTo>
                        <a:pt x="160" y="5"/>
                      </a:lnTo>
                      <a:lnTo>
                        <a:pt x="162" y="6"/>
                      </a:lnTo>
                      <a:lnTo>
                        <a:pt x="162" y="10"/>
                      </a:lnTo>
                      <a:lnTo>
                        <a:pt x="2" y="10"/>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8" name="Freeform 167">
                  <a:extLst>
                    <a:ext uri="{FF2B5EF4-FFF2-40B4-BE49-F238E27FC236}">
                      <a16:creationId xmlns:a16="http://schemas.microsoft.com/office/drawing/2014/main" xmlns="" id="{D2280D39-BEE4-4842-B4A2-0327D480BA90}"/>
                    </a:ext>
                  </a:extLst>
                </p:cNvPr>
                <p:cNvSpPr>
                  <a:spLocks/>
                </p:cNvSpPr>
                <p:nvPr/>
              </p:nvSpPr>
              <p:spPr bwMode="auto">
                <a:xfrm>
                  <a:off x="1289" y="3696"/>
                  <a:ext cx="80" cy="5"/>
                </a:xfrm>
                <a:custGeom>
                  <a:avLst/>
                  <a:gdLst>
                    <a:gd name="T0" fmla="*/ 1 w 160"/>
                    <a:gd name="T1" fmla="*/ 5 h 10"/>
                    <a:gd name="T2" fmla="*/ 0 w 160"/>
                    <a:gd name="T3" fmla="*/ 3 h 10"/>
                    <a:gd name="T4" fmla="*/ 0 w 160"/>
                    <a:gd name="T5" fmla="*/ 3 h 10"/>
                    <a:gd name="T6" fmla="*/ 0 w 160"/>
                    <a:gd name="T7" fmla="*/ 1 h 10"/>
                    <a:gd name="T8" fmla="*/ 0 w 160"/>
                    <a:gd name="T9" fmla="*/ 0 h 10"/>
                    <a:gd name="T10" fmla="*/ 79 w 160"/>
                    <a:gd name="T11" fmla="*/ 0 h 10"/>
                    <a:gd name="T12" fmla="*/ 79 w 160"/>
                    <a:gd name="T13" fmla="*/ 1 h 10"/>
                    <a:gd name="T14" fmla="*/ 80 w 160"/>
                    <a:gd name="T15" fmla="*/ 3 h 10"/>
                    <a:gd name="T16" fmla="*/ 80 w 160"/>
                    <a:gd name="T17" fmla="*/ 3 h 10"/>
                    <a:gd name="T18" fmla="*/ 80 w 160"/>
                    <a:gd name="T19" fmla="*/ 5 h 10"/>
                    <a:gd name="T20" fmla="*/ 1 w 16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0"/>
                    <a:gd name="T35" fmla="*/ 160 w 160"/>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0">
                      <a:moveTo>
                        <a:pt x="1" y="10"/>
                      </a:moveTo>
                      <a:lnTo>
                        <a:pt x="0" y="6"/>
                      </a:lnTo>
                      <a:lnTo>
                        <a:pt x="0" y="5"/>
                      </a:lnTo>
                      <a:lnTo>
                        <a:pt x="0" y="1"/>
                      </a:lnTo>
                      <a:lnTo>
                        <a:pt x="0" y="0"/>
                      </a:lnTo>
                      <a:lnTo>
                        <a:pt x="158" y="0"/>
                      </a:lnTo>
                      <a:lnTo>
                        <a:pt x="158" y="1"/>
                      </a:lnTo>
                      <a:lnTo>
                        <a:pt x="160" y="5"/>
                      </a:lnTo>
                      <a:lnTo>
                        <a:pt x="160" y="6"/>
                      </a:lnTo>
                      <a:lnTo>
                        <a:pt x="160" y="10"/>
                      </a:lnTo>
                      <a:lnTo>
                        <a:pt x="1" y="1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9" name="Freeform 168">
                  <a:extLst>
                    <a:ext uri="{FF2B5EF4-FFF2-40B4-BE49-F238E27FC236}">
                      <a16:creationId xmlns:a16="http://schemas.microsoft.com/office/drawing/2014/main" xmlns="" id="{AC2B80AF-54F3-4492-9E34-3B105CC46CD2}"/>
                    </a:ext>
                  </a:extLst>
                </p:cNvPr>
                <p:cNvSpPr>
                  <a:spLocks/>
                </p:cNvSpPr>
                <p:nvPr/>
              </p:nvSpPr>
              <p:spPr bwMode="auto">
                <a:xfrm>
                  <a:off x="1288" y="3691"/>
                  <a:ext cx="80" cy="5"/>
                </a:xfrm>
                <a:custGeom>
                  <a:avLst/>
                  <a:gdLst>
                    <a:gd name="T0" fmla="*/ 1 w 160"/>
                    <a:gd name="T1" fmla="*/ 5 h 11"/>
                    <a:gd name="T2" fmla="*/ 0 w 160"/>
                    <a:gd name="T3" fmla="*/ 3 h 11"/>
                    <a:gd name="T4" fmla="*/ 0 w 160"/>
                    <a:gd name="T5" fmla="*/ 3 h 11"/>
                    <a:gd name="T6" fmla="*/ 0 w 160"/>
                    <a:gd name="T7" fmla="*/ 1 h 11"/>
                    <a:gd name="T8" fmla="*/ 0 w 160"/>
                    <a:gd name="T9" fmla="*/ 0 h 11"/>
                    <a:gd name="T10" fmla="*/ 78 w 160"/>
                    <a:gd name="T11" fmla="*/ 0 h 11"/>
                    <a:gd name="T12" fmla="*/ 78 w 160"/>
                    <a:gd name="T13" fmla="*/ 1 h 11"/>
                    <a:gd name="T14" fmla="*/ 79 w 160"/>
                    <a:gd name="T15" fmla="*/ 3 h 11"/>
                    <a:gd name="T16" fmla="*/ 79 w 160"/>
                    <a:gd name="T17" fmla="*/ 3 h 11"/>
                    <a:gd name="T18" fmla="*/ 80 w 160"/>
                    <a:gd name="T19" fmla="*/ 5 h 11"/>
                    <a:gd name="T20" fmla="*/ 1 w 160"/>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1"/>
                    <a:gd name="T35" fmla="*/ 160 w 160"/>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1">
                      <a:moveTo>
                        <a:pt x="2" y="11"/>
                      </a:moveTo>
                      <a:lnTo>
                        <a:pt x="0" y="7"/>
                      </a:lnTo>
                      <a:lnTo>
                        <a:pt x="0" y="6"/>
                      </a:lnTo>
                      <a:lnTo>
                        <a:pt x="0" y="2"/>
                      </a:lnTo>
                      <a:lnTo>
                        <a:pt x="0" y="0"/>
                      </a:lnTo>
                      <a:lnTo>
                        <a:pt x="156" y="0"/>
                      </a:lnTo>
                      <a:lnTo>
                        <a:pt x="156" y="2"/>
                      </a:lnTo>
                      <a:lnTo>
                        <a:pt x="158" y="6"/>
                      </a:lnTo>
                      <a:lnTo>
                        <a:pt x="158" y="7"/>
                      </a:lnTo>
                      <a:lnTo>
                        <a:pt x="160" y="11"/>
                      </a:lnTo>
                      <a:lnTo>
                        <a:pt x="2" y="11"/>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0" name="Freeform 169">
                  <a:extLst>
                    <a:ext uri="{FF2B5EF4-FFF2-40B4-BE49-F238E27FC236}">
                      <a16:creationId xmlns:a16="http://schemas.microsoft.com/office/drawing/2014/main" xmlns="" id="{BF3DAEA6-05D3-4184-9FC0-A5A8FCB79E81}"/>
                    </a:ext>
                  </a:extLst>
                </p:cNvPr>
                <p:cNvSpPr>
                  <a:spLocks/>
                </p:cNvSpPr>
                <p:nvPr/>
              </p:nvSpPr>
              <p:spPr bwMode="auto">
                <a:xfrm>
                  <a:off x="1288" y="3686"/>
                  <a:ext cx="79" cy="5"/>
                </a:xfrm>
                <a:custGeom>
                  <a:avLst/>
                  <a:gdLst>
                    <a:gd name="T0" fmla="*/ 1 w 158"/>
                    <a:gd name="T1" fmla="*/ 5 h 10"/>
                    <a:gd name="T2" fmla="*/ 0 w 158"/>
                    <a:gd name="T3" fmla="*/ 3 h 10"/>
                    <a:gd name="T4" fmla="*/ 0 w 158"/>
                    <a:gd name="T5" fmla="*/ 3 h 10"/>
                    <a:gd name="T6" fmla="*/ 0 w 158"/>
                    <a:gd name="T7" fmla="*/ 1 h 10"/>
                    <a:gd name="T8" fmla="*/ 0 w 158"/>
                    <a:gd name="T9" fmla="*/ 0 h 10"/>
                    <a:gd name="T10" fmla="*/ 78 w 158"/>
                    <a:gd name="T11" fmla="*/ 0 h 10"/>
                    <a:gd name="T12" fmla="*/ 79 w 158"/>
                    <a:gd name="T13" fmla="*/ 1 h 10"/>
                    <a:gd name="T14" fmla="*/ 79 w 158"/>
                    <a:gd name="T15" fmla="*/ 3 h 10"/>
                    <a:gd name="T16" fmla="*/ 79 w 158"/>
                    <a:gd name="T17" fmla="*/ 3 h 10"/>
                    <a:gd name="T18" fmla="*/ 79 w 158"/>
                    <a:gd name="T19" fmla="*/ 5 h 10"/>
                    <a:gd name="T20" fmla="*/ 1 w 15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
                    <a:gd name="T34" fmla="*/ 0 h 10"/>
                    <a:gd name="T35" fmla="*/ 158 w 158"/>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 h="10">
                      <a:moveTo>
                        <a:pt x="2" y="10"/>
                      </a:moveTo>
                      <a:lnTo>
                        <a:pt x="0" y="7"/>
                      </a:lnTo>
                      <a:lnTo>
                        <a:pt x="0" y="5"/>
                      </a:lnTo>
                      <a:lnTo>
                        <a:pt x="0" y="2"/>
                      </a:lnTo>
                      <a:lnTo>
                        <a:pt x="0" y="0"/>
                      </a:lnTo>
                      <a:lnTo>
                        <a:pt x="155" y="0"/>
                      </a:lnTo>
                      <a:lnTo>
                        <a:pt x="157" y="2"/>
                      </a:lnTo>
                      <a:lnTo>
                        <a:pt x="157" y="5"/>
                      </a:lnTo>
                      <a:lnTo>
                        <a:pt x="157" y="7"/>
                      </a:lnTo>
                      <a:lnTo>
                        <a:pt x="158" y="10"/>
                      </a:lnTo>
                      <a:lnTo>
                        <a:pt x="2" y="10"/>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1" name="Freeform 170">
                  <a:extLst>
                    <a:ext uri="{FF2B5EF4-FFF2-40B4-BE49-F238E27FC236}">
                      <a16:creationId xmlns:a16="http://schemas.microsoft.com/office/drawing/2014/main" xmlns="" id="{DB34DE4C-E5AD-49B5-9686-970BC85679BA}"/>
                    </a:ext>
                  </a:extLst>
                </p:cNvPr>
                <p:cNvSpPr>
                  <a:spLocks/>
                </p:cNvSpPr>
                <p:nvPr/>
              </p:nvSpPr>
              <p:spPr bwMode="auto">
                <a:xfrm>
                  <a:off x="1287" y="3681"/>
                  <a:ext cx="78" cy="5"/>
                </a:xfrm>
                <a:custGeom>
                  <a:avLst/>
                  <a:gdLst>
                    <a:gd name="T0" fmla="*/ 1 w 157"/>
                    <a:gd name="T1" fmla="*/ 5 h 8"/>
                    <a:gd name="T2" fmla="*/ 0 w 157"/>
                    <a:gd name="T3" fmla="*/ 4 h 8"/>
                    <a:gd name="T4" fmla="*/ 0 w 157"/>
                    <a:gd name="T5" fmla="*/ 3 h 8"/>
                    <a:gd name="T6" fmla="*/ 0 w 157"/>
                    <a:gd name="T7" fmla="*/ 2 h 8"/>
                    <a:gd name="T8" fmla="*/ 0 w 157"/>
                    <a:gd name="T9" fmla="*/ 1 h 8"/>
                    <a:gd name="T10" fmla="*/ 5 w 157"/>
                    <a:gd name="T11" fmla="*/ 1 h 8"/>
                    <a:gd name="T12" fmla="*/ 9 w 157"/>
                    <a:gd name="T13" fmla="*/ 0 h 8"/>
                    <a:gd name="T14" fmla="*/ 14 w 157"/>
                    <a:gd name="T15" fmla="*/ 0 h 8"/>
                    <a:gd name="T16" fmla="*/ 19 w 157"/>
                    <a:gd name="T17" fmla="*/ 0 h 8"/>
                    <a:gd name="T18" fmla="*/ 24 w 157"/>
                    <a:gd name="T19" fmla="*/ 0 h 8"/>
                    <a:gd name="T20" fmla="*/ 29 w 157"/>
                    <a:gd name="T21" fmla="*/ 0 h 8"/>
                    <a:gd name="T22" fmla="*/ 33 w 157"/>
                    <a:gd name="T23" fmla="*/ 0 h 8"/>
                    <a:gd name="T24" fmla="*/ 38 w 157"/>
                    <a:gd name="T25" fmla="*/ 0 h 8"/>
                    <a:gd name="T26" fmla="*/ 43 w 157"/>
                    <a:gd name="T27" fmla="*/ 0 h 8"/>
                    <a:gd name="T28" fmla="*/ 48 w 157"/>
                    <a:gd name="T29" fmla="*/ 0 h 8"/>
                    <a:gd name="T30" fmla="*/ 53 w 157"/>
                    <a:gd name="T31" fmla="*/ 0 h 8"/>
                    <a:gd name="T32" fmla="*/ 58 w 157"/>
                    <a:gd name="T33" fmla="*/ 0 h 8"/>
                    <a:gd name="T34" fmla="*/ 62 w 157"/>
                    <a:gd name="T35" fmla="*/ 1 h 8"/>
                    <a:gd name="T36" fmla="*/ 67 w 157"/>
                    <a:gd name="T37" fmla="*/ 1 h 8"/>
                    <a:gd name="T38" fmla="*/ 72 w 157"/>
                    <a:gd name="T39" fmla="*/ 1 h 8"/>
                    <a:gd name="T40" fmla="*/ 77 w 157"/>
                    <a:gd name="T41" fmla="*/ 1 h 8"/>
                    <a:gd name="T42" fmla="*/ 77 w 157"/>
                    <a:gd name="T43" fmla="*/ 2 h 8"/>
                    <a:gd name="T44" fmla="*/ 78 w 157"/>
                    <a:gd name="T45" fmla="*/ 3 h 8"/>
                    <a:gd name="T46" fmla="*/ 78 w 157"/>
                    <a:gd name="T47" fmla="*/ 4 h 8"/>
                    <a:gd name="T48" fmla="*/ 78 w 157"/>
                    <a:gd name="T49" fmla="*/ 5 h 8"/>
                    <a:gd name="T50" fmla="*/ 1 w 157"/>
                    <a:gd name="T51" fmla="*/ 5 h 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7"/>
                    <a:gd name="T79" fmla="*/ 0 h 8"/>
                    <a:gd name="T80" fmla="*/ 157 w 157"/>
                    <a:gd name="T81" fmla="*/ 8 h 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7" h="8">
                      <a:moveTo>
                        <a:pt x="2" y="8"/>
                      </a:moveTo>
                      <a:lnTo>
                        <a:pt x="0" y="7"/>
                      </a:lnTo>
                      <a:lnTo>
                        <a:pt x="0" y="5"/>
                      </a:lnTo>
                      <a:lnTo>
                        <a:pt x="0" y="3"/>
                      </a:lnTo>
                      <a:lnTo>
                        <a:pt x="0" y="2"/>
                      </a:lnTo>
                      <a:lnTo>
                        <a:pt x="11" y="2"/>
                      </a:lnTo>
                      <a:lnTo>
                        <a:pt x="19" y="0"/>
                      </a:lnTo>
                      <a:lnTo>
                        <a:pt x="29" y="0"/>
                      </a:lnTo>
                      <a:lnTo>
                        <a:pt x="39" y="0"/>
                      </a:lnTo>
                      <a:lnTo>
                        <a:pt x="48" y="0"/>
                      </a:lnTo>
                      <a:lnTo>
                        <a:pt x="58" y="0"/>
                      </a:lnTo>
                      <a:lnTo>
                        <a:pt x="66" y="0"/>
                      </a:lnTo>
                      <a:lnTo>
                        <a:pt x="76" y="0"/>
                      </a:lnTo>
                      <a:lnTo>
                        <a:pt x="86" y="0"/>
                      </a:lnTo>
                      <a:lnTo>
                        <a:pt x="96" y="0"/>
                      </a:lnTo>
                      <a:lnTo>
                        <a:pt x="107" y="0"/>
                      </a:lnTo>
                      <a:lnTo>
                        <a:pt x="117" y="0"/>
                      </a:lnTo>
                      <a:lnTo>
                        <a:pt x="125" y="2"/>
                      </a:lnTo>
                      <a:lnTo>
                        <a:pt x="135" y="2"/>
                      </a:lnTo>
                      <a:lnTo>
                        <a:pt x="145" y="2"/>
                      </a:lnTo>
                      <a:lnTo>
                        <a:pt x="155" y="2"/>
                      </a:lnTo>
                      <a:lnTo>
                        <a:pt x="155" y="3"/>
                      </a:lnTo>
                      <a:lnTo>
                        <a:pt x="157" y="5"/>
                      </a:lnTo>
                      <a:lnTo>
                        <a:pt x="157" y="7"/>
                      </a:lnTo>
                      <a:lnTo>
                        <a:pt x="157" y="8"/>
                      </a:lnTo>
                      <a:lnTo>
                        <a:pt x="2" y="8"/>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2" name="Freeform 171">
                  <a:extLst>
                    <a:ext uri="{FF2B5EF4-FFF2-40B4-BE49-F238E27FC236}">
                      <a16:creationId xmlns:a16="http://schemas.microsoft.com/office/drawing/2014/main" xmlns="" id="{F5D0D2DB-9591-4D60-9184-D3962DF36ECC}"/>
                    </a:ext>
                  </a:extLst>
                </p:cNvPr>
                <p:cNvSpPr>
                  <a:spLocks/>
                </p:cNvSpPr>
                <p:nvPr/>
              </p:nvSpPr>
              <p:spPr bwMode="auto">
                <a:xfrm>
                  <a:off x="1287" y="3681"/>
                  <a:ext cx="106" cy="100"/>
                </a:xfrm>
                <a:custGeom>
                  <a:avLst/>
                  <a:gdLst>
                    <a:gd name="T0" fmla="*/ 0 w 213"/>
                    <a:gd name="T1" fmla="*/ 1 h 199"/>
                    <a:gd name="T2" fmla="*/ 0 w 213"/>
                    <a:gd name="T3" fmla="*/ 1 h 199"/>
                    <a:gd name="T4" fmla="*/ 5 w 213"/>
                    <a:gd name="T5" fmla="*/ 1 h 199"/>
                    <a:gd name="T6" fmla="*/ 9 w 213"/>
                    <a:gd name="T7" fmla="*/ 0 h 199"/>
                    <a:gd name="T8" fmla="*/ 14 w 213"/>
                    <a:gd name="T9" fmla="*/ 0 h 199"/>
                    <a:gd name="T10" fmla="*/ 19 w 213"/>
                    <a:gd name="T11" fmla="*/ 0 h 199"/>
                    <a:gd name="T12" fmla="*/ 24 w 213"/>
                    <a:gd name="T13" fmla="*/ 0 h 199"/>
                    <a:gd name="T14" fmla="*/ 29 w 213"/>
                    <a:gd name="T15" fmla="*/ 0 h 199"/>
                    <a:gd name="T16" fmla="*/ 33 w 213"/>
                    <a:gd name="T17" fmla="*/ 0 h 199"/>
                    <a:gd name="T18" fmla="*/ 38 w 213"/>
                    <a:gd name="T19" fmla="*/ 0 h 199"/>
                    <a:gd name="T20" fmla="*/ 38 w 213"/>
                    <a:gd name="T21" fmla="*/ 0 h 199"/>
                    <a:gd name="T22" fmla="*/ 43 w 213"/>
                    <a:gd name="T23" fmla="*/ 0 h 199"/>
                    <a:gd name="T24" fmla="*/ 48 w 213"/>
                    <a:gd name="T25" fmla="*/ 0 h 199"/>
                    <a:gd name="T26" fmla="*/ 53 w 213"/>
                    <a:gd name="T27" fmla="*/ 0 h 199"/>
                    <a:gd name="T28" fmla="*/ 58 w 213"/>
                    <a:gd name="T29" fmla="*/ 0 h 199"/>
                    <a:gd name="T30" fmla="*/ 62 w 213"/>
                    <a:gd name="T31" fmla="*/ 1 h 199"/>
                    <a:gd name="T32" fmla="*/ 67 w 213"/>
                    <a:gd name="T33" fmla="*/ 1 h 199"/>
                    <a:gd name="T34" fmla="*/ 72 w 213"/>
                    <a:gd name="T35" fmla="*/ 1 h 199"/>
                    <a:gd name="T36" fmla="*/ 77 w 213"/>
                    <a:gd name="T37" fmla="*/ 1 h 199"/>
                    <a:gd name="T38" fmla="*/ 77 w 213"/>
                    <a:gd name="T39" fmla="*/ 1 h 199"/>
                    <a:gd name="T40" fmla="*/ 81 w 213"/>
                    <a:gd name="T41" fmla="*/ 14 h 199"/>
                    <a:gd name="T42" fmla="*/ 84 w 213"/>
                    <a:gd name="T43" fmla="*/ 26 h 199"/>
                    <a:gd name="T44" fmla="*/ 88 w 213"/>
                    <a:gd name="T45" fmla="*/ 38 h 199"/>
                    <a:gd name="T46" fmla="*/ 91 w 213"/>
                    <a:gd name="T47" fmla="*/ 50 h 199"/>
                    <a:gd name="T48" fmla="*/ 91 w 213"/>
                    <a:gd name="T49" fmla="*/ 50 h 199"/>
                    <a:gd name="T50" fmla="*/ 94 w 213"/>
                    <a:gd name="T51" fmla="*/ 63 h 199"/>
                    <a:gd name="T52" fmla="*/ 99 w 213"/>
                    <a:gd name="T53" fmla="*/ 74 h 199"/>
                    <a:gd name="T54" fmla="*/ 102 w 213"/>
                    <a:gd name="T55" fmla="*/ 87 h 199"/>
                    <a:gd name="T56" fmla="*/ 106 w 213"/>
                    <a:gd name="T57" fmla="*/ 100 h 199"/>
                    <a:gd name="T58" fmla="*/ 106 w 213"/>
                    <a:gd name="T59" fmla="*/ 100 h 199"/>
                    <a:gd name="T60" fmla="*/ 100 w 213"/>
                    <a:gd name="T61" fmla="*/ 100 h 199"/>
                    <a:gd name="T62" fmla="*/ 94 w 213"/>
                    <a:gd name="T63" fmla="*/ 100 h 199"/>
                    <a:gd name="T64" fmla="*/ 88 w 213"/>
                    <a:gd name="T65" fmla="*/ 100 h 199"/>
                    <a:gd name="T66" fmla="*/ 83 w 213"/>
                    <a:gd name="T67" fmla="*/ 100 h 199"/>
                    <a:gd name="T68" fmla="*/ 77 w 213"/>
                    <a:gd name="T69" fmla="*/ 100 h 199"/>
                    <a:gd name="T70" fmla="*/ 72 w 213"/>
                    <a:gd name="T71" fmla="*/ 100 h 199"/>
                    <a:gd name="T72" fmla="*/ 66 w 213"/>
                    <a:gd name="T73" fmla="*/ 100 h 199"/>
                    <a:gd name="T74" fmla="*/ 61 w 213"/>
                    <a:gd name="T75" fmla="*/ 100 h 199"/>
                    <a:gd name="T76" fmla="*/ 61 w 213"/>
                    <a:gd name="T77" fmla="*/ 100 h 199"/>
                    <a:gd name="T78" fmla="*/ 55 w 213"/>
                    <a:gd name="T79" fmla="*/ 100 h 199"/>
                    <a:gd name="T80" fmla="*/ 50 w 213"/>
                    <a:gd name="T81" fmla="*/ 100 h 199"/>
                    <a:gd name="T82" fmla="*/ 44 w 213"/>
                    <a:gd name="T83" fmla="*/ 100 h 199"/>
                    <a:gd name="T84" fmla="*/ 38 w 213"/>
                    <a:gd name="T85" fmla="*/ 100 h 199"/>
                    <a:gd name="T86" fmla="*/ 33 w 213"/>
                    <a:gd name="T87" fmla="*/ 100 h 199"/>
                    <a:gd name="T88" fmla="*/ 27 w 213"/>
                    <a:gd name="T89" fmla="*/ 100 h 199"/>
                    <a:gd name="T90" fmla="*/ 22 w 213"/>
                    <a:gd name="T91" fmla="*/ 100 h 199"/>
                    <a:gd name="T92" fmla="*/ 17 w 213"/>
                    <a:gd name="T93" fmla="*/ 100 h 199"/>
                    <a:gd name="T94" fmla="*/ 17 w 213"/>
                    <a:gd name="T95" fmla="*/ 100 h 199"/>
                    <a:gd name="T96" fmla="*/ 14 w 213"/>
                    <a:gd name="T97" fmla="*/ 87 h 199"/>
                    <a:gd name="T98" fmla="*/ 13 w 213"/>
                    <a:gd name="T99" fmla="*/ 74 h 199"/>
                    <a:gd name="T100" fmla="*/ 10 w 213"/>
                    <a:gd name="T101" fmla="*/ 62 h 199"/>
                    <a:gd name="T102" fmla="*/ 8 w 213"/>
                    <a:gd name="T103" fmla="*/ 50 h 199"/>
                    <a:gd name="T104" fmla="*/ 8 w 213"/>
                    <a:gd name="T105" fmla="*/ 50 h 199"/>
                    <a:gd name="T106" fmla="*/ 7 w 213"/>
                    <a:gd name="T107" fmla="*/ 38 h 199"/>
                    <a:gd name="T108" fmla="*/ 4 w 213"/>
                    <a:gd name="T109" fmla="*/ 26 h 199"/>
                    <a:gd name="T110" fmla="*/ 2 w 213"/>
                    <a:gd name="T111" fmla="*/ 13 h 199"/>
                    <a:gd name="T112" fmla="*/ 0 w 213"/>
                    <a:gd name="T113" fmla="*/ 1 h 1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3"/>
                    <a:gd name="T172" fmla="*/ 0 h 199"/>
                    <a:gd name="T173" fmla="*/ 213 w 213"/>
                    <a:gd name="T174" fmla="*/ 199 h 19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3" h="199">
                      <a:moveTo>
                        <a:pt x="0" y="2"/>
                      </a:moveTo>
                      <a:lnTo>
                        <a:pt x="0" y="2"/>
                      </a:lnTo>
                      <a:lnTo>
                        <a:pt x="11" y="2"/>
                      </a:lnTo>
                      <a:lnTo>
                        <a:pt x="19" y="0"/>
                      </a:lnTo>
                      <a:lnTo>
                        <a:pt x="29" y="0"/>
                      </a:lnTo>
                      <a:lnTo>
                        <a:pt x="39" y="0"/>
                      </a:lnTo>
                      <a:lnTo>
                        <a:pt x="48" y="0"/>
                      </a:lnTo>
                      <a:lnTo>
                        <a:pt x="58" y="0"/>
                      </a:lnTo>
                      <a:lnTo>
                        <a:pt x="66" y="0"/>
                      </a:lnTo>
                      <a:lnTo>
                        <a:pt x="76" y="0"/>
                      </a:lnTo>
                      <a:lnTo>
                        <a:pt x="86" y="0"/>
                      </a:lnTo>
                      <a:lnTo>
                        <a:pt x="96" y="0"/>
                      </a:lnTo>
                      <a:lnTo>
                        <a:pt x="107" y="0"/>
                      </a:lnTo>
                      <a:lnTo>
                        <a:pt x="117" y="0"/>
                      </a:lnTo>
                      <a:lnTo>
                        <a:pt x="125" y="2"/>
                      </a:lnTo>
                      <a:lnTo>
                        <a:pt x="135" y="2"/>
                      </a:lnTo>
                      <a:lnTo>
                        <a:pt x="145" y="2"/>
                      </a:lnTo>
                      <a:lnTo>
                        <a:pt x="155" y="2"/>
                      </a:lnTo>
                      <a:lnTo>
                        <a:pt x="162" y="27"/>
                      </a:lnTo>
                      <a:lnTo>
                        <a:pt x="169" y="51"/>
                      </a:lnTo>
                      <a:lnTo>
                        <a:pt x="176" y="76"/>
                      </a:lnTo>
                      <a:lnTo>
                        <a:pt x="182" y="99"/>
                      </a:lnTo>
                      <a:lnTo>
                        <a:pt x="189" y="125"/>
                      </a:lnTo>
                      <a:lnTo>
                        <a:pt x="198" y="148"/>
                      </a:lnTo>
                      <a:lnTo>
                        <a:pt x="204" y="174"/>
                      </a:lnTo>
                      <a:lnTo>
                        <a:pt x="213" y="199"/>
                      </a:lnTo>
                      <a:lnTo>
                        <a:pt x="201" y="199"/>
                      </a:lnTo>
                      <a:lnTo>
                        <a:pt x="189" y="199"/>
                      </a:lnTo>
                      <a:lnTo>
                        <a:pt x="177" y="199"/>
                      </a:lnTo>
                      <a:lnTo>
                        <a:pt x="166" y="199"/>
                      </a:lnTo>
                      <a:lnTo>
                        <a:pt x="155" y="199"/>
                      </a:lnTo>
                      <a:lnTo>
                        <a:pt x="144" y="199"/>
                      </a:lnTo>
                      <a:lnTo>
                        <a:pt x="132" y="199"/>
                      </a:lnTo>
                      <a:lnTo>
                        <a:pt x="122" y="199"/>
                      </a:lnTo>
                      <a:lnTo>
                        <a:pt x="110" y="199"/>
                      </a:lnTo>
                      <a:lnTo>
                        <a:pt x="100" y="199"/>
                      </a:lnTo>
                      <a:lnTo>
                        <a:pt x="88" y="199"/>
                      </a:lnTo>
                      <a:lnTo>
                        <a:pt x="76" y="199"/>
                      </a:lnTo>
                      <a:lnTo>
                        <a:pt x="66" y="199"/>
                      </a:lnTo>
                      <a:lnTo>
                        <a:pt x="54" y="199"/>
                      </a:lnTo>
                      <a:lnTo>
                        <a:pt x="44" y="199"/>
                      </a:lnTo>
                      <a:lnTo>
                        <a:pt x="34" y="199"/>
                      </a:lnTo>
                      <a:lnTo>
                        <a:pt x="29" y="174"/>
                      </a:lnTo>
                      <a:lnTo>
                        <a:pt x="26" y="148"/>
                      </a:lnTo>
                      <a:lnTo>
                        <a:pt x="21" y="123"/>
                      </a:lnTo>
                      <a:lnTo>
                        <a:pt x="17" y="99"/>
                      </a:lnTo>
                      <a:lnTo>
                        <a:pt x="14" y="76"/>
                      </a:lnTo>
                      <a:lnTo>
                        <a:pt x="9" y="51"/>
                      </a:lnTo>
                      <a:lnTo>
                        <a:pt x="4" y="25"/>
                      </a:lnTo>
                      <a:lnTo>
                        <a:pt x="0"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3" name="Freeform 172">
                  <a:extLst>
                    <a:ext uri="{FF2B5EF4-FFF2-40B4-BE49-F238E27FC236}">
                      <a16:creationId xmlns:a16="http://schemas.microsoft.com/office/drawing/2014/main" xmlns="" id="{3BEB053A-2BAB-42F3-B7EE-E8C0717F0CF8}"/>
                    </a:ext>
                  </a:extLst>
                </p:cNvPr>
                <p:cNvSpPr>
                  <a:spLocks/>
                </p:cNvSpPr>
                <p:nvPr/>
              </p:nvSpPr>
              <p:spPr bwMode="auto">
                <a:xfrm>
                  <a:off x="1306" y="3782"/>
                  <a:ext cx="86" cy="1"/>
                </a:xfrm>
                <a:custGeom>
                  <a:avLst/>
                  <a:gdLst>
                    <a:gd name="T0" fmla="*/ 0 w 172"/>
                    <a:gd name="T1" fmla="*/ 0 h 1"/>
                    <a:gd name="T2" fmla="*/ 0 w 172"/>
                    <a:gd name="T3" fmla="*/ 0 h 1"/>
                    <a:gd name="T4" fmla="*/ 0 w 172"/>
                    <a:gd name="T5" fmla="*/ 0 h 1"/>
                    <a:gd name="T6" fmla="*/ 0 w 172"/>
                    <a:gd name="T7" fmla="*/ 0 h 1"/>
                    <a:gd name="T8" fmla="*/ 0 w 172"/>
                    <a:gd name="T9" fmla="*/ 0 h 1"/>
                    <a:gd name="T10" fmla="*/ 5 w 172"/>
                    <a:gd name="T11" fmla="*/ 0 h 1"/>
                    <a:gd name="T12" fmla="*/ 10 w 172"/>
                    <a:gd name="T13" fmla="*/ 0 h 1"/>
                    <a:gd name="T14" fmla="*/ 15 w 172"/>
                    <a:gd name="T15" fmla="*/ 0 h 1"/>
                    <a:gd name="T16" fmla="*/ 21 w 172"/>
                    <a:gd name="T17" fmla="*/ 0 h 1"/>
                    <a:gd name="T18" fmla="*/ 26 w 172"/>
                    <a:gd name="T19" fmla="*/ 0 h 1"/>
                    <a:gd name="T20" fmla="*/ 31 w 172"/>
                    <a:gd name="T21" fmla="*/ 0 h 1"/>
                    <a:gd name="T22" fmla="*/ 37 w 172"/>
                    <a:gd name="T23" fmla="*/ 0 h 1"/>
                    <a:gd name="T24" fmla="*/ 42 w 172"/>
                    <a:gd name="T25" fmla="*/ 0 h 1"/>
                    <a:gd name="T26" fmla="*/ 47 w 172"/>
                    <a:gd name="T27" fmla="*/ 0 h 1"/>
                    <a:gd name="T28" fmla="*/ 52 w 172"/>
                    <a:gd name="T29" fmla="*/ 0 h 1"/>
                    <a:gd name="T30" fmla="*/ 57 w 172"/>
                    <a:gd name="T31" fmla="*/ 0 h 1"/>
                    <a:gd name="T32" fmla="*/ 63 w 172"/>
                    <a:gd name="T33" fmla="*/ 0 h 1"/>
                    <a:gd name="T34" fmla="*/ 69 w 172"/>
                    <a:gd name="T35" fmla="*/ 0 h 1"/>
                    <a:gd name="T36" fmla="*/ 75 w 172"/>
                    <a:gd name="T37" fmla="*/ 0 h 1"/>
                    <a:gd name="T38" fmla="*/ 80 w 172"/>
                    <a:gd name="T39" fmla="*/ 0 h 1"/>
                    <a:gd name="T40" fmla="*/ 86 w 172"/>
                    <a:gd name="T41" fmla="*/ 1 h 1"/>
                    <a:gd name="T42" fmla="*/ 86 w 172"/>
                    <a:gd name="T43" fmla="*/ 1 h 1"/>
                    <a:gd name="T44" fmla="*/ 86 w 172"/>
                    <a:gd name="T45" fmla="*/ 0 h 1"/>
                    <a:gd name="T46" fmla="*/ 86 w 172"/>
                    <a:gd name="T47" fmla="*/ 0 h 1"/>
                    <a:gd name="T48" fmla="*/ 86 w 172"/>
                    <a:gd name="T49" fmla="*/ 0 h 1"/>
                    <a:gd name="T50" fmla="*/ 0 w 172"/>
                    <a:gd name="T51" fmla="*/ 0 h 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2"/>
                    <a:gd name="T79" fmla="*/ 0 h 1"/>
                    <a:gd name="T80" fmla="*/ 172 w 172"/>
                    <a:gd name="T81" fmla="*/ 1 h 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2" h="1">
                      <a:moveTo>
                        <a:pt x="0" y="0"/>
                      </a:moveTo>
                      <a:lnTo>
                        <a:pt x="0" y="0"/>
                      </a:lnTo>
                      <a:lnTo>
                        <a:pt x="10" y="0"/>
                      </a:lnTo>
                      <a:lnTo>
                        <a:pt x="20" y="0"/>
                      </a:lnTo>
                      <a:lnTo>
                        <a:pt x="31" y="0"/>
                      </a:lnTo>
                      <a:lnTo>
                        <a:pt x="41" y="0"/>
                      </a:lnTo>
                      <a:lnTo>
                        <a:pt x="52" y="0"/>
                      </a:lnTo>
                      <a:lnTo>
                        <a:pt x="63" y="0"/>
                      </a:lnTo>
                      <a:lnTo>
                        <a:pt x="73" y="0"/>
                      </a:lnTo>
                      <a:lnTo>
                        <a:pt x="84" y="0"/>
                      </a:lnTo>
                      <a:lnTo>
                        <a:pt x="95" y="0"/>
                      </a:lnTo>
                      <a:lnTo>
                        <a:pt x="105" y="0"/>
                      </a:lnTo>
                      <a:lnTo>
                        <a:pt x="115" y="0"/>
                      </a:lnTo>
                      <a:lnTo>
                        <a:pt x="127" y="0"/>
                      </a:lnTo>
                      <a:lnTo>
                        <a:pt x="138" y="0"/>
                      </a:lnTo>
                      <a:lnTo>
                        <a:pt x="150" y="0"/>
                      </a:lnTo>
                      <a:lnTo>
                        <a:pt x="160" y="0"/>
                      </a:lnTo>
                      <a:lnTo>
                        <a:pt x="172" y="1"/>
                      </a:lnTo>
                      <a:lnTo>
                        <a:pt x="172" y="0"/>
                      </a:lnTo>
                      <a:lnTo>
                        <a:pt x="0" y="0"/>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4" name="Freeform 173">
                  <a:extLst>
                    <a:ext uri="{FF2B5EF4-FFF2-40B4-BE49-F238E27FC236}">
                      <a16:creationId xmlns:a16="http://schemas.microsoft.com/office/drawing/2014/main" xmlns="" id="{7E492E6E-B0A3-4894-B60C-10AA61ACEC8F}"/>
                    </a:ext>
                  </a:extLst>
                </p:cNvPr>
                <p:cNvSpPr>
                  <a:spLocks/>
                </p:cNvSpPr>
                <p:nvPr/>
              </p:nvSpPr>
              <p:spPr bwMode="auto">
                <a:xfrm>
                  <a:off x="1306" y="3781"/>
                  <a:ext cx="86" cy="1"/>
                </a:xfrm>
                <a:custGeom>
                  <a:avLst/>
                  <a:gdLst>
                    <a:gd name="T0" fmla="*/ 0 w 172"/>
                    <a:gd name="T1" fmla="*/ 1 h 2"/>
                    <a:gd name="T2" fmla="*/ 0 w 172"/>
                    <a:gd name="T3" fmla="*/ 1 h 2"/>
                    <a:gd name="T4" fmla="*/ 0 w 172"/>
                    <a:gd name="T5" fmla="*/ 0 h 2"/>
                    <a:gd name="T6" fmla="*/ 0 w 172"/>
                    <a:gd name="T7" fmla="*/ 0 h 2"/>
                    <a:gd name="T8" fmla="*/ 0 w 172"/>
                    <a:gd name="T9" fmla="*/ 0 h 2"/>
                    <a:gd name="T10" fmla="*/ 86 w 172"/>
                    <a:gd name="T11" fmla="*/ 0 h 2"/>
                    <a:gd name="T12" fmla="*/ 86 w 172"/>
                    <a:gd name="T13" fmla="*/ 0 h 2"/>
                    <a:gd name="T14" fmla="*/ 86 w 172"/>
                    <a:gd name="T15" fmla="*/ 0 h 2"/>
                    <a:gd name="T16" fmla="*/ 86 w 172"/>
                    <a:gd name="T17" fmla="*/ 1 h 2"/>
                    <a:gd name="T18" fmla="*/ 86 w 172"/>
                    <a:gd name="T19" fmla="*/ 1 h 2"/>
                    <a:gd name="T20" fmla="*/ 0 w 172"/>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2"/>
                    <a:gd name="T35" fmla="*/ 172 w 172"/>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2">
                      <a:moveTo>
                        <a:pt x="0" y="2"/>
                      </a:moveTo>
                      <a:lnTo>
                        <a:pt x="0" y="2"/>
                      </a:lnTo>
                      <a:lnTo>
                        <a:pt x="0" y="0"/>
                      </a:lnTo>
                      <a:lnTo>
                        <a:pt x="172" y="0"/>
                      </a:lnTo>
                      <a:lnTo>
                        <a:pt x="172" y="2"/>
                      </a:lnTo>
                      <a:lnTo>
                        <a:pt x="0" y="2"/>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5" name="Freeform 174">
                  <a:extLst>
                    <a:ext uri="{FF2B5EF4-FFF2-40B4-BE49-F238E27FC236}">
                      <a16:creationId xmlns:a16="http://schemas.microsoft.com/office/drawing/2014/main" xmlns="" id="{0AA6C819-47E1-4043-8F37-1201E9C1B588}"/>
                    </a:ext>
                  </a:extLst>
                </p:cNvPr>
                <p:cNvSpPr>
                  <a:spLocks/>
                </p:cNvSpPr>
                <p:nvPr/>
              </p:nvSpPr>
              <p:spPr bwMode="auto">
                <a:xfrm>
                  <a:off x="1306" y="3781"/>
                  <a:ext cx="86" cy="1"/>
                </a:xfrm>
                <a:custGeom>
                  <a:avLst/>
                  <a:gdLst>
                    <a:gd name="T0" fmla="*/ 0 w 172"/>
                    <a:gd name="T1" fmla="*/ 0 h 1"/>
                    <a:gd name="T2" fmla="*/ 0 w 172"/>
                    <a:gd name="T3" fmla="*/ 0 h 1"/>
                    <a:gd name="T4" fmla="*/ 0 w 172"/>
                    <a:gd name="T5" fmla="*/ 0 h 1"/>
                    <a:gd name="T6" fmla="*/ 0 w 172"/>
                    <a:gd name="T7" fmla="*/ 0 h 1"/>
                    <a:gd name="T8" fmla="*/ 0 w 172"/>
                    <a:gd name="T9" fmla="*/ 0 h 1"/>
                    <a:gd name="T10" fmla="*/ 86 w 172"/>
                    <a:gd name="T11" fmla="*/ 0 h 1"/>
                    <a:gd name="T12" fmla="*/ 86 w 172"/>
                    <a:gd name="T13" fmla="*/ 0 h 1"/>
                    <a:gd name="T14" fmla="*/ 86 w 172"/>
                    <a:gd name="T15" fmla="*/ 0 h 1"/>
                    <a:gd name="T16" fmla="*/ 86 w 172"/>
                    <a:gd name="T17" fmla="*/ 0 h 1"/>
                    <a:gd name="T18" fmla="*/ 86 w 172"/>
                    <a:gd name="T19" fmla="*/ 0 h 1"/>
                    <a:gd name="T20" fmla="*/ 0 w 172"/>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1"/>
                    <a:gd name="T35" fmla="*/ 172 w 172"/>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1">
                      <a:moveTo>
                        <a:pt x="0" y="0"/>
                      </a:moveTo>
                      <a:lnTo>
                        <a:pt x="0" y="0"/>
                      </a:lnTo>
                      <a:lnTo>
                        <a:pt x="172" y="0"/>
                      </a:lnTo>
                      <a:lnTo>
                        <a:pt x="0" y="0"/>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6" name="Freeform 175">
                  <a:extLst>
                    <a:ext uri="{FF2B5EF4-FFF2-40B4-BE49-F238E27FC236}">
                      <a16:creationId xmlns:a16="http://schemas.microsoft.com/office/drawing/2014/main" xmlns="" id="{341CD00A-A54D-4D57-BF40-9A263608E00C}"/>
                    </a:ext>
                  </a:extLst>
                </p:cNvPr>
                <p:cNvSpPr>
                  <a:spLocks/>
                </p:cNvSpPr>
                <p:nvPr/>
              </p:nvSpPr>
              <p:spPr bwMode="auto">
                <a:xfrm>
                  <a:off x="1306" y="3780"/>
                  <a:ext cx="87" cy="1"/>
                </a:xfrm>
                <a:custGeom>
                  <a:avLst/>
                  <a:gdLst>
                    <a:gd name="T0" fmla="*/ 0 w 174"/>
                    <a:gd name="T1" fmla="*/ 1 h 2"/>
                    <a:gd name="T2" fmla="*/ 0 w 174"/>
                    <a:gd name="T3" fmla="*/ 0 h 2"/>
                    <a:gd name="T4" fmla="*/ 0 w 174"/>
                    <a:gd name="T5" fmla="*/ 0 h 2"/>
                    <a:gd name="T6" fmla="*/ 0 w 174"/>
                    <a:gd name="T7" fmla="*/ 0 h 2"/>
                    <a:gd name="T8" fmla="*/ 0 w 174"/>
                    <a:gd name="T9" fmla="*/ 0 h 2"/>
                    <a:gd name="T10" fmla="*/ 87 w 174"/>
                    <a:gd name="T11" fmla="*/ 0 h 2"/>
                    <a:gd name="T12" fmla="*/ 87 w 174"/>
                    <a:gd name="T13" fmla="*/ 0 h 2"/>
                    <a:gd name="T14" fmla="*/ 87 w 174"/>
                    <a:gd name="T15" fmla="*/ 0 h 2"/>
                    <a:gd name="T16" fmla="*/ 86 w 174"/>
                    <a:gd name="T17" fmla="*/ 1 h 2"/>
                    <a:gd name="T18" fmla="*/ 86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0"/>
                      </a:lnTo>
                      <a:lnTo>
                        <a:pt x="174" y="0"/>
                      </a:lnTo>
                      <a:lnTo>
                        <a:pt x="172" y="2"/>
                      </a:lnTo>
                      <a:lnTo>
                        <a:pt x="0"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7" name="Freeform 176">
                  <a:extLst>
                    <a:ext uri="{FF2B5EF4-FFF2-40B4-BE49-F238E27FC236}">
                      <a16:creationId xmlns:a16="http://schemas.microsoft.com/office/drawing/2014/main" xmlns="" id="{FCBD85F1-8E95-4C5C-B8DF-72E20A94C666}"/>
                    </a:ext>
                  </a:extLst>
                </p:cNvPr>
                <p:cNvSpPr>
                  <a:spLocks/>
                </p:cNvSpPr>
                <p:nvPr/>
              </p:nvSpPr>
              <p:spPr bwMode="auto">
                <a:xfrm>
                  <a:off x="1306" y="3779"/>
                  <a:ext cx="87" cy="1"/>
                </a:xfrm>
                <a:custGeom>
                  <a:avLst/>
                  <a:gdLst>
                    <a:gd name="T0" fmla="*/ 0 w 174"/>
                    <a:gd name="T1" fmla="*/ 1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1 h 1"/>
                    <a:gd name="T18" fmla="*/ 87 w 174"/>
                    <a:gd name="T19" fmla="*/ 1 h 1"/>
                    <a:gd name="T20" fmla="*/ 0 w 174"/>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1"/>
                      </a:moveTo>
                      <a:lnTo>
                        <a:pt x="0" y="0"/>
                      </a:lnTo>
                      <a:lnTo>
                        <a:pt x="174" y="0"/>
                      </a:lnTo>
                      <a:lnTo>
                        <a:pt x="174" y="1"/>
                      </a:lnTo>
                      <a:lnTo>
                        <a:pt x="0" y="1"/>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8" name="Freeform 177">
                  <a:extLst>
                    <a:ext uri="{FF2B5EF4-FFF2-40B4-BE49-F238E27FC236}">
                      <a16:creationId xmlns:a16="http://schemas.microsoft.com/office/drawing/2014/main" xmlns="" id="{8DC29513-1317-4F93-BEA2-DC84D7844E0D}"/>
                    </a:ext>
                  </a:extLst>
                </p:cNvPr>
                <p:cNvSpPr>
                  <a:spLocks/>
                </p:cNvSpPr>
                <p:nvPr/>
              </p:nvSpPr>
              <p:spPr bwMode="auto">
                <a:xfrm>
                  <a:off x="1306" y="3779"/>
                  <a:ext cx="87" cy="1"/>
                </a:xfrm>
                <a:custGeom>
                  <a:avLst/>
                  <a:gdLst>
                    <a:gd name="T0" fmla="*/ 0 w 174"/>
                    <a:gd name="T1" fmla="*/ 0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0 h 1"/>
                    <a:gd name="T18" fmla="*/ 87 w 174"/>
                    <a:gd name="T19" fmla="*/ 0 h 1"/>
                    <a:gd name="T20" fmla="*/ 0 w 17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0"/>
                      </a:moveTo>
                      <a:lnTo>
                        <a:pt x="0" y="0"/>
                      </a:lnTo>
                      <a:lnTo>
                        <a:pt x="174" y="0"/>
                      </a:lnTo>
                      <a:lnTo>
                        <a:pt x="0" y="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9" name="Freeform 178">
                  <a:extLst>
                    <a:ext uri="{FF2B5EF4-FFF2-40B4-BE49-F238E27FC236}">
                      <a16:creationId xmlns:a16="http://schemas.microsoft.com/office/drawing/2014/main" xmlns="" id="{A08327DA-675C-407A-AC30-A5B4E81446F8}"/>
                    </a:ext>
                  </a:extLst>
                </p:cNvPr>
                <p:cNvSpPr>
                  <a:spLocks/>
                </p:cNvSpPr>
                <p:nvPr/>
              </p:nvSpPr>
              <p:spPr bwMode="auto">
                <a:xfrm>
                  <a:off x="1306" y="3779"/>
                  <a:ext cx="87" cy="1"/>
                </a:xfrm>
                <a:custGeom>
                  <a:avLst/>
                  <a:gdLst>
                    <a:gd name="T0" fmla="*/ 0 w 174"/>
                    <a:gd name="T1" fmla="*/ 1 h 2"/>
                    <a:gd name="T2" fmla="*/ 0 w 174"/>
                    <a:gd name="T3" fmla="*/ 0 h 2"/>
                    <a:gd name="T4" fmla="*/ 0 w 174"/>
                    <a:gd name="T5" fmla="*/ 0 h 2"/>
                    <a:gd name="T6" fmla="*/ 0 w 174"/>
                    <a:gd name="T7" fmla="*/ 0 h 2"/>
                    <a:gd name="T8" fmla="*/ 0 w 174"/>
                    <a:gd name="T9" fmla="*/ 0 h 2"/>
                    <a:gd name="T10" fmla="*/ 87 w 174"/>
                    <a:gd name="T11" fmla="*/ 0 h 2"/>
                    <a:gd name="T12" fmla="*/ 87 w 174"/>
                    <a:gd name="T13" fmla="*/ 0 h 2"/>
                    <a:gd name="T14" fmla="*/ 87 w 174"/>
                    <a:gd name="T15" fmla="*/ 0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0"/>
                      </a:lnTo>
                      <a:lnTo>
                        <a:pt x="174" y="0"/>
                      </a:lnTo>
                      <a:lnTo>
                        <a:pt x="174" y="2"/>
                      </a:lnTo>
                      <a:lnTo>
                        <a:pt x="0" y="2"/>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0" name="Freeform 179">
                  <a:extLst>
                    <a:ext uri="{FF2B5EF4-FFF2-40B4-BE49-F238E27FC236}">
                      <a16:creationId xmlns:a16="http://schemas.microsoft.com/office/drawing/2014/main" xmlns="" id="{6DC06DDD-2331-406C-95EC-76C1692111D7}"/>
                    </a:ext>
                  </a:extLst>
                </p:cNvPr>
                <p:cNvSpPr>
                  <a:spLocks/>
                </p:cNvSpPr>
                <p:nvPr/>
              </p:nvSpPr>
              <p:spPr bwMode="auto">
                <a:xfrm>
                  <a:off x="1306" y="3778"/>
                  <a:ext cx="87" cy="1"/>
                </a:xfrm>
                <a:custGeom>
                  <a:avLst/>
                  <a:gdLst>
                    <a:gd name="T0" fmla="*/ 0 w 174"/>
                    <a:gd name="T1" fmla="*/ 1 h 2"/>
                    <a:gd name="T2" fmla="*/ 0 w 174"/>
                    <a:gd name="T3" fmla="*/ 0 h 2"/>
                    <a:gd name="T4" fmla="*/ 0 w 174"/>
                    <a:gd name="T5" fmla="*/ 0 h 2"/>
                    <a:gd name="T6" fmla="*/ 0 w 174"/>
                    <a:gd name="T7" fmla="*/ 0 h 2"/>
                    <a:gd name="T8" fmla="*/ 0 w 174"/>
                    <a:gd name="T9" fmla="*/ 0 h 2"/>
                    <a:gd name="T10" fmla="*/ 87 w 174"/>
                    <a:gd name="T11" fmla="*/ 0 h 2"/>
                    <a:gd name="T12" fmla="*/ 87 w 174"/>
                    <a:gd name="T13" fmla="*/ 0 h 2"/>
                    <a:gd name="T14" fmla="*/ 87 w 174"/>
                    <a:gd name="T15" fmla="*/ 0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0"/>
                      </a:lnTo>
                      <a:lnTo>
                        <a:pt x="174" y="0"/>
                      </a:lnTo>
                      <a:lnTo>
                        <a:pt x="174" y="2"/>
                      </a:lnTo>
                      <a:lnTo>
                        <a:pt x="0" y="2"/>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1" name="Freeform 180">
                  <a:extLst>
                    <a:ext uri="{FF2B5EF4-FFF2-40B4-BE49-F238E27FC236}">
                      <a16:creationId xmlns:a16="http://schemas.microsoft.com/office/drawing/2014/main" xmlns="" id="{C6EC79FC-FF4A-42C1-BC63-862EC2C3B802}"/>
                    </a:ext>
                  </a:extLst>
                </p:cNvPr>
                <p:cNvSpPr>
                  <a:spLocks/>
                </p:cNvSpPr>
                <p:nvPr/>
              </p:nvSpPr>
              <p:spPr bwMode="auto">
                <a:xfrm>
                  <a:off x="1306" y="3778"/>
                  <a:ext cx="87" cy="1"/>
                </a:xfrm>
                <a:custGeom>
                  <a:avLst/>
                  <a:gdLst>
                    <a:gd name="T0" fmla="*/ 0 w 174"/>
                    <a:gd name="T1" fmla="*/ 0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0 h 1"/>
                    <a:gd name="T18" fmla="*/ 87 w 174"/>
                    <a:gd name="T19" fmla="*/ 0 h 1"/>
                    <a:gd name="T20" fmla="*/ 0 w 17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0"/>
                      </a:moveTo>
                      <a:lnTo>
                        <a:pt x="0" y="0"/>
                      </a:lnTo>
                      <a:lnTo>
                        <a:pt x="174" y="0"/>
                      </a:lnTo>
                      <a:lnTo>
                        <a:pt x="0" y="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2" name="Freeform 181">
                  <a:extLst>
                    <a:ext uri="{FF2B5EF4-FFF2-40B4-BE49-F238E27FC236}">
                      <a16:creationId xmlns:a16="http://schemas.microsoft.com/office/drawing/2014/main" xmlns="" id="{C2F7AF4E-744B-4A40-A98A-32C98D304414}"/>
                    </a:ext>
                  </a:extLst>
                </p:cNvPr>
                <p:cNvSpPr>
                  <a:spLocks/>
                </p:cNvSpPr>
                <p:nvPr/>
              </p:nvSpPr>
              <p:spPr bwMode="auto">
                <a:xfrm>
                  <a:off x="1306" y="3777"/>
                  <a:ext cx="87" cy="1"/>
                </a:xfrm>
                <a:custGeom>
                  <a:avLst/>
                  <a:gdLst>
                    <a:gd name="T0" fmla="*/ 0 w 174"/>
                    <a:gd name="T1" fmla="*/ 1 h 1"/>
                    <a:gd name="T2" fmla="*/ 0 w 174"/>
                    <a:gd name="T3" fmla="*/ 1 h 1"/>
                    <a:gd name="T4" fmla="*/ 0 w 174"/>
                    <a:gd name="T5" fmla="*/ 0 h 1"/>
                    <a:gd name="T6" fmla="*/ 0 w 174"/>
                    <a:gd name="T7" fmla="*/ 0 h 1"/>
                    <a:gd name="T8" fmla="*/ 0 w 174"/>
                    <a:gd name="T9" fmla="*/ 0 h 1"/>
                    <a:gd name="T10" fmla="*/ 87 w 174"/>
                    <a:gd name="T11" fmla="*/ 0 h 1"/>
                    <a:gd name="T12" fmla="*/ 87 w 174"/>
                    <a:gd name="T13" fmla="*/ 1 h 1"/>
                    <a:gd name="T14" fmla="*/ 87 w 174"/>
                    <a:gd name="T15" fmla="*/ 1 h 1"/>
                    <a:gd name="T16" fmla="*/ 87 w 174"/>
                    <a:gd name="T17" fmla="*/ 1 h 1"/>
                    <a:gd name="T18" fmla="*/ 87 w 174"/>
                    <a:gd name="T19" fmla="*/ 1 h 1"/>
                    <a:gd name="T20" fmla="*/ 0 w 174"/>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1"/>
                      </a:moveTo>
                      <a:lnTo>
                        <a:pt x="0" y="1"/>
                      </a:lnTo>
                      <a:lnTo>
                        <a:pt x="0" y="0"/>
                      </a:lnTo>
                      <a:lnTo>
                        <a:pt x="174" y="0"/>
                      </a:lnTo>
                      <a:lnTo>
                        <a:pt x="174" y="1"/>
                      </a:lnTo>
                      <a:lnTo>
                        <a:pt x="0" y="1"/>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3" name="Freeform 182">
                  <a:extLst>
                    <a:ext uri="{FF2B5EF4-FFF2-40B4-BE49-F238E27FC236}">
                      <a16:creationId xmlns:a16="http://schemas.microsoft.com/office/drawing/2014/main" xmlns="" id="{A46460A3-F2E0-405C-9964-97742C98872E}"/>
                    </a:ext>
                  </a:extLst>
                </p:cNvPr>
                <p:cNvSpPr>
                  <a:spLocks/>
                </p:cNvSpPr>
                <p:nvPr/>
              </p:nvSpPr>
              <p:spPr bwMode="auto">
                <a:xfrm>
                  <a:off x="1306" y="3776"/>
                  <a:ext cx="87" cy="1"/>
                </a:xfrm>
                <a:custGeom>
                  <a:avLst/>
                  <a:gdLst>
                    <a:gd name="T0" fmla="*/ 0 w 174"/>
                    <a:gd name="T1" fmla="*/ 1 h 2"/>
                    <a:gd name="T2" fmla="*/ 0 w 174"/>
                    <a:gd name="T3" fmla="*/ 1 h 2"/>
                    <a:gd name="T4" fmla="*/ 0 w 174"/>
                    <a:gd name="T5" fmla="*/ 0 h 2"/>
                    <a:gd name="T6" fmla="*/ 0 w 174"/>
                    <a:gd name="T7" fmla="*/ 0 h 2"/>
                    <a:gd name="T8" fmla="*/ 0 w 174"/>
                    <a:gd name="T9" fmla="*/ 0 h 2"/>
                    <a:gd name="T10" fmla="*/ 87 w 174"/>
                    <a:gd name="T11" fmla="*/ 0 h 2"/>
                    <a:gd name="T12" fmla="*/ 87 w 174"/>
                    <a:gd name="T13" fmla="*/ 1 h 2"/>
                    <a:gd name="T14" fmla="*/ 87 w 174"/>
                    <a:gd name="T15" fmla="*/ 1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2"/>
                      </a:lnTo>
                      <a:lnTo>
                        <a:pt x="0" y="0"/>
                      </a:lnTo>
                      <a:lnTo>
                        <a:pt x="174" y="0"/>
                      </a:lnTo>
                      <a:lnTo>
                        <a:pt x="174" y="2"/>
                      </a:lnTo>
                      <a:lnTo>
                        <a:pt x="0" y="2"/>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4" name="Freeform 183">
                  <a:extLst>
                    <a:ext uri="{FF2B5EF4-FFF2-40B4-BE49-F238E27FC236}">
                      <a16:creationId xmlns:a16="http://schemas.microsoft.com/office/drawing/2014/main" xmlns="" id="{5C81406E-2B2B-4D00-A181-BCC4B9B162DA}"/>
                    </a:ext>
                  </a:extLst>
                </p:cNvPr>
                <p:cNvSpPr>
                  <a:spLocks/>
                </p:cNvSpPr>
                <p:nvPr/>
              </p:nvSpPr>
              <p:spPr bwMode="auto">
                <a:xfrm>
                  <a:off x="1306" y="3776"/>
                  <a:ext cx="87" cy="1"/>
                </a:xfrm>
                <a:custGeom>
                  <a:avLst/>
                  <a:gdLst>
                    <a:gd name="T0" fmla="*/ 0 w 174"/>
                    <a:gd name="T1" fmla="*/ 0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0 h 1"/>
                    <a:gd name="T18" fmla="*/ 87 w 174"/>
                    <a:gd name="T19" fmla="*/ 0 h 1"/>
                    <a:gd name="T20" fmla="*/ 0 w 17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0"/>
                      </a:moveTo>
                      <a:lnTo>
                        <a:pt x="0" y="0"/>
                      </a:lnTo>
                      <a:lnTo>
                        <a:pt x="174" y="0"/>
                      </a:lnTo>
                      <a:lnTo>
                        <a:pt x="0" y="0"/>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5" name="Freeform 184">
                  <a:extLst>
                    <a:ext uri="{FF2B5EF4-FFF2-40B4-BE49-F238E27FC236}">
                      <a16:creationId xmlns:a16="http://schemas.microsoft.com/office/drawing/2014/main" xmlns="" id="{082F3432-AD0E-4977-90F1-3A7DAFF99729}"/>
                    </a:ext>
                  </a:extLst>
                </p:cNvPr>
                <p:cNvSpPr>
                  <a:spLocks/>
                </p:cNvSpPr>
                <p:nvPr/>
              </p:nvSpPr>
              <p:spPr bwMode="auto">
                <a:xfrm>
                  <a:off x="1306" y="3775"/>
                  <a:ext cx="87" cy="1"/>
                </a:xfrm>
                <a:custGeom>
                  <a:avLst/>
                  <a:gdLst>
                    <a:gd name="T0" fmla="*/ 0 w 174"/>
                    <a:gd name="T1" fmla="*/ 1 h 2"/>
                    <a:gd name="T2" fmla="*/ 0 w 174"/>
                    <a:gd name="T3" fmla="*/ 1 h 2"/>
                    <a:gd name="T4" fmla="*/ 0 w 174"/>
                    <a:gd name="T5" fmla="*/ 0 h 2"/>
                    <a:gd name="T6" fmla="*/ 0 w 174"/>
                    <a:gd name="T7" fmla="*/ 0 h 2"/>
                    <a:gd name="T8" fmla="*/ 0 w 174"/>
                    <a:gd name="T9" fmla="*/ 0 h 2"/>
                    <a:gd name="T10" fmla="*/ 87 w 174"/>
                    <a:gd name="T11" fmla="*/ 0 h 2"/>
                    <a:gd name="T12" fmla="*/ 87 w 174"/>
                    <a:gd name="T13" fmla="*/ 1 h 2"/>
                    <a:gd name="T14" fmla="*/ 87 w 174"/>
                    <a:gd name="T15" fmla="*/ 1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2"/>
                      </a:lnTo>
                      <a:lnTo>
                        <a:pt x="0" y="0"/>
                      </a:lnTo>
                      <a:lnTo>
                        <a:pt x="174" y="0"/>
                      </a:lnTo>
                      <a:lnTo>
                        <a:pt x="174" y="2"/>
                      </a:lnTo>
                      <a:lnTo>
                        <a:pt x="0" y="2"/>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6" name="Freeform 185">
                  <a:extLst>
                    <a:ext uri="{FF2B5EF4-FFF2-40B4-BE49-F238E27FC236}">
                      <a16:creationId xmlns:a16="http://schemas.microsoft.com/office/drawing/2014/main" xmlns="" id="{34923526-6BC1-40C3-A6E3-C250D395F932}"/>
                    </a:ext>
                  </a:extLst>
                </p:cNvPr>
                <p:cNvSpPr>
                  <a:spLocks/>
                </p:cNvSpPr>
                <p:nvPr/>
              </p:nvSpPr>
              <p:spPr bwMode="auto">
                <a:xfrm>
                  <a:off x="1306" y="3774"/>
                  <a:ext cx="88" cy="1"/>
                </a:xfrm>
                <a:custGeom>
                  <a:avLst/>
                  <a:gdLst>
                    <a:gd name="T0" fmla="*/ 0 w 175"/>
                    <a:gd name="T1" fmla="*/ 1 h 1"/>
                    <a:gd name="T2" fmla="*/ 0 w 175"/>
                    <a:gd name="T3" fmla="*/ 1 h 1"/>
                    <a:gd name="T4" fmla="*/ 0 w 175"/>
                    <a:gd name="T5" fmla="*/ 0 h 1"/>
                    <a:gd name="T6" fmla="*/ 0 w 175"/>
                    <a:gd name="T7" fmla="*/ 0 h 1"/>
                    <a:gd name="T8" fmla="*/ 0 w 175"/>
                    <a:gd name="T9" fmla="*/ 0 h 1"/>
                    <a:gd name="T10" fmla="*/ 88 w 175"/>
                    <a:gd name="T11" fmla="*/ 0 h 1"/>
                    <a:gd name="T12" fmla="*/ 88 w 175"/>
                    <a:gd name="T13" fmla="*/ 1 h 1"/>
                    <a:gd name="T14" fmla="*/ 88 w 175"/>
                    <a:gd name="T15" fmla="*/ 1 h 1"/>
                    <a:gd name="T16" fmla="*/ 87 w 175"/>
                    <a:gd name="T17" fmla="*/ 1 h 1"/>
                    <a:gd name="T18" fmla="*/ 87 w 175"/>
                    <a:gd name="T19" fmla="*/ 1 h 1"/>
                    <a:gd name="T20" fmla="*/ 0 w 175"/>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
                    <a:gd name="T35" fmla="*/ 175 w 175"/>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
                      <a:moveTo>
                        <a:pt x="0" y="1"/>
                      </a:moveTo>
                      <a:lnTo>
                        <a:pt x="0" y="1"/>
                      </a:lnTo>
                      <a:lnTo>
                        <a:pt x="0" y="0"/>
                      </a:lnTo>
                      <a:lnTo>
                        <a:pt x="175" y="0"/>
                      </a:lnTo>
                      <a:lnTo>
                        <a:pt x="175" y="1"/>
                      </a:lnTo>
                      <a:lnTo>
                        <a:pt x="174" y="1"/>
                      </a:lnTo>
                      <a:lnTo>
                        <a:pt x="0" y="1"/>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7" name="Freeform 186">
                  <a:extLst>
                    <a:ext uri="{FF2B5EF4-FFF2-40B4-BE49-F238E27FC236}">
                      <a16:creationId xmlns:a16="http://schemas.microsoft.com/office/drawing/2014/main" xmlns="" id="{A6CE62A8-B01B-4131-B48E-E99024F300FD}"/>
                    </a:ext>
                  </a:extLst>
                </p:cNvPr>
                <p:cNvSpPr>
                  <a:spLocks/>
                </p:cNvSpPr>
                <p:nvPr/>
              </p:nvSpPr>
              <p:spPr bwMode="auto">
                <a:xfrm>
                  <a:off x="1306" y="3774"/>
                  <a:ext cx="88" cy="1"/>
                </a:xfrm>
                <a:custGeom>
                  <a:avLst/>
                  <a:gdLst>
                    <a:gd name="T0" fmla="*/ 0 w 175"/>
                    <a:gd name="T1" fmla="*/ 0 h 1"/>
                    <a:gd name="T2" fmla="*/ 0 w 175"/>
                    <a:gd name="T3" fmla="*/ 0 h 1"/>
                    <a:gd name="T4" fmla="*/ 0 w 175"/>
                    <a:gd name="T5" fmla="*/ 0 h 1"/>
                    <a:gd name="T6" fmla="*/ 0 w 175"/>
                    <a:gd name="T7" fmla="*/ 0 h 1"/>
                    <a:gd name="T8" fmla="*/ 0 w 175"/>
                    <a:gd name="T9" fmla="*/ 0 h 1"/>
                    <a:gd name="T10" fmla="*/ 88 w 175"/>
                    <a:gd name="T11" fmla="*/ 0 h 1"/>
                    <a:gd name="T12" fmla="*/ 88 w 175"/>
                    <a:gd name="T13" fmla="*/ 0 h 1"/>
                    <a:gd name="T14" fmla="*/ 88 w 175"/>
                    <a:gd name="T15" fmla="*/ 0 h 1"/>
                    <a:gd name="T16" fmla="*/ 88 w 175"/>
                    <a:gd name="T17" fmla="*/ 0 h 1"/>
                    <a:gd name="T18" fmla="*/ 88 w 175"/>
                    <a:gd name="T19" fmla="*/ 0 h 1"/>
                    <a:gd name="T20" fmla="*/ 0 w 175"/>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
                    <a:gd name="T35" fmla="*/ 175 w 175"/>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
                      <a:moveTo>
                        <a:pt x="0" y="0"/>
                      </a:moveTo>
                      <a:lnTo>
                        <a:pt x="0" y="0"/>
                      </a:lnTo>
                      <a:lnTo>
                        <a:pt x="175" y="0"/>
                      </a:lnTo>
                      <a:lnTo>
                        <a:pt x="0" y="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8" name="Freeform 187">
                  <a:extLst>
                    <a:ext uri="{FF2B5EF4-FFF2-40B4-BE49-F238E27FC236}">
                      <a16:creationId xmlns:a16="http://schemas.microsoft.com/office/drawing/2014/main" xmlns="" id="{99E84D0F-7FD0-4ECC-B9FE-AC440CE3678B}"/>
                    </a:ext>
                  </a:extLst>
                </p:cNvPr>
                <p:cNvSpPr>
                  <a:spLocks/>
                </p:cNvSpPr>
                <p:nvPr/>
              </p:nvSpPr>
              <p:spPr bwMode="auto">
                <a:xfrm>
                  <a:off x="1306" y="3773"/>
                  <a:ext cx="88" cy="1"/>
                </a:xfrm>
                <a:custGeom>
                  <a:avLst/>
                  <a:gdLst>
                    <a:gd name="T0" fmla="*/ 0 w 175"/>
                    <a:gd name="T1" fmla="*/ 1 h 2"/>
                    <a:gd name="T2" fmla="*/ 0 w 175"/>
                    <a:gd name="T3" fmla="*/ 1 h 2"/>
                    <a:gd name="T4" fmla="*/ 0 w 175"/>
                    <a:gd name="T5" fmla="*/ 0 h 2"/>
                    <a:gd name="T6" fmla="*/ 0 w 175"/>
                    <a:gd name="T7" fmla="*/ 0 h 2"/>
                    <a:gd name="T8" fmla="*/ 0 w 175"/>
                    <a:gd name="T9" fmla="*/ 0 h 2"/>
                    <a:gd name="T10" fmla="*/ 88 w 175"/>
                    <a:gd name="T11" fmla="*/ 0 h 2"/>
                    <a:gd name="T12" fmla="*/ 88 w 175"/>
                    <a:gd name="T13" fmla="*/ 0 h 2"/>
                    <a:gd name="T14" fmla="*/ 88 w 175"/>
                    <a:gd name="T15" fmla="*/ 0 h 2"/>
                    <a:gd name="T16" fmla="*/ 88 w 175"/>
                    <a:gd name="T17" fmla="*/ 1 h 2"/>
                    <a:gd name="T18" fmla="*/ 88 w 175"/>
                    <a:gd name="T19" fmla="*/ 1 h 2"/>
                    <a:gd name="T20" fmla="*/ 0 w 175"/>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2"/>
                    <a:gd name="T35" fmla="*/ 175 w 175"/>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2">
                      <a:moveTo>
                        <a:pt x="0" y="2"/>
                      </a:moveTo>
                      <a:lnTo>
                        <a:pt x="0" y="2"/>
                      </a:lnTo>
                      <a:lnTo>
                        <a:pt x="0" y="0"/>
                      </a:lnTo>
                      <a:lnTo>
                        <a:pt x="175" y="0"/>
                      </a:lnTo>
                      <a:lnTo>
                        <a:pt x="175" y="2"/>
                      </a:lnTo>
                      <a:lnTo>
                        <a:pt x="0" y="2"/>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9" name="Freeform 188">
                  <a:extLst>
                    <a:ext uri="{FF2B5EF4-FFF2-40B4-BE49-F238E27FC236}">
                      <a16:creationId xmlns:a16="http://schemas.microsoft.com/office/drawing/2014/main" xmlns="" id="{E68A9D3E-4D63-4E24-9801-00A0B06482F6}"/>
                    </a:ext>
                  </a:extLst>
                </p:cNvPr>
                <p:cNvSpPr>
                  <a:spLocks/>
                </p:cNvSpPr>
                <p:nvPr/>
              </p:nvSpPr>
              <p:spPr bwMode="auto">
                <a:xfrm>
                  <a:off x="1306" y="3773"/>
                  <a:ext cx="88" cy="1"/>
                </a:xfrm>
                <a:custGeom>
                  <a:avLst/>
                  <a:gdLst>
                    <a:gd name="T0" fmla="*/ 0 w 175"/>
                    <a:gd name="T1" fmla="*/ 1 h 2"/>
                    <a:gd name="T2" fmla="*/ 0 w 175"/>
                    <a:gd name="T3" fmla="*/ 1 h 2"/>
                    <a:gd name="T4" fmla="*/ 0 w 175"/>
                    <a:gd name="T5" fmla="*/ 0 h 2"/>
                    <a:gd name="T6" fmla="*/ 0 w 175"/>
                    <a:gd name="T7" fmla="*/ 0 h 2"/>
                    <a:gd name="T8" fmla="*/ 0 w 175"/>
                    <a:gd name="T9" fmla="*/ 0 h 2"/>
                    <a:gd name="T10" fmla="*/ 5 w 175"/>
                    <a:gd name="T11" fmla="*/ 0 h 2"/>
                    <a:gd name="T12" fmla="*/ 10 w 175"/>
                    <a:gd name="T13" fmla="*/ 0 h 2"/>
                    <a:gd name="T14" fmla="*/ 16 w 175"/>
                    <a:gd name="T15" fmla="*/ 0 h 2"/>
                    <a:gd name="T16" fmla="*/ 21 w 175"/>
                    <a:gd name="T17" fmla="*/ 0 h 2"/>
                    <a:gd name="T18" fmla="*/ 26 w 175"/>
                    <a:gd name="T19" fmla="*/ 0 h 2"/>
                    <a:gd name="T20" fmla="*/ 32 w 175"/>
                    <a:gd name="T21" fmla="*/ 0 h 2"/>
                    <a:gd name="T22" fmla="*/ 37 w 175"/>
                    <a:gd name="T23" fmla="*/ 0 h 2"/>
                    <a:gd name="T24" fmla="*/ 43 w 175"/>
                    <a:gd name="T25" fmla="*/ 0 h 2"/>
                    <a:gd name="T26" fmla="*/ 48 w 175"/>
                    <a:gd name="T27" fmla="*/ 0 h 2"/>
                    <a:gd name="T28" fmla="*/ 53 w 175"/>
                    <a:gd name="T29" fmla="*/ 0 h 2"/>
                    <a:gd name="T30" fmla="*/ 58 w 175"/>
                    <a:gd name="T31" fmla="*/ 0 h 2"/>
                    <a:gd name="T32" fmla="*/ 64 w 175"/>
                    <a:gd name="T33" fmla="*/ 0 h 2"/>
                    <a:gd name="T34" fmla="*/ 69 w 175"/>
                    <a:gd name="T35" fmla="*/ 0 h 2"/>
                    <a:gd name="T36" fmla="*/ 75 w 175"/>
                    <a:gd name="T37" fmla="*/ 0 h 2"/>
                    <a:gd name="T38" fmla="*/ 82 w 175"/>
                    <a:gd name="T39" fmla="*/ 0 h 2"/>
                    <a:gd name="T40" fmla="*/ 88 w 175"/>
                    <a:gd name="T41" fmla="*/ 1 h 2"/>
                    <a:gd name="T42" fmla="*/ 88 w 175"/>
                    <a:gd name="T43" fmla="*/ 1 h 2"/>
                    <a:gd name="T44" fmla="*/ 88 w 175"/>
                    <a:gd name="T45" fmla="*/ 1 h 2"/>
                    <a:gd name="T46" fmla="*/ 88 w 175"/>
                    <a:gd name="T47" fmla="*/ 1 h 2"/>
                    <a:gd name="T48" fmla="*/ 88 w 175"/>
                    <a:gd name="T49" fmla="*/ 1 h 2"/>
                    <a:gd name="T50" fmla="*/ 0 w 175"/>
                    <a:gd name="T51" fmla="*/ 1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5"/>
                    <a:gd name="T79" fmla="*/ 0 h 2"/>
                    <a:gd name="T80" fmla="*/ 175 w 175"/>
                    <a:gd name="T81" fmla="*/ 2 h 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5" h="2">
                      <a:moveTo>
                        <a:pt x="0" y="2"/>
                      </a:moveTo>
                      <a:lnTo>
                        <a:pt x="0" y="2"/>
                      </a:lnTo>
                      <a:lnTo>
                        <a:pt x="0" y="0"/>
                      </a:lnTo>
                      <a:lnTo>
                        <a:pt x="10" y="0"/>
                      </a:lnTo>
                      <a:lnTo>
                        <a:pt x="20" y="0"/>
                      </a:lnTo>
                      <a:lnTo>
                        <a:pt x="31" y="0"/>
                      </a:lnTo>
                      <a:lnTo>
                        <a:pt x="41" y="0"/>
                      </a:lnTo>
                      <a:lnTo>
                        <a:pt x="52" y="0"/>
                      </a:lnTo>
                      <a:lnTo>
                        <a:pt x="64" y="0"/>
                      </a:lnTo>
                      <a:lnTo>
                        <a:pt x="74" y="0"/>
                      </a:lnTo>
                      <a:lnTo>
                        <a:pt x="86" y="0"/>
                      </a:lnTo>
                      <a:lnTo>
                        <a:pt x="96" y="0"/>
                      </a:lnTo>
                      <a:lnTo>
                        <a:pt x="106" y="0"/>
                      </a:lnTo>
                      <a:lnTo>
                        <a:pt x="116" y="0"/>
                      </a:lnTo>
                      <a:lnTo>
                        <a:pt x="128" y="0"/>
                      </a:lnTo>
                      <a:lnTo>
                        <a:pt x="138" y="0"/>
                      </a:lnTo>
                      <a:lnTo>
                        <a:pt x="150" y="0"/>
                      </a:lnTo>
                      <a:lnTo>
                        <a:pt x="164" y="0"/>
                      </a:lnTo>
                      <a:lnTo>
                        <a:pt x="175" y="2"/>
                      </a:lnTo>
                      <a:lnTo>
                        <a:pt x="0" y="2"/>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0" name="Freeform 189">
                  <a:extLst>
                    <a:ext uri="{FF2B5EF4-FFF2-40B4-BE49-F238E27FC236}">
                      <a16:creationId xmlns:a16="http://schemas.microsoft.com/office/drawing/2014/main" xmlns="" id="{C2A945D4-98CA-4012-870D-D9E9DB6E1270}"/>
                    </a:ext>
                  </a:extLst>
                </p:cNvPr>
                <p:cNvSpPr>
                  <a:spLocks/>
                </p:cNvSpPr>
                <p:nvPr/>
              </p:nvSpPr>
              <p:spPr bwMode="auto">
                <a:xfrm>
                  <a:off x="1306" y="3773"/>
                  <a:ext cx="88" cy="10"/>
                </a:xfrm>
                <a:custGeom>
                  <a:avLst/>
                  <a:gdLst>
                    <a:gd name="T0" fmla="*/ 88 w 175"/>
                    <a:gd name="T1" fmla="*/ 1 h 20"/>
                    <a:gd name="T2" fmla="*/ 88 w 175"/>
                    <a:gd name="T3" fmla="*/ 1 h 20"/>
                    <a:gd name="T4" fmla="*/ 82 w 175"/>
                    <a:gd name="T5" fmla="*/ 0 h 20"/>
                    <a:gd name="T6" fmla="*/ 75 w 175"/>
                    <a:gd name="T7" fmla="*/ 0 h 20"/>
                    <a:gd name="T8" fmla="*/ 69 w 175"/>
                    <a:gd name="T9" fmla="*/ 0 h 20"/>
                    <a:gd name="T10" fmla="*/ 64 w 175"/>
                    <a:gd name="T11" fmla="*/ 0 h 20"/>
                    <a:gd name="T12" fmla="*/ 64 w 175"/>
                    <a:gd name="T13" fmla="*/ 0 h 20"/>
                    <a:gd name="T14" fmla="*/ 58 w 175"/>
                    <a:gd name="T15" fmla="*/ 0 h 20"/>
                    <a:gd name="T16" fmla="*/ 53 w 175"/>
                    <a:gd name="T17" fmla="*/ 0 h 20"/>
                    <a:gd name="T18" fmla="*/ 48 w 175"/>
                    <a:gd name="T19" fmla="*/ 0 h 20"/>
                    <a:gd name="T20" fmla="*/ 43 w 175"/>
                    <a:gd name="T21" fmla="*/ 0 h 20"/>
                    <a:gd name="T22" fmla="*/ 43 w 175"/>
                    <a:gd name="T23" fmla="*/ 0 h 20"/>
                    <a:gd name="T24" fmla="*/ 37 w 175"/>
                    <a:gd name="T25" fmla="*/ 0 h 20"/>
                    <a:gd name="T26" fmla="*/ 32 w 175"/>
                    <a:gd name="T27" fmla="*/ 0 h 20"/>
                    <a:gd name="T28" fmla="*/ 26 w 175"/>
                    <a:gd name="T29" fmla="*/ 0 h 20"/>
                    <a:gd name="T30" fmla="*/ 21 w 175"/>
                    <a:gd name="T31" fmla="*/ 0 h 20"/>
                    <a:gd name="T32" fmla="*/ 21 w 175"/>
                    <a:gd name="T33" fmla="*/ 0 h 20"/>
                    <a:gd name="T34" fmla="*/ 16 w 175"/>
                    <a:gd name="T35" fmla="*/ 0 h 20"/>
                    <a:gd name="T36" fmla="*/ 10 w 175"/>
                    <a:gd name="T37" fmla="*/ 0 h 20"/>
                    <a:gd name="T38" fmla="*/ 5 w 175"/>
                    <a:gd name="T39" fmla="*/ 0 h 20"/>
                    <a:gd name="T40" fmla="*/ 0 w 175"/>
                    <a:gd name="T41" fmla="*/ 0 h 20"/>
                    <a:gd name="T42" fmla="*/ 0 w 175"/>
                    <a:gd name="T43" fmla="*/ 0 h 20"/>
                    <a:gd name="T44" fmla="*/ 0 w 175"/>
                    <a:gd name="T45" fmla="*/ 3 h 20"/>
                    <a:gd name="T46" fmla="*/ 0 w 175"/>
                    <a:gd name="T47" fmla="*/ 5 h 20"/>
                    <a:gd name="T48" fmla="*/ 0 w 175"/>
                    <a:gd name="T49" fmla="*/ 7 h 20"/>
                    <a:gd name="T50" fmla="*/ 0 w 175"/>
                    <a:gd name="T51" fmla="*/ 10 h 20"/>
                    <a:gd name="T52" fmla="*/ 0 w 175"/>
                    <a:gd name="T53" fmla="*/ 10 h 20"/>
                    <a:gd name="T54" fmla="*/ 5 w 175"/>
                    <a:gd name="T55" fmla="*/ 10 h 20"/>
                    <a:gd name="T56" fmla="*/ 10 w 175"/>
                    <a:gd name="T57" fmla="*/ 10 h 20"/>
                    <a:gd name="T58" fmla="*/ 16 w 175"/>
                    <a:gd name="T59" fmla="*/ 10 h 20"/>
                    <a:gd name="T60" fmla="*/ 21 w 175"/>
                    <a:gd name="T61" fmla="*/ 10 h 20"/>
                    <a:gd name="T62" fmla="*/ 21 w 175"/>
                    <a:gd name="T63" fmla="*/ 10 h 20"/>
                    <a:gd name="T64" fmla="*/ 26 w 175"/>
                    <a:gd name="T65" fmla="*/ 10 h 20"/>
                    <a:gd name="T66" fmla="*/ 32 w 175"/>
                    <a:gd name="T67" fmla="*/ 10 h 20"/>
                    <a:gd name="T68" fmla="*/ 37 w 175"/>
                    <a:gd name="T69" fmla="*/ 10 h 20"/>
                    <a:gd name="T70" fmla="*/ 42 w 175"/>
                    <a:gd name="T71" fmla="*/ 10 h 20"/>
                    <a:gd name="T72" fmla="*/ 42 w 175"/>
                    <a:gd name="T73" fmla="*/ 10 h 20"/>
                    <a:gd name="T74" fmla="*/ 48 w 175"/>
                    <a:gd name="T75" fmla="*/ 10 h 20"/>
                    <a:gd name="T76" fmla="*/ 53 w 175"/>
                    <a:gd name="T77" fmla="*/ 10 h 20"/>
                    <a:gd name="T78" fmla="*/ 58 w 175"/>
                    <a:gd name="T79" fmla="*/ 10 h 20"/>
                    <a:gd name="T80" fmla="*/ 64 w 175"/>
                    <a:gd name="T81" fmla="*/ 10 h 20"/>
                    <a:gd name="T82" fmla="*/ 64 w 175"/>
                    <a:gd name="T83" fmla="*/ 10 h 20"/>
                    <a:gd name="T84" fmla="*/ 69 w 175"/>
                    <a:gd name="T85" fmla="*/ 10 h 20"/>
                    <a:gd name="T86" fmla="*/ 75 w 175"/>
                    <a:gd name="T87" fmla="*/ 10 h 20"/>
                    <a:gd name="T88" fmla="*/ 80 w 175"/>
                    <a:gd name="T89" fmla="*/ 10 h 20"/>
                    <a:gd name="T90" fmla="*/ 86 w 175"/>
                    <a:gd name="T91" fmla="*/ 10 h 20"/>
                    <a:gd name="T92" fmla="*/ 86 w 175"/>
                    <a:gd name="T93" fmla="*/ 10 h 20"/>
                    <a:gd name="T94" fmla="*/ 87 w 175"/>
                    <a:gd name="T95" fmla="*/ 7 h 20"/>
                    <a:gd name="T96" fmla="*/ 87 w 175"/>
                    <a:gd name="T97" fmla="*/ 5 h 20"/>
                    <a:gd name="T98" fmla="*/ 87 w 175"/>
                    <a:gd name="T99" fmla="*/ 3 h 20"/>
                    <a:gd name="T100" fmla="*/ 88 w 175"/>
                    <a:gd name="T101" fmla="*/ 1 h 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5"/>
                    <a:gd name="T154" fmla="*/ 0 h 20"/>
                    <a:gd name="T155" fmla="*/ 175 w 175"/>
                    <a:gd name="T156" fmla="*/ 20 h 2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5" h="20">
                      <a:moveTo>
                        <a:pt x="175" y="2"/>
                      </a:moveTo>
                      <a:lnTo>
                        <a:pt x="175" y="2"/>
                      </a:lnTo>
                      <a:lnTo>
                        <a:pt x="164" y="0"/>
                      </a:lnTo>
                      <a:lnTo>
                        <a:pt x="150" y="0"/>
                      </a:lnTo>
                      <a:lnTo>
                        <a:pt x="138" y="0"/>
                      </a:lnTo>
                      <a:lnTo>
                        <a:pt x="128" y="0"/>
                      </a:lnTo>
                      <a:lnTo>
                        <a:pt x="116" y="0"/>
                      </a:lnTo>
                      <a:lnTo>
                        <a:pt x="106" y="0"/>
                      </a:lnTo>
                      <a:lnTo>
                        <a:pt x="96" y="0"/>
                      </a:lnTo>
                      <a:lnTo>
                        <a:pt x="86" y="0"/>
                      </a:lnTo>
                      <a:lnTo>
                        <a:pt x="74" y="0"/>
                      </a:lnTo>
                      <a:lnTo>
                        <a:pt x="64" y="0"/>
                      </a:lnTo>
                      <a:lnTo>
                        <a:pt x="52" y="0"/>
                      </a:lnTo>
                      <a:lnTo>
                        <a:pt x="41" y="0"/>
                      </a:lnTo>
                      <a:lnTo>
                        <a:pt x="31" y="0"/>
                      </a:lnTo>
                      <a:lnTo>
                        <a:pt x="20" y="0"/>
                      </a:lnTo>
                      <a:lnTo>
                        <a:pt x="10" y="0"/>
                      </a:lnTo>
                      <a:lnTo>
                        <a:pt x="0" y="0"/>
                      </a:lnTo>
                      <a:lnTo>
                        <a:pt x="0" y="5"/>
                      </a:lnTo>
                      <a:lnTo>
                        <a:pt x="0" y="10"/>
                      </a:lnTo>
                      <a:lnTo>
                        <a:pt x="0" y="15"/>
                      </a:lnTo>
                      <a:lnTo>
                        <a:pt x="0" y="19"/>
                      </a:lnTo>
                      <a:lnTo>
                        <a:pt x="10" y="19"/>
                      </a:lnTo>
                      <a:lnTo>
                        <a:pt x="20" y="19"/>
                      </a:lnTo>
                      <a:lnTo>
                        <a:pt x="31" y="19"/>
                      </a:lnTo>
                      <a:lnTo>
                        <a:pt x="41" y="19"/>
                      </a:lnTo>
                      <a:lnTo>
                        <a:pt x="52" y="19"/>
                      </a:lnTo>
                      <a:lnTo>
                        <a:pt x="63" y="19"/>
                      </a:lnTo>
                      <a:lnTo>
                        <a:pt x="73" y="19"/>
                      </a:lnTo>
                      <a:lnTo>
                        <a:pt x="84" y="19"/>
                      </a:lnTo>
                      <a:lnTo>
                        <a:pt x="95" y="19"/>
                      </a:lnTo>
                      <a:lnTo>
                        <a:pt x="105" y="19"/>
                      </a:lnTo>
                      <a:lnTo>
                        <a:pt x="115" y="19"/>
                      </a:lnTo>
                      <a:lnTo>
                        <a:pt x="127" y="19"/>
                      </a:lnTo>
                      <a:lnTo>
                        <a:pt x="138" y="19"/>
                      </a:lnTo>
                      <a:lnTo>
                        <a:pt x="150" y="19"/>
                      </a:lnTo>
                      <a:lnTo>
                        <a:pt x="160" y="19"/>
                      </a:lnTo>
                      <a:lnTo>
                        <a:pt x="172" y="20"/>
                      </a:lnTo>
                      <a:lnTo>
                        <a:pt x="174" y="15"/>
                      </a:lnTo>
                      <a:lnTo>
                        <a:pt x="174" y="10"/>
                      </a:lnTo>
                      <a:lnTo>
                        <a:pt x="174" y="5"/>
                      </a:lnTo>
                      <a:lnTo>
                        <a:pt x="175"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1" name="Freeform 190">
                  <a:extLst>
                    <a:ext uri="{FF2B5EF4-FFF2-40B4-BE49-F238E27FC236}">
                      <a16:creationId xmlns:a16="http://schemas.microsoft.com/office/drawing/2014/main" xmlns="" id="{BA78816D-B5BC-4CAD-84EB-0071EB1EE5AE}"/>
                    </a:ext>
                  </a:extLst>
                </p:cNvPr>
                <p:cNvSpPr>
                  <a:spLocks/>
                </p:cNvSpPr>
                <p:nvPr/>
              </p:nvSpPr>
              <p:spPr bwMode="auto">
                <a:xfrm>
                  <a:off x="1305" y="3779"/>
                  <a:ext cx="1" cy="3"/>
                </a:xfrm>
                <a:custGeom>
                  <a:avLst/>
                  <a:gdLst>
                    <a:gd name="T0" fmla="*/ 0 w 1"/>
                    <a:gd name="T1" fmla="*/ 0 h 5"/>
                    <a:gd name="T2" fmla="*/ 0 w 1"/>
                    <a:gd name="T3" fmla="*/ 1 h 5"/>
                    <a:gd name="T4" fmla="*/ 1 w 1"/>
                    <a:gd name="T5" fmla="*/ 1 h 5"/>
                    <a:gd name="T6" fmla="*/ 1 w 1"/>
                    <a:gd name="T7" fmla="*/ 2 h 5"/>
                    <a:gd name="T8" fmla="*/ 1 w 1"/>
                    <a:gd name="T9" fmla="*/ 3 h 5"/>
                    <a:gd name="T10" fmla="*/ 1 w 1"/>
                    <a:gd name="T11" fmla="*/ 2 h 5"/>
                    <a:gd name="T12" fmla="*/ 1 w 1"/>
                    <a:gd name="T13" fmla="*/ 1 h 5"/>
                    <a:gd name="T14" fmla="*/ 1 w 1"/>
                    <a:gd name="T15" fmla="*/ 1 h 5"/>
                    <a:gd name="T16" fmla="*/ 1 w 1"/>
                    <a:gd name="T17" fmla="*/ 0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5"/>
                    <a:gd name="T32" fmla="*/ 1 w 1"/>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5">
                      <a:moveTo>
                        <a:pt x="0" y="0"/>
                      </a:moveTo>
                      <a:lnTo>
                        <a:pt x="0" y="1"/>
                      </a:lnTo>
                      <a:lnTo>
                        <a:pt x="1" y="1"/>
                      </a:lnTo>
                      <a:lnTo>
                        <a:pt x="1" y="3"/>
                      </a:lnTo>
                      <a:lnTo>
                        <a:pt x="1" y="5"/>
                      </a:lnTo>
                      <a:lnTo>
                        <a:pt x="1" y="3"/>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2" name="Freeform 191">
                  <a:extLst>
                    <a:ext uri="{FF2B5EF4-FFF2-40B4-BE49-F238E27FC236}">
                      <a16:creationId xmlns:a16="http://schemas.microsoft.com/office/drawing/2014/main" xmlns="" id="{FDFB46AA-0B58-44FB-A6FA-4BF3C7A69475}"/>
                    </a:ext>
                  </a:extLst>
                </p:cNvPr>
                <p:cNvSpPr>
                  <a:spLocks/>
                </p:cNvSpPr>
                <p:nvPr/>
              </p:nvSpPr>
              <p:spPr bwMode="auto">
                <a:xfrm>
                  <a:off x="1304" y="3776"/>
                  <a:ext cx="2" cy="3"/>
                </a:xfrm>
                <a:custGeom>
                  <a:avLst/>
                  <a:gdLst>
                    <a:gd name="T0" fmla="*/ 1 w 3"/>
                    <a:gd name="T1" fmla="*/ 3 h 7"/>
                    <a:gd name="T2" fmla="*/ 0 w 3"/>
                    <a:gd name="T3" fmla="*/ 2 h 7"/>
                    <a:gd name="T4" fmla="*/ 0 w 3"/>
                    <a:gd name="T5" fmla="*/ 1 h 7"/>
                    <a:gd name="T6" fmla="*/ 0 w 3"/>
                    <a:gd name="T7" fmla="*/ 1 h 7"/>
                    <a:gd name="T8" fmla="*/ 0 w 3"/>
                    <a:gd name="T9" fmla="*/ 0 h 7"/>
                    <a:gd name="T10" fmla="*/ 2 w 3"/>
                    <a:gd name="T11" fmla="*/ 0 h 7"/>
                    <a:gd name="T12" fmla="*/ 2 w 3"/>
                    <a:gd name="T13" fmla="*/ 1 h 7"/>
                    <a:gd name="T14" fmla="*/ 2 w 3"/>
                    <a:gd name="T15" fmla="*/ 1 h 7"/>
                    <a:gd name="T16" fmla="*/ 2 w 3"/>
                    <a:gd name="T17" fmla="*/ 2 h 7"/>
                    <a:gd name="T18" fmla="*/ 2 w 3"/>
                    <a:gd name="T19" fmla="*/ 3 h 7"/>
                    <a:gd name="T20" fmla="*/ 1 w 3"/>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7"/>
                    <a:gd name="T35" fmla="*/ 3 w 3"/>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7">
                      <a:moveTo>
                        <a:pt x="2" y="7"/>
                      </a:moveTo>
                      <a:lnTo>
                        <a:pt x="0" y="5"/>
                      </a:lnTo>
                      <a:lnTo>
                        <a:pt x="0" y="3"/>
                      </a:lnTo>
                      <a:lnTo>
                        <a:pt x="0" y="2"/>
                      </a:lnTo>
                      <a:lnTo>
                        <a:pt x="0" y="0"/>
                      </a:lnTo>
                      <a:lnTo>
                        <a:pt x="3" y="0"/>
                      </a:lnTo>
                      <a:lnTo>
                        <a:pt x="3" y="2"/>
                      </a:lnTo>
                      <a:lnTo>
                        <a:pt x="3" y="3"/>
                      </a:lnTo>
                      <a:lnTo>
                        <a:pt x="3" y="5"/>
                      </a:lnTo>
                      <a:lnTo>
                        <a:pt x="3" y="7"/>
                      </a:lnTo>
                      <a:lnTo>
                        <a:pt x="2" y="7"/>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3" name="Freeform 192">
                  <a:extLst>
                    <a:ext uri="{FF2B5EF4-FFF2-40B4-BE49-F238E27FC236}">
                      <a16:creationId xmlns:a16="http://schemas.microsoft.com/office/drawing/2014/main" xmlns="" id="{98EEB980-F0AE-4619-88A7-3681E2DC4093}"/>
                    </a:ext>
                  </a:extLst>
                </p:cNvPr>
                <p:cNvSpPr>
                  <a:spLocks/>
                </p:cNvSpPr>
                <p:nvPr/>
              </p:nvSpPr>
              <p:spPr bwMode="auto">
                <a:xfrm>
                  <a:off x="1303" y="3773"/>
                  <a:ext cx="3" cy="3"/>
                </a:xfrm>
                <a:custGeom>
                  <a:avLst/>
                  <a:gdLst>
                    <a:gd name="T0" fmla="*/ 2 w 7"/>
                    <a:gd name="T1" fmla="*/ 3 h 7"/>
                    <a:gd name="T2" fmla="*/ 1 w 7"/>
                    <a:gd name="T3" fmla="*/ 2 h 7"/>
                    <a:gd name="T4" fmla="*/ 1 w 7"/>
                    <a:gd name="T5" fmla="*/ 2 h 7"/>
                    <a:gd name="T6" fmla="*/ 1 w 7"/>
                    <a:gd name="T7" fmla="*/ 1 h 7"/>
                    <a:gd name="T8" fmla="*/ 0 w 7"/>
                    <a:gd name="T9" fmla="*/ 0 h 7"/>
                    <a:gd name="T10" fmla="*/ 3 w 7"/>
                    <a:gd name="T11" fmla="*/ 0 h 7"/>
                    <a:gd name="T12" fmla="*/ 3 w 7"/>
                    <a:gd name="T13" fmla="*/ 1 h 7"/>
                    <a:gd name="T14" fmla="*/ 3 w 7"/>
                    <a:gd name="T15" fmla="*/ 2 h 7"/>
                    <a:gd name="T16" fmla="*/ 3 w 7"/>
                    <a:gd name="T17" fmla="*/ 2 h 7"/>
                    <a:gd name="T18" fmla="*/ 3 w 7"/>
                    <a:gd name="T19" fmla="*/ 3 h 7"/>
                    <a:gd name="T20" fmla="*/ 2 w 7"/>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4" y="7"/>
                      </a:moveTo>
                      <a:lnTo>
                        <a:pt x="2" y="5"/>
                      </a:lnTo>
                      <a:lnTo>
                        <a:pt x="2" y="4"/>
                      </a:lnTo>
                      <a:lnTo>
                        <a:pt x="2" y="2"/>
                      </a:lnTo>
                      <a:lnTo>
                        <a:pt x="0" y="0"/>
                      </a:lnTo>
                      <a:lnTo>
                        <a:pt x="7" y="0"/>
                      </a:lnTo>
                      <a:lnTo>
                        <a:pt x="7" y="2"/>
                      </a:lnTo>
                      <a:lnTo>
                        <a:pt x="7" y="4"/>
                      </a:lnTo>
                      <a:lnTo>
                        <a:pt x="7" y="5"/>
                      </a:lnTo>
                      <a:lnTo>
                        <a:pt x="7" y="7"/>
                      </a:lnTo>
                      <a:lnTo>
                        <a:pt x="4" y="7"/>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4" name="Freeform 193">
                  <a:extLst>
                    <a:ext uri="{FF2B5EF4-FFF2-40B4-BE49-F238E27FC236}">
                      <a16:creationId xmlns:a16="http://schemas.microsoft.com/office/drawing/2014/main" xmlns="" id="{949FBA44-FCDE-4695-9438-D1AE60AABBC9}"/>
                    </a:ext>
                  </a:extLst>
                </p:cNvPr>
                <p:cNvSpPr>
                  <a:spLocks/>
                </p:cNvSpPr>
                <p:nvPr/>
              </p:nvSpPr>
              <p:spPr bwMode="auto">
                <a:xfrm>
                  <a:off x="1302" y="3769"/>
                  <a:ext cx="4" cy="4"/>
                </a:xfrm>
                <a:custGeom>
                  <a:avLst/>
                  <a:gdLst>
                    <a:gd name="T0" fmla="*/ 1 w 8"/>
                    <a:gd name="T1" fmla="*/ 4 h 7"/>
                    <a:gd name="T2" fmla="*/ 1 w 8"/>
                    <a:gd name="T3" fmla="*/ 3 h 7"/>
                    <a:gd name="T4" fmla="*/ 1 w 8"/>
                    <a:gd name="T5" fmla="*/ 2 h 7"/>
                    <a:gd name="T6" fmla="*/ 1 w 8"/>
                    <a:gd name="T7" fmla="*/ 1 h 7"/>
                    <a:gd name="T8" fmla="*/ 0 w 8"/>
                    <a:gd name="T9" fmla="*/ 0 h 7"/>
                    <a:gd name="T10" fmla="*/ 3 w 8"/>
                    <a:gd name="T11" fmla="*/ 0 h 7"/>
                    <a:gd name="T12" fmla="*/ 3 w 8"/>
                    <a:gd name="T13" fmla="*/ 1 h 7"/>
                    <a:gd name="T14" fmla="*/ 3 w 8"/>
                    <a:gd name="T15" fmla="*/ 2 h 7"/>
                    <a:gd name="T16" fmla="*/ 3 w 8"/>
                    <a:gd name="T17" fmla="*/ 3 h 7"/>
                    <a:gd name="T18" fmla="*/ 4 w 8"/>
                    <a:gd name="T19" fmla="*/ 4 h 7"/>
                    <a:gd name="T20" fmla="*/ 4 w 8"/>
                    <a:gd name="T21" fmla="*/ 4 h 7"/>
                    <a:gd name="T22" fmla="*/ 4 w 8"/>
                    <a:gd name="T23" fmla="*/ 4 h 7"/>
                    <a:gd name="T24" fmla="*/ 4 w 8"/>
                    <a:gd name="T25" fmla="*/ 4 h 7"/>
                    <a:gd name="T26" fmla="*/ 4 w 8"/>
                    <a:gd name="T27" fmla="*/ 4 h 7"/>
                    <a:gd name="T28" fmla="*/ 1 w 8"/>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7"/>
                    <a:gd name="T47" fmla="*/ 8 w 8"/>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7">
                      <a:moveTo>
                        <a:pt x="1" y="7"/>
                      </a:moveTo>
                      <a:lnTo>
                        <a:pt x="1" y="6"/>
                      </a:lnTo>
                      <a:lnTo>
                        <a:pt x="1" y="4"/>
                      </a:lnTo>
                      <a:lnTo>
                        <a:pt x="1" y="2"/>
                      </a:lnTo>
                      <a:lnTo>
                        <a:pt x="0" y="0"/>
                      </a:lnTo>
                      <a:lnTo>
                        <a:pt x="7" y="0"/>
                      </a:lnTo>
                      <a:lnTo>
                        <a:pt x="7" y="2"/>
                      </a:lnTo>
                      <a:lnTo>
                        <a:pt x="7" y="4"/>
                      </a:lnTo>
                      <a:lnTo>
                        <a:pt x="7" y="6"/>
                      </a:lnTo>
                      <a:lnTo>
                        <a:pt x="8" y="7"/>
                      </a:lnTo>
                      <a:lnTo>
                        <a:pt x="1" y="7"/>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5" name="Freeform 194">
                  <a:extLst>
                    <a:ext uri="{FF2B5EF4-FFF2-40B4-BE49-F238E27FC236}">
                      <a16:creationId xmlns:a16="http://schemas.microsoft.com/office/drawing/2014/main" xmlns="" id="{7360CC68-2051-4D1A-A132-7B8B1D75AF83}"/>
                    </a:ext>
                  </a:extLst>
                </p:cNvPr>
                <p:cNvSpPr>
                  <a:spLocks/>
                </p:cNvSpPr>
                <p:nvPr/>
              </p:nvSpPr>
              <p:spPr bwMode="auto">
                <a:xfrm>
                  <a:off x="1301" y="3766"/>
                  <a:ext cx="4" cy="3"/>
                </a:xfrm>
                <a:custGeom>
                  <a:avLst/>
                  <a:gdLst>
                    <a:gd name="T0" fmla="*/ 1 w 9"/>
                    <a:gd name="T1" fmla="*/ 3 h 6"/>
                    <a:gd name="T2" fmla="*/ 1 w 9"/>
                    <a:gd name="T3" fmla="*/ 3 h 6"/>
                    <a:gd name="T4" fmla="*/ 1 w 9"/>
                    <a:gd name="T5" fmla="*/ 3 h 6"/>
                    <a:gd name="T6" fmla="*/ 1 w 9"/>
                    <a:gd name="T7" fmla="*/ 3 h 6"/>
                    <a:gd name="T8" fmla="*/ 1 w 9"/>
                    <a:gd name="T9" fmla="*/ 2 h 6"/>
                    <a:gd name="T10" fmla="*/ 1 w 9"/>
                    <a:gd name="T11" fmla="*/ 1 h 6"/>
                    <a:gd name="T12" fmla="*/ 1 w 9"/>
                    <a:gd name="T13" fmla="*/ 1 h 6"/>
                    <a:gd name="T14" fmla="*/ 1 w 9"/>
                    <a:gd name="T15" fmla="*/ 1 h 6"/>
                    <a:gd name="T16" fmla="*/ 0 w 9"/>
                    <a:gd name="T17" fmla="*/ 0 h 6"/>
                    <a:gd name="T18" fmla="*/ 2 w 9"/>
                    <a:gd name="T19" fmla="*/ 0 h 6"/>
                    <a:gd name="T20" fmla="*/ 3 w 9"/>
                    <a:gd name="T21" fmla="*/ 1 h 6"/>
                    <a:gd name="T22" fmla="*/ 3 w 9"/>
                    <a:gd name="T23" fmla="*/ 2 h 6"/>
                    <a:gd name="T24" fmla="*/ 3 w 9"/>
                    <a:gd name="T25" fmla="*/ 3 h 6"/>
                    <a:gd name="T26" fmla="*/ 4 w 9"/>
                    <a:gd name="T27" fmla="*/ 3 h 6"/>
                    <a:gd name="T28" fmla="*/ 1 w 9"/>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2" y="6"/>
                      </a:moveTo>
                      <a:lnTo>
                        <a:pt x="2" y="5"/>
                      </a:lnTo>
                      <a:lnTo>
                        <a:pt x="2" y="3"/>
                      </a:lnTo>
                      <a:lnTo>
                        <a:pt x="2" y="1"/>
                      </a:lnTo>
                      <a:lnTo>
                        <a:pt x="0" y="0"/>
                      </a:lnTo>
                      <a:lnTo>
                        <a:pt x="5" y="0"/>
                      </a:lnTo>
                      <a:lnTo>
                        <a:pt x="7" y="1"/>
                      </a:lnTo>
                      <a:lnTo>
                        <a:pt x="7" y="3"/>
                      </a:lnTo>
                      <a:lnTo>
                        <a:pt x="7" y="5"/>
                      </a:lnTo>
                      <a:lnTo>
                        <a:pt x="9" y="6"/>
                      </a:lnTo>
                      <a:lnTo>
                        <a:pt x="2" y="6"/>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6" name="Freeform 195">
                  <a:extLst>
                    <a:ext uri="{FF2B5EF4-FFF2-40B4-BE49-F238E27FC236}">
                      <a16:creationId xmlns:a16="http://schemas.microsoft.com/office/drawing/2014/main" xmlns="" id="{88AA838A-DF7C-465B-9E46-822B33CA9C3B}"/>
                    </a:ext>
                  </a:extLst>
                </p:cNvPr>
                <p:cNvSpPr>
                  <a:spLocks/>
                </p:cNvSpPr>
                <p:nvPr/>
              </p:nvSpPr>
              <p:spPr bwMode="auto">
                <a:xfrm>
                  <a:off x="1300" y="3762"/>
                  <a:ext cx="4" cy="4"/>
                </a:xfrm>
                <a:custGeom>
                  <a:avLst/>
                  <a:gdLst>
                    <a:gd name="T0" fmla="*/ 1 w 7"/>
                    <a:gd name="T1" fmla="*/ 4 h 7"/>
                    <a:gd name="T2" fmla="*/ 1 w 7"/>
                    <a:gd name="T3" fmla="*/ 3 h 7"/>
                    <a:gd name="T4" fmla="*/ 1 w 7"/>
                    <a:gd name="T5" fmla="*/ 2 h 7"/>
                    <a:gd name="T6" fmla="*/ 1 w 7"/>
                    <a:gd name="T7" fmla="*/ 1 h 7"/>
                    <a:gd name="T8" fmla="*/ 0 w 7"/>
                    <a:gd name="T9" fmla="*/ 0 h 7"/>
                    <a:gd name="T10" fmla="*/ 4 w 7"/>
                    <a:gd name="T11" fmla="*/ 0 h 7"/>
                    <a:gd name="T12" fmla="*/ 4 w 7"/>
                    <a:gd name="T13" fmla="*/ 1 h 7"/>
                    <a:gd name="T14" fmla="*/ 4 w 7"/>
                    <a:gd name="T15" fmla="*/ 2 h 7"/>
                    <a:gd name="T16" fmla="*/ 4 w 7"/>
                    <a:gd name="T17" fmla="*/ 3 h 7"/>
                    <a:gd name="T18" fmla="*/ 4 w 7"/>
                    <a:gd name="T19" fmla="*/ 4 h 7"/>
                    <a:gd name="T20" fmla="*/ 1 w 7"/>
                    <a:gd name="T21" fmla="*/ 4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2" y="7"/>
                      </a:moveTo>
                      <a:lnTo>
                        <a:pt x="2" y="5"/>
                      </a:lnTo>
                      <a:lnTo>
                        <a:pt x="2" y="3"/>
                      </a:lnTo>
                      <a:lnTo>
                        <a:pt x="2" y="2"/>
                      </a:lnTo>
                      <a:lnTo>
                        <a:pt x="0" y="0"/>
                      </a:lnTo>
                      <a:lnTo>
                        <a:pt x="7" y="0"/>
                      </a:lnTo>
                      <a:lnTo>
                        <a:pt x="7" y="2"/>
                      </a:lnTo>
                      <a:lnTo>
                        <a:pt x="7" y="3"/>
                      </a:lnTo>
                      <a:lnTo>
                        <a:pt x="7" y="5"/>
                      </a:lnTo>
                      <a:lnTo>
                        <a:pt x="7" y="7"/>
                      </a:lnTo>
                      <a:lnTo>
                        <a:pt x="2" y="7"/>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7" name="Freeform 196">
                  <a:extLst>
                    <a:ext uri="{FF2B5EF4-FFF2-40B4-BE49-F238E27FC236}">
                      <a16:creationId xmlns:a16="http://schemas.microsoft.com/office/drawing/2014/main" xmlns="" id="{C3AAD499-2453-421B-B315-98B032858630}"/>
                    </a:ext>
                  </a:extLst>
                </p:cNvPr>
                <p:cNvSpPr>
                  <a:spLocks/>
                </p:cNvSpPr>
                <p:nvPr/>
              </p:nvSpPr>
              <p:spPr bwMode="auto">
                <a:xfrm>
                  <a:off x="1299" y="3759"/>
                  <a:ext cx="5" cy="3"/>
                </a:xfrm>
                <a:custGeom>
                  <a:avLst/>
                  <a:gdLst>
                    <a:gd name="T0" fmla="*/ 1 w 8"/>
                    <a:gd name="T1" fmla="*/ 3 h 7"/>
                    <a:gd name="T2" fmla="*/ 1 w 8"/>
                    <a:gd name="T3" fmla="*/ 2 h 7"/>
                    <a:gd name="T4" fmla="*/ 1 w 8"/>
                    <a:gd name="T5" fmla="*/ 2 h 7"/>
                    <a:gd name="T6" fmla="*/ 1 w 8"/>
                    <a:gd name="T7" fmla="*/ 1 h 7"/>
                    <a:gd name="T8" fmla="*/ 0 w 8"/>
                    <a:gd name="T9" fmla="*/ 0 h 7"/>
                    <a:gd name="T10" fmla="*/ 3 w 8"/>
                    <a:gd name="T11" fmla="*/ 0 h 7"/>
                    <a:gd name="T12" fmla="*/ 4 w 8"/>
                    <a:gd name="T13" fmla="*/ 1 h 7"/>
                    <a:gd name="T14" fmla="*/ 4 w 8"/>
                    <a:gd name="T15" fmla="*/ 2 h 7"/>
                    <a:gd name="T16" fmla="*/ 4 w 8"/>
                    <a:gd name="T17" fmla="*/ 2 h 7"/>
                    <a:gd name="T18" fmla="*/ 5 w 8"/>
                    <a:gd name="T19" fmla="*/ 3 h 7"/>
                    <a:gd name="T20" fmla="*/ 1 w 8"/>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1" y="7"/>
                      </a:moveTo>
                      <a:lnTo>
                        <a:pt x="1" y="5"/>
                      </a:lnTo>
                      <a:lnTo>
                        <a:pt x="1" y="4"/>
                      </a:lnTo>
                      <a:lnTo>
                        <a:pt x="1" y="2"/>
                      </a:lnTo>
                      <a:lnTo>
                        <a:pt x="0" y="0"/>
                      </a:lnTo>
                      <a:lnTo>
                        <a:pt x="5" y="0"/>
                      </a:lnTo>
                      <a:lnTo>
                        <a:pt x="6" y="2"/>
                      </a:lnTo>
                      <a:lnTo>
                        <a:pt x="6" y="4"/>
                      </a:lnTo>
                      <a:lnTo>
                        <a:pt x="6" y="5"/>
                      </a:lnTo>
                      <a:lnTo>
                        <a:pt x="8" y="7"/>
                      </a:lnTo>
                      <a:lnTo>
                        <a:pt x="1" y="7"/>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8" name="Freeform 197">
                  <a:extLst>
                    <a:ext uri="{FF2B5EF4-FFF2-40B4-BE49-F238E27FC236}">
                      <a16:creationId xmlns:a16="http://schemas.microsoft.com/office/drawing/2014/main" xmlns="" id="{439914AF-BDFC-416F-BAD8-4AAEBA8933B9}"/>
                    </a:ext>
                  </a:extLst>
                </p:cNvPr>
                <p:cNvSpPr>
                  <a:spLocks/>
                </p:cNvSpPr>
                <p:nvPr/>
              </p:nvSpPr>
              <p:spPr bwMode="auto">
                <a:xfrm>
                  <a:off x="1299" y="3756"/>
                  <a:ext cx="3" cy="3"/>
                </a:xfrm>
                <a:custGeom>
                  <a:avLst/>
                  <a:gdLst>
                    <a:gd name="T0" fmla="*/ 1 w 7"/>
                    <a:gd name="T1" fmla="*/ 3 h 7"/>
                    <a:gd name="T2" fmla="*/ 1 w 7"/>
                    <a:gd name="T3" fmla="*/ 2 h 7"/>
                    <a:gd name="T4" fmla="*/ 1 w 7"/>
                    <a:gd name="T5" fmla="*/ 2 h 7"/>
                    <a:gd name="T6" fmla="*/ 1 w 7"/>
                    <a:gd name="T7" fmla="*/ 1 h 7"/>
                    <a:gd name="T8" fmla="*/ 0 w 7"/>
                    <a:gd name="T9" fmla="*/ 0 h 7"/>
                    <a:gd name="T10" fmla="*/ 2 w 7"/>
                    <a:gd name="T11" fmla="*/ 0 h 7"/>
                    <a:gd name="T12" fmla="*/ 2 w 7"/>
                    <a:gd name="T13" fmla="*/ 1 h 7"/>
                    <a:gd name="T14" fmla="*/ 3 w 7"/>
                    <a:gd name="T15" fmla="*/ 1 h 7"/>
                    <a:gd name="T16" fmla="*/ 3 w 7"/>
                    <a:gd name="T17" fmla="*/ 2 h 7"/>
                    <a:gd name="T18" fmla="*/ 3 w 7"/>
                    <a:gd name="T19" fmla="*/ 2 h 7"/>
                    <a:gd name="T20" fmla="*/ 3 w 7"/>
                    <a:gd name="T21" fmla="*/ 2 h 7"/>
                    <a:gd name="T22" fmla="*/ 3 w 7"/>
                    <a:gd name="T23" fmla="*/ 2 h 7"/>
                    <a:gd name="T24" fmla="*/ 3 w 7"/>
                    <a:gd name="T25" fmla="*/ 3 h 7"/>
                    <a:gd name="T26" fmla="*/ 3 w 7"/>
                    <a:gd name="T27" fmla="*/ 3 h 7"/>
                    <a:gd name="T28" fmla="*/ 1 w 7"/>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7"/>
                    <a:gd name="T47" fmla="*/ 7 w 7"/>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7">
                      <a:moveTo>
                        <a:pt x="2" y="7"/>
                      </a:moveTo>
                      <a:lnTo>
                        <a:pt x="2" y="5"/>
                      </a:lnTo>
                      <a:lnTo>
                        <a:pt x="2" y="4"/>
                      </a:lnTo>
                      <a:lnTo>
                        <a:pt x="2" y="2"/>
                      </a:lnTo>
                      <a:lnTo>
                        <a:pt x="0" y="0"/>
                      </a:lnTo>
                      <a:lnTo>
                        <a:pt x="5" y="0"/>
                      </a:lnTo>
                      <a:lnTo>
                        <a:pt x="5" y="2"/>
                      </a:lnTo>
                      <a:lnTo>
                        <a:pt x="7" y="2"/>
                      </a:lnTo>
                      <a:lnTo>
                        <a:pt x="7" y="4"/>
                      </a:lnTo>
                      <a:lnTo>
                        <a:pt x="7" y="5"/>
                      </a:lnTo>
                      <a:lnTo>
                        <a:pt x="7" y="7"/>
                      </a:lnTo>
                      <a:lnTo>
                        <a:pt x="2" y="7"/>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9" name="Freeform 198">
                  <a:extLst>
                    <a:ext uri="{FF2B5EF4-FFF2-40B4-BE49-F238E27FC236}">
                      <a16:creationId xmlns:a16="http://schemas.microsoft.com/office/drawing/2014/main" xmlns="" id="{81EEF81D-9879-43DC-9C54-5B81B1AD0EA2}"/>
                    </a:ext>
                  </a:extLst>
                </p:cNvPr>
                <p:cNvSpPr>
                  <a:spLocks/>
                </p:cNvSpPr>
                <p:nvPr/>
              </p:nvSpPr>
              <p:spPr bwMode="auto">
                <a:xfrm>
                  <a:off x="1298" y="3752"/>
                  <a:ext cx="3" cy="4"/>
                </a:xfrm>
                <a:custGeom>
                  <a:avLst/>
                  <a:gdLst>
                    <a:gd name="T0" fmla="*/ 1 w 7"/>
                    <a:gd name="T1" fmla="*/ 4 h 6"/>
                    <a:gd name="T2" fmla="*/ 1 w 7"/>
                    <a:gd name="T3" fmla="*/ 3 h 6"/>
                    <a:gd name="T4" fmla="*/ 1 w 7"/>
                    <a:gd name="T5" fmla="*/ 2 h 6"/>
                    <a:gd name="T6" fmla="*/ 0 w 7"/>
                    <a:gd name="T7" fmla="*/ 1 h 6"/>
                    <a:gd name="T8" fmla="*/ 0 w 7"/>
                    <a:gd name="T9" fmla="*/ 0 h 6"/>
                    <a:gd name="T10" fmla="*/ 0 w 7"/>
                    <a:gd name="T11" fmla="*/ 0 h 6"/>
                    <a:gd name="T12" fmla="*/ 0 w 7"/>
                    <a:gd name="T13" fmla="*/ 0 h 6"/>
                    <a:gd name="T14" fmla="*/ 0 w 7"/>
                    <a:gd name="T15" fmla="*/ 0 h 6"/>
                    <a:gd name="T16" fmla="*/ 0 w 7"/>
                    <a:gd name="T17" fmla="*/ 0 h 6"/>
                    <a:gd name="T18" fmla="*/ 2 w 7"/>
                    <a:gd name="T19" fmla="*/ 0 h 6"/>
                    <a:gd name="T20" fmla="*/ 2 w 7"/>
                    <a:gd name="T21" fmla="*/ 1 h 6"/>
                    <a:gd name="T22" fmla="*/ 3 w 7"/>
                    <a:gd name="T23" fmla="*/ 2 h 6"/>
                    <a:gd name="T24" fmla="*/ 3 w 7"/>
                    <a:gd name="T25" fmla="*/ 3 h 6"/>
                    <a:gd name="T26" fmla="*/ 3 w 7"/>
                    <a:gd name="T27" fmla="*/ 4 h 6"/>
                    <a:gd name="T28" fmla="*/ 1 w 7"/>
                    <a:gd name="T29" fmla="*/ 4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2" y="6"/>
                      </a:moveTo>
                      <a:lnTo>
                        <a:pt x="2" y="5"/>
                      </a:lnTo>
                      <a:lnTo>
                        <a:pt x="2" y="3"/>
                      </a:lnTo>
                      <a:lnTo>
                        <a:pt x="0" y="1"/>
                      </a:lnTo>
                      <a:lnTo>
                        <a:pt x="0" y="0"/>
                      </a:lnTo>
                      <a:lnTo>
                        <a:pt x="5" y="0"/>
                      </a:lnTo>
                      <a:lnTo>
                        <a:pt x="5" y="1"/>
                      </a:lnTo>
                      <a:lnTo>
                        <a:pt x="7" y="3"/>
                      </a:lnTo>
                      <a:lnTo>
                        <a:pt x="7" y="5"/>
                      </a:lnTo>
                      <a:lnTo>
                        <a:pt x="7" y="6"/>
                      </a:lnTo>
                      <a:lnTo>
                        <a:pt x="2" y="6"/>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0" name="Freeform 199">
                  <a:extLst>
                    <a:ext uri="{FF2B5EF4-FFF2-40B4-BE49-F238E27FC236}">
                      <a16:creationId xmlns:a16="http://schemas.microsoft.com/office/drawing/2014/main" xmlns="" id="{4BCC457D-5171-40F7-B247-2C29F47E0A8C}"/>
                    </a:ext>
                  </a:extLst>
                </p:cNvPr>
                <p:cNvSpPr>
                  <a:spLocks/>
                </p:cNvSpPr>
                <p:nvPr/>
              </p:nvSpPr>
              <p:spPr bwMode="auto">
                <a:xfrm>
                  <a:off x="1297" y="3749"/>
                  <a:ext cx="3" cy="3"/>
                </a:xfrm>
                <a:custGeom>
                  <a:avLst/>
                  <a:gdLst>
                    <a:gd name="T0" fmla="*/ 1 w 6"/>
                    <a:gd name="T1" fmla="*/ 3 h 7"/>
                    <a:gd name="T2" fmla="*/ 1 w 6"/>
                    <a:gd name="T3" fmla="*/ 2 h 7"/>
                    <a:gd name="T4" fmla="*/ 1 w 6"/>
                    <a:gd name="T5" fmla="*/ 1 h 7"/>
                    <a:gd name="T6" fmla="*/ 0 w 6"/>
                    <a:gd name="T7" fmla="*/ 1 h 7"/>
                    <a:gd name="T8" fmla="*/ 0 w 6"/>
                    <a:gd name="T9" fmla="*/ 0 h 7"/>
                    <a:gd name="T10" fmla="*/ 3 w 6"/>
                    <a:gd name="T11" fmla="*/ 0 h 7"/>
                    <a:gd name="T12" fmla="*/ 3 w 6"/>
                    <a:gd name="T13" fmla="*/ 1 h 7"/>
                    <a:gd name="T14" fmla="*/ 3 w 6"/>
                    <a:gd name="T15" fmla="*/ 1 h 7"/>
                    <a:gd name="T16" fmla="*/ 3 w 6"/>
                    <a:gd name="T17" fmla="*/ 2 h 7"/>
                    <a:gd name="T18" fmla="*/ 3 w 6"/>
                    <a:gd name="T19" fmla="*/ 3 h 7"/>
                    <a:gd name="T20" fmla="*/ 1 w 6"/>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1" y="7"/>
                      </a:moveTo>
                      <a:lnTo>
                        <a:pt x="1" y="5"/>
                      </a:lnTo>
                      <a:lnTo>
                        <a:pt x="1" y="3"/>
                      </a:lnTo>
                      <a:lnTo>
                        <a:pt x="0" y="2"/>
                      </a:lnTo>
                      <a:lnTo>
                        <a:pt x="0" y="0"/>
                      </a:lnTo>
                      <a:lnTo>
                        <a:pt x="5" y="0"/>
                      </a:lnTo>
                      <a:lnTo>
                        <a:pt x="5" y="2"/>
                      </a:lnTo>
                      <a:lnTo>
                        <a:pt x="6" y="3"/>
                      </a:lnTo>
                      <a:lnTo>
                        <a:pt x="6" y="5"/>
                      </a:lnTo>
                      <a:lnTo>
                        <a:pt x="6" y="7"/>
                      </a:lnTo>
                      <a:lnTo>
                        <a:pt x="1" y="7"/>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1" name="Freeform 200">
                  <a:extLst>
                    <a:ext uri="{FF2B5EF4-FFF2-40B4-BE49-F238E27FC236}">
                      <a16:creationId xmlns:a16="http://schemas.microsoft.com/office/drawing/2014/main" xmlns="" id="{A1FDC2B0-87CB-4388-A4C6-50C61AD77D5A}"/>
                    </a:ext>
                  </a:extLst>
                </p:cNvPr>
                <p:cNvSpPr>
                  <a:spLocks/>
                </p:cNvSpPr>
                <p:nvPr/>
              </p:nvSpPr>
              <p:spPr bwMode="auto">
                <a:xfrm>
                  <a:off x="1296" y="3746"/>
                  <a:ext cx="3" cy="3"/>
                </a:xfrm>
                <a:custGeom>
                  <a:avLst/>
                  <a:gdLst>
                    <a:gd name="T0" fmla="*/ 1 w 7"/>
                    <a:gd name="T1" fmla="*/ 3 h 7"/>
                    <a:gd name="T2" fmla="*/ 1 w 7"/>
                    <a:gd name="T3" fmla="*/ 2 h 7"/>
                    <a:gd name="T4" fmla="*/ 1 w 7"/>
                    <a:gd name="T5" fmla="*/ 2 h 7"/>
                    <a:gd name="T6" fmla="*/ 0 w 7"/>
                    <a:gd name="T7" fmla="*/ 1 h 7"/>
                    <a:gd name="T8" fmla="*/ 0 w 7"/>
                    <a:gd name="T9" fmla="*/ 0 h 7"/>
                    <a:gd name="T10" fmla="*/ 2 w 7"/>
                    <a:gd name="T11" fmla="*/ 0 h 7"/>
                    <a:gd name="T12" fmla="*/ 3 w 7"/>
                    <a:gd name="T13" fmla="*/ 1 h 7"/>
                    <a:gd name="T14" fmla="*/ 3 w 7"/>
                    <a:gd name="T15" fmla="*/ 2 h 7"/>
                    <a:gd name="T16" fmla="*/ 3 w 7"/>
                    <a:gd name="T17" fmla="*/ 2 h 7"/>
                    <a:gd name="T18" fmla="*/ 3 w 7"/>
                    <a:gd name="T19" fmla="*/ 3 h 7"/>
                    <a:gd name="T20" fmla="*/ 1 w 7"/>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2" y="7"/>
                      </a:moveTo>
                      <a:lnTo>
                        <a:pt x="2" y="5"/>
                      </a:lnTo>
                      <a:lnTo>
                        <a:pt x="2" y="4"/>
                      </a:lnTo>
                      <a:lnTo>
                        <a:pt x="0" y="2"/>
                      </a:lnTo>
                      <a:lnTo>
                        <a:pt x="0" y="0"/>
                      </a:lnTo>
                      <a:lnTo>
                        <a:pt x="5" y="0"/>
                      </a:lnTo>
                      <a:lnTo>
                        <a:pt x="7" y="2"/>
                      </a:lnTo>
                      <a:lnTo>
                        <a:pt x="7" y="4"/>
                      </a:lnTo>
                      <a:lnTo>
                        <a:pt x="7" y="5"/>
                      </a:lnTo>
                      <a:lnTo>
                        <a:pt x="7" y="7"/>
                      </a:lnTo>
                      <a:lnTo>
                        <a:pt x="2" y="7"/>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2" name="Freeform 201">
                  <a:extLst>
                    <a:ext uri="{FF2B5EF4-FFF2-40B4-BE49-F238E27FC236}">
                      <a16:creationId xmlns:a16="http://schemas.microsoft.com/office/drawing/2014/main" xmlns="" id="{ECE50100-D5DA-4277-9730-B1BD1802CE2E}"/>
                    </a:ext>
                  </a:extLst>
                </p:cNvPr>
                <p:cNvSpPr>
                  <a:spLocks/>
                </p:cNvSpPr>
                <p:nvPr/>
              </p:nvSpPr>
              <p:spPr bwMode="auto">
                <a:xfrm>
                  <a:off x="1295" y="3742"/>
                  <a:ext cx="4" cy="4"/>
                </a:xfrm>
                <a:custGeom>
                  <a:avLst/>
                  <a:gdLst>
                    <a:gd name="T0" fmla="*/ 1 w 7"/>
                    <a:gd name="T1" fmla="*/ 4 h 7"/>
                    <a:gd name="T2" fmla="*/ 1 w 7"/>
                    <a:gd name="T3" fmla="*/ 3 h 7"/>
                    <a:gd name="T4" fmla="*/ 1 w 7"/>
                    <a:gd name="T5" fmla="*/ 2 h 7"/>
                    <a:gd name="T6" fmla="*/ 0 w 7"/>
                    <a:gd name="T7" fmla="*/ 1 h 7"/>
                    <a:gd name="T8" fmla="*/ 0 w 7"/>
                    <a:gd name="T9" fmla="*/ 0 h 7"/>
                    <a:gd name="T10" fmla="*/ 3 w 7"/>
                    <a:gd name="T11" fmla="*/ 0 h 7"/>
                    <a:gd name="T12" fmla="*/ 3 w 7"/>
                    <a:gd name="T13" fmla="*/ 0 h 7"/>
                    <a:gd name="T14" fmla="*/ 4 w 7"/>
                    <a:gd name="T15" fmla="*/ 1 h 7"/>
                    <a:gd name="T16" fmla="*/ 4 w 7"/>
                    <a:gd name="T17" fmla="*/ 1 h 7"/>
                    <a:gd name="T18" fmla="*/ 4 w 7"/>
                    <a:gd name="T19" fmla="*/ 2 h 7"/>
                    <a:gd name="T20" fmla="*/ 4 w 7"/>
                    <a:gd name="T21" fmla="*/ 3 h 7"/>
                    <a:gd name="T22" fmla="*/ 4 w 7"/>
                    <a:gd name="T23" fmla="*/ 3 h 7"/>
                    <a:gd name="T24" fmla="*/ 4 w 7"/>
                    <a:gd name="T25" fmla="*/ 3 h 7"/>
                    <a:gd name="T26" fmla="*/ 4 w 7"/>
                    <a:gd name="T27" fmla="*/ 4 h 7"/>
                    <a:gd name="T28" fmla="*/ 1 w 7"/>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7"/>
                    <a:gd name="T47" fmla="*/ 7 w 7"/>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7">
                      <a:moveTo>
                        <a:pt x="2" y="7"/>
                      </a:moveTo>
                      <a:lnTo>
                        <a:pt x="2" y="5"/>
                      </a:lnTo>
                      <a:lnTo>
                        <a:pt x="2" y="4"/>
                      </a:lnTo>
                      <a:lnTo>
                        <a:pt x="0" y="2"/>
                      </a:lnTo>
                      <a:lnTo>
                        <a:pt x="0" y="0"/>
                      </a:lnTo>
                      <a:lnTo>
                        <a:pt x="5" y="0"/>
                      </a:lnTo>
                      <a:lnTo>
                        <a:pt x="7" y="2"/>
                      </a:lnTo>
                      <a:lnTo>
                        <a:pt x="7" y="4"/>
                      </a:lnTo>
                      <a:lnTo>
                        <a:pt x="7" y="5"/>
                      </a:lnTo>
                      <a:lnTo>
                        <a:pt x="7" y="7"/>
                      </a:lnTo>
                      <a:lnTo>
                        <a:pt x="2" y="7"/>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3" name="Freeform 202">
                  <a:extLst>
                    <a:ext uri="{FF2B5EF4-FFF2-40B4-BE49-F238E27FC236}">
                      <a16:creationId xmlns:a16="http://schemas.microsoft.com/office/drawing/2014/main" xmlns="" id="{3274269E-ABF8-4E99-9BB9-37C3F9FCC0F2}"/>
                    </a:ext>
                  </a:extLst>
                </p:cNvPr>
                <p:cNvSpPr>
                  <a:spLocks/>
                </p:cNvSpPr>
                <p:nvPr/>
              </p:nvSpPr>
              <p:spPr bwMode="auto">
                <a:xfrm>
                  <a:off x="1293" y="3739"/>
                  <a:ext cx="5" cy="3"/>
                </a:xfrm>
                <a:custGeom>
                  <a:avLst/>
                  <a:gdLst>
                    <a:gd name="T0" fmla="*/ 2 w 8"/>
                    <a:gd name="T1" fmla="*/ 3 h 6"/>
                    <a:gd name="T2" fmla="*/ 1 w 8"/>
                    <a:gd name="T3" fmla="*/ 3 h 6"/>
                    <a:gd name="T4" fmla="*/ 1 w 8"/>
                    <a:gd name="T5" fmla="*/ 2 h 6"/>
                    <a:gd name="T6" fmla="*/ 1 w 8"/>
                    <a:gd name="T7" fmla="*/ 1 h 6"/>
                    <a:gd name="T8" fmla="*/ 0 w 8"/>
                    <a:gd name="T9" fmla="*/ 0 h 6"/>
                    <a:gd name="T10" fmla="*/ 4 w 8"/>
                    <a:gd name="T11" fmla="*/ 0 h 6"/>
                    <a:gd name="T12" fmla="*/ 4 w 8"/>
                    <a:gd name="T13" fmla="*/ 1 h 6"/>
                    <a:gd name="T14" fmla="*/ 5 w 8"/>
                    <a:gd name="T15" fmla="*/ 2 h 6"/>
                    <a:gd name="T16" fmla="*/ 5 w 8"/>
                    <a:gd name="T17" fmla="*/ 3 h 6"/>
                    <a:gd name="T18" fmla="*/ 5 w 8"/>
                    <a:gd name="T19" fmla="*/ 3 h 6"/>
                    <a:gd name="T20" fmla="*/ 2 w 8"/>
                    <a:gd name="T21" fmla="*/ 3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6"/>
                    <a:gd name="T35" fmla="*/ 8 w 8"/>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6">
                      <a:moveTo>
                        <a:pt x="3" y="6"/>
                      </a:moveTo>
                      <a:lnTo>
                        <a:pt x="2" y="5"/>
                      </a:lnTo>
                      <a:lnTo>
                        <a:pt x="2" y="3"/>
                      </a:lnTo>
                      <a:lnTo>
                        <a:pt x="2" y="1"/>
                      </a:lnTo>
                      <a:lnTo>
                        <a:pt x="0" y="0"/>
                      </a:lnTo>
                      <a:lnTo>
                        <a:pt x="7" y="0"/>
                      </a:lnTo>
                      <a:lnTo>
                        <a:pt x="7" y="1"/>
                      </a:lnTo>
                      <a:lnTo>
                        <a:pt x="8" y="3"/>
                      </a:lnTo>
                      <a:lnTo>
                        <a:pt x="8" y="5"/>
                      </a:lnTo>
                      <a:lnTo>
                        <a:pt x="8" y="6"/>
                      </a:lnTo>
                      <a:lnTo>
                        <a:pt x="3" y="6"/>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4" name="Freeform 203">
                  <a:extLst>
                    <a:ext uri="{FF2B5EF4-FFF2-40B4-BE49-F238E27FC236}">
                      <a16:creationId xmlns:a16="http://schemas.microsoft.com/office/drawing/2014/main" xmlns="" id="{46668774-4111-422F-BF21-FDFCDD53008B}"/>
                    </a:ext>
                  </a:extLst>
                </p:cNvPr>
                <p:cNvSpPr>
                  <a:spLocks/>
                </p:cNvSpPr>
                <p:nvPr/>
              </p:nvSpPr>
              <p:spPr bwMode="auto">
                <a:xfrm>
                  <a:off x="1293" y="3735"/>
                  <a:ext cx="4" cy="4"/>
                </a:xfrm>
                <a:custGeom>
                  <a:avLst/>
                  <a:gdLst>
                    <a:gd name="T0" fmla="*/ 1 w 9"/>
                    <a:gd name="T1" fmla="*/ 4 h 7"/>
                    <a:gd name="T2" fmla="*/ 1 w 9"/>
                    <a:gd name="T3" fmla="*/ 4 h 7"/>
                    <a:gd name="T4" fmla="*/ 1 w 9"/>
                    <a:gd name="T5" fmla="*/ 3 h 7"/>
                    <a:gd name="T6" fmla="*/ 1 w 9"/>
                    <a:gd name="T7" fmla="*/ 3 h 7"/>
                    <a:gd name="T8" fmla="*/ 1 w 9"/>
                    <a:gd name="T9" fmla="*/ 3 h 7"/>
                    <a:gd name="T10" fmla="*/ 1 w 9"/>
                    <a:gd name="T11" fmla="*/ 2 h 7"/>
                    <a:gd name="T12" fmla="*/ 1 w 9"/>
                    <a:gd name="T13" fmla="*/ 1 h 7"/>
                    <a:gd name="T14" fmla="*/ 1 w 9"/>
                    <a:gd name="T15" fmla="*/ 1 h 7"/>
                    <a:gd name="T16" fmla="*/ 0 w 9"/>
                    <a:gd name="T17" fmla="*/ 0 h 7"/>
                    <a:gd name="T18" fmla="*/ 3 w 9"/>
                    <a:gd name="T19" fmla="*/ 0 h 7"/>
                    <a:gd name="T20" fmla="*/ 3 w 9"/>
                    <a:gd name="T21" fmla="*/ 1 h 7"/>
                    <a:gd name="T22" fmla="*/ 3 w 9"/>
                    <a:gd name="T23" fmla="*/ 2 h 7"/>
                    <a:gd name="T24" fmla="*/ 3 w 9"/>
                    <a:gd name="T25" fmla="*/ 3 h 7"/>
                    <a:gd name="T26" fmla="*/ 4 w 9"/>
                    <a:gd name="T27" fmla="*/ 4 h 7"/>
                    <a:gd name="T28" fmla="*/ 1 w 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7"/>
                    <a:gd name="T47" fmla="*/ 9 w 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7">
                      <a:moveTo>
                        <a:pt x="2" y="7"/>
                      </a:moveTo>
                      <a:lnTo>
                        <a:pt x="2" y="7"/>
                      </a:lnTo>
                      <a:lnTo>
                        <a:pt x="2" y="5"/>
                      </a:lnTo>
                      <a:lnTo>
                        <a:pt x="2" y="3"/>
                      </a:lnTo>
                      <a:lnTo>
                        <a:pt x="2" y="2"/>
                      </a:lnTo>
                      <a:lnTo>
                        <a:pt x="0" y="0"/>
                      </a:lnTo>
                      <a:lnTo>
                        <a:pt x="7" y="0"/>
                      </a:lnTo>
                      <a:lnTo>
                        <a:pt x="7" y="2"/>
                      </a:lnTo>
                      <a:lnTo>
                        <a:pt x="7" y="3"/>
                      </a:lnTo>
                      <a:lnTo>
                        <a:pt x="7" y="5"/>
                      </a:lnTo>
                      <a:lnTo>
                        <a:pt x="9" y="7"/>
                      </a:lnTo>
                      <a:lnTo>
                        <a:pt x="2" y="7"/>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5" name="Freeform 204">
                  <a:extLst>
                    <a:ext uri="{FF2B5EF4-FFF2-40B4-BE49-F238E27FC236}">
                      <a16:creationId xmlns:a16="http://schemas.microsoft.com/office/drawing/2014/main" xmlns="" id="{2EBB2A4E-3470-4A23-846F-E5D517C44BF2}"/>
                    </a:ext>
                  </a:extLst>
                </p:cNvPr>
                <p:cNvSpPr>
                  <a:spLocks/>
                </p:cNvSpPr>
                <p:nvPr/>
              </p:nvSpPr>
              <p:spPr bwMode="auto">
                <a:xfrm>
                  <a:off x="1292" y="3732"/>
                  <a:ext cx="4" cy="3"/>
                </a:xfrm>
                <a:custGeom>
                  <a:avLst/>
                  <a:gdLst>
                    <a:gd name="T0" fmla="*/ 1 w 8"/>
                    <a:gd name="T1" fmla="*/ 3 h 7"/>
                    <a:gd name="T2" fmla="*/ 1 w 8"/>
                    <a:gd name="T3" fmla="*/ 2 h 7"/>
                    <a:gd name="T4" fmla="*/ 1 w 8"/>
                    <a:gd name="T5" fmla="*/ 2 h 7"/>
                    <a:gd name="T6" fmla="*/ 0 w 8"/>
                    <a:gd name="T7" fmla="*/ 1 h 7"/>
                    <a:gd name="T8" fmla="*/ 0 w 8"/>
                    <a:gd name="T9" fmla="*/ 0 h 7"/>
                    <a:gd name="T10" fmla="*/ 2 w 8"/>
                    <a:gd name="T11" fmla="*/ 0 h 7"/>
                    <a:gd name="T12" fmla="*/ 3 w 8"/>
                    <a:gd name="T13" fmla="*/ 1 h 7"/>
                    <a:gd name="T14" fmla="*/ 3 w 8"/>
                    <a:gd name="T15" fmla="*/ 2 h 7"/>
                    <a:gd name="T16" fmla="*/ 3 w 8"/>
                    <a:gd name="T17" fmla="*/ 2 h 7"/>
                    <a:gd name="T18" fmla="*/ 4 w 8"/>
                    <a:gd name="T19" fmla="*/ 3 h 7"/>
                    <a:gd name="T20" fmla="*/ 1 w 8"/>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1" y="7"/>
                      </a:moveTo>
                      <a:lnTo>
                        <a:pt x="1" y="5"/>
                      </a:lnTo>
                      <a:lnTo>
                        <a:pt x="1" y="4"/>
                      </a:lnTo>
                      <a:lnTo>
                        <a:pt x="0" y="2"/>
                      </a:lnTo>
                      <a:lnTo>
                        <a:pt x="0" y="0"/>
                      </a:lnTo>
                      <a:lnTo>
                        <a:pt x="5" y="0"/>
                      </a:lnTo>
                      <a:lnTo>
                        <a:pt x="6" y="2"/>
                      </a:lnTo>
                      <a:lnTo>
                        <a:pt x="6" y="4"/>
                      </a:lnTo>
                      <a:lnTo>
                        <a:pt x="6" y="5"/>
                      </a:lnTo>
                      <a:lnTo>
                        <a:pt x="8" y="7"/>
                      </a:lnTo>
                      <a:lnTo>
                        <a:pt x="1" y="7"/>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6" name="Freeform 205">
                  <a:extLst>
                    <a:ext uri="{FF2B5EF4-FFF2-40B4-BE49-F238E27FC236}">
                      <a16:creationId xmlns:a16="http://schemas.microsoft.com/office/drawing/2014/main" xmlns="" id="{5A0F26FC-9115-46C5-B21E-92DF88420AAF}"/>
                    </a:ext>
                  </a:extLst>
                </p:cNvPr>
                <p:cNvSpPr>
                  <a:spLocks/>
                </p:cNvSpPr>
                <p:nvPr/>
              </p:nvSpPr>
              <p:spPr bwMode="auto">
                <a:xfrm>
                  <a:off x="1291" y="3729"/>
                  <a:ext cx="3" cy="3"/>
                </a:xfrm>
                <a:custGeom>
                  <a:avLst/>
                  <a:gdLst>
                    <a:gd name="T0" fmla="*/ 1 w 7"/>
                    <a:gd name="T1" fmla="*/ 3 h 7"/>
                    <a:gd name="T2" fmla="*/ 1 w 7"/>
                    <a:gd name="T3" fmla="*/ 2 h 7"/>
                    <a:gd name="T4" fmla="*/ 1 w 7"/>
                    <a:gd name="T5" fmla="*/ 2 h 7"/>
                    <a:gd name="T6" fmla="*/ 0 w 7"/>
                    <a:gd name="T7" fmla="*/ 1 h 7"/>
                    <a:gd name="T8" fmla="*/ 0 w 7"/>
                    <a:gd name="T9" fmla="*/ 0 h 7"/>
                    <a:gd name="T10" fmla="*/ 2 w 7"/>
                    <a:gd name="T11" fmla="*/ 0 h 7"/>
                    <a:gd name="T12" fmla="*/ 2 w 7"/>
                    <a:gd name="T13" fmla="*/ 0 h 7"/>
                    <a:gd name="T14" fmla="*/ 2 w 7"/>
                    <a:gd name="T15" fmla="*/ 0 h 7"/>
                    <a:gd name="T16" fmla="*/ 2 w 7"/>
                    <a:gd name="T17" fmla="*/ 1 h 7"/>
                    <a:gd name="T18" fmla="*/ 2 w 7"/>
                    <a:gd name="T19" fmla="*/ 1 h 7"/>
                    <a:gd name="T20" fmla="*/ 2 w 7"/>
                    <a:gd name="T21" fmla="*/ 2 h 7"/>
                    <a:gd name="T22" fmla="*/ 3 w 7"/>
                    <a:gd name="T23" fmla="*/ 2 h 7"/>
                    <a:gd name="T24" fmla="*/ 3 w 7"/>
                    <a:gd name="T25" fmla="*/ 2 h 7"/>
                    <a:gd name="T26" fmla="*/ 3 w 7"/>
                    <a:gd name="T27" fmla="*/ 3 h 7"/>
                    <a:gd name="T28" fmla="*/ 1 w 7"/>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7"/>
                    <a:gd name="T47" fmla="*/ 7 w 7"/>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7">
                      <a:moveTo>
                        <a:pt x="2" y="7"/>
                      </a:moveTo>
                      <a:lnTo>
                        <a:pt x="2" y="5"/>
                      </a:lnTo>
                      <a:lnTo>
                        <a:pt x="2" y="4"/>
                      </a:lnTo>
                      <a:lnTo>
                        <a:pt x="0" y="2"/>
                      </a:lnTo>
                      <a:lnTo>
                        <a:pt x="0" y="0"/>
                      </a:lnTo>
                      <a:lnTo>
                        <a:pt x="5" y="0"/>
                      </a:lnTo>
                      <a:lnTo>
                        <a:pt x="5" y="2"/>
                      </a:lnTo>
                      <a:lnTo>
                        <a:pt x="5" y="4"/>
                      </a:lnTo>
                      <a:lnTo>
                        <a:pt x="7" y="4"/>
                      </a:lnTo>
                      <a:lnTo>
                        <a:pt x="7" y="5"/>
                      </a:lnTo>
                      <a:lnTo>
                        <a:pt x="7" y="7"/>
                      </a:lnTo>
                      <a:lnTo>
                        <a:pt x="2" y="7"/>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5" name="Group 206">
                <a:extLst>
                  <a:ext uri="{FF2B5EF4-FFF2-40B4-BE49-F238E27FC236}">
                    <a16:creationId xmlns:a16="http://schemas.microsoft.com/office/drawing/2014/main" xmlns="" id="{8BD68E2F-734C-42AB-97B1-89BBA1BA0F6F}"/>
                  </a:ext>
                </a:extLst>
              </p:cNvPr>
              <p:cNvGrpSpPr>
                <a:grpSpLocks/>
              </p:cNvGrpSpPr>
              <p:nvPr/>
            </p:nvGrpSpPr>
            <p:grpSpPr bwMode="auto">
              <a:xfrm>
                <a:off x="806" y="3165"/>
                <a:ext cx="586" cy="617"/>
                <a:chOff x="808" y="3165"/>
                <a:chExt cx="586" cy="617"/>
              </a:xfrm>
            </p:grpSpPr>
            <p:sp>
              <p:nvSpPr>
                <p:cNvPr id="19867" name="Freeform 207">
                  <a:extLst>
                    <a:ext uri="{FF2B5EF4-FFF2-40B4-BE49-F238E27FC236}">
                      <a16:creationId xmlns:a16="http://schemas.microsoft.com/office/drawing/2014/main" xmlns="" id="{4C31CD91-3DA8-4E2B-8CB8-10A50DD363E1}"/>
                    </a:ext>
                  </a:extLst>
                </p:cNvPr>
                <p:cNvSpPr>
                  <a:spLocks/>
                </p:cNvSpPr>
                <p:nvPr/>
              </p:nvSpPr>
              <p:spPr bwMode="auto">
                <a:xfrm>
                  <a:off x="1290" y="3725"/>
                  <a:ext cx="3" cy="4"/>
                </a:xfrm>
                <a:custGeom>
                  <a:avLst/>
                  <a:gdLst>
                    <a:gd name="T0" fmla="*/ 1 w 7"/>
                    <a:gd name="T1" fmla="*/ 4 h 6"/>
                    <a:gd name="T2" fmla="*/ 1 w 7"/>
                    <a:gd name="T3" fmla="*/ 3 h 6"/>
                    <a:gd name="T4" fmla="*/ 1 w 7"/>
                    <a:gd name="T5" fmla="*/ 2 h 6"/>
                    <a:gd name="T6" fmla="*/ 0 w 7"/>
                    <a:gd name="T7" fmla="*/ 1 h 6"/>
                    <a:gd name="T8" fmla="*/ 0 w 7"/>
                    <a:gd name="T9" fmla="*/ 0 h 6"/>
                    <a:gd name="T10" fmla="*/ 2 w 7"/>
                    <a:gd name="T11" fmla="*/ 0 h 6"/>
                    <a:gd name="T12" fmla="*/ 2 w 7"/>
                    <a:gd name="T13" fmla="*/ 1 h 6"/>
                    <a:gd name="T14" fmla="*/ 2 w 7"/>
                    <a:gd name="T15" fmla="*/ 2 h 6"/>
                    <a:gd name="T16" fmla="*/ 2 w 7"/>
                    <a:gd name="T17" fmla="*/ 3 h 6"/>
                    <a:gd name="T18" fmla="*/ 3 w 7"/>
                    <a:gd name="T19" fmla="*/ 4 h 6"/>
                    <a:gd name="T20" fmla="*/ 1 w 7"/>
                    <a:gd name="T21" fmla="*/ 4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2" y="6"/>
                      </a:moveTo>
                      <a:lnTo>
                        <a:pt x="2" y="5"/>
                      </a:lnTo>
                      <a:lnTo>
                        <a:pt x="2" y="3"/>
                      </a:lnTo>
                      <a:lnTo>
                        <a:pt x="0" y="1"/>
                      </a:lnTo>
                      <a:lnTo>
                        <a:pt x="0" y="0"/>
                      </a:lnTo>
                      <a:lnTo>
                        <a:pt x="5" y="0"/>
                      </a:lnTo>
                      <a:lnTo>
                        <a:pt x="5" y="1"/>
                      </a:lnTo>
                      <a:lnTo>
                        <a:pt x="5" y="3"/>
                      </a:lnTo>
                      <a:lnTo>
                        <a:pt x="5" y="5"/>
                      </a:lnTo>
                      <a:lnTo>
                        <a:pt x="7" y="6"/>
                      </a:lnTo>
                      <a:lnTo>
                        <a:pt x="2" y="6"/>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8" name="Freeform 208">
                  <a:extLst>
                    <a:ext uri="{FF2B5EF4-FFF2-40B4-BE49-F238E27FC236}">
                      <a16:creationId xmlns:a16="http://schemas.microsoft.com/office/drawing/2014/main" xmlns="" id="{0C34C96C-66E3-41D2-A6EB-F5CF482B0F90}"/>
                    </a:ext>
                  </a:extLst>
                </p:cNvPr>
                <p:cNvSpPr>
                  <a:spLocks/>
                </p:cNvSpPr>
                <p:nvPr/>
              </p:nvSpPr>
              <p:spPr bwMode="auto">
                <a:xfrm>
                  <a:off x="1290" y="3722"/>
                  <a:ext cx="3" cy="3"/>
                </a:xfrm>
                <a:custGeom>
                  <a:avLst/>
                  <a:gdLst>
                    <a:gd name="T0" fmla="*/ 0 w 5"/>
                    <a:gd name="T1" fmla="*/ 3 h 7"/>
                    <a:gd name="T2" fmla="*/ 0 w 5"/>
                    <a:gd name="T3" fmla="*/ 2 h 7"/>
                    <a:gd name="T4" fmla="*/ 0 w 5"/>
                    <a:gd name="T5" fmla="*/ 2 h 7"/>
                    <a:gd name="T6" fmla="*/ 0 w 5"/>
                    <a:gd name="T7" fmla="*/ 2 h 7"/>
                    <a:gd name="T8" fmla="*/ 0 w 5"/>
                    <a:gd name="T9" fmla="*/ 1 h 7"/>
                    <a:gd name="T10" fmla="*/ 0 w 5"/>
                    <a:gd name="T11" fmla="*/ 1 h 7"/>
                    <a:gd name="T12" fmla="*/ 0 w 5"/>
                    <a:gd name="T13" fmla="*/ 1 h 7"/>
                    <a:gd name="T14" fmla="*/ 0 w 5"/>
                    <a:gd name="T15" fmla="*/ 1 h 7"/>
                    <a:gd name="T16" fmla="*/ 0 w 5"/>
                    <a:gd name="T17" fmla="*/ 0 h 7"/>
                    <a:gd name="T18" fmla="*/ 2 w 5"/>
                    <a:gd name="T19" fmla="*/ 0 h 7"/>
                    <a:gd name="T20" fmla="*/ 2 w 5"/>
                    <a:gd name="T21" fmla="*/ 1 h 7"/>
                    <a:gd name="T22" fmla="*/ 2 w 5"/>
                    <a:gd name="T23" fmla="*/ 1 h 7"/>
                    <a:gd name="T24" fmla="*/ 2 w 5"/>
                    <a:gd name="T25" fmla="*/ 2 h 7"/>
                    <a:gd name="T26" fmla="*/ 3 w 5"/>
                    <a:gd name="T27" fmla="*/ 3 h 7"/>
                    <a:gd name="T28" fmla="*/ 0 w 5"/>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0" y="7"/>
                      </a:moveTo>
                      <a:lnTo>
                        <a:pt x="0" y="5"/>
                      </a:lnTo>
                      <a:lnTo>
                        <a:pt x="0" y="3"/>
                      </a:lnTo>
                      <a:lnTo>
                        <a:pt x="0" y="2"/>
                      </a:lnTo>
                      <a:lnTo>
                        <a:pt x="0" y="0"/>
                      </a:lnTo>
                      <a:lnTo>
                        <a:pt x="4" y="0"/>
                      </a:lnTo>
                      <a:lnTo>
                        <a:pt x="4" y="2"/>
                      </a:lnTo>
                      <a:lnTo>
                        <a:pt x="4" y="3"/>
                      </a:lnTo>
                      <a:lnTo>
                        <a:pt x="4" y="5"/>
                      </a:lnTo>
                      <a:lnTo>
                        <a:pt x="5" y="7"/>
                      </a:lnTo>
                      <a:lnTo>
                        <a:pt x="0" y="7"/>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9" name="Freeform 209">
                  <a:extLst>
                    <a:ext uri="{FF2B5EF4-FFF2-40B4-BE49-F238E27FC236}">
                      <a16:creationId xmlns:a16="http://schemas.microsoft.com/office/drawing/2014/main" xmlns="" id="{00DA8413-17D6-4D23-9B39-05266C95F018}"/>
                    </a:ext>
                  </a:extLst>
                </p:cNvPr>
                <p:cNvSpPr>
                  <a:spLocks/>
                </p:cNvSpPr>
                <p:nvPr/>
              </p:nvSpPr>
              <p:spPr bwMode="auto">
                <a:xfrm>
                  <a:off x="1290" y="3718"/>
                  <a:ext cx="2" cy="4"/>
                </a:xfrm>
                <a:custGeom>
                  <a:avLst/>
                  <a:gdLst>
                    <a:gd name="T0" fmla="*/ 0 w 4"/>
                    <a:gd name="T1" fmla="*/ 4 h 9"/>
                    <a:gd name="T2" fmla="*/ 0 w 4"/>
                    <a:gd name="T3" fmla="*/ 3 h 9"/>
                    <a:gd name="T4" fmla="*/ 0 w 4"/>
                    <a:gd name="T5" fmla="*/ 2 h 9"/>
                    <a:gd name="T6" fmla="*/ 0 w 4"/>
                    <a:gd name="T7" fmla="*/ 1 h 9"/>
                    <a:gd name="T8" fmla="*/ 0 w 4"/>
                    <a:gd name="T9" fmla="*/ 0 h 9"/>
                    <a:gd name="T10" fmla="*/ 0 w 4"/>
                    <a:gd name="T11" fmla="*/ 0 h 9"/>
                    <a:gd name="T12" fmla="*/ 1 w 4"/>
                    <a:gd name="T13" fmla="*/ 1 h 9"/>
                    <a:gd name="T14" fmla="*/ 1 w 4"/>
                    <a:gd name="T15" fmla="*/ 2 h 9"/>
                    <a:gd name="T16" fmla="*/ 1 w 4"/>
                    <a:gd name="T17" fmla="*/ 3 h 9"/>
                    <a:gd name="T18" fmla="*/ 2 w 4"/>
                    <a:gd name="T19" fmla="*/ 4 h 9"/>
                    <a:gd name="T20" fmla="*/ 0 w 4"/>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0" y="9"/>
                      </a:moveTo>
                      <a:lnTo>
                        <a:pt x="0" y="7"/>
                      </a:lnTo>
                      <a:lnTo>
                        <a:pt x="0" y="4"/>
                      </a:lnTo>
                      <a:lnTo>
                        <a:pt x="0" y="2"/>
                      </a:lnTo>
                      <a:lnTo>
                        <a:pt x="0" y="0"/>
                      </a:lnTo>
                      <a:lnTo>
                        <a:pt x="2" y="2"/>
                      </a:lnTo>
                      <a:lnTo>
                        <a:pt x="2" y="4"/>
                      </a:lnTo>
                      <a:lnTo>
                        <a:pt x="2" y="7"/>
                      </a:lnTo>
                      <a:lnTo>
                        <a:pt x="4" y="9"/>
                      </a:lnTo>
                      <a:lnTo>
                        <a:pt x="0" y="9"/>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0" name="Freeform 210">
                  <a:extLst>
                    <a:ext uri="{FF2B5EF4-FFF2-40B4-BE49-F238E27FC236}">
                      <a16:creationId xmlns:a16="http://schemas.microsoft.com/office/drawing/2014/main" xmlns="" id="{27C21DDB-FA6F-49B1-B9B8-D51083C1AC02}"/>
                    </a:ext>
                  </a:extLst>
                </p:cNvPr>
                <p:cNvSpPr>
                  <a:spLocks/>
                </p:cNvSpPr>
                <p:nvPr/>
              </p:nvSpPr>
              <p:spPr bwMode="auto">
                <a:xfrm>
                  <a:off x="1290" y="3715"/>
                  <a:ext cx="1" cy="3"/>
                </a:xfrm>
                <a:custGeom>
                  <a:avLst/>
                  <a:gdLst>
                    <a:gd name="T0" fmla="*/ 0 w 1"/>
                    <a:gd name="T1" fmla="*/ 3 h 5"/>
                    <a:gd name="T2" fmla="*/ 0 w 1"/>
                    <a:gd name="T3" fmla="*/ 2 h 5"/>
                    <a:gd name="T4" fmla="*/ 0 w 1"/>
                    <a:gd name="T5" fmla="*/ 1 h 5"/>
                    <a:gd name="T6" fmla="*/ 0 w 1"/>
                    <a:gd name="T7" fmla="*/ 1 h 5"/>
                    <a:gd name="T8" fmla="*/ 0 w 1"/>
                    <a:gd name="T9" fmla="*/ 0 h 5"/>
                    <a:gd name="T10" fmla="*/ 0 w 1"/>
                    <a:gd name="T11" fmla="*/ 1 h 5"/>
                    <a:gd name="T12" fmla="*/ 0 w 1"/>
                    <a:gd name="T13" fmla="*/ 1 h 5"/>
                    <a:gd name="T14" fmla="*/ 0 w 1"/>
                    <a:gd name="T15" fmla="*/ 2 h 5"/>
                    <a:gd name="T16" fmla="*/ 0 w 1"/>
                    <a:gd name="T17" fmla="*/ 3 h 5"/>
                    <a:gd name="T18" fmla="*/ 0 w 1"/>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5"/>
                    <a:gd name="T32" fmla="*/ 1 w 1"/>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5">
                      <a:moveTo>
                        <a:pt x="0" y="5"/>
                      </a:moveTo>
                      <a:lnTo>
                        <a:pt x="0" y="4"/>
                      </a:lnTo>
                      <a:lnTo>
                        <a:pt x="0" y="2"/>
                      </a:lnTo>
                      <a:lnTo>
                        <a:pt x="0" y="0"/>
                      </a:lnTo>
                      <a:lnTo>
                        <a:pt x="0" y="2"/>
                      </a:lnTo>
                      <a:lnTo>
                        <a:pt x="0" y="4"/>
                      </a:lnTo>
                      <a:lnTo>
                        <a:pt x="0" y="5"/>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1" name="Freeform 211">
                  <a:extLst>
                    <a:ext uri="{FF2B5EF4-FFF2-40B4-BE49-F238E27FC236}">
                      <a16:creationId xmlns:a16="http://schemas.microsoft.com/office/drawing/2014/main" xmlns="" id="{65C54479-4778-4FA1-A46D-88AC55E4AF6B}"/>
                    </a:ext>
                  </a:extLst>
                </p:cNvPr>
                <p:cNvSpPr>
                  <a:spLocks/>
                </p:cNvSpPr>
                <p:nvPr/>
              </p:nvSpPr>
              <p:spPr bwMode="auto">
                <a:xfrm>
                  <a:off x="1290" y="3715"/>
                  <a:ext cx="16" cy="67"/>
                </a:xfrm>
                <a:custGeom>
                  <a:avLst/>
                  <a:gdLst>
                    <a:gd name="T0" fmla="*/ 16 w 32"/>
                    <a:gd name="T1" fmla="*/ 57 h 134"/>
                    <a:gd name="T2" fmla="*/ 16 w 32"/>
                    <a:gd name="T3" fmla="*/ 57 h 134"/>
                    <a:gd name="T4" fmla="*/ 15 w 32"/>
                    <a:gd name="T5" fmla="*/ 54 h 134"/>
                    <a:gd name="T6" fmla="*/ 14 w 32"/>
                    <a:gd name="T7" fmla="*/ 51 h 134"/>
                    <a:gd name="T8" fmla="*/ 12 w 32"/>
                    <a:gd name="T9" fmla="*/ 46 h 134"/>
                    <a:gd name="T10" fmla="*/ 12 w 32"/>
                    <a:gd name="T11" fmla="*/ 43 h 134"/>
                    <a:gd name="T12" fmla="*/ 12 w 32"/>
                    <a:gd name="T13" fmla="*/ 43 h 134"/>
                    <a:gd name="T14" fmla="*/ 11 w 32"/>
                    <a:gd name="T15" fmla="*/ 40 h 134"/>
                    <a:gd name="T16" fmla="*/ 10 w 32"/>
                    <a:gd name="T17" fmla="*/ 35 h 134"/>
                    <a:gd name="T18" fmla="*/ 9 w 32"/>
                    <a:gd name="T19" fmla="*/ 33 h 134"/>
                    <a:gd name="T20" fmla="*/ 8 w 32"/>
                    <a:gd name="T21" fmla="*/ 29 h 134"/>
                    <a:gd name="T22" fmla="*/ 8 w 32"/>
                    <a:gd name="T23" fmla="*/ 29 h 134"/>
                    <a:gd name="T24" fmla="*/ 7 w 32"/>
                    <a:gd name="T25" fmla="*/ 25 h 134"/>
                    <a:gd name="T26" fmla="*/ 6 w 32"/>
                    <a:gd name="T27" fmla="*/ 21 h 134"/>
                    <a:gd name="T28" fmla="*/ 5 w 32"/>
                    <a:gd name="T29" fmla="*/ 18 h 134"/>
                    <a:gd name="T30" fmla="*/ 3 w 32"/>
                    <a:gd name="T31" fmla="*/ 14 h 134"/>
                    <a:gd name="T32" fmla="*/ 3 w 32"/>
                    <a:gd name="T33" fmla="*/ 14 h 134"/>
                    <a:gd name="T34" fmla="*/ 2 w 32"/>
                    <a:gd name="T35" fmla="*/ 11 h 134"/>
                    <a:gd name="T36" fmla="*/ 2 w 32"/>
                    <a:gd name="T37" fmla="*/ 7 h 134"/>
                    <a:gd name="T38" fmla="*/ 0 w 32"/>
                    <a:gd name="T39" fmla="*/ 3 h 134"/>
                    <a:gd name="T40" fmla="*/ 0 w 32"/>
                    <a:gd name="T41" fmla="*/ 0 h 134"/>
                    <a:gd name="T42" fmla="*/ 0 w 32"/>
                    <a:gd name="T43" fmla="*/ 0 h 134"/>
                    <a:gd name="T44" fmla="*/ 0 w 32"/>
                    <a:gd name="T45" fmla="*/ 2 h 134"/>
                    <a:gd name="T46" fmla="*/ 0 w 32"/>
                    <a:gd name="T47" fmla="*/ 4 h 134"/>
                    <a:gd name="T48" fmla="*/ 0 w 32"/>
                    <a:gd name="T49" fmla="*/ 6 h 134"/>
                    <a:gd name="T50" fmla="*/ 0 w 32"/>
                    <a:gd name="T51" fmla="*/ 8 h 134"/>
                    <a:gd name="T52" fmla="*/ 0 w 32"/>
                    <a:gd name="T53" fmla="*/ 8 h 134"/>
                    <a:gd name="T54" fmla="*/ 0 w 32"/>
                    <a:gd name="T55" fmla="*/ 12 h 134"/>
                    <a:gd name="T56" fmla="*/ 2 w 32"/>
                    <a:gd name="T57" fmla="*/ 16 h 134"/>
                    <a:gd name="T58" fmla="*/ 2 w 32"/>
                    <a:gd name="T59" fmla="*/ 19 h 134"/>
                    <a:gd name="T60" fmla="*/ 3 w 32"/>
                    <a:gd name="T61" fmla="*/ 23 h 134"/>
                    <a:gd name="T62" fmla="*/ 3 w 32"/>
                    <a:gd name="T63" fmla="*/ 23 h 134"/>
                    <a:gd name="T64" fmla="*/ 4 w 32"/>
                    <a:gd name="T65" fmla="*/ 26 h 134"/>
                    <a:gd name="T66" fmla="*/ 6 w 32"/>
                    <a:gd name="T67" fmla="*/ 29 h 134"/>
                    <a:gd name="T68" fmla="*/ 7 w 32"/>
                    <a:gd name="T69" fmla="*/ 34 h 134"/>
                    <a:gd name="T70" fmla="*/ 7 w 32"/>
                    <a:gd name="T71" fmla="*/ 37 h 134"/>
                    <a:gd name="T72" fmla="*/ 7 w 32"/>
                    <a:gd name="T73" fmla="*/ 37 h 134"/>
                    <a:gd name="T74" fmla="*/ 8 w 32"/>
                    <a:gd name="T75" fmla="*/ 40 h 134"/>
                    <a:gd name="T76" fmla="*/ 10 w 32"/>
                    <a:gd name="T77" fmla="*/ 45 h 134"/>
                    <a:gd name="T78" fmla="*/ 11 w 32"/>
                    <a:gd name="T79" fmla="*/ 48 h 134"/>
                    <a:gd name="T80" fmla="*/ 12 w 32"/>
                    <a:gd name="T81" fmla="*/ 52 h 134"/>
                    <a:gd name="T82" fmla="*/ 12 w 32"/>
                    <a:gd name="T83" fmla="*/ 52 h 134"/>
                    <a:gd name="T84" fmla="*/ 12 w 32"/>
                    <a:gd name="T85" fmla="*/ 56 h 134"/>
                    <a:gd name="T86" fmla="*/ 13 w 32"/>
                    <a:gd name="T87" fmla="*/ 59 h 134"/>
                    <a:gd name="T88" fmla="*/ 15 w 32"/>
                    <a:gd name="T89" fmla="*/ 63 h 134"/>
                    <a:gd name="T90" fmla="*/ 16 w 32"/>
                    <a:gd name="T91" fmla="*/ 67 h 134"/>
                    <a:gd name="T92" fmla="*/ 16 w 32"/>
                    <a:gd name="T93" fmla="*/ 67 h 134"/>
                    <a:gd name="T94" fmla="*/ 16 w 32"/>
                    <a:gd name="T95" fmla="*/ 65 h 134"/>
                    <a:gd name="T96" fmla="*/ 16 w 32"/>
                    <a:gd name="T97" fmla="*/ 62 h 134"/>
                    <a:gd name="T98" fmla="*/ 16 w 32"/>
                    <a:gd name="T99" fmla="*/ 60 h 134"/>
                    <a:gd name="T100" fmla="*/ 16 w 32"/>
                    <a:gd name="T101" fmla="*/ 57 h 13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
                    <a:gd name="T154" fmla="*/ 0 h 134"/>
                    <a:gd name="T155" fmla="*/ 32 w 32"/>
                    <a:gd name="T156" fmla="*/ 134 h 13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 h="134">
                      <a:moveTo>
                        <a:pt x="32" y="115"/>
                      </a:moveTo>
                      <a:lnTo>
                        <a:pt x="32" y="115"/>
                      </a:lnTo>
                      <a:lnTo>
                        <a:pt x="31" y="108"/>
                      </a:lnTo>
                      <a:lnTo>
                        <a:pt x="29" y="102"/>
                      </a:lnTo>
                      <a:lnTo>
                        <a:pt x="25" y="93"/>
                      </a:lnTo>
                      <a:lnTo>
                        <a:pt x="24" y="86"/>
                      </a:lnTo>
                      <a:lnTo>
                        <a:pt x="22" y="80"/>
                      </a:lnTo>
                      <a:lnTo>
                        <a:pt x="20" y="71"/>
                      </a:lnTo>
                      <a:lnTo>
                        <a:pt x="19" y="65"/>
                      </a:lnTo>
                      <a:lnTo>
                        <a:pt x="17" y="58"/>
                      </a:lnTo>
                      <a:lnTo>
                        <a:pt x="15" y="51"/>
                      </a:lnTo>
                      <a:lnTo>
                        <a:pt x="12" y="43"/>
                      </a:lnTo>
                      <a:lnTo>
                        <a:pt x="10" y="36"/>
                      </a:lnTo>
                      <a:lnTo>
                        <a:pt x="7" y="29"/>
                      </a:lnTo>
                      <a:lnTo>
                        <a:pt x="5" y="22"/>
                      </a:lnTo>
                      <a:lnTo>
                        <a:pt x="4" y="14"/>
                      </a:lnTo>
                      <a:lnTo>
                        <a:pt x="0" y="7"/>
                      </a:lnTo>
                      <a:lnTo>
                        <a:pt x="0" y="0"/>
                      </a:lnTo>
                      <a:lnTo>
                        <a:pt x="0" y="4"/>
                      </a:lnTo>
                      <a:lnTo>
                        <a:pt x="0" y="9"/>
                      </a:lnTo>
                      <a:lnTo>
                        <a:pt x="0" y="12"/>
                      </a:lnTo>
                      <a:lnTo>
                        <a:pt x="0" y="17"/>
                      </a:lnTo>
                      <a:lnTo>
                        <a:pt x="0" y="24"/>
                      </a:lnTo>
                      <a:lnTo>
                        <a:pt x="4" y="32"/>
                      </a:lnTo>
                      <a:lnTo>
                        <a:pt x="5" y="39"/>
                      </a:lnTo>
                      <a:lnTo>
                        <a:pt x="7" y="46"/>
                      </a:lnTo>
                      <a:lnTo>
                        <a:pt x="9" y="53"/>
                      </a:lnTo>
                      <a:lnTo>
                        <a:pt x="12" y="59"/>
                      </a:lnTo>
                      <a:lnTo>
                        <a:pt x="14" y="68"/>
                      </a:lnTo>
                      <a:lnTo>
                        <a:pt x="15" y="75"/>
                      </a:lnTo>
                      <a:lnTo>
                        <a:pt x="17" y="81"/>
                      </a:lnTo>
                      <a:lnTo>
                        <a:pt x="20" y="90"/>
                      </a:lnTo>
                      <a:lnTo>
                        <a:pt x="22" y="97"/>
                      </a:lnTo>
                      <a:lnTo>
                        <a:pt x="24" y="105"/>
                      </a:lnTo>
                      <a:lnTo>
                        <a:pt x="25" y="112"/>
                      </a:lnTo>
                      <a:lnTo>
                        <a:pt x="27" y="119"/>
                      </a:lnTo>
                      <a:lnTo>
                        <a:pt x="31" y="127"/>
                      </a:lnTo>
                      <a:lnTo>
                        <a:pt x="32" y="134"/>
                      </a:lnTo>
                      <a:lnTo>
                        <a:pt x="32" y="130"/>
                      </a:lnTo>
                      <a:lnTo>
                        <a:pt x="32" y="125"/>
                      </a:lnTo>
                      <a:lnTo>
                        <a:pt x="32" y="120"/>
                      </a:lnTo>
                      <a:lnTo>
                        <a:pt x="32" y="115"/>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2" name="Freeform 212">
                  <a:extLst>
                    <a:ext uri="{FF2B5EF4-FFF2-40B4-BE49-F238E27FC236}">
                      <a16:creationId xmlns:a16="http://schemas.microsoft.com/office/drawing/2014/main" xmlns="" id="{21AD0AEF-4F43-4767-99F5-16DD4190C96A}"/>
                    </a:ext>
                  </a:extLst>
                </p:cNvPr>
                <p:cNvSpPr>
                  <a:spLocks/>
                </p:cNvSpPr>
                <p:nvPr/>
              </p:nvSpPr>
              <p:spPr bwMode="auto">
                <a:xfrm>
                  <a:off x="1305" y="3771"/>
                  <a:ext cx="89" cy="2"/>
                </a:xfrm>
                <a:custGeom>
                  <a:avLst/>
                  <a:gdLst>
                    <a:gd name="T0" fmla="*/ 0 w 176"/>
                    <a:gd name="T1" fmla="*/ 0 h 5"/>
                    <a:gd name="T2" fmla="*/ 0 w 176"/>
                    <a:gd name="T3" fmla="*/ 1 h 5"/>
                    <a:gd name="T4" fmla="*/ 1 w 176"/>
                    <a:gd name="T5" fmla="*/ 1 h 5"/>
                    <a:gd name="T6" fmla="*/ 1 w 176"/>
                    <a:gd name="T7" fmla="*/ 1 h 5"/>
                    <a:gd name="T8" fmla="*/ 1 w 176"/>
                    <a:gd name="T9" fmla="*/ 1 h 5"/>
                    <a:gd name="T10" fmla="*/ 6 w 176"/>
                    <a:gd name="T11" fmla="*/ 1 h 5"/>
                    <a:gd name="T12" fmla="*/ 11 w 176"/>
                    <a:gd name="T13" fmla="*/ 1 h 5"/>
                    <a:gd name="T14" fmla="*/ 16 w 176"/>
                    <a:gd name="T15" fmla="*/ 1 h 5"/>
                    <a:gd name="T16" fmla="*/ 21 w 176"/>
                    <a:gd name="T17" fmla="*/ 1 h 5"/>
                    <a:gd name="T18" fmla="*/ 27 w 176"/>
                    <a:gd name="T19" fmla="*/ 1 h 5"/>
                    <a:gd name="T20" fmla="*/ 33 w 176"/>
                    <a:gd name="T21" fmla="*/ 1 h 5"/>
                    <a:gd name="T22" fmla="*/ 38 w 176"/>
                    <a:gd name="T23" fmla="*/ 1 h 5"/>
                    <a:gd name="T24" fmla="*/ 44 w 176"/>
                    <a:gd name="T25" fmla="*/ 1 h 5"/>
                    <a:gd name="T26" fmla="*/ 49 w 176"/>
                    <a:gd name="T27" fmla="*/ 1 h 5"/>
                    <a:gd name="T28" fmla="*/ 54 w 176"/>
                    <a:gd name="T29" fmla="*/ 1 h 5"/>
                    <a:gd name="T30" fmla="*/ 59 w 176"/>
                    <a:gd name="T31" fmla="*/ 1 h 5"/>
                    <a:gd name="T32" fmla="*/ 65 w 176"/>
                    <a:gd name="T33" fmla="*/ 1 h 5"/>
                    <a:gd name="T34" fmla="*/ 70 w 176"/>
                    <a:gd name="T35" fmla="*/ 1 h 5"/>
                    <a:gd name="T36" fmla="*/ 76 w 176"/>
                    <a:gd name="T37" fmla="*/ 1 h 5"/>
                    <a:gd name="T38" fmla="*/ 83 w 176"/>
                    <a:gd name="T39" fmla="*/ 1 h 5"/>
                    <a:gd name="T40" fmla="*/ 89 w 176"/>
                    <a:gd name="T41" fmla="*/ 2 h 5"/>
                    <a:gd name="T42" fmla="*/ 89 w 176"/>
                    <a:gd name="T43" fmla="*/ 1 h 5"/>
                    <a:gd name="T44" fmla="*/ 89 w 176"/>
                    <a:gd name="T45" fmla="*/ 1 h 5"/>
                    <a:gd name="T46" fmla="*/ 88 w 176"/>
                    <a:gd name="T47" fmla="*/ 1 h 5"/>
                    <a:gd name="T48" fmla="*/ 88 w 176"/>
                    <a:gd name="T49" fmla="*/ 0 h 5"/>
                    <a:gd name="T50" fmla="*/ 0 w 176"/>
                    <a:gd name="T51" fmla="*/ 0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5"/>
                    <a:gd name="T80" fmla="*/ 176 w 176"/>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5">
                      <a:moveTo>
                        <a:pt x="0" y="0"/>
                      </a:moveTo>
                      <a:lnTo>
                        <a:pt x="0" y="2"/>
                      </a:lnTo>
                      <a:lnTo>
                        <a:pt x="1" y="2"/>
                      </a:lnTo>
                      <a:lnTo>
                        <a:pt x="1" y="3"/>
                      </a:lnTo>
                      <a:lnTo>
                        <a:pt x="11" y="3"/>
                      </a:lnTo>
                      <a:lnTo>
                        <a:pt x="21" y="3"/>
                      </a:lnTo>
                      <a:lnTo>
                        <a:pt x="32" y="3"/>
                      </a:lnTo>
                      <a:lnTo>
                        <a:pt x="42" y="3"/>
                      </a:lnTo>
                      <a:lnTo>
                        <a:pt x="53" y="3"/>
                      </a:lnTo>
                      <a:lnTo>
                        <a:pt x="65" y="3"/>
                      </a:lnTo>
                      <a:lnTo>
                        <a:pt x="75" y="3"/>
                      </a:lnTo>
                      <a:lnTo>
                        <a:pt x="87" y="3"/>
                      </a:lnTo>
                      <a:lnTo>
                        <a:pt x="97" y="3"/>
                      </a:lnTo>
                      <a:lnTo>
                        <a:pt x="107" y="3"/>
                      </a:lnTo>
                      <a:lnTo>
                        <a:pt x="117" y="3"/>
                      </a:lnTo>
                      <a:lnTo>
                        <a:pt x="129" y="3"/>
                      </a:lnTo>
                      <a:lnTo>
                        <a:pt x="139" y="3"/>
                      </a:lnTo>
                      <a:lnTo>
                        <a:pt x="151" y="3"/>
                      </a:lnTo>
                      <a:lnTo>
                        <a:pt x="165" y="3"/>
                      </a:lnTo>
                      <a:lnTo>
                        <a:pt x="176" y="5"/>
                      </a:lnTo>
                      <a:lnTo>
                        <a:pt x="176" y="3"/>
                      </a:lnTo>
                      <a:lnTo>
                        <a:pt x="176" y="2"/>
                      </a:lnTo>
                      <a:lnTo>
                        <a:pt x="175" y="2"/>
                      </a:lnTo>
                      <a:lnTo>
                        <a:pt x="175"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3" name="Freeform 213">
                  <a:extLst>
                    <a:ext uri="{FF2B5EF4-FFF2-40B4-BE49-F238E27FC236}">
                      <a16:creationId xmlns:a16="http://schemas.microsoft.com/office/drawing/2014/main" xmlns="" id="{5F6EED50-40DA-4DE5-B4D7-ADDDC4A1B9A6}"/>
                    </a:ext>
                  </a:extLst>
                </p:cNvPr>
                <p:cNvSpPr>
                  <a:spLocks/>
                </p:cNvSpPr>
                <p:nvPr/>
              </p:nvSpPr>
              <p:spPr bwMode="auto">
                <a:xfrm>
                  <a:off x="1304" y="3768"/>
                  <a:ext cx="89" cy="3"/>
                </a:xfrm>
                <a:custGeom>
                  <a:avLst/>
                  <a:gdLst>
                    <a:gd name="T0" fmla="*/ 1 w 177"/>
                    <a:gd name="T1" fmla="*/ 3 h 5"/>
                    <a:gd name="T2" fmla="*/ 1 w 177"/>
                    <a:gd name="T3" fmla="*/ 2 h 5"/>
                    <a:gd name="T4" fmla="*/ 1 w 177"/>
                    <a:gd name="T5" fmla="*/ 1 h 5"/>
                    <a:gd name="T6" fmla="*/ 1 w 177"/>
                    <a:gd name="T7" fmla="*/ 1 h 5"/>
                    <a:gd name="T8" fmla="*/ 0 w 177"/>
                    <a:gd name="T9" fmla="*/ 0 h 5"/>
                    <a:gd name="T10" fmla="*/ 87 w 177"/>
                    <a:gd name="T11" fmla="*/ 0 h 5"/>
                    <a:gd name="T12" fmla="*/ 88 w 177"/>
                    <a:gd name="T13" fmla="*/ 1 h 5"/>
                    <a:gd name="T14" fmla="*/ 88 w 177"/>
                    <a:gd name="T15" fmla="*/ 1 h 5"/>
                    <a:gd name="T16" fmla="*/ 88 w 177"/>
                    <a:gd name="T17" fmla="*/ 2 h 5"/>
                    <a:gd name="T18" fmla="*/ 89 w 177"/>
                    <a:gd name="T19" fmla="*/ 3 h 5"/>
                    <a:gd name="T20" fmla="*/ 1 w 177"/>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5"/>
                    <a:gd name="T35" fmla="*/ 177 w 177"/>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5">
                      <a:moveTo>
                        <a:pt x="2" y="5"/>
                      </a:moveTo>
                      <a:lnTo>
                        <a:pt x="2" y="3"/>
                      </a:lnTo>
                      <a:lnTo>
                        <a:pt x="2" y="1"/>
                      </a:lnTo>
                      <a:lnTo>
                        <a:pt x="0" y="0"/>
                      </a:lnTo>
                      <a:lnTo>
                        <a:pt x="173" y="0"/>
                      </a:lnTo>
                      <a:lnTo>
                        <a:pt x="175" y="1"/>
                      </a:lnTo>
                      <a:lnTo>
                        <a:pt x="175" y="3"/>
                      </a:lnTo>
                      <a:lnTo>
                        <a:pt x="177" y="5"/>
                      </a:lnTo>
                      <a:lnTo>
                        <a:pt x="2" y="5"/>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4" name="Freeform 214">
                  <a:extLst>
                    <a:ext uri="{FF2B5EF4-FFF2-40B4-BE49-F238E27FC236}">
                      <a16:creationId xmlns:a16="http://schemas.microsoft.com/office/drawing/2014/main" xmlns="" id="{4631936F-4D4E-41D0-A83C-B983A7C04CCC}"/>
                    </a:ext>
                  </a:extLst>
                </p:cNvPr>
                <p:cNvSpPr>
                  <a:spLocks/>
                </p:cNvSpPr>
                <p:nvPr/>
              </p:nvSpPr>
              <p:spPr bwMode="auto">
                <a:xfrm>
                  <a:off x="1304" y="3765"/>
                  <a:ext cx="87" cy="3"/>
                </a:xfrm>
                <a:custGeom>
                  <a:avLst/>
                  <a:gdLst>
                    <a:gd name="T0" fmla="*/ 1 w 175"/>
                    <a:gd name="T1" fmla="*/ 3 h 7"/>
                    <a:gd name="T2" fmla="*/ 1 w 175"/>
                    <a:gd name="T3" fmla="*/ 2 h 7"/>
                    <a:gd name="T4" fmla="*/ 1 w 175"/>
                    <a:gd name="T5" fmla="*/ 1 h 7"/>
                    <a:gd name="T6" fmla="*/ 0 w 175"/>
                    <a:gd name="T7" fmla="*/ 1 h 7"/>
                    <a:gd name="T8" fmla="*/ 0 w 175"/>
                    <a:gd name="T9" fmla="*/ 0 h 7"/>
                    <a:gd name="T10" fmla="*/ 87 w 175"/>
                    <a:gd name="T11" fmla="*/ 0 h 7"/>
                    <a:gd name="T12" fmla="*/ 87 w 175"/>
                    <a:gd name="T13" fmla="*/ 1 h 7"/>
                    <a:gd name="T14" fmla="*/ 87 w 175"/>
                    <a:gd name="T15" fmla="*/ 1 h 7"/>
                    <a:gd name="T16" fmla="*/ 87 w 175"/>
                    <a:gd name="T17" fmla="*/ 2 h 7"/>
                    <a:gd name="T18" fmla="*/ 87 w 175"/>
                    <a:gd name="T19" fmla="*/ 3 h 7"/>
                    <a:gd name="T20" fmla="*/ 1 w 175"/>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7"/>
                    <a:gd name="T35" fmla="*/ 175 w 17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7">
                      <a:moveTo>
                        <a:pt x="2" y="7"/>
                      </a:moveTo>
                      <a:lnTo>
                        <a:pt x="2" y="5"/>
                      </a:lnTo>
                      <a:lnTo>
                        <a:pt x="2" y="3"/>
                      </a:lnTo>
                      <a:lnTo>
                        <a:pt x="0" y="2"/>
                      </a:lnTo>
                      <a:lnTo>
                        <a:pt x="0" y="0"/>
                      </a:lnTo>
                      <a:lnTo>
                        <a:pt x="174" y="0"/>
                      </a:lnTo>
                      <a:lnTo>
                        <a:pt x="174" y="2"/>
                      </a:lnTo>
                      <a:lnTo>
                        <a:pt x="175" y="3"/>
                      </a:lnTo>
                      <a:lnTo>
                        <a:pt x="175" y="5"/>
                      </a:lnTo>
                      <a:lnTo>
                        <a:pt x="175" y="7"/>
                      </a:lnTo>
                      <a:lnTo>
                        <a:pt x="2" y="7"/>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5" name="Freeform 215">
                  <a:extLst>
                    <a:ext uri="{FF2B5EF4-FFF2-40B4-BE49-F238E27FC236}">
                      <a16:creationId xmlns:a16="http://schemas.microsoft.com/office/drawing/2014/main" xmlns="" id="{BCA7202A-D82E-4032-B73C-268DB0DC5C9F}"/>
                    </a:ext>
                  </a:extLst>
                </p:cNvPr>
                <p:cNvSpPr>
                  <a:spLocks/>
                </p:cNvSpPr>
                <p:nvPr/>
              </p:nvSpPr>
              <p:spPr bwMode="auto">
                <a:xfrm>
                  <a:off x="1303" y="3762"/>
                  <a:ext cx="87" cy="3"/>
                </a:xfrm>
                <a:custGeom>
                  <a:avLst/>
                  <a:gdLst>
                    <a:gd name="T0" fmla="*/ 1 w 176"/>
                    <a:gd name="T1" fmla="*/ 3 h 5"/>
                    <a:gd name="T2" fmla="*/ 1 w 176"/>
                    <a:gd name="T3" fmla="*/ 2 h 5"/>
                    <a:gd name="T4" fmla="*/ 1 w 176"/>
                    <a:gd name="T5" fmla="*/ 1 h 5"/>
                    <a:gd name="T6" fmla="*/ 0 w 176"/>
                    <a:gd name="T7" fmla="*/ 1 h 5"/>
                    <a:gd name="T8" fmla="*/ 0 w 176"/>
                    <a:gd name="T9" fmla="*/ 0 h 5"/>
                    <a:gd name="T10" fmla="*/ 86 w 176"/>
                    <a:gd name="T11" fmla="*/ 0 h 5"/>
                    <a:gd name="T12" fmla="*/ 86 w 176"/>
                    <a:gd name="T13" fmla="*/ 1 h 5"/>
                    <a:gd name="T14" fmla="*/ 86 w 176"/>
                    <a:gd name="T15" fmla="*/ 1 h 5"/>
                    <a:gd name="T16" fmla="*/ 86 w 176"/>
                    <a:gd name="T17" fmla="*/ 2 h 5"/>
                    <a:gd name="T18" fmla="*/ 87 w 176"/>
                    <a:gd name="T19" fmla="*/ 3 h 5"/>
                    <a:gd name="T20" fmla="*/ 1 w 176"/>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5"/>
                    <a:gd name="T35" fmla="*/ 176 w 176"/>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5">
                      <a:moveTo>
                        <a:pt x="2" y="5"/>
                      </a:moveTo>
                      <a:lnTo>
                        <a:pt x="2" y="3"/>
                      </a:lnTo>
                      <a:lnTo>
                        <a:pt x="2" y="2"/>
                      </a:lnTo>
                      <a:lnTo>
                        <a:pt x="0" y="2"/>
                      </a:lnTo>
                      <a:lnTo>
                        <a:pt x="0" y="0"/>
                      </a:lnTo>
                      <a:lnTo>
                        <a:pt x="174" y="0"/>
                      </a:lnTo>
                      <a:lnTo>
                        <a:pt x="174" y="2"/>
                      </a:lnTo>
                      <a:lnTo>
                        <a:pt x="174" y="3"/>
                      </a:lnTo>
                      <a:lnTo>
                        <a:pt x="176" y="5"/>
                      </a:lnTo>
                      <a:lnTo>
                        <a:pt x="2" y="5"/>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6" name="Freeform 216">
                  <a:extLst>
                    <a:ext uri="{FF2B5EF4-FFF2-40B4-BE49-F238E27FC236}">
                      <a16:creationId xmlns:a16="http://schemas.microsoft.com/office/drawing/2014/main" xmlns="" id="{0EB7D7D4-7363-4959-A9F0-FED980CD6E3D}"/>
                    </a:ext>
                  </a:extLst>
                </p:cNvPr>
                <p:cNvSpPr>
                  <a:spLocks/>
                </p:cNvSpPr>
                <p:nvPr/>
              </p:nvSpPr>
              <p:spPr bwMode="auto">
                <a:xfrm>
                  <a:off x="1302" y="3759"/>
                  <a:ext cx="87" cy="3"/>
                </a:xfrm>
                <a:custGeom>
                  <a:avLst/>
                  <a:gdLst>
                    <a:gd name="T0" fmla="*/ 0 w 175"/>
                    <a:gd name="T1" fmla="*/ 3 h 7"/>
                    <a:gd name="T2" fmla="*/ 0 w 175"/>
                    <a:gd name="T3" fmla="*/ 2 h 7"/>
                    <a:gd name="T4" fmla="*/ 0 w 175"/>
                    <a:gd name="T5" fmla="*/ 2 h 7"/>
                    <a:gd name="T6" fmla="*/ 0 w 175"/>
                    <a:gd name="T7" fmla="*/ 1 h 7"/>
                    <a:gd name="T8" fmla="*/ 0 w 175"/>
                    <a:gd name="T9" fmla="*/ 0 h 7"/>
                    <a:gd name="T10" fmla="*/ 86 w 175"/>
                    <a:gd name="T11" fmla="*/ 0 h 7"/>
                    <a:gd name="T12" fmla="*/ 86 w 175"/>
                    <a:gd name="T13" fmla="*/ 1 h 7"/>
                    <a:gd name="T14" fmla="*/ 86 w 175"/>
                    <a:gd name="T15" fmla="*/ 2 h 7"/>
                    <a:gd name="T16" fmla="*/ 86 w 175"/>
                    <a:gd name="T17" fmla="*/ 2 h 7"/>
                    <a:gd name="T18" fmla="*/ 87 w 175"/>
                    <a:gd name="T19" fmla="*/ 3 h 7"/>
                    <a:gd name="T20" fmla="*/ 0 w 175"/>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7"/>
                    <a:gd name="T35" fmla="*/ 175 w 17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7">
                      <a:moveTo>
                        <a:pt x="1" y="7"/>
                      </a:moveTo>
                      <a:lnTo>
                        <a:pt x="1" y="5"/>
                      </a:lnTo>
                      <a:lnTo>
                        <a:pt x="1" y="4"/>
                      </a:lnTo>
                      <a:lnTo>
                        <a:pt x="0" y="2"/>
                      </a:lnTo>
                      <a:lnTo>
                        <a:pt x="0" y="0"/>
                      </a:lnTo>
                      <a:lnTo>
                        <a:pt x="172" y="0"/>
                      </a:lnTo>
                      <a:lnTo>
                        <a:pt x="173" y="2"/>
                      </a:lnTo>
                      <a:lnTo>
                        <a:pt x="173" y="4"/>
                      </a:lnTo>
                      <a:lnTo>
                        <a:pt x="173" y="5"/>
                      </a:lnTo>
                      <a:lnTo>
                        <a:pt x="175" y="7"/>
                      </a:lnTo>
                      <a:lnTo>
                        <a:pt x="1" y="7"/>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7" name="Freeform 217">
                  <a:extLst>
                    <a:ext uri="{FF2B5EF4-FFF2-40B4-BE49-F238E27FC236}">
                      <a16:creationId xmlns:a16="http://schemas.microsoft.com/office/drawing/2014/main" xmlns="" id="{759290A2-1C99-4C49-979E-279314AB0497}"/>
                    </a:ext>
                  </a:extLst>
                </p:cNvPr>
                <p:cNvSpPr>
                  <a:spLocks/>
                </p:cNvSpPr>
                <p:nvPr/>
              </p:nvSpPr>
              <p:spPr bwMode="auto">
                <a:xfrm>
                  <a:off x="1301" y="3757"/>
                  <a:ext cx="87" cy="2"/>
                </a:xfrm>
                <a:custGeom>
                  <a:avLst/>
                  <a:gdLst>
                    <a:gd name="T0" fmla="*/ 1 w 174"/>
                    <a:gd name="T1" fmla="*/ 2 h 5"/>
                    <a:gd name="T2" fmla="*/ 1 w 174"/>
                    <a:gd name="T3" fmla="*/ 2 h 5"/>
                    <a:gd name="T4" fmla="*/ 1 w 174"/>
                    <a:gd name="T5" fmla="*/ 1 h 5"/>
                    <a:gd name="T6" fmla="*/ 1 w 174"/>
                    <a:gd name="T7" fmla="*/ 1 h 5"/>
                    <a:gd name="T8" fmla="*/ 1 w 174"/>
                    <a:gd name="T9" fmla="*/ 1 h 5"/>
                    <a:gd name="T10" fmla="*/ 1 w 174"/>
                    <a:gd name="T11" fmla="*/ 1 h 5"/>
                    <a:gd name="T12" fmla="*/ 1 w 174"/>
                    <a:gd name="T13" fmla="*/ 1 h 5"/>
                    <a:gd name="T14" fmla="*/ 1 w 174"/>
                    <a:gd name="T15" fmla="*/ 1 h 5"/>
                    <a:gd name="T16" fmla="*/ 0 w 174"/>
                    <a:gd name="T17" fmla="*/ 0 h 5"/>
                    <a:gd name="T18" fmla="*/ 86 w 174"/>
                    <a:gd name="T19" fmla="*/ 0 h 5"/>
                    <a:gd name="T20" fmla="*/ 86 w 174"/>
                    <a:gd name="T21" fmla="*/ 1 h 5"/>
                    <a:gd name="T22" fmla="*/ 87 w 174"/>
                    <a:gd name="T23" fmla="*/ 1 h 5"/>
                    <a:gd name="T24" fmla="*/ 87 w 174"/>
                    <a:gd name="T25" fmla="*/ 1 h 5"/>
                    <a:gd name="T26" fmla="*/ 87 w 174"/>
                    <a:gd name="T27" fmla="*/ 1 h 5"/>
                    <a:gd name="T28" fmla="*/ 87 w 174"/>
                    <a:gd name="T29" fmla="*/ 1 h 5"/>
                    <a:gd name="T30" fmla="*/ 87 w 174"/>
                    <a:gd name="T31" fmla="*/ 1 h 5"/>
                    <a:gd name="T32" fmla="*/ 87 w 174"/>
                    <a:gd name="T33" fmla="*/ 2 h 5"/>
                    <a:gd name="T34" fmla="*/ 87 w 174"/>
                    <a:gd name="T35" fmla="*/ 2 h 5"/>
                    <a:gd name="T36" fmla="*/ 1 w 174"/>
                    <a:gd name="T37" fmla="*/ 2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4"/>
                    <a:gd name="T58" fmla="*/ 0 h 5"/>
                    <a:gd name="T59" fmla="*/ 174 w 174"/>
                    <a:gd name="T60" fmla="*/ 5 h 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4" h="5">
                      <a:moveTo>
                        <a:pt x="2" y="5"/>
                      </a:moveTo>
                      <a:lnTo>
                        <a:pt x="2" y="5"/>
                      </a:lnTo>
                      <a:lnTo>
                        <a:pt x="2" y="3"/>
                      </a:lnTo>
                      <a:lnTo>
                        <a:pt x="2" y="2"/>
                      </a:lnTo>
                      <a:lnTo>
                        <a:pt x="0" y="0"/>
                      </a:lnTo>
                      <a:lnTo>
                        <a:pt x="172" y="0"/>
                      </a:lnTo>
                      <a:lnTo>
                        <a:pt x="172" y="2"/>
                      </a:lnTo>
                      <a:lnTo>
                        <a:pt x="174" y="2"/>
                      </a:lnTo>
                      <a:lnTo>
                        <a:pt x="174" y="3"/>
                      </a:lnTo>
                      <a:lnTo>
                        <a:pt x="174" y="5"/>
                      </a:lnTo>
                      <a:lnTo>
                        <a:pt x="2" y="5"/>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8" name="Freeform 218">
                  <a:extLst>
                    <a:ext uri="{FF2B5EF4-FFF2-40B4-BE49-F238E27FC236}">
                      <a16:creationId xmlns:a16="http://schemas.microsoft.com/office/drawing/2014/main" xmlns="" id="{B0FEF081-88F7-4148-8637-782D5F27DCCA}"/>
                    </a:ext>
                  </a:extLst>
                </p:cNvPr>
                <p:cNvSpPr>
                  <a:spLocks/>
                </p:cNvSpPr>
                <p:nvPr/>
              </p:nvSpPr>
              <p:spPr bwMode="auto">
                <a:xfrm>
                  <a:off x="1300" y="3753"/>
                  <a:ext cx="87" cy="4"/>
                </a:xfrm>
                <a:custGeom>
                  <a:avLst/>
                  <a:gdLst>
                    <a:gd name="T0" fmla="*/ 1 w 174"/>
                    <a:gd name="T1" fmla="*/ 4 h 7"/>
                    <a:gd name="T2" fmla="*/ 1 w 174"/>
                    <a:gd name="T3" fmla="*/ 3 h 7"/>
                    <a:gd name="T4" fmla="*/ 1 w 174"/>
                    <a:gd name="T5" fmla="*/ 2 h 7"/>
                    <a:gd name="T6" fmla="*/ 1 w 174"/>
                    <a:gd name="T7" fmla="*/ 1 h 7"/>
                    <a:gd name="T8" fmla="*/ 0 w 174"/>
                    <a:gd name="T9" fmla="*/ 0 h 7"/>
                    <a:gd name="T10" fmla="*/ 86 w 174"/>
                    <a:gd name="T11" fmla="*/ 0 h 7"/>
                    <a:gd name="T12" fmla="*/ 86 w 174"/>
                    <a:gd name="T13" fmla="*/ 1 h 7"/>
                    <a:gd name="T14" fmla="*/ 87 w 174"/>
                    <a:gd name="T15" fmla="*/ 2 h 7"/>
                    <a:gd name="T16" fmla="*/ 87 w 174"/>
                    <a:gd name="T17" fmla="*/ 3 h 7"/>
                    <a:gd name="T18" fmla="*/ 87 w 174"/>
                    <a:gd name="T19" fmla="*/ 4 h 7"/>
                    <a:gd name="T20" fmla="*/ 1 w 174"/>
                    <a:gd name="T21" fmla="*/ 4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7"/>
                    <a:gd name="T35" fmla="*/ 174 w 174"/>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7">
                      <a:moveTo>
                        <a:pt x="2" y="7"/>
                      </a:moveTo>
                      <a:lnTo>
                        <a:pt x="2" y="5"/>
                      </a:lnTo>
                      <a:lnTo>
                        <a:pt x="2" y="4"/>
                      </a:lnTo>
                      <a:lnTo>
                        <a:pt x="2" y="2"/>
                      </a:lnTo>
                      <a:lnTo>
                        <a:pt x="0" y="0"/>
                      </a:lnTo>
                      <a:lnTo>
                        <a:pt x="172" y="0"/>
                      </a:lnTo>
                      <a:lnTo>
                        <a:pt x="172" y="2"/>
                      </a:lnTo>
                      <a:lnTo>
                        <a:pt x="174" y="4"/>
                      </a:lnTo>
                      <a:lnTo>
                        <a:pt x="174" y="5"/>
                      </a:lnTo>
                      <a:lnTo>
                        <a:pt x="174" y="7"/>
                      </a:lnTo>
                      <a:lnTo>
                        <a:pt x="2" y="7"/>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9" name="Freeform 219">
                  <a:extLst>
                    <a:ext uri="{FF2B5EF4-FFF2-40B4-BE49-F238E27FC236}">
                      <a16:creationId xmlns:a16="http://schemas.microsoft.com/office/drawing/2014/main" xmlns="" id="{C2C95D4D-4AA1-47F6-80DE-B8A7E3A62E6F}"/>
                    </a:ext>
                  </a:extLst>
                </p:cNvPr>
                <p:cNvSpPr>
                  <a:spLocks/>
                </p:cNvSpPr>
                <p:nvPr/>
              </p:nvSpPr>
              <p:spPr bwMode="auto">
                <a:xfrm>
                  <a:off x="1300" y="3751"/>
                  <a:ext cx="86" cy="2"/>
                </a:xfrm>
                <a:custGeom>
                  <a:avLst/>
                  <a:gdLst>
                    <a:gd name="T0" fmla="*/ 0 w 172"/>
                    <a:gd name="T1" fmla="*/ 2 h 5"/>
                    <a:gd name="T2" fmla="*/ 0 w 172"/>
                    <a:gd name="T3" fmla="*/ 2 h 5"/>
                    <a:gd name="T4" fmla="*/ 0 w 172"/>
                    <a:gd name="T5" fmla="*/ 1 h 5"/>
                    <a:gd name="T6" fmla="*/ 0 w 172"/>
                    <a:gd name="T7" fmla="*/ 1 h 5"/>
                    <a:gd name="T8" fmla="*/ 0 w 172"/>
                    <a:gd name="T9" fmla="*/ 0 h 5"/>
                    <a:gd name="T10" fmla="*/ 86 w 172"/>
                    <a:gd name="T11" fmla="*/ 0 h 5"/>
                    <a:gd name="T12" fmla="*/ 86 w 172"/>
                    <a:gd name="T13" fmla="*/ 1 h 5"/>
                    <a:gd name="T14" fmla="*/ 86 w 172"/>
                    <a:gd name="T15" fmla="*/ 1 h 5"/>
                    <a:gd name="T16" fmla="*/ 86 w 172"/>
                    <a:gd name="T17" fmla="*/ 2 h 5"/>
                    <a:gd name="T18" fmla="*/ 86 w 172"/>
                    <a:gd name="T19" fmla="*/ 2 h 5"/>
                    <a:gd name="T20" fmla="*/ 0 w 172"/>
                    <a:gd name="T21" fmla="*/ 2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5"/>
                    <a:gd name="T35" fmla="*/ 172 w 17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5">
                      <a:moveTo>
                        <a:pt x="0" y="5"/>
                      </a:moveTo>
                      <a:lnTo>
                        <a:pt x="0" y="4"/>
                      </a:lnTo>
                      <a:lnTo>
                        <a:pt x="0" y="2"/>
                      </a:lnTo>
                      <a:lnTo>
                        <a:pt x="0" y="0"/>
                      </a:lnTo>
                      <a:lnTo>
                        <a:pt x="171" y="0"/>
                      </a:lnTo>
                      <a:lnTo>
                        <a:pt x="171" y="2"/>
                      </a:lnTo>
                      <a:lnTo>
                        <a:pt x="171" y="4"/>
                      </a:lnTo>
                      <a:lnTo>
                        <a:pt x="172" y="5"/>
                      </a:lnTo>
                      <a:lnTo>
                        <a:pt x="0" y="5"/>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0" name="Freeform 220">
                  <a:extLst>
                    <a:ext uri="{FF2B5EF4-FFF2-40B4-BE49-F238E27FC236}">
                      <a16:creationId xmlns:a16="http://schemas.microsoft.com/office/drawing/2014/main" xmlns="" id="{E7670F25-BA56-4C45-933A-F3D70856C413}"/>
                    </a:ext>
                  </a:extLst>
                </p:cNvPr>
                <p:cNvSpPr>
                  <a:spLocks/>
                </p:cNvSpPr>
                <p:nvPr/>
              </p:nvSpPr>
              <p:spPr bwMode="auto">
                <a:xfrm>
                  <a:off x="1299" y="3747"/>
                  <a:ext cx="86" cy="4"/>
                </a:xfrm>
                <a:custGeom>
                  <a:avLst/>
                  <a:gdLst>
                    <a:gd name="T0" fmla="*/ 1 w 172"/>
                    <a:gd name="T1" fmla="*/ 4 h 6"/>
                    <a:gd name="T2" fmla="*/ 0 w 172"/>
                    <a:gd name="T3" fmla="*/ 3 h 6"/>
                    <a:gd name="T4" fmla="*/ 0 w 172"/>
                    <a:gd name="T5" fmla="*/ 2 h 6"/>
                    <a:gd name="T6" fmla="*/ 0 w 172"/>
                    <a:gd name="T7" fmla="*/ 1 h 6"/>
                    <a:gd name="T8" fmla="*/ 0 w 172"/>
                    <a:gd name="T9" fmla="*/ 0 h 6"/>
                    <a:gd name="T10" fmla="*/ 84 w 172"/>
                    <a:gd name="T11" fmla="*/ 0 h 6"/>
                    <a:gd name="T12" fmla="*/ 85 w 172"/>
                    <a:gd name="T13" fmla="*/ 1 h 6"/>
                    <a:gd name="T14" fmla="*/ 85 w 172"/>
                    <a:gd name="T15" fmla="*/ 2 h 6"/>
                    <a:gd name="T16" fmla="*/ 85 w 172"/>
                    <a:gd name="T17" fmla="*/ 3 h 6"/>
                    <a:gd name="T18" fmla="*/ 86 w 172"/>
                    <a:gd name="T19" fmla="*/ 4 h 6"/>
                    <a:gd name="T20" fmla="*/ 1 w 172"/>
                    <a:gd name="T21" fmla="*/ 4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6"/>
                    <a:gd name="T35" fmla="*/ 172 w 172"/>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6">
                      <a:moveTo>
                        <a:pt x="1" y="6"/>
                      </a:moveTo>
                      <a:lnTo>
                        <a:pt x="0" y="5"/>
                      </a:lnTo>
                      <a:lnTo>
                        <a:pt x="0" y="3"/>
                      </a:lnTo>
                      <a:lnTo>
                        <a:pt x="0" y="1"/>
                      </a:lnTo>
                      <a:lnTo>
                        <a:pt x="0" y="0"/>
                      </a:lnTo>
                      <a:lnTo>
                        <a:pt x="168" y="0"/>
                      </a:lnTo>
                      <a:lnTo>
                        <a:pt x="170" y="1"/>
                      </a:lnTo>
                      <a:lnTo>
                        <a:pt x="170" y="3"/>
                      </a:lnTo>
                      <a:lnTo>
                        <a:pt x="170" y="5"/>
                      </a:lnTo>
                      <a:lnTo>
                        <a:pt x="172" y="6"/>
                      </a:lnTo>
                      <a:lnTo>
                        <a:pt x="1" y="6"/>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1" name="Freeform 221">
                  <a:extLst>
                    <a:ext uri="{FF2B5EF4-FFF2-40B4-BE49-F238E27FC236}">
                      <a16:creationId xmlns:a16="http://schemas.microsoft.com/office/drawing/2014/main" xmlns="" id="{0C3A879A-7A12-40B9-830D-D131E0D899A1}"/>
                    </a:ext>
                  </a:extLst>
                </p:cNvPr>
                <p:cNvSpPr>
                  <a:spLocks/>
                </p:cNvSpPr>
                <p:nvPr/>
              </p:nvSpPr>
              <p:spPr bwMode="auto">
                <a:xfrm>
                  <a:off x="1299" y="3744"/>
                  <a:ext cx="85" cy="3"/>
                </a:xfrm>
                <a:custGeom>
                  <a:avLst/>
                  <a:gdLst>
                    <a:gd name="T0" fmla="*/ 1 w 170"/>
                    <a:gd name="T1" fmla="*/ 3 h 7"/>
                    <a:gd name="T2" fmla="*/ 0 w 170"/>
                    <a:gd name="T3" fmla="*/ 2 h 7"/>
                    <a:gd name="T4" fmla="*/ 0 w 170"/>
                    <a:gd name="T5" fmla="*/ 1 h 7"/>
                    <a:gd name="T6" fmla="*/ 0 w 170"/>
                    <a:gd name="T7" fmla="*/ 0 h 7"/>
                    <a:gd name="T8" fmla="*/ 0 w 170"/>
                    <a:gd name="T9" fmla="*/ 0 h 7"/>
                    <a:gd name="T10" fmla="*/ 84 w 170"/>
                    <a:gd name="T11" fmla="*/ 0 h 7"/>
                    <a:gd name="T12" fmla="*/ 84 w 170"/>
                    <a:gd name="T13" fmla="*/ 0 h 7"/>
                    <a:gd name="T14" fmla="*/ 84 w 170"/>
                    <a:gd name="T15" fmla="*/ 0 h 7"/>
                    <a:gd name="T16" fmla="*/ 84 w 170"/>
                    <a:gd name="T17" fmla="*/ 0 h 7"/>
                    <a:gd name="T18" fmla="*/ 84 w 170"/>
                    <a:gd name="T19" fmla="*/ 0 h 7"/>
                    <a:gd name="T20" fmla="*/ 84 w 170"/>
                    <a:gd name="T21" fmla="*/ 0 h 7"/>
                    <a:gd name="T22" fmla="*/ 85 w 170"/>
                    <a:gd name="T23" fmla="*/ 1 h 7"/>
                    <a:gd name="T24" fmla="*/ 85 w 170"/>
                    <a:gd name="T25" fmla="*/ 2 h 7"/>
                    <a:gd name="T26" fmla="*/ 85 w 170"/>
                    <a:gd name="T27" fmla="*/ 3 h 7"/>
                    <a:gd name="T28" fmla="*/ 1 w 170"/>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7"/>
                    <a:gd name="T47" fmla="*/ 170 w 170"/>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7">
                      <a:moveTo>
                        <a:pt x="2" y="7"/>
                      </a:moveTo>
                      <a:lnTo>
                        <a:pt x="0" y="5"/>
                      </a:lnTo>
                      <a:lnTo>
                        <a:pt x="0" y="3"/>
                      </a:lnTo>
                      <a:lnTo>
                        <a:pt x="0" y="1"/>
                      </a:lnTo>
                      <a:lnTo>
                        <a:pt x="0" y="0"/>
                      </a:lnTo>
                      <a:lnTo>
                        <a:pt x="168" y="0"/>
                      </a:lnTo>
                      <a:lnTo>
                        <a:pt x="168" y="1"/>
                      </a:lnTo>
                      <a:lnTo>
                        <a:pt x="170" y="3"/>
                      </a:lnTo>
                      <a:lnTo>
                        <a:pt x="170" y="5"/>
                      </a:lnTo>
                      <a:lnTo>
                        <a:pt x="170" y="7"/>
                      </a:lnTo>
                      <a:lnTo>
                        <a:pt x="2" y="7"/>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2" name="Freeform 222">
                  <a:extLst>
                    <a:ext uri="{FF2B5EF4-FFF2-40B4-BE49-F238E27FC236}">
                      <a16:creationId xmlns:a16="http://schemas.microsoft.com/office/drawing/2014/main" xmlns="" id="{BBFDA2AE-00F1-46EF-A1A9-6C1243044315}"/>
                    </a:ext>
                  </a:extLst>
                </p:cNvPr>
                <p:cNvSpPr>
                  <a:spLocks/>
                </p:cNvSpPr>
                <p:nvPr/>
              </p:nvSpPr>
              <p:spPr bwMode="auto">
                <a:xfrm>
                  <a:off x="1298" y="3741"/>
                  <a:ext cx="85" cy="3"/>
                </a:xfrm>
                <a:custGeom>
                  <a:avLst/>
                  <a:gdLst>
                    <a:gd name="T0" fmla="*/ 1 w 170"/>
                    <a:gd name="T1" fmla="*/ 3 h 5"/>
                    <a:gd name="T2" fmla="*/ 1 w 170"/>
                    <a:gd name="T3" fmla="*/ 3 h 5"/>
                    <a:gd name="T4" fmla="*/ 1 w 170"/>
                    <a:gd name="T5" fmla="*/ 3 h 5"/>
                    <a:gd name="T6" fmla="*/ 1 w 170"/>
                    <a:gd name="T7" fmla="*/ 3 h 5"/>
                    <a:gd name="T8" fmla="*/ 1 w 170"/>
                    <a:gd name="T9" fmla="*/ 3 h 5"/>
                    <a:gd name="T10" fmla="*/ 1 w 170"/>
                    <a:gd name="T11" fmla="*/ 2 h 5"/>
                    <a:gd name="T12" fmla="*/ 1 w 170"/>
                    <a:gd name="T13" fmla="*/ 1 h 5"/>
                    <a:gd name="T14" fmla="*/ 0 w 170"/>
                    <a:gd name="T15" fmla="*/ 1 h 5"/>
                    <a:gd name="T16" fmla="*/ 0 w 170"/>
                    <a:gd name="T17" fmla="*/ 0 h 5"/>
                    <a:gd name="T18" fmla="*/ 85 w 170"/>
                    <a:gd name="T19" fmla="*/ 0 h 5"/>
                    <a:gd name="T20" fmla="*/ 85 w 170"/>
                    <a:gd name="T21" fmla="*/ 1 h 5"/>
                    <a:gd name="T22" fmla="*/ 85 w 170"/>
                    <a:gd name="T23" fmla="*/ 1 h 5"/>
                    <a:gd name="T24" fmla="*/ 85 w 170"/>
                    <a:gd name="T25" fmla="*/ 2 h 5"/>
                    <a:gd name="T26" fmla="*/ 85 w 170"/>
                    <a:gd name="T27" fmla="*/ 3 h 5"/>
                    <a:gd name="T28" fmla="*/ 1 w 170"/>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5"/>
                    <a:gd name="T47" fmla="*/ 170 w 170"/>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5">
                      <a:moveTo>
                        <a:pt x="2" y="5"/>
                      </a:moveTo>
                      <a:lnTo>
                        <a:pt x="2" y="5"/>
                      </a:lnTo>
                      <a:lnTo>
                        <a:pt x="2" y="3"/>
                      </a:lnTo>
                      <a:lnTo>
                        <a:pt x="2" y="1"/>
                      </a:lnTo>
                      <a:lnTo>
                        <a:pt x="0" y="1"/>
                      </a:lnTo>
                      <a:lnTo>
                        <a:pt x="0" y="0"/>
                      </a:lnTo>
                      <a:lnTo>
                        <a:pt x="169" y="0"/>
                      </a:lnTo>
                      <a:lnTo>
                        <a:pt x="169" y="1"/>
                      </a:lnTo>
                      <a:lnTo>
                        <a:pt x="170" y="1"/>
                      </a:lnTo>
                      <a:lnTo>
                        <a:pt x="170" y="3"/>
                      </a:lnTo>
                      <a:lnTo>
                        <a:pt x="170" y="5"/>
                      </a:lnTo>
                      <a:lnTo>
                        <a:pt x="2" y="5"/>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3" name="Freeform 223">
                  <a:extLst>
                    <a:ext uri="{FF2B5EF4-FFF2-40B4-BE49-F238E27FC236}">
                      <a16:creationId xmlns:a16="http://schemas.microsoft.com/office/drawing/2014/main" xmlns="" id="{8DB11CC0-D30A-44D8-9735-1106236D7088}"/>
                    </a:ext>
                  </a:extLst>
                </p:cNvPr>
                <p:cNvSpPr>
                  <a:spLocks/>
                </p:cNvSpPr>
                <p:nvPr/>
              </p:nvSpPr>
              <p:spPr bwMode="auto">
                <a:xfrm>
                  <a:off x="1296" y="3738"/>
                  <a:ext cx="86" cy="3"/>
                </a:xfrm>
                <a:custGeom>
                  <a:avLst/>
                  <a:gdLst>
                    <a:gd name="T0" fmla="*/ 1 w 172"/>
                    <a:gd name="T1" fmla="*/ 3 h 7"/>
                    <a:gd name="T2" fmla="*/ 1 w 172"/>
                    <a:gd name="T3" fmla="*/ 2 h 7"/>
                    <a:gd name="T4" fmla="*/ 1 w 172"/>
                    <a:gd name="T5" fmla="*/ 1 h 7"/>
                    <a:gd name="T6" fmla="*/ 1 w 172"/>
                    <a:gd name="T7" fmla="*/ 1 h 7"/>
                    <a:gd name="T8" fmla="*/ 0 w 172"/>
                    <a:gd name="T9" fmla="*/ 0 h 7"/>
                    <a:gd name="T10" fmla="*/ 85 w 172"/>
                    <a:gd name="T11" fmla="*/ 0 h 7"/>
                    <a:gd name="T12" fmla="*/ 85 w 172"/>
                    <a:gd name="T13" fmla="*/ 1 h 7"/>
                    <a:gd name="T14" fmla="*/ 85 w 172"/>
                    <a:gd name="T15" fmla="*/ 1 h 7"/>
                    <a:gd name="T16" fmla="*/ 85 w 172"/>
                    <a:gd name="T17" fmla="*/ 2 h 7"/>
                    <a:gd name="T18" fmla="*/ 86 w 172"/>
                    <a:gd name="T19" fmla="*/ 3 h 7"/>
                    <a:gd name="T20" fmla="*/ 1 w 172"/>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7"/>
                    <a:gd name="T35" fmla="*/ 172 w 172"/>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7">
                      <a:moveTo>
                        <a:pt x="3" y="7"/>
                      </a:moveTo>
                      <a:lnTo>
                        <a:pt x="2" y="5"/>
                      </a:lnTo>
                      <a:lnTo>
                        <a:pt x="2" y="3"/>
                      </a:lnTo>
                      <a:lnTo>
                        <a:pt x="2" y="2"/>
                      </a:lnTo>
                      <a:lnTo>
                        <a:pt x="0" y="0"/>
                      </a:lnTo>
                      <a:lnTo>
                        <a:pt x="170" y="0"/>
                      </a:lnTo>
                      <a:lnTo>
                        <a:pt x="170" y="2"/>
                      </a:lnTo>
                      <a:lnTo>
                        <a:pt x="170" y="3"/>
                      </a:lnTo>
                      <a:lnTo>
                        <a:pt x="170" y="5"/>
                      </a:lnTo>
                      <a:lnTo>
                        <a:pt x="172" y="7"/>
                      </a:lnTo>
                      <a:lnTo>
                        <a:pt x="3" y="7"/>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4" name="Freeform 224">
                  <a:extLst>
                    <a:ext uri="{FF2B5EF4-FFF2-40B4-BE49-F238E27FC236}">
                      <a16:creationId xmlns:a16="http://schemas.microsoft.com/office/drawing/2014/main" xmlns="" id="{1E07FC40-16BC-40B0-A84F-94BD551AC06E}"/>
                    </a:ext>
                  </a:extLst>
                </p:cNvPr>
                <p:cNvSpPr>
                  <a:spLocks/>
                </p:cNvSpPr>
                <p:nvPr/>
              </p:nvSpPr>
              <p:spPr bwMode="auto">
                <a:xfrm>
                  <a:off x="1295" y="3735"/>
                  <a:ext cx="86" cy="3"/>
                </a:xfrm>
                <a:custGeom>
                  <a:avLst/>
                  <a:gdLst>
                    <a:gd name="T0" fmla="*/ 1 w 172"/>
                    <a:gd name="T1" fmla="*/ 3 h 5"/>
                    <a:gd name="T2" fmla="*/ 1 w 172"/>
                    <a:gd name="T3" fmla="*/ 2 h 5"/>
                    <a:gd name="T4" fmla="*/ 1 w 172"/>
                    <a:gd name="T5" fmla="*/ 1 h 5"/>
                    <a:gd name="T6" fmla="*/ 1 w 172"/>
                    <a:gd name="T7" fmla="*/ 1 h 5"/>
                    <a:gd name="T8" fmla="*/ 0 w 172"/>
                    <a:gd name="T9" fmla="*/ 0 h 5"/>
                    <a:gd name="T10" fmla="*/ 85 w 172"/>
                    <a:gd name="T11" fmla="*/ 0 h 5"/>
                    <a:gd name="T12" fmla="*/ 85 w 172"/>
                    <a:gd name="T13" fmla="*/ 1 h 5"/>
                    <a:gd name="T14" fmla="*/ 85 w 172"/>
                    <a:gd name="T15" fmla="*/ 1 h 5"/>
                    <a:gd name="T16" fmla="*/ 85 w 172"/>
                    <a:gd name="T17" fmla="*/ 2 h 5"/>
                    <a:gd name="T18" fmla="*/ 86 w 172"/>
                    <a:gd name="T19" fmla="*/ 3 h 5"/>
                    <a:gd name="T20" fmla="*/ 1 w 172"/>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5"/>
                    <a:gd name="T35" fmla="*/ 172 w 17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5">
                      <a:moveTo>
                        <a:pt x="2" y="5"/>
                      </a:moveTo>
                      <a:lnTo>
                        <a:pt x="2" y="3"/>
                      </a:lnTo>
                      <a:lnTo>
                        <a:pt x="2" y="2"/>
                      </a:lnTo>
                      <a:lnTo>
                        <a:pt x="0" y="0"/>
                      </a:lnTo>
                      <a:lnTo>
                        <a:pt x="170" y="0"/>
                      </a:lnTo>
                      <a:lnTo>
                        <a:pt x="170" y="2"/>
                      </a:lnTo>
                      <a:lnTo>
                        <a:pt x="170" y="3"/>
                      </a:lnTo>
                      <a:lnTo>
                        <a:pt x="172" y="5"/>
                      </a:lnTo>
                      <a:lnTo>
                        <a:pt x="2" y="5"/>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5" name="Freeform 225">
                  <a:extLst>
                    <a:ext uri="{FF2B5EF4-FFF2-40B4-BE49-F238E27FC236}">
                      <a16:creationId xmlns:a16="http://schemas.microsoft.com/office/drawing/2014/main" xmlns="" id="{40EBEF49-230E-4679-AD60-B6B55E5F8650}"/>
                    </a:ext>
                  </a:extLst>
                </p:cNvPr>
                <p:cNvSpPr>
                  <a:spLocks/>
                </p:cNvSpPr>
                <p:nvPr/>
              </p:nvSpPr>
              <p:spPr bwMode="auto">
                <a:xfrm>
                  <a:off x="1294" y="3732"/>
                  <a:ext cx="86" cy="3"/>
                </a:xfrm>
                <a:custGeom>
                  <a:avLst/>
                  <a:gdLst>
                    <a:gd name="T0" fmla="*/ 1 w 171"/>
                    <a:gd name="T1" fmla="*/ 3 h 7"/>
                    <a:gd name="T2" fmla="*/ 1 w 171"/>
                    <a:gd name="T3" fmla="*/ 2 h 7"/>
                    <a:gd name="T4" fmla="*/ 1 w 171"/>
                    <a:gd name="T5" fmla="*/ 2 h 7"/>
                    <a:gd name="T6" fmla="*/ 1 w 171"/>
                    <a:gd name="T7" fmla="*/ 1 h 7"/>
                    <a:gd name="T8" fmla="*/ 0 w 171"/>
                    <a:gd name="T9" fmla="*/ 0 h 7"/>
                    <a:gd name="T10" fmla="*/ 84 w 171"/>
                    <a:gd name="T11" fmla="*/ 0 h 7"/>
                    <a:gd name="T12" fmla="*/ 85 w 171"/>
                    <a:gd name="T13" fmla="*/ 1 h 7"/>
                    <a:gd name="T14" fmla="*/ 85 w 171"/>
                    <a:gd name="T15" fmla="*/ 2 h 7"/>
                    <a:gd name="T16" fmla="*/ 85 w 171"/>
                    <a:gd name="T17" fmla="*/ 2 h 7"/>
                    <a:gd name="T18" fmla="*/ 86 w 171"/>
                    <a:gd name="T19" fmla="*/ 3 h 7"/>
                    <a:gd name="T20" fmla="*/ 1 w 171"/>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1"/>
                    <a:gd name="T34" fmla="*/ 0 h 7"/>
                    <a:gd name="T35" fmla="*/ 171 w 17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1" h="7">
                      <a:moveTo>
                        <a:pt x="1" y="7"/>
                      </a:moveTo>
                      <a:lnTo>
                        <a:pt x="1" y="5"/>
                      </a:lnTo>
                      <a:lnTo>
                        <a:pt x="1" y="4"/>
                      </a:lnTo>
                      <a:lnTo>
                        <a:pt x="1" y="2"/>
                      </a:lnTo>
                      <a:lnTo>
                        <a:pt x="0" y="0"/>
                      </a:lnTo>
                      <a:lnTo>
                        <a:pt x="168" y="0"/>
                      </a:lnTo>
                      <a:lnTo>
                        <a:pt x="170" y="2"/>
                      </a:lnTo>
                      <a:lnTo>
                        <a:pt x="170" y="4"/>
                      </a:lnTo>
                      <a:lnTo>
                        <a:pt x="170" y="5"/>
                      </a:lnTo>
                      <a:lnTo>
                        <a:pt x="171" y="7"/>
                      </a:lnTo>
                      <a:lnTo>
                        <a:pt x="1" y="7"/>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6" name="Freeform 226">
                  <a:extLst>
                    <a:ext uri="{FF2B5EF4-FFF2-40B4-BE49-F238E27FC236}">
                      <a16:creationId xmlns:a16="http://schemas.microsoft.com/office/drawing/2014/main" xmlns="" id="{344887EF-A01E-43FC-8DBA-5A55232F6D31}"/>
                    </a:ext>
                  </a:extLst>
                </p:cNvPr>
                <p:cNvSpPr>
                  <a:spLocks/>
                </p:cNvSpPr>
                <p:nvPr/>
              </p:nvSpPr>
              <p:spPr bwMode="auto">
                <a:xfrm>
                  <a:off x="1293" y="3730"/>
                  <a:ext cx="86" cy="2"/>
                </a:xfrm>
                <a:custGeom>
                  <a:avLst/>
                  <a:gdLst>
                    <a:gd name="T0" fmla="*/ 1 w 170"/>
                    <a:gd name="T1" fmla="*/ 2 h 5"/>
                    <a:gd name="T2" fmla="*/ 1 w 170"/>
                    <a:gd name="T3" fmla="*/ 1 h 5"/>
                    <a:gd name="T4" fmla="*/ 1 w 170"/>
                    <a:gd name="T5" fmla="*/ 1 h 5"/>
                    <a:gd name="T6" fmla="*/ 0 w 170"/>
                    <a:gd name="T7" fmla="*/ 1 h 5"/>
                    <a:gd name="T8" fmla="*/ 0 w 170"/>
                    <a:gd name="T9" fmla="*/ 0 h 5"/>
                    <a:gd name="T10" fmla="*/ 85 w 170"/>
                    <a:gd name="T11" fmla="*/ 0 h 5"/>
                    <a:gd name="T12" fmla="*/ 85 w 170"/>
                    <a:gd name="T13" fmla="*/ 0 h 5"/>
                    <a:gd name="T14" fmla="*/ 85 w 170"/>
                    <a:gd name="T15" fmla="*/ 0 h 5"/>
                    <a:gd name="T16" fmla="*/ 85 w 170"/>
                    <a:gd name="T17" fmla="*/ 0 h 5"/>
                    <a:gd name="T18" fmla="*/ 85 w 170"/>
                    <a:gd name="T19" fmla="*/ 0 h 5"/>
                    <a:gd name="T20" fmla="*/ 85 w 170"/>
                    <a:gd name="T21" fmla="*/ 1 h 5"/>
                    <a:gd name="T22" fmla="*/ 86 w 170"/>
                    <a:gd name="T23" fmla="*/ 1 h 5"/>
                    <a:gd name="T24" fmla="*/ 86 w 170"/>
                    <a:gd name="T25" fmla="*/ 1 h 5"/>
                    <a:gd name="T26" fmla="*/ 86 w 170"/>
                    <a:gd name="T27" fmla="*/ 2 h 5"/>
                    <a:gd name="T28" fmla="*/ 1 w 170"/>
                    <a:gd name="T29" fmla="*/ 2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5"/>
                    <a:gd name="T47" fmla="*/ 170 w 170"/>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5">
                      <a:moveTo>
                        <a:pt x="2" y="5"/>
                      </a:moveTo>
                      <a:lnTo>
                        <a:pt x="2" y="3"/>
                      </a:lnTo>
                      <a:lnTo>
                        <a:pt x="2" y="2"/>
                      </a:lnTo>
                      <a:lnTo>
                        <a:pt x="0" y="2"/>
                      </a:lnTo>
                      <a:lnTo>
                        <a:pt x="0" y="0"/>
                      </a:lnTo>
                      <a:lnTo>
                        <a:pt x="168" y="0"/>
                      </a:lnTo>
                      <a:lnTo>
                        <a:pt x="168" y="2"/>
                      </a:lnTo>
                      <a:lnTo>
                        <a:pt x="170" y="2"/>
                      </a:lnTo>
                      <a:lnTo>
                        <a:pt x="170" y="3"/>
                      </a:lnTo>
                      <a:lnTo>
                        <a:pt x="170" y="5"/>
                      </a:lnTo>
                      <a:lnTo>
                        <a:pt x="2" y="5"/>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7" name="Freeform 227">
                  <a:extLst>
                    <a:ext uri="{FF2B5EF4-FFF2-40B4-BE49-F238E27FC236}">
                      <a16:creationId xmlns:a16="http://schemas.microsoft.com/office/drawing/2014/main" xmlns="" id="{14D47649-140C-452F-8D22-3B50E045668F}"/>
                    </a:ext>
                  </a:extLst>
                </p:cNvPr>
                <p:cNvSpPr>
                  <a:spLocks/>
                </p:cNvSpPr>
                <p:nvPr/>
              </p:nvSpPr>
              <p:spPr bwMode="auto">
                <a:xfrm>
                  <a:off x="1293" y="3726"/>
                  <a:ext cx="85" cy="4"/>
                </a:xfrm>
                <a:custGeom>
                  <a:avLst/>
                  <a:gdLst>
                    <a:gd name="T0" fmla="*/ 1 w 170"/>
                    <a:gd name="T1" fmla="*/ 4 h 7"/>
                    <a:gd name="T2" fmla="*/ 1 w 170"/>
                    <a:gd name="T3" fmla="*/ 4 h 7"/>
                    <a:gd name="T4" fmla="*/ 1 w 170"/>
                    <a:gd name="T5" fmla="*/ 4 h 7"/>
                    <a:gd name="T6" fmla="*/ 1 w 170"/>
                    <a:gd name="T7" fmla="*/ 4 h 7"/>
                    <a:gd name="T8" fmla="*/ 1 w 170"/>
                    <a:gd name="T9" fmla="*/ 4 h 7"/>
                    <a:gd name="T10" fmla="*/ 1 w 170"/>
                    <a:gd name="T11" fmla="*/ 3 h 7"/>
                    <a:gd name="T12" fmla="*/ 1 w 170"/>
                    <a:gd name="T13" fmla="*/ 2 h 7"/>
                    <a:gd name="T14" fmla="*/ 0 w 170"/>
                    <a:gd name="T15" fmla="*/ 1 h 7"/>
                    <a:gd name="T16" fmla="*/ 0 w 170"/>
                    <a:gd name="T17" fmla="*/ 0 h 7"/>
                    <a:gd name="T18" fmla="*/ 85 w 170"/>
                    <a:gd name="T19" fmla="*/ 0 h 7"/>
                    <a:gd name="T20" fmla="*/ 85 w 170"/>
                    <a:gd name="T21" fmla="*/ 1 h 7"/>
                    <a:gd name="T22" fmla="*/ 85 w 170"/>
                    <a:gd name="T23" fmla="*/ 2 h 7"/>
                    <a:gd name="T24" fmla="*/ 85 w 170"/>
                    <a:gd name="T25" fmla="*/ 3 h 7"/>
                    <a:gd name="T26" fmla="*/ 85 w 170"/>
                    <a:gd name="T27" fmla="*/ 4 h 7"/>
                    <a:gd name="T28" fmla="*/ 1 w 170"/>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7"/>
                    <a:gd name="T47" fmla="*/ 170 w 170"/>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7">
                      <a:moveTo>
                        <a:pt x="2" y="7"/>
                      </a:moveTo>
                      <a:lnTo>
                        <a:pt x="2" y="7"/>
                      </a:lnTo>
                      <a:lnTo>
                        <a:pt x="2" y="5"/>
                      </a:lnTo>
                      <a:lnTo>
                        <a:pt x="2" y="4"/>
                      </a:lnTo>
                      <a:lnTo>
                        <a:pt x="0" y="2"/>
                      </a:lnTo>
                      <a:lnTo>
                        <a:pt x="0" y="0"/>
                      </a:lnTo>
                      <a:lnTo>
                        <a:pt x="169" y="0"/>
                      </a:lnTo>
                      <a:lnTo>
                        <a:pt x="170" y="2"/>
                      </a:lnTo>
                      <a:lnTo>
                        <a:pt x="170" y="4"/>
                      </a:lnTo>
                      <a:lnTo>
                        <a:pt x="170" y="5"/>
                      </a:lnTo>
                      <a:lnTo>
                        <a:pt x="170" y="7"/>
                      </a:lnTo>
                      <a:lnTo>
                        <a:pt x="2" y="7"/>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8" name="Freeform 228">
                  <a:extLst>
                    <a:ext uri="{FF2B5EF4-FFF2-40B4-BE49-F238E27FC236}">
                      <a16:creationId xmlns:a16="http://schemas.microsoft.com/office/drawing/2014/main" xmlns="" id="{6326E724-C18F-4F23-95D2-76A181246F55}"/>
                    </a:ext>
                  </a:extLst>
                </p:cNvPr>
                <p:cNvSpPr>
                  <a:spLocks/>
                </p:cNvSpPr>
                <p:nvPr/>
              </p:nvSpPr>
              <p:spPr bwMode="auto">
                <a:xfrm>
                  <a:off x="1292" y="3724"/>
                  <a:ext cx="85" cy="2"/>
                </a:xfrm>
                <a:custGeom>
                  <a:avLst/>
                  <a:gdLst>
                    <a:gd name="T0" fmla="*/ 1 w 170"/>
                    <a:gd name="T1" fmla="*/ 2 h 5"/>
                    <a:gd name="T2" fmla="*/ 1 w 170"/>
                    <a:gd name="T3" fmla="*/ 2 h 5"/>
                    <a:gd name="T4" fmla="*/ 1 w 170"/>
                    <a:gd name="T5" fmla="*/ 1 h 5"/>
                    <a:gd name="T6" fmla="*/ 1 w 170"/>
                    <a:gd name="T7" fmla="*/ 1 h 5"/>
                    <a:gd name="T8" fmla="*/ 0 w 170"/>
                    <a:gd name="T9" fmla="*/ 0 h 5"/>
                    <a:gd name="T10" fmla="*/ 84 w 170"/>
                    <a:gd name="T11" fmla="*/ 0 h 5"/>
                    <a:gd name="T12" fmla="*/ 85 w 170"/>
                    <a:gd name="T13" fmla="*/ 1 h 5"/>
                    <a:gd name="T14" fmla="*/ 85 w 170"/>
                    <a:gd name="T15" fmla="*/ 1 h 5"/>
                    <a:gd name="T16" fmla="*/ 85 w 170"/>
                    <a:gd name="T17" fmla="*/ 2 h 5"/>
                    <a:gd name="T18" fmla="*/ 85 w 170"/>
                    <a:gd name="T19" fmla="*/ 2 h 5"/>
                    <a:gd name="T20" fmla="*/ 1 w 170"/>
                    <a:gd name="T21" fmla="*/ 2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
                    <a:gd name="T35" fmla="*/ 170 w 170"/>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
                      <a:moveTo>
                        <a:pt x="1" y="5"/>
                      </a:moveTo>
                      <a:lnTo>
                        <a:pt x="1" y="4"/>
                      </a:lnTo>
                      <a:lnTo>
                        <a:pt x="1" y="2"/>
                      </a:lnTo>
                      <a:lnTo>
                        <a:pt x="0" y="0"/>
                      </a:lnTo>
                      <a:lnTo>
                        <a:pt x="168" y="0"/>
                      </a:lnTo>
                      <a:lnTo>
                        <a:pt x="170" y="2"/>
                      </a:lnTo>
                      <a:lnTo>
                        <a:pt x="170" y="4"/>
                      </a:lnTo>
                      <a:lnTo>
                        <a:pt x="170" y="5"/>
                      </a:lnTo>
                      <a:lnTo>
                        <a:pt x="1" y="5"/>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9" name="Freeform 229">
                  <a:extLst>
                    <a:ext uri="{FF2B5EF4-FFF2-40B4-BE49-F238E27FC236}">
                      <a16:creationId xmlns:a16="http://schemas.microsoft.com/office/drawing/2014/main" xmlns="" id="{EBBDC543-E2DF-4AC9-AB74-BBD8638FE69A}"/>
                    </a:ext>
                  </a:extLst>
                </p:cNvPr>
                <p:cNvSpPr>
                  <a:spLocks/>
                </p:cNvSpPr>
                <p:nvPr/>
              </p:nvSpPr>
              <p:spPr bwMode="auto">
                <a:xfrm>
                  <a:off x="1291" y="3720"/>
                  <a:ext cx="85" cy="4"/>
                </a:xfrm>
                <a:custGeom>
                  <a:avLst/>
                  <a:gdLst>
                    <a:gd name="T0" fmla="*/ 1 w 170"/>
                    <a:gd name="T1" fmla="*/ 4 h 6"/>
                    <a:gd name="T2" fmla="*/ 1 w 170"/>
                    <a:gd name="T3" fmla="*/ 3 h 6"/>
                    <a:gd name="T4" fmla="*/ 1 w 170"/>
                    <a:gd name="T5" fmla="*/ 2 h 6"/>
                    <a:gd name="T6" fmla="*/ 1 w 170"/>
                    <a:gd name="T7" fmla="*/ 1 h 6"/>
                    <a:gd name="T8" fmla="*/ 0 w 170"/>
                    <a:gd name="T9" fmla="*/ 0 h 6"/>
                    <a:gd name="T10" fmla="*/ 84 w 170"/>
                    <a:gd name="T11" fmla="*/ 0 h 6"/>
                    <a:gd name="T12" fmla="*/ 84 w 170"/>
                    <a:gd name="T13" fmla="*/ 1 h 6"/>
                    <a:gd name="T14" fmla="*/ 85 w 170"/>
                    <a:gd name="T15" fmla="*/ 2 h 6"/>
                    <a:gd name="T16" fmla="*/ 85 w 170"/>
                    <a:gd name="T17" fmla="*/ 3 h 6"/>
                    <a:gd name="T18" fmla="*/ 85 w 170"/>
                    <a:gd name="T19" fmla="*/ 4 h 6"/>
                    <a:gd name="T20" fmla="*/ 1 w 170"/>
                    <a:gd name="T21" fmla="*/ 4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6"/>
                    <a:gd name="T35" fmla="*/ 170 w 170"/>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6">
                      <a:moveTo>
                        <a:pt x="2" y="6"/>
                      </a:moveTo>
                      <a:lnTo>
                        <a:pt x="2" y="5"/>
                      </a:lnTo>
                      <a:lnTo>
                        <a:pt x="2" y="3"/>
                      </a:lnTo>
                      <a:lnTo>
                        <a:pt x="2" y="1"/>
                      </a:lnTo>
                      <a:lnTo>
                        <a:pt x="0" y="0"/>
                      </a:lnTo>
                      <a:lnTo>
                        <a:pt x="168" y="0"/>
                      </a:lnTo>
                      <a:lnTo>
                        <a:pt x="168" y="1"/>
                      </a:lnTo>
                      <a:lnTo>
                        <a:pt x="170" y="3"/>
                      </a:lnTo>
                      <a:lnTo>
                        <a:pt x="170" y="5"/>
                      </a:lnTo>
                      <a:lnTo>
                        <a:pt x="170" y="6"/>
                      </a:lnTo>
                      <a:lnTo>
                        <a:pt x="2" y="6"/>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0" name="Freeform 230">
                  <a:extLst>
                    <a:ext uri="{FF2B5EF4-FFF2-40B4-BE49-F238E27FC236}">
                      <a16:creationId xmlns:a16="http://schemas.microsoft.com/office/drawing/2014/main" xmlns="" id="{69D0E9D8-1715-4628-A825-722D541B1184}"/>
                    </a:ext>
                  </a:extLst>
                </p:cNvPr>
                <p:cNvSpPr>
                  <a:spLocks/>
                </p:cNvSpPr>
                <p:nvPr/>
              </p:nvSpPr>
              <p:spPr bwMode="auto">
                <a:xfrm>
                  <a:off x="1290" y="3717"/>
                  <a:ext cx="85" cy="3"/>
                </a:xfrm>
                <a:custGeom>
                  <a:avLst/>
                  <a:gdLst>
                    <a:gd name="T0" fmla="*/ 1 w 170"/>
                    <a:gd name="T1" fmla="*/ 3 h 7"/>
                    <a:gd name="T2" fmla="*/ 1 w 170"/>
                    <a:gd name="T3" fmla="*/ 2 h 7"/>
                    <a:gd name="T4" fmla="*/ 1 w 170"/>
                    <a:gd name="T5" fmla="*/ 1 h 7"/>
                    <a:gd name="T6" fmla="*/ 1 w 170"/>
                    <a:gd name="T7" fmla="*/ 0 h 7"/>
                    <a:gd name="T8" fmla="*/ 0 w 170"/>
                    <a:gd name="T9" fmla="*/ 0 h 7"/>
                    <a:gd name="T10" fmla="*/ 84 w 170"/>
                    <a:gd name="T11" fmla="*/ 0 h 7"/>
                    <a:gd name="T12" fmla="*/ 85 w 170"/>
                    <a:gd name="T13" fmla="*/ 0 h 7"/>
                    <a:gd name="T14" fmla="*/ 85 w 170"/>
                    <a:gd name="T15" fmla="*/ 1 h 7"/>
                    <a:gd name="T16" fmla="*/ 85 w 170"/>
                    <a:gd name="T17" fmla="*/ 2 h 7"/>
                    <a:gd name="T18" fmla="*/ 85 w 170"/>
                    <a:gd name="T19" fmla="*/ 3 h 7"/>
                    <a:gd name="T20" fmla="*/ 1 w 170"/>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7"/>
                    <a:gd name="T35" fmla="*/ 170 w 170"/>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7">
                      <a:moveTo>
                        <a:pt x="2" y="7"/>
                      </a:moveTo>
                      <a:lnTo>
                        <a:pt x="2" y="5"/>
                      </a:lnTo>
                      <a:lnTo>
                        <a:pt x="2" y="3"/>
                      </a:lnTo>
                      <a:lnTo>
                        <a:pt x="2" y="1"/>
                      </a:lnTo>
                      <a:lnTo>
                        <a:pt x="0" y="0"/>
                      </a:lnTo>
                      <a:lnTo>
                        <a:pt x="167" y="0"/>
                      </a:lnTo>
                      <a:lnTo>
                        <a:pt x="169" y="1"/>
                      </a:lnTo>
                      <a:lnTo>
                        <a:pt x="169" y="3"/>
                      </a:lnTo>
                      <a:lnTo>
                        <a:pt x="169" y="5"/>
                      </a:lnTo>
                      <a:lnTo>
                        <a:pt x="170" y="7"/>
                      </a:lnTo>
                      <a:lnTo>
                        <a:pt x="2" y="7"/>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1" name="Freeform 231">
                  <a:extLst>
                    <a:ext uri="{FF2B5EF4-FFF2-40B4-BE49-F238E27FC236}">
                      <a16:creationId xmlns:a16="http://schemas.microsoft.com/office/drawing/2014/main" xmlns="" id="{97D233AF-FAF8-4167-976C-3A21EF5F3C7B}"/>
                    </a:ext>
                  </a:extLst>
                </p:cNvPr>
                <p:cNvSpPr>
                  <a:spLocks/>
                </p:cNvSpPr>
                <p:nvPr/>
              </p:nvSpPr>
              <p:spPr bwMode="auto">
                <a:xfrm>
                  <a:off x="1290" y="3714"/>
                  <a:ext cx="83" cy="3"/>
                </a:xfrm>
                <a:custGeom>
                  <a:avLst/>
                  <a:gdLst>
                    <a:gd name="T0" fmla="*/ 0 w 167"/>
                    <a:gd name="T1" fmla="*/ 3 h 5"/>
                    <a:gd name="T2" fmla="*/ 0 w 167"/>
                    <a:gd name="T3" fmla="*/ 2 h 5"/>
                    <a:gd name="T4" fmla="*/ 0 w 167"/>
                    <a:gd name="T5" fmla="*/ 2 h 5"/>
                    <a:gd name="T6" fmla="*/ 0 w 167"/>
                    <a:gd name="T7" fmla="*/ 2 h 5"/>
                    <a:gd name="T8" fmla="*/ 0 w 167"/>
                    <a:gd name="T9" fmla="*/ 1 h 5"/>
                    <a:gd name="T10" fmla="*/ 5 w 167"/>
                    <a:gd name="T11" fmla="*/ 0 h 5"/>
                    <a:gd name="T12" fmla="*/ 10 w 167"/>
                    <a:gd name="T13" fmla="*/ 0 h 5"/>
                    <a:gd name="T14" fmla="*/ 15 w 167"/>
                    <a:gd name="T15" fmla="*/ 0 h 5"/>
                    <a:gd name="T16" fmla="*/ 20 w 167"/>
                    <a:gd name="T17" fmla="*/ 0 h 5"/>
                    <a:gd name="T18" fmla="*/ 25 w 167"/>
                    <a:gd name="T19" fmla="*/ 0 h 5"/>
                    <a:gd name="T20" fmla="*/ 30 w 167"/>
                    <a:gd name="T21" fmla="*/ 0 h 5"/>
                    <a:gd name="T22" fmla="*/ 35 w 167"/>
                    <a:gd name="T23" fmla="*/ 0 h 5"/>
                    <a:gd name="T24" fmla="*/ 40 w 167"/>
                    <a:gd name="T25" fmla="*/ 0 h 5"/>
                    <a:gd name="T26" fmla="*/ 46 w 167"/>
                    <a:gd name="T27" fmla="*/ 0 h 5"/>
                    <a:gd name="T28" fmla="*/ 51 w 167"/>
                    <a:gd name="T29" fmla="*/ 0 h 5"/>
                    <a:gd name="T30" fmla="*/ 56 w 167"/>
                    <a:gd name="T31" fmla="*/ 0 h 5"/>
                    <a:gd name="T32" fmla="*/ 61 w 167"/>
                    <a:gd name="T33" fmla="*/ 0 h 5"/>
                    <a:gd name="T34" fmla="*/ 67 w 167"/>
                    <a:gd name="T35" fmla="*/ 0 h 5"/>
                    <a:gd name="T36" fmla="*/ 72 w 167"/>
                    <a:gd name="T37" fmla="*/ 0 h 5"/>
                    <a:gd name="T38" fmla="*/ 77 w 167"/>
                    <a:gd name="T39" fmla="*/ 0 h 5"/>
                    <a:gd name="T40" fmla="*/ 82 w 167"/>
                    <a:gd name="T41" fmla="*/ 0 h 5"/>
                    <a:gd name="T42" fmla="*/ 82 w 167"/>
                    <a:gd name="T43" fmla="*/ 1 h 5"/>
                    <a:gd name="T44" fmla="*/ 83 w 167"/>
                    <a:gd name="T45" fmla="*/ 1 h 5"/>
                    <a:gd name="T46" fmla="*/ 83 w 167"/>
                    <a:gd name="T47" fmla="*/ 2 h 5"/>
                    <a:gd name="T48" fmla="*/ 83 w 167"/>
                    <a:gd name="T49" fmla="*/ 3 h 5"/>
                    <a:gd name="T50" fmla="*/ 0 w 167"/>
                    <a:gd name="T51" fmla="*/ 3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5"/>
                    <a:gd name="T80" fmla="*/ 167 w 167"/>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5">
                      <a:moveTo>
                        <a:pt x="0" y="5"/>
                      </a:moveTo>
                      <a:lnTo>
                        <a:pt x="0" y="3"/>
                      </a:lnTo>
                      <a:lnTo>
                        <a:pt x="0" y="1"/>
                      </a:lnTo>
                      <a:lnTo>
                        <a:pt x="10" y="0"/>
                      </a:lnTo>
                      <a:lnTo>
                        <a:pt x="20" y="0"/>
                      </a:lnTo>
                      <a:lnTo>
                        <a:pt x="31" y="0"/>
                      </a:lnTo>
                      <a:lnTo>
                        <a:pt x="41" y="0"/>
                      </a:lnTo>
                      <a:lnTo>
                        <a:pt x="51" y="0"/>
                      </a:lnTo>
                      <a:lnTo>
                        <a:pt x="61" y="0"/>
                      </a:lnTo>
                      <a:lnTo>
                        <a:pt x="71" y="0"/>
                      </a:lnTo>
                      <a:lnTo>
                        <a:pt x="81" y="0"/>
                      </a:lnTo>
                      <a:lnTo>
                        <a:pt x="93" y="0"/>
                      </a:lnTo>
                      <a:lnTo>
                        <a:pt x="103" y="0"/>
                      </a:lnTo>
                      <a:lnTo>
                        <a:pt x="113" y="0"/>
                      </a:lnTo>
                      <a:lnTo>
                        <a:pt x="123" y="0"/>
                      </a:lnTo>
                      <a:lnTo>
                        <a:pt x="135" y="0"/>
                      </a:lnTo>
                      <a:lnTo>
                        <a:pt x="145" y="0"/>
                      </a:lnTo>
                      <a:lnTo>
                        <a:pt x="155" y="0"/>
                      </a:lnTo>
                      <a:lnTo>
                        <a:pt x="165" y="0"/>
                      </a:lnTo>
                      <a:lnTo>
                        <a:pt x="165" y="1"/>
                      </a:lnTo>
                      <a:lnTo>
                        <a:pt x="167" y="1"/>
                      </a:lnTo>
                      <a:lnTo>
                        <a:pt x="167" y="3"/>
                      </a:lnTo>
                      <a:lnTo>
                        <a:pt x="167" y="5"/>
                      </a:lnTo>
                      <a:lnTo>
                        <a:pt x="0" y="5"/>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2" name="Freeform 232">
                  <a:extLst>
                    <a:ext uri="{FF2B5EF4-FFF2-40B4-BE49-F238E27FC236}">
                      <a16:creationId xmlns:a16="http://schemas.microsoft.com/office/drawing/2014/main" xmlns="" id="{70E04184-EB40-4336-88C6-E4F8D0BC85D0}"/>
                    </a:ext>
                  </a:extLst>
                </p:cNvPr>
                <p:cNvSpPr>
                  <a:spLocks/>
                </p:cNvSpPr>
                <p:nvPr/>
              </p:nvSpPr>
              <p:spPr bwMode="auto">
                <a:xfrm>
                  <a:off x="1290" y="3714"/>
                  <a:ext cx="104" cy="59"/>
                </a:xfrm>
                <a:custGeom>
                  <a:avLst/>
                  <a:gdLst>
                    <a:gd name="T0" fmla="*/ 0 w 207"/>
                    <a:gd name="T1" fmla="*/ 1 h 118"/>
                    <a:gd name="T2" fmla="*/ 10 w 207"/>
                    <a:gd name="T3" fmla="*/ 0 h 118"/>
                    <a:gd name="T4" fmla="*/ 21 w 207"/>
                    <a:gd name="T5" fmla="*/ 0 h 118"/>
                    <a:gd name="T6" fmla="*/ 26 w 207"/>
                    <a:gd name="T7" fmla="*/ 0 h 118"/>
                    <a:gd name="T8" fmla="*/ 36 w 207"/>
                    <a:gd name="T9" fmla="*/ 0 h 118"/>
                    <a:gd name="T10" fmla="*/ 41 w 207"/>
                    <a:gd name="T11" fmla="*/ 0 h 118"/>
                    <a:gd name="T12" fmla="*/ 52 w 207"/>
                    <a:gd name="T13" fmla="*/ 0 h 118"/>
                    <a:gd name="T14" fmla="*/ 62 w 207"/>
                    <a:gd name="T15" fmla="*/ 0 h 118"/>
                    <a:gd name="T16" fmla="*/ 68 w 207"/>
                    <a:gd name="T17" fmla="*/ 0 h 118"/>
                    <a:gd name="T18" fmla="*/ 78 w 207"/>
                    <a:gd name="T19" fmla="*/ 0 h 118"/>
                    <a:gd name="T20" fmla="*/ 83 w 207"/>
                    <a:gd name="T21" fmla="*/ 0 h 118"/>
                    <a:gd name="T22" fmla="*/ 85 w 207"/>
                    <a:gd name="T23" fmla="*/ 7 h 118"/>
                    <a:gd name="T24" fmla="*/ 88 w 207"/>
                    <a:gd name="T25" fmla="*/ 15 h 118"/>
                    <a:gd name="T26" fmla="*/ 90 w 207"/>
                    <a:gd name="T27" fmla="*/ 19 h 118"/>
                    <a:gd name="T28" fmla="*/ 92 w 207"/>
                    <a:gd name="T29" fmla="*/ 26 h 118"/>
                    <a:gd name="T30" fmla="*/ 93 w 207"/>
                    <a:gd name="T31" fmla="*/ 30 h 118"/>
                    <a:gd name="T32" fmla="*/ 96 w 207"/>
                    <a:gd name="T33" fmla="*/ 36 h 118"/>
                    <a:gd name="T34" fmla="*/ 98 w 207"/>
                    <a:gd name="T35" fmla="*/ 44 h 118"/>
                    <a:gd name="T36" fmla="*/ 100 w 207"/>
                    <a:gd name="T37" fmla="*/ 47 h 118"/>
                    <a:gd name="T38" fmla="*/ 102 w 207"/>
                    <a:gd name="T39" fmla="*/ 55 h 118"/>
                    <a:gd name="T40" fmla="*/ 104 w 207"/>
                    <a:gd name="T41" fmla="*/ 59 h 118"/>
                    <a:gd name="T42" fmla="*/ 91 w 207"/>
                    <a:gd name="T43" fmla="*/ 58 h 118"/>
                    <a:gd name="T44" fmla="*/ 80 w 207"/>
                    <a:gd name="T45" fmla="*/ 58 h 118"/>
                    <a:gd name="T46" fmla="*/ 74 w 207"/>
                    <a:gd name="T47" fmla="*/ 58 h 118"/>
                    <a:gd name="T48" fmla="*/ 64 w 207"/>
                    <a:gd name="T49" fmla="*/ 58 h 118"/>
                    <a:gd name="T50" fmla="*/ 59 w 207"/>
                    <a:gd name="T51" fmla="*/ 58 h 118"/>
                    <a:gd name="T52" fmla="*/ 48 w 207"/>
                    <a:gd name="T53" fmla="*/ 58 h 118"/>
                    <a:gd name="T54" fmla="*/ 37 w 207"/>
                    <a:gd name="T55" fmla="*/ 58 h 118"/>
                    <a:gd name="T56" fmla="*/ 32 w 207"/>
                    <a:gd name="T57" fmla="*/ 58 h 118"/>
                    <a:gd name="T58" fmla="*/ 21 w 207"/>
                    <a:gd name="T59" fmla="*/ 58 h 118"/>
                    <a:gd name="T60" fmla="*/ 16 w 207"/>
                    <a:gd name="T61" fmla="*/ 58 h 118"/>
                    <a:gd name="T62" fmla="*/ 14 w 207"/>
                    <a:gd name="T63" fmla="*/ 52 h 118"/>
                    <a:gd name="T64" fmla="*/ 12 w 207"/>
                    <a:gd name="T65" fmla="*/ 44 h 118"/>
                    <a:gd name="T66" fmla="*/ 11 w 207"/>
                    <a:gd name="T67" fmla="*/ 41 h 118"/>
                    <a:gd name="T68" fmla="*/ 10 w 207"/>
                    <a:gd name="T69" fmla="*/ 33 h 118"/>
                    <a:gd name="T70" fmla="*/ 9 w 207"/>
                    <a:gd name="T71" fmla="*/ 30 h 118"/>
                    <a:gd name="T72" fmla="*/ 6 w 207"/>
                    <a:gd name="T73" fmla="*/ 23 h 118"/>
                    <a:gd name="T74" fmla="*/ 4 w 207"/>
                    <a:gd name="T75" fmla="*/ 15 h 118"/>
                    <a:gd name="T76" fmla="*/ 3 w 207"/>
                    <a:gd name="T77" fmla="*/ 12 h 118"/>
                    <a:gd name="T78" fmla="*/ 1 w 207"/>
                    <a:gd name="T79" fmla="*/ 4 h 1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7"/>
                    <a:gd name="T121" fmla="*/ 0 h 118"/>
                    <a:gd name="T122" fmla="*/ 207 w 207"/>
                    <a:gd name="T123" fmla="*/ 118 h 11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7" h="118">
                      <a:moveTo>
                        <a:pt x="0" y="1"/>
                      </a:moveTo>
                      <a:lnTo>
                        <a:pt x="0" y="1"/>
                      </a:lnTo>
                      <a:lnTo>
                        <a:pt x="10" y="0"/>
                      </a:lnTo>
                      <a:lnTo>
                        <a:pt x="20" y="0"/>
                      </a:lnTo>
                      <a:lnTo>
                        <a:pt x="31" y="0"/>
                      </a:lnTo>
                      <a:lnTo>
                        <a:pt x="41" y="0"/>
                      </a:lnTo>
                      <a:lnTo>
                        <a:pt x="51" y="0"/>
                      </a:lnTo>
                      <a:lnTo>
                        <a:pt x="61" y="0"/>
                      </a:lnTo>
                      <a:lnTo>
                        <a:pt x="71" y="0"/>
                      </a:lnTo>
                      <a:lnTo>
                        <a:pt x="81" y="0"/>
                      </a:lnTo>
                      <a:lnTo>
                        <a:pt x="93" y="0"/>
                      </a:lnTo>
                      <a:lnTo>
                        <a:pt x="103" y="0"/>
                      </a:lnTo>
                      <a:lnTo>
                        <a:pt x="113" y="0"/>
                      </a:lnTo>
                      <a:lnTo>
                        <a:pt x="123" y="0"/>
                      </a:lnTo>
                      <a:lnTo>
                        <a:pt x="135" y="0"/>
                      </a:lnTo>
                      <a:lnTo>
                        <a:pt x="145" y="0"/>
                      </a:lnTo>
                      <a:lnTo>
                        <a:pt x="155" y="0"/>
                      </a:lnTo>
                      <a:lnTo>
                        <a:pt x="165" y="0"/>
                      </a:lnTo>
                      <a:lnTo>
                        <a:pt x="169" y="6"/>
                      </a:lnTo>
                      <a:lnTo>
                        <a:pt x="170" y="15"/>
                      </a:lnTo>
                      <a:lnTo>
                        <a:pt x="174" y="22"/>
                      </a:lnTo>
                      <a:lnTo>
                        <a:pt x="175" y="30"/>
                      </a:lnTo>
                      <a:lnTo>
                        <a:pt x="179" y="37"/>
                      </a:lnTo>
                      <a:lnTo>
                        <a:pt x="180" y="44"/>
                      </a:lnTo>
                      <a:lnTo>
                        <a:pt x="184" y="52"/>
                      </a:lnTo>
                      <a:lnTo>
                        <a:pt x="185" y="59"/>
                      </a:lnTo>
                      <a:lnTo>
                        <a:pt x="187" y="66"/>
                      </a:lnTo>
                      <a:lnTo>
                        <a:pt x="191" y="72"/>
                      </a:lnTo>
                      <a:lnTo>
                        <a:pt x="192" y="81"/>
                      </a:lnTo>
                      <a:lnTo>
                        <a:pt x="196" y="87"/>
                      </a:lnTo>
                      <a:lnTo>
                        <a:pt x="199" y="94"/>
                      </a:lnTo>
                      <a:lnTo>
                        <a:pt x="201" y="103"/>
                      </a:lnTo>
                      <a:lnTo>
                        <a:pt x="204" y="109"/>
                      </a:lnTo>
                      <a:lnTo>
                        <a:pt x="207" y="118"/>
                      </a:lnTo>
                      <a:lnTo>
                        <a:pt x="196" y="116"/>
                      </a:lnTo>
                      <a:lnTo>
                        <a:pt x="182" y="116"/>
                      </a:lnTo>
                      <a:lnTo>
                        <a:pt x="170" y="116"/>
                      </a:lnTo>
                      <a:lnTo>
                        <a:pt x="160" y="116"/>
                      </a:lnTo>
                      <a:lnTo>
                        <a:pt x="148" y="116"/>
                      </a:lnTo>
                      <a:lnTo>
                        <a:pt x="138" y="116"/>
                      </a:lnTo>
                      <a:lnTo>
                        <a:pt x="128" y="116"/>
                      </a:lnTo>
                      <a:lnTo>
                        <a:pt x="118" y="116"/>
                      </a:lnTo>
                      <a:lnTo>
                        <a:pt x="106" y="116"/>
                      </a:lnTo>
                      <a:lnTo>
                        <a:pt x="96" y="116"/>
                      </a:lnTo>
                      <a:lnTo>
                        <a:pt x="84" y="116"/>
                      </a:lnTo>
                      <a:lnTo>
                        <a:pt x="73" y="116"/>
                      </a:lnTo>
                      <a:lnTo>
                        <a:pt x="63" y="116"/>
                      </a:lnTo>
                      <a:lnTo>
                        <a:pt x="52" y="116"/>
                      </a:lnTo>
                      <a:lnTo>
                        <a:pt x="42" y="116"/>
                      </a:lnTo>
                      <a:lnTo>
                        <a:pt x="32" y="116"/>
                      </a:lnTo>
                      <a:lnTo>
                        <a:pt x="31" y="109"/>
                      </a:lnTo>
                      <a:lnTo>
                        <a:pt x="27" y="103"/>
                      </a:lnTo>
                      <a:lnTo>
                        <a:pt x="25" y="94"/>
                      </a:lnTo>
                      <a:lnTo>
                        <a:pt x="24" y="87"/>
                      </a:lnTo>
                      <a:lnTo>
                        <a:pt x="22" y="81"/>
                      </a:lnTo>
                      <a:lnTo>
                        <a:pt x="20" y="72"/>
                      </a:lnTo>
                      <a:lnTo>
                        <a:pt x="19" y="66"/>
                      </a:lnTo>
                      <a:lnTo>
                        <a:pt x="17" y="59"/>
                      </a:lnTo>
                      <a:lnTo>
                        <a:pt x="15" y="52"/>
                      </a:lnTo>
                      <a:lnTo>
                        <a:pt x="12" y="45"/>
                      </a:lnTo>
                      <a:lnTo>
                        <a:pt x="10" y="37"/>
                      </a:lnTo>
                      <a:lnTo>
                        <a:pt x="7" y="30"/>
                      </a:lnTo>
                      <a:lnTo>
                        <a:pt x="5" y="23"/>
                      </a:lnTo>
                      <a:lnTo>
                        <a:pt x="4" y="15"/>
                      </a:lnTo>
                      <a:lnTo>
                        <a:pt x="2" y="8"/>
                      </a:lnTo>
                      <a:lnTo>
                        <a:pt x="0" y="1"/>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3" name="Freeform 233">
                  <a:extLst>
                    <a:ext uri="{FF2B5EF4-FFF2-40B4-BE49-F238E27FC236}">
                      <a16:creationId xmlns:a16="http://schemas.microsoft.com/office/drawing/2014/main" xmlns="" id="{FAAD3695-25BA-439E-AF11-9C9A57B42B58}"/>
                    </a:ext>
                  </a:extLst>
                </p:cNvPr>
                <p:cNvSpPr>
                  <a:spLocks/>
                </p:cNvSpPr>
                <p:nvPr/>
              </p:nvSpPr>
              <p:spPr bwMode="auto">
                <a:xfrm>
                  <a:off x="1304" y="3734"/>
                  <a:ext cx="23" cy="1"/>
                </a:xfrm>
                <a:custGeom>
                  <a:avLst/>
                  <a:gdLst>
                    <a:gd name="T0" fmla="*/ 0 w 45"/>
                    <a:gd name="T1" fmla="*/ 0 h 1"/>
                    <a:gd name="T2" fmla="*/ 0 w 45"/>
                    <a:gd name="T3" fmla="*/ 0 h 1"/>
                    <a:gd name="T4" fmla="*/ 0 w 45"/>
                    <a:gd name="T5" fmla="*/ 0 h 1"/>
                    <a:gd name="T6" fmla="*/ 0 w 45"/>
                    <a:gd name="T7" fmla="*/ 1 h 1"/>
                    <a:gd name="T8" fmla="*/ 0 w 45"/>
                    <a:gd name="T9" fmla="*/ 1 h 1"/>
                    <a:gd name="T10" fmla="*/ 3 w 45"/>
                    <a:gd name="T11" fmla="*/ 0 h 1"/>
                    <a:gd name="T12" fmla="*/ 5 w 45"/>
                    <a:gd name="T13" fmla="*/ 0 h 1"/>
                    <a:gd name="T14" fmla="*/ 9 w 45"/>
                    <a:gd name="T15" fmla="*/ 0 h 1"/>
                    <a:gd name="T16" fmla="*/ 11 w 45"/>
                    <a:gd name="T17" fmla="*/ 0 h 1"/>
                    <a:gd name="T18" fmla="*/ 14 w 45"/>
                    <a:gd name="T19" fmla="*/ 0 h 1"/>
                    <a:gd name="T20" fmla="*/ 17 w 45"/>
                    <a:gd name="T21" fmla="*/ 0 h 1"/>
                    <a:gd name="T22" fmla="*/ 20 w 45"/>
                    <a:gd name="T23" fmla="*/ 0 h 1"/>
                    <a:gd name="T24" fmla="*/ 23 w 45"/>
                    <a:gd name="T25" fmla="*/ 1 h 1"/>
                    <a:gd name="T26" fmla="*/ 23 w 45"/>
                    <a:gd name="T27" fmla="*/ 1 h 1"/>
                    <a:gd name="T28" fmla="*/ 23 w 45"/>
                    <a:gd name="T29" fmla="*/ 0 h 1"/>
                    <a:gd name="T30" fmla="*/ 23 w 45"/>
                    <a:gd name="T31" fmla="*/ 0 h 1"/>
                    <a:gd name="T32" fmla="*/ 23 w 45"/>
                    <a:gd name="T33" fmla="*/ 0 h 1"/>
                    <a:gd name="T34" fmla="*/ 0 w 45"/>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1"/>
                    <a:gd name="T56" fmla="*/ 45 w 45"/>
                    <a:gd name="T57" fmla="*/ 1 h 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1">
                      <a:moveTo>
                        <a:pt x="0" y="0"/>
                      </a:moveTo>
                      <a:lnTo>
                        <a:pt x="0" y="0"/>
                      </a:lnTo>
                      <a:lnTo>
                        <a:pt x="0" y="1"/>
                      </a:lnTo>
                      <a:lnTo>
                        <a:pt x="5" y="0"/>
                      </a:lnTo>
                      <a:lnTo>
                        <a:pt x="10" y="0"/>
                      </a:lnTo>
                      <a:lnTo>
                        <a:pt x="17" y="0"/>
                      </a:lnTo>
                      <a:lnTo>
                        <a:pt x="22" y="0"/>
                      </a:lnTo>
                      <a:lnTo>
                        <a:pt x="27" y="0"/>
                      </a:lnTo>
                      <a:lnTo>
                        <a:pt x="34" y="0"/>
                      </a:lnTo>
                      <a:lnTo>
                        <a:pt x="39" y="0"/>
                      </a:lnTo>
                      <a:lnTo>
                        <a:pt x="45" y="1"/>
                      </a:lnTo>
                      <a:lnTo>
                        <a:pt x="45" y="0"/>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4" name="Freeform 234">
                  <a:extLst>
                    <a:ext uri="{FF2B5EF4-FFF2-40B4-BE49-F238E27FC236}">
                      <a16:creationId xmlns:a16="http://schemas.microsoft.com/office/drawing/2014/main" xmlns="" id="{3124908C-54C8-4C3E-8D9C-4B81F9645CE6}"/>
                    </a:ext>
                  </a:extLst>
                </p:cNvPr>
                <p:cNvSpPr>
                  <a:spLocks/>
                </p:cNvSpPr>
                <p:nvPr/>
              </p:nvSpPr>
              <p:spPr bwMode="auto">
                <a:xfrm>
                  <a:off x="1304" y="3732"/>
                  <a:ext cx="23" cy="2"/>
                </a:xfrm>
                <a:custGeom>
                  <a:avLst/>
                  <a:gdLst>
                    <a:gd name="T0" fmla="*/ 0 w 45"/>
                    <a:gd name="T1" fmla="*/ 2 h 4"/>
                    <a:gd name="T2" fmla="*/ 0 w 45"/>
                    <a:gd name="T3" fmla="*/ 1 h 4"/>
                    <a:gd name="T4" fmla="*/ 0 w 45"/>
                    <a:gd name="T5" fmla="*/ 1 h 4"/>
                    <a:gd name="T6" fmla="*/ 0 w 45"/>
                    <a:gd name="T7" fmla="*/ 1 h 4"/>
                    <a:gd name="T8" fmla="*/ 0 w 45"/>
                    <a:gd name="T9" fmla="*/ 0 h 4"/>
                    <a:gd name="T10" fmla="*/ 23 w 45"/>
                    <a:gd name="T11" fmla="*/ 0 h 4"/>
                    <a:gd name="T12" fmla="*/ 23 w 45"/>
                    <a:gd name="T13" fmla="*/ 1 h 4"/>
                    <a:gd name="T14" fmla="*/ 23 w 45"/>
                    <a:gd name="T15" fmla="*/ 1 h 4"/>
                    <a:gd name="T16" fmla="*/ 23 w 45"/>
                    <a:gd name="T17" fmla="*/ 1 h 4"/>
                    <a:gd name="T18" fmla="*/ 23 w 45"/>
                    <a:gd name="T19" fmla="*/ 2 h 4"/>
                    <a:gd name="T20" fmla="*/ 0 w 4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
                    <a:gd name="T35" fmla="*/ 45 w 4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
                      <a:moveTo>
                        <a:pt x="0" y="4"/>
                      </a:moveTo>
                      <a:lnTo>
                        <a:pt x="0" y="2"/>
                      </a:lnTo>
                      <a:lnTo>
                        <a:pt x="0" y="0"/>
                      </a:lnTo>
                      <a:lnTo>
                        <a:pt x="45" y="0"/>
                      </a:lnTo>
                      <a:lnTo>
                        <a:pt x="45" y="2"/>
                      </a:lnTo>
                      <a:lnTo>
                        <a:pt x="45" y="4"/>
                      </a:lnTo>
                      <a:lnTo>
                        <a:pt x="0" y="4"/>
                      </a:lnTo>
                      <a:close/>
                    </a:path>
                  </a:pathLst>
                </a:custGeom>
                <a:solidFill>
                  <a:srgbClr val="A8A8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5" name="Freeform 235">
                  <a:extLst>
                    <a:ext uri="{FF2B5EF4-FFF2-40B4-BE49-F238E27FC236}">
                      <a16:creationId xmlns:a16="http://schemas.microsoft.com/office/drawing/2014/main" xmlns="" id="{2FAEFED0-7287-441A-97D7-EF154695533B}"/>
                    </a:ext>
                  </a:extLst>
                </p:cNvPr>
                <p:cNvSpPr>
                  <a:spLocks/>
                </p:cNvSpPr>
                <p:nvPr/>
              </p:nvSpPr>
              <p:spPr bwMode="auto">
                <a:xfrm>
                  <a:off x="1304" y="3730"/>
                  <a:ext cx="23" cy="2"/>
                </a:xfrm>
                <a:custGeom>
                  <a:avLst/>
                  <a:gdLst>
                    <a:gd name="T0" fmla="*/ 1 w 47"/>
                    <a:gd name="T1" fmla="*/ 2 h 3"/>
                    <a:gd name="T2" fmla="*/ 0 w 47"/>
                    <a:gd name="T3" fmla="*/ 2 h 3"/>
                    <a:gd name="T4" fmla="*/ 0 w 47"/>
                    <a:gd name="T5" fmla="*/ 1 h 3"/>
                    <a:gd name="T6" fmla="*/ 0 w 47"/>
                    <a:gd name="T7" fmla="*/ 1 h 3"/>
                    <a:gd name="T8" fmla="*/ 0 w 47"/>
                    <a:gd name="T9" fmla="*/ 0 h 3"/>
                    <a:gd name="T10" fmla="*/ 23 w 47"/>
                    <a:gd name="T11" fmla="*/ 0 h 3"/>
                    <a:gd name="T12" fmla="*/ 23 w 47"/>
                    <a:gd name="T13" fmla="*/ 1 h 3"/>
                    <a:gd name="T14" fmla="*/ 23 w 47"/>
                    <a:gd name="T15" fmla="*/ 1 h 3"/>
                    <a:gd name="T16" fmla="*/ 23 w 47"/>
                    <a:gd name="T17" fmla="*/ 2 h 3"/>
                    <a:gd name="T18" fmla="*/ 23 w 47"/>
                    <a:gd name="T19" fmla="*/ 2 h 3"/>
                    <a:gd name="T20" fmla="*/ 1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2" y="3"/>
                      </a:moveTo>
                      <a:lnTo>
                        <a:pt x="0" y="3"/>
                      </a:lnTo>
                      <a:lnTo>
                        <a:pt x="0" y="1"/>
                      </a:lnTo>
                      <a:lnTo>
                        <a:pt x="0" y="0"/>
                      </a:lnTo>
                      <a:lnTo>
                        <a:pt x="46" y="0"/>
                      </a:lnTo>
                      <a:lnTo>
                        <a:pt x="46" y="1"/>
                      </a:lnTo>
                      <a:lnTo>
                        <a:pt x="46" y="3"/>
                      </a:lnTo>
                      <a:lnTo>
                        <a:pt x="47" y="3"/>
                      </a:lnTo>
                      <a:lnTo>
                        <a:pt x="2" y="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6" name="Freeform 236">
                  <a:extLst>
                    <a:ext uri="{FF2B5EF4-FFF2-40B4-BE49-F238E27FC236}">
                      <a16:creationId xmlns:a16="http://schemas.microsoft.com/office/drawing/2014/main" xmlns="" id="{BD08F240-7BA9-4C98-8B83-29A2E56678C7}"/>
                    </a:ext>
                  </a:extLst>
                </p:cNvPr>
                <p:cNvSpPr>
                  <a:spLocks/>
                </p:cNvSpPr>
                <p:nvPr/>
              </p:nvSpPr>
              <p:spPr bwMode="auto">
                <a:xfrm>
                  <a:off x="1304" y="3729"/>
                  <a:ext cx="22" cy="1"/>
                </a:xfrm>
                <a:custGeom>
                  <a:avLst/>
                  <a:gdLst>
                    <a:gd name="T0" fmla="*/ 0 w 46"/>
                    <a:gd name="T1" fmla="*/ 1 h 4"/>
                    <a:gd name="T2" fmla="*/ 0 w 46"/>
                    <a:gd name="T3" fmla="*/ 1 h 4"/>
                    <a:gd name="T4" fmla="*/ 0 w 46"/>
                    <a:gd name="T5" fmla="*/ 1 h 4"/>
                    <a:gd name="T6" fmla="*/ 0 w 46"/>
                    <a:gd name="T7" fmla="*/ 1 h 4"/>
                    <a:gd name="T8" fmla="*/ 0 w 46"/>
                    <a:gd name="T9" fmla="*/ 0 h 4"/>
                    <a:gd name="T10" fmla="*/ 22 w 46"/>
                    <a:gd name="T11" fmla="*/ 0 h 4"/>
                    <a:gd name="T12" fmla="*/ 22 w 46"/>
                    <a:gd name="T13" fmla="*/ 1 h 4"/>
                    <a:gd name="T14" fmla="*/ 22 w 46"/>
                    <a:gd name="T15" fmla="*/ 1 h 4"/>
                    <a:gd name="T16" fmla="*/ 22 w 46"/>
                    <a:gd name="T17" fmla="*/ 1 h 4"/>
                    <a:gd name="T18" fmla="*/ 22 w 46"/>
                    <a:gd name="T19" fmla="*/ 1 h 4"/>
                    <a:gd name="T20" fmla="*/ 0 w 46"/>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
                    <a:gd name="T35" fmla="*/ 46 w 4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
                      <a:moveTo>
                        <a:pt x="0" y="4"/>
                      </a:moveTo>
                      <a:lnTo>
                        <a:pt x="0" y="4"/>
                      </a:lnTo>
                      <a:lnTo>
                        <a:pt x="0" y="2"/>
                      </a:lnTo>
                      <a:lnTo>
                        <a:pt x="0" y="0"/>
                      </a:lnTo>
                      <a:lnTo>
                        <a:pt x="46" y="0"/>
                      </a:lnTo>
                      <a:lnTo>
                        <a:pt x="46" y="2"/>
                      </a:lnTo>
                      <a:lnTo>
                        <a:pt x="46" y="4"/>
                      </a:lnTo>
                      <a:lnTo>
                        <a:pt x="0" y="4"/>
                      </a:lnTo>
                      <a:close/>
                    </a:path>
                  </a:pathLst>
                </a:custGeom>
                <a:solidFill>
                  <a:srgbClr val="95959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7" name="Freeform 237">
                  <a:extLst>
                    <a:ext uri="{FF2B5EF4-FFF2-40B4-BE49-F238E27FC236}">
                      <a16:creationId xmlns:a16="http://schemas.microsoft.com/office/drawing/2014/main" xmlns="" id="{6A7AAEB6-55D4-4927-8DA3-4A7795796CBC}"/>
                    </a:ext>
                  </a:extLst>
                </p:cNvPr>
                <p:cNvSpPr>
                  <a:spLocks/>
                </p:cNvSpPr>
                <p:nvPr/>
              </p:nvSpPr>
              <p:spPr bwMode="auto">
                <a:xfrm>
                  <a:off x="1304" y="3727"/>
                  <a:ext cx="22" cy="2"/>
                </a:xfrm>
                <a:custGeom>
                  <a:avLst/>
                  <a:gdLst>
                    <a:gd name="T0" fmla="*/ 0 w 46"/>
                    <a:gd name="T1" fmla="*/ 2 h 3"/>
                    <a:gd name="T2" fmla="*/ 0 w 46"/>
                    <a:gd name="T3" fmla="*/ 2 h 3"/>
                    <a:gd name="T4" fmla="*/ 0 w 46"/>
                    <a:gd name="T5" fmla="*/ 1 h 3"/>
                    <a:gd name="T6" fmla="*/ 0 w 46"/>
                    <a:gd name="T7" fmla="*/ 1 h 3"/>
                    <a:gd name="T8" fmla="*/ 0 w 46"/>
                    <a:gd name="T9" fmla="*/ 0 h 3"/>
                    <a:gd name="T10" fmla="*/ 22 w 46"/>
                    <a:gd name="T11" fmla="*/ 0 h 3"/>
                    <a:gd name="T12" fmla="*/ 22 w 46"/>
                    <a:gd name="T13" fmla="*/ 1 h 3"/>
                    <a:gd name="T14" fmla="*/ 22 w 46"/>
                    <a:gd name="T15" fmla="*/ 1 h 3"/>
                    <a:gd name="T16" fmla="*/ 22 w 46"/>
                    <a:gd name="T17" fmla="*/ 2 h 3"/>
                    <a:gd name="T18" fmla="*/ 22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2"/>
                      </a:lnTo>
                      <a:lnTo>
                        <a:pt x="0" y="0"/>
                      </a:lnTo>
                      <a:lnTo>
                        <a:pt x="46" y="0"/>
                      </a:lnTo>
                      <a:lnTo>
                        <a:pt x="46" y="2"/>
                      </a:lnTo>
                      <a:lnTo>
                        <a:pt x="46" y="3"/>
                      </a:lnTo>
                      <a:lnTo>
                        <a:pt x="0" y="3"/>
                      </a:lnTo>
                      <a:close/>
                    </a:path>
                  </a:pathLst>
                </a:custGeom>
                <a:solidFill>
                  <a:srgbClr val="8C8C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8" name="Freeform 238">
                  <a:extLst>
                    <a:ext uri="{FF2B5EF4-FFF2-40B4-BE49-F238E27FC236}">
                      <a16:creationId xmlns:a16="http://schemas.microsoft.com/office/drawing/2014/main" xmlns="" id="{587CE212-2BA3-46C1-88F8-83A242F17488}"/>
                    </a:ext>
                  </a:extLst>
                </p:cNvPr>
                <p:cNvSpPr>
                  <a:spLocks/>
                </p:cNvSpPr>
                <p:nvPr/>
              </p:nvSpPr>
              <p:spPr bwMode="auto">
                <a:xfrm>
                  <a:off x="1303" y="3725"/>
                  <a:ext cx="23" cy="2"/>
                </a:xfrm>
                <a:custGeom>
                  <a:avLst/>
                  <a:gdLst>
                    <a:gd name="T0" fmla="*/ 1 w 48"/>
                    <a:gd name="T1" fmla="*/ 2 h 3"/>
                    <a:gd name="T2" fmla="*/ 1 w 48"/>
                    <a:gd name="T3" fmla="*/ 2 h 3"/>
                    <a:gd name="T4" fmla="*/ 1 w 48"/>
                    <a:gd name="T5" fmla="*/ 1 h 3"/>
                    <a:gd name="T6" fmla="*/ 0 w 48"/>
                    <a:gd name="T7" fmla="*/ 1 h 3"/>
                    <a:gd name="T8" fmla="*/ 0 w 48"/>
                    <a:gd name="T9" fmla="*/ 0 h 3"/>
                    <a:gd name="T10" fmla="*/ 22 w 48"/>
                    <a:gd name="T11" fmla="*/ 0 h 3"/>
                    <a:gd name="T12" fmla="*/ 22 w 48"/>
                    <a:gd name="T13" fmla="*/ 1 h 3"/>
                    <a:gd name="T14" fmla="*/ 23 w 48"/>
                    <a:gd name="T15" fmla="*/ 1 h 3"/>
                    <a:gd name="T16" fmla="*/ 23 w 48"/>
                    <a:gd name="T17" fmla="*/ 2 h 3"/>
                    <a:gd name="T18" fmla="*/ 23 w 48"/>
                    <a:gd name="T19" fmla="*/ 2 h 3"/>
                    <a:gd name="T20" fmla="*/ 1 w 48"/>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3"/>
                    <a:gd name="T35" fmla="*/ 48 w 48"/>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3">
                      <a:moveTo>
                        <a:pt x="2" y="3"/>
                      </a:moveTo>
                      <a:lnTo>
                        <a:pt x="2" y="3"/>
                      </a:lnTo>
                      <a:lnTo>
                        <a:pt x="2" y="1"/>
                      </a:lnTo>
                      <a:lnTo>
                        <a:pt x="0" y="1"/>
                      </a:lnTo>
                      <a:lnTo>
                        <a:pt x="0" y="0"/>
                      </a:lnTo>
                      <a:lnTo>
                        <a:pt x="46" y="0"/>
                      </a:lnTo>
                      <a:lnTo>
                        <a:pt x="46" y="1"/>
                      </a:lnTo>
                      <a:lnTo>
                        <a:pt x="48" y="1"/>
                      </a:lnTo>
                      <a:lnTo>
                        <a:pt x="48" y="3"/>
                      </a:lnTo>
                      <a:lnTo>
                        <a:pt x="2" y="3"/>
                      </a:lnTo>
                      <a:close/>
                    </a:path>
                  </a:pathLst>
                </a:custGeom>
                <a:solidFill>
                  <a:srgbClr val="83838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9" name="Freeform 239">
                  <a:extLst>
                    <a:ext uri="{FF2B5EF4-FFF2-40B4-BE49-F238E27FC236}">
                      <a16:creationId xmlns:a16="http://schemas.microsoft.com/office/drawing/2014/main" xmlns="" id="{B8C27F2E-D718-47F3-9C1E-2530624E8BE4}"/>
                    </a:ext>
                  </a:extLst>
                </p:cNvPr>
                <p:cNvSpPr>
                  <a:spLocks/>
                </p:cNvSpPr>
                <p:nvPr/>
              </p:nvSpPr>
              <p:spPr bwMode="auto">
                <a:xfrm>
                  <a:off x="1303" y="3724"/>
                  <a:ext cx="22" cy="1"/>
                </a:xfrm>
                <a:custGeom>
                  <a:avLst/>
                  <a:gdLst>
                    <a:gd name="T0" fmla="*/ 0 w 46"/>
                    <a:gd name="T1" fmla="*/ 1 h 4"/>
                    <a:gd name="T2" fmla="*/ 0 w 46"/>
                    <a:gd name="T3" fmla="*/ 1 h 4"/>
                    <a:gd name="T4" fmla="*/ 0 w 46"/>
                    <a:gd name="T5" fmla="*/ 1 h 4"/>
                    <a:gd name="T6" fmla="*/ 0 w 46"/>
                    <a:gd name="T7" fmla="*/ 1 h 4"/>
                    <a:gd name="T8" fmla="*/ 0 w 46"/>
                    <a:gd name="T9" fmla="*/ 0 h 4"/>
                    <a:gd name="T10" fmla="*/ 22 w 46"/>
                    <a:gd name="T11" fmla="*/ 0 h 4"/>
                    <a:gd name="T12" fmla="*/ 22 w 46"/>
                    <a:gd name="T13" fmla="*/ 1 h 4"/>
                    <a:gd name="T14" fmla="*/ 22 w 46"/>
                    <a:gd name="T15" fmla="*/ 1 h 4"/>
                    <a:gd name="T16" fmla="*/ 22 w 46"/>
                    <a:gd name="T17" fmla="*/ 1 h 4"/>
                    <a:gd name="T18" fmla="*/ 22 w 46"/>
                    <a:gd name="T19" fmla="*/ 1 h 4"/>
                    <a:gd name="T20" fmla="*/ 0 w 46"/>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
                    <a:gd name="T35" fmla="*/ 46 w 4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
                      <a:moveTo>
                        <a:pt x="0" y="4"/>
                      </a:moveTo>
                      <a:lnTo>
                        <a:pt x="0" y="2"/>
                      </a:lnTo>
                      <a:lnTo>
                        <a:pt x="0" y="0"/>
                      </a:lnTo>
                      <a:lnTo>
                        <a:pt x="46" y="0"/>
                      </a:lnTo>
                      <a:lnTo>
                        <a:pt x="46" y="2"/>
                      </a:lnTo>
                      <a:lnTo>
                        <a:pt x="46" y="4"/>
                      </a:lnTo>
                      <a:lnTo>
                        <a:pt x="0" y="4"/>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0" name="Freeform 240">
                  <a:extLst>
                    <a:ext uri="{FF2B5EF4-FFF2-40B4-BE49-F238E27FC236}">
                      <a16:creationId xmlns:a16="http://schemas.microsoft.com/office/drawing/2014/main" xmlns="" id="{C5B5CD26-4091-423E-91DB-5D66A132B460}"/>
                    </a:ext>
                  </a:extLst>
                </p:cNvPr>
                <p:cNvSpPr>
                  <a:spLocks/>
                </p:cNvSpPr>
                <p:nvPr/>
              </p:nvSpPr>
              <p:spPr bwMode="auto">
                <a:xfrm>
                  <a:off x="1303" y="3722"/>
                  <a:ext cx="22" cy="2"/>
                </a:xfrm>
                <a:custGeom>
                  <a:avLst/>
                  <a:gdLst>
                    <a:gd name="T0" fmla="*/ 0 w 46"/>
                    <a:gd name="T1" fmla="*/ 2 h 3"/>
                    <a:gd name="T2" fmla="*/ 0 w 46"/>
                    <a:gd name="T3" fmla="*/ 1 h 3"/>
                    <a:gd name="T4" fmla="*/ 0 w 46"/>
                    <a:gd name="T5" fmla="*/ 1 h 3"/>
                    <a:gd name="T6" fmla="*/ 0 w 46"/>
                    <a:gd name="T7" fmla="*/ 0 h 3"/>
                    <a:gd name="T8" fmla="*/ 0 w 46"/>
                    <a:gd name="T9" fmla="*/ 0 h 3"/>
                    <a:gd name="T10" fmla="*/ 22 w 46"/>
                    <a:gd name="T11" fmla="*/ 0 h 3"/>
                    <a:gd name="T12" fmla="*/ 22 w 46"/>
                    <a:gd name="T13" fmla="*/ 0 h 3"/>
                    <a:gd name="T14" fmla="*/ 22 w 46"/>
                    <a:gd name="T15" fmla="*/ 1 h 3"/>
                    <a:gd name="T16" fmla="*/ 22 w 46"/>
                    <a:gd name="T17" fmla="*/ 1 h 3"/>
                    <a:gd name="T18" fmla="*/ 22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1" name="Freeform 241">
                  <a:extLst>
                    <a:ext uri="{FF2B5EF4-FFF2-40B4-BE49-F238E27FC236}">
                      <a16:creationId xmlns:a16="http://schemas.microsoft.com/office/drawing/2014/main" xmlns="" id="{A648BD4B-70B6-4EC0-B0B5-3310DE7FFB3B}"/>
                    </a:ext>
                  </a:extLst>
                </p:cNvPr>
                <p:cNvSpPr>
                  <a:spLocks/>
                </p:cNvSpPr>
                <p:nvPr/>
              </p:nvSpPr>
              <p:spPr bwMode="auto">
                <a:xfrm>
                  <a:off x="1302" y="3720"/>
                  <a:ext cx="23" cy="2"/>
                </a:xfrm>
                <a:custGeom>
                  <a:avLst/>
                  <a:gdLst>
                    <a:gd name="T0" fmla="*/ 0 w 47"/>
                    <a:gd name="T1" fmla="*/ 2 h 3"/>
                    <a:gd name="T2" fmla="*/ 0 w 47"/>
                    <a:gd name="T3" fmla="*/ 1 h 3"/>
                    <a:gd name="T4" fmla="*/ 0 w 47"/>
                    <a:gd name="T5" fmla="*/ 1 h 3"/>
                    <a:gd name="T6" fmla="*/ 0 w 47"/>
                    <a:gd name="T7" fmla="*/ 0 h 3"/>
                    <a:gd name="T8" fmla="*/ 0 w 47"/>
                    <a:gd name="T9" fmla="*/ 0 h 3"/>
                    <a:gd name="T10" fmla="*/ 22 w 47"/>
                    <a:gd name="T11" fmla="*/ 0 h 3"/>
                    <a:gd name="T12" fmla="*/ 22 w 47"/>
                    <a:gd name="T13" fmla="*/ 0 h 3"/>
                    <a:gd name="T14" fmla="*/ 22 w 47"/>
                    <a:gd name="T15" fmla="*/ 1 h 3"/>
                    <a:gd name="T16" fmla="*/ 22 w 47"/>
                    <a:gd name="T17" fmla="*/ 1 h 3"/>
                    <a:gd name="T18" fmla="*/ 23 w 47"/>
                    <a:gd name="T19" fmla="*/ 2 h 3"/>
                    <a:gd name="T20" fmla="*/ 0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1" y="3"/>
                      </a:moveTo>
                      <a:lnTo>
                        <a:pt x="0" y="1"/>
                      </a:lnTo>
                      <a:lnTo>
                        <a:pt x="0" y="0"/>
                      </a:lnTo>
                      <a:lnTo>
                        <a:pt x="45" y="0"/>
                      </a:lnTo>
                      <a:lnTo>
                        <a:pt x="45" y="1"/>
                      </a:lnTo>
                      <a:lnTo>
                        <a:pt x="47" y="3"/>
                      </a:lnTo>
                      <a:lnTo>
                        <a:pt x="1" y="3"/>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2" name="Freeform 242">
                  <a:extLst>
                    <a:ext uri="{FF2B5EF4-FFF2-40B4-BE49-F238E27FC236}">
                      <a16:creationId xmlns:a16="http://schemas.microsoft.com/office/drawing/2014/main" xmlns="" id="{5DC75786-520E-430C-B3E2-3364B496341C}"/>
                    </a:ext>
                  </a:extLst>
                </p:cNvPr>
                <p:cNvSpPr>
                  <a:spLocks/>
                </p:cNvSpPr>
                <p:nvPr/>
              </p:nvSpPr>
              <p:spPr bwMode="auto">
                <a:xfrm>
                  <a:off x="1302" y="3719"/>
                  <a:ext cx="23" cy="1"/>
                </a:xfrm>
                <a:custGeom>
                  <a:avLst/>
                  <a:gdLst>
                    <a:gd name="T0" fmla="*/ 0 w 45"/>
                    <a:gd name="T1" fmla="*/ 1 h 4"/>
                    <a:gd name="T2" fmla="*/ 0 w 45"/>
                    <a:gd name="T3" fmla="*/ 1 h 4"/>
                    <a:gd name="T4" fmla="*/ 0 w 45"/>
                    <a:gd name="T5" fmla="*/ 1 h 4"/>
                    <a:gd name="T6" fmla="*/ 0 w 45"/>
                    <a:gd name="T7" fmla="*/ 1 h 4"/>
                    <a:gd name="T8" fmla="*/ 0 w 45"/>
                    <a:gd name="T9" fmla="*/ 0 h 4"/>
                    <a:gd name="T10" fmla="*/ 23 w 45"/>
                    <a:gd name="T11" fmla="*/ 0 h 4"/>
                    <a:gd name="T12" fmla="*/ 23 w 45"/>
                    <a:gd name="T13" fmla="*/ 0 h 4"/>
                    <a:gd name="T14" fmla="*/ 23 w 45"/>
                    <a:gd name="T15" fmla="*/ 0 h 4"/>
                    <a:gd name="T16" fmla="*/ 23 w 45"/>
                    <a:gd name="T17" fmla="*/ 0 h 4"/>
                    <a:gd name="T18" fmla="*/ 23 w 45"/>
                    <a:gd name="T19" fmla="*/ 0 h 4"/>
                    <a:gd name="T20" fmla="*/ 23 w 45"/>
                    <a:gd name="T21" fmla="*/ 1 h 4"/>
                    <a:gd name="T22" fmla="*/ 23 w 45"/>
                    <a:gd name="T23" fmla="*/ 1 h 4"/>
                    <a:gd name="T24" fmla="*/ 23 w 45"/>
                    <a:gd name="T25" fmla="*/ 1 h 4"/>
                    <a:gd name="T26" fmla="*/ 23 w 45"/>
                    <a:gd name="T27" fmla="*/ 1 h 4"/>
                    <a:gd name="T28" fmla="*/ 0 w 45"/>
                    <a:gd name="T29" fmla="*/ 1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4"/>
                    <a:gd name="T47" fmla="*/ 45 w 45"/>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4">
                      <a:moveTo>
                        <a:pt x="0" y="4"/>
                      </a:moveTo>
                      <a:lnTo>
                        <a:pt x="0" y="2"/>
                      </a:lnTo>
                      <a:lnTo>
                        <a:pt x="0" y="0"/>
                      </a:lnTo>
                      <a:lnTo>
                        <a:pt x="45" y="0"/>
                      </a:lnTo>
                      <a:lnTo>
                        <a:pt x="45" y="2"/>
                      </a:lnTo>
                      <a:lnTo>
                        <a:pt x="45" y="4"/>
                      </a:lnTo>
                      <a:lnTo>
                        <a:pt x="0" y="4"/>
                      </a:lnTo>
                      <a:close/>
                    </a:path>
                  </a:pathLst>
                </a:custGeom>
                <a:solidFill>
                  <a:srgbClr val="5D5D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3" name="Freeform 243">
                  <a:extLst>
                    <a:ext uri="{FF2B5EF4-FFF2-40B4-BE49-F238E27FC236}">
                      <a16:creationId xmlns:a16="http://schemas.microsoft.com/office/drawing/2014/main" xmlns="" id="{E9192098-994F-4F47-8B83-92C7CEF02D04}"/>
                    </a:ext>
                  </a:extLst>
                </p:cNvPr>
                <p:cNvSpPr>
                  <a:spLocks/>
                </p:cNvSpPr>
                <p:nvPr/>
              </p:nvSpPr>
              <p:spPr bwMode="auto">
                <a:xfrm>
                  <a:off x="1302" y="3717"/>
                  <a:ext cx="23" cy="2"/>
                </a:xfrm>
                <a:custGeom>
                  <a:avLst/>
                  <a:gdLst>
                    <a:gd name="T0" fmla="*/ 0 w 45"/>
                    <a:gd name="T1" fmla="*/ 2 h 3"/>
                    <a:gd name="T2" fmla="*/ 0 w 45"/>
                    <a:gd name="T3" fmla="*/ 2 h 3"/>
                    <a:gd name="T4" fmla="*/ 0 w 45"/>
                    <a:gd name="T5" fmla="*/ 2 h 3"/>
                    <a:gd name="T6" fmla="*/ 0 w 45"/>
                    <a:gd name="T7" fmla="*/ 2 h 3"/>
                    <a:gd name="T8" fmla="*/ 0 w 45"/>
                    <a:gd name="T9" fmla="*/ 2 h 3"/>
                    <a:gd name="T10" fmla="*/ 0 w 45"/>
                    <a:gd name="T11" fmla="*/ 1 h 3"/>
                    <a:gd name="T12" fmla="*/ 0 w 45"/>
                    <a:gd name="T13" fmla="*/ 1 h 3"/>
                    <a:gd name="T14" fmla="*/ 0 w 45"/>
                    <a:gd name="T15" fmla="*/ 1 h 3"/>
                    <a:gd name="T16" fmla="*/ 0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3"/>
                      </a:lnTo>
                      <a:lnTo>
                        <a:pt x="0" y="1"/>
                      </a:lnTo>
                      <a:lnTo>
                        <a:pt x="0" y="0"/>
                      </a:lnTo>
                      <a:lnTo>
                        <a:pt x="45" y="0"/>
                      </a:lnTo>
                      <a:lnTo>
                        <a:pt x="45" y="1"/>
                      </a:lnTo>
                      <a:lnTo>
                        <a:pt x="45" y="3"/>
                      </a:lnTo>
                      <a:lnTo>
                        <a:pt x="0" y="3"/>
                      </a:lnTo>
                      <a:close/>
                    </a:path>
                  </a:pathLst>
                </a:custGeom>
                <a:solidFill>
                  <a:srgbClr val="54545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4" name="Freeform 244">
                  <a:extLst>
                    <a:ext uri="{FF2B5EF4-FFF2-40B4-BE49-F238E27FC236}">
                      <a16:creationId xmlns:a16="http://schemas.microsoft.com/office/drawing/2014/main" xmlns="" id="{6AD34806-FA30-416A-A6D3-2D8F617EC1B6}"/>
                    </a:ext>
                  </a:extLst>
                </p:cNvPr>
                <p:cNvSpPr>
                  <a:spLocks/>
                </p:cNvSpPr>
                <p:nvPr/>
              </p:nvSpPr>
              <p:spPr bwMode="auto">
                <a:xfrm>
                  <a:off x="1301" y="371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2" y="4"/>
                      </a:moveTo>
                      <a:lnTo>
                        <a:pt x="2" y="4"/>
                      </a:lnTo>
                      <a:lnTo>
                        <a:pt x="2" y="2"/>
                      </a:lnTo>
                      <a:lnTo>
                        <a:pt x="0" y="2"/>
                      </a:lnTo>
                      <a:lnTo>
                        <a:pt x="0" y="0"/>
                      </a:lnTo>
                      <a:lnTo>
                        <a:pt x="46" y="0"/>
                      </a:lnTo>
                      <a:lnTo>
                        <a:pt x="46" y="2"/>
                      </a:lnTo>
                      <a:lnTo>
                        <a:pt x="47" y="2"/>
                      </a:lnTo>
                      <a:lnTo>
                        <a:pt x="47" y="4"/>
                      </a:lnTo>
                      <a:lnTo>
                        <a:pt x="2" y="4"/>
                      </a:lnTo>
                      <a:close/>
                    </a:path>
                  </a:pathLst>
                </a:custGeom>
                <a:solidFill>
                  <a:srgbClr val="4A4A4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5" name="Freeform 245">
                  <a:extLst>
                    <a:ext uri="{FF2B5EF4-FFF2-40B4-BE49-F238E27FC236}">
                      <a16:creationId xmlns:a16="http://schemas.microsoft.com/office/drawing/2014/main" xmlns="" id="{6864D4D9-773B-4A82-A94F-55B27AC60DCE}"/>
                    </a:ext>
                  </a:extLst>
                </p:cNvPr>
                <p:cNvSpPr>
                  <a:spLocks/>
                </p:cNvSpPr>
                <p:nvPr/>
              </p:nvSpPr>
              <p:spPr bwMode="auto">
                <a:xfrm>
                  <a:off x="1301" y="3714"/>
                  <a:ext cx="23" cy="1"/>
                </a:xfrm>
                <a:custGeom>
                  <a:avLst/>
                  <a:gdLst>
                    <a:gd name="T0" fmla="*/ 0 w 46"/>
                    <a:gd name="T1" fmla="*/ 1 h 3"/>
                    <a:gd name="T2" fmla="*/ 0 w 46"/>
                    <a:gd name="T3" fmla="*/ 1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1 h 3"/>
                    <a:gd name="T18" fmla="*/ 23 w 46"/>
                    <a:gd name="T19" fmla="*/ 1 h 3"/>
                    <a:gd name="T20" fmla="*/ 0 w 46"/>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2"/>
                      </a:lnTo>
                      <a:lnTo>
                        <a:pt x="0" y="0"/>
                      </a:lnTo>
                      <a:lnTo>
                        <a:pt x="46" y="0"/>
                      </a:lnTo>
                      <a:lnTo>
                        <a:pt x="46" y="2"/>
                      </a:lnTo>
                      <a:lnTo>
                        <a:pt x="46" y="3"/>
                      </a:lnTo>
                      <a:lnTo>
                        <a:pt x="0" y="3"/>
                      </a:lnTo>
                      <a:close/>
                    </a:path>
                  </a:pathLst>
                </a:custGeom>
                <a:solidFill>
                  <a:srgbClr val="4141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6" name="Freeform 246">
                  <a:extLst>
                    <a:ext uri="{FF2B5EF4-FFF2-40B4-BE49-F238E27FC236}">
                      <a16:creationId xmlns:a16="http://schemas.microsoft.com/office/drawing/2014/main" xmlns="" id="{148D3158-8EC4-4490-94E6-68F95C5BB897}"/>
                    </a:ext>
                  </a:extLst>
                </p:cNvPr>
                <p:cNvSpPr>
                  <a:spLocks/>
                </p:cNvSpPr>
                <p:nvPr/>
              </p:nvSpPr>
              <p:spPr bwMode="auto">
                <a:xfrm>
                  <a:off x="1301" y="3712"/>
                  <a:ext cx="23" cy="2"/>
                </a:xfrm>
                <a:custGeom>
                  <a:avLst/>
                  <a:gdLst>
                    <a:gd name="T0" fmla="*/ 0 w 46"/>
                    <a:gd name="T1" fmla="*/ 2 h 3"/>
                    <a:gd name="T2" fmla="*/ 0 w 46"/>
                    <a:gd name="T3" fmla="*/ 2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2 h 3"/>
                    <a:gd name="T18" fmla="*/ 23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1"/>
                      </a:lnTo>
                      <a:lnTo>
                        <a:pt x="0" y="0"/>
                      </a:lnTo>
                      <a:lnTo>
                        <a:pt x="46" y="0"/>
                      </a:lnTo>
                      <a:lnTo>
                        <a:pt x="46" y="1"/>
                      </a:lnTo>
                      <a:lnTo>
                        <a:pt x="46" y="3"/>
                      </a:lnTo>
                      <a:lnTo>
                        <a:pt x="0" y="3"/>
                      </a:lnTo>
                      <a:close/>
                    </a:path>
                  </a:pathLst>
                </a:custGeom>
                <a:solidFill>
                  <a:srgbClr val="38383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7" name="Freeform 247">
                  <a:extLst>
                    <a:ext uri="{FF2B5EF4-FFF2-40B4-BE49-F238E27FC236}">
                      <a16:creationId xmlns:a16="http://schemas.microsoft.com/office/drawing/2014/main" xmlns="" id="{95EA13B9-DA42-453F-971E-34AE264CC23F}"/>
                    </a:ext>
                  </a:extLst>
                </p:cNvPr>
                <p:cNvSpPr>
                  <a:spLocks/>
                </p:cNvSpPr>
                <p:nvPr/>
              </p:nvSpPr>
              <p:spPr bwMode="auto">
                <a:xfrm>
                  <a:off x="1300" y="3710"/>
                  <a:ext cx="24" cy="2"/>
                </a:xfrm>
                <a:custGeom>
                  <a:avLst/>
                  <a:gdLst>
                    <a:gd name="T0" fmla="*/ 1 w 48"/>
                    <a:gd name="T1" fmla="*/ 2 h 4"/>
                    <a:gd name="T2" fmla="*/ 1 w 48"/>
                    <a:gd name="T3" fmla="*/ 1 h 4"/>
                    <a:gd name="T4" fmla="*/ 1 w 48"/>
                    <a:gd name="T5" fmla="*/ 1 h 4"/>
                    <a:gd name="T6" fmla="*/ 0 w 48"/>
                    <a:gd name="T7" fmla="*/ 1 h 4"/>
                    <a:gd name="T8" fmla="*/ 0 w 48"/>
                    <a:gd name="T9" fmla="*/ 0 h 4"/>
                    <a:gd name="T10" fmla="*/ 23 w 48"/>
                    <a:gd name="T11" fmla="*/ 0 h 4"/>
                    <a:gd name="T12" fmla="*/ 23 w 48"/>
                    <a:gd name="T13" fmla="*/ 1 h 4"/>
                    <a:gd name="T14" fmla="*/ 24 w 48"/>
                    <a:gd name="T15" fmla="*/ 1 h 4"/>
                    <a:gd name="T16" fmla="*/ 24 w 48"/>
                    <a:gd name="T17" fmla="*/ 1 h 4"/>
                    <a:gd name="T18" fmla="*/ 24 w 48"/>
                    <a:gd name="T19" fmla="*/ 2 h 4"/>
                    <a:gd name="T20" fmla="*/ 1 w 48"/>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4"/>
                    <a:gd name="T35" fmla="*/ 48 w 48"/>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4">
                      <a:moveTo>
                        <a:pt x="2" y="4"/>
                      </a:moveTo>
                      <a:lnTo>
                        <a:pt x="2" y="2"/>
                      </a:lnTo>
                      <a:lnTo>
                        <a:pt x="0" y="2"/>
                      </a:lnTo>
                      <a:lnTo>
                        <a:pt x="0" y="0"/>
                      </a:lnTo>
                      <a:lnTo>
                        <a:pt x="46" y="0"/>
                      </a:lnTo>
                      <a:lnTo>
                        <a:pt x="46" y="2"/>
                      </a:lnTo>
                      <a:lnTo>
                        <a:pt x="48" y="2"/>
                      </a:lnTo>
                      <a:lnTo>
                        <a:pt x="48" y="4"/>
                      </a:lnTo>
                      <a:lnTo>
                        <a:pt x="2" y="4"/>
                      </a:lnTo>
                      <a:close/>
                    </a:path>
                  </a:pathLst>
                </a:custGeom>
                <a:solidFill>
                  <a:srgbClr val="2E2E2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8" name="Freeform 248">
                  <a:extLst>
                    <a:ext uri="{FF2B5EF4-FFF2-40B4-BE49-F238E27FC236}">
                      <a16:creationId xmlns:a16="http://schemas.microsoft.com/office/drawing/2014/main" xmlns="" id="{62866F24-7F8F-497F-8C0A-8966D65A9115}"/>
                    </a:ext>
                  </a:extLst>
                </p:cNvPr>
                <p:cNvSpPr>
                  <a:spLocks/>
                </p:cNvSpPr>
                <p:nvPr/>
              </p:nvSpPr>
              <p:spPr bwMode="auto">
                <a:xfrm>
                  <a:off x="1300" y="3708"/>
                  <a:ext cx="23" cy="2"/>
                </a:xfrm>
                <a:custGeom>
                  <a:avLst/>
                  <a:gdLst>
                    <a:gd name="T0" fmla="*/ 0 w 46"/>
                    <a:gd name="T1" fmla="*/ 2 h 3"/>
                    <a:gd name="T2" fmla="*/ 0 w 46"/>
                    <a:gd name="T3" fmla="*/ 1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1 h 3"/>
                    <a:gd name="T18" fmla="*/ 23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25252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9" name="Freeform 249">
                  <a:extLst>
                    <a:ext uri="{FF2B5EF4-FFF2-40B4-BE49-F238E27FC236}">
                      <a16:creationId xmlns:a16="http://schemas.microsoft.com/office/drawing/2014/main" xmlns="" id="{7C2433C3-C623-4EF8-8416-DF02A8A11FCF}"/>
                    </a:ext>
                  </a:extLst>
                </p:cNvPr>
                <p:cNvSpPr>
                  <a:spLocks/>
                </p:cNvSpPr>
                <p:nvPr/>
              </p:nvSpPr>
              <p:spPr bwMode="auto">
                <a:xfrm>
                  <a:off x="1300" y="3707"/>
                  <a:ext cx="23" cy="1"/>
                </a:xfrm>
                <a:custGeom>
                  <a:avLst/>
                  <a:gdLst>
                    <a:gd name="T0" fmla="*/ 0 w 46"/>
                    <a:gd name="T1" fmla="*/ 1 h 3"/>
                    <a:gd name="T2" fmla="*/ 0 w 46"/>
                    <a:gd name="T3" fmla="*/ 1 h 3"/>
                    <a:gd name="T4" fmla="*/ 0 w 46"/>
                    <a:gd name="T5" fmla="*/ 0 h 3"/>
                    <a:gd name="T6" fmla="*/ 0 w 46"/>
                    <a:gd name="T7" fmla="*/ 0 h 3"/>
                    <a:gd name="T8" fmla="*/ 0 w 46"/>
                    <a:gd name="T9" fmla="*/ 0 h 3"/>
                    <a:gd name="T10" fmla="*/ 23 w 46"/>
                    <a:gd name="T11" fmla="*/ 0 h 3"/>
                    <a:gd name="T12" fmla="*/ 23 w 46"/>
                    <a:gd name="T13" fmla="*/ 0 h 3"/>
                    <a:gd name="T14" fmla="*/ 23 w 46"/>
                    <a:gd name="T15" fmla="*/ 0 h 3"/>
                    <a:gd name="T16" fmla="*/ 23 w 46"/>
                    <a:gd name="T17" fmla="*/ 1 h 3"/>
                    <a:gd name="T18" fmla="*/ 23 w 46"/>
                    <a:gd name="T19" fmla="*/ 1 h 3"/>
                    <a:gd name="T20" fmla="*/ 0 w 46"/>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1"/>
                      </a:lnTo>
                      <a:lnTo>
                        <a:pt x="0" y="0"/>
                      </a:lnTo>
                      <a:lnTo>
                        <a:pt x="46" y="0"/>
                      </a:lnTo>
                      <a:lnTo>
                        <a:pt x="46" y="1"/>
                      </a:lnTo>
                      <a:lnTo>
                        <a:pt x="46" y="3"/>
                      </a:lnTo>
                      <a:lnTo>
                        <a:pt x="0" y="3"/>
                      </a:lnTo>
                      <a:close/>
                    </a:path>
                  </a:pathLst>
                </a:custGeom>
                <a:solidFill>
                  <a:srgbClr val="1C1C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0" name="Freeform 250">
                  <a:extLst>
                    <a:ext uri="{FF2B5EF4-FFF2-40B4-BE49-F238E27FC236}">
                      <a16:creationId xmlns:a16="http://schemas.microsoft.com/office/drawing/2014/main" xmlns="" id="{C59354E0-BE9C-4760-AA34-95296F19602C}"/>
                    </a:ext>
                  </a:extLst>
                </p:cNvPr>
                <p:cNvSpPr>
                  <a:spLocks/>
                </p:cNvSpPr>
                <p:nvPr/>
              </p:nvSpPr>
              <p:spPr bwMode="auto">
                <a:xfrm>
                  <a:off x="1299" y="370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1" y="4"/>
                      </a:moveTo>
                      <a:lnTo>
                        <a:pt x="1" y="4"/>
                      </a:lnTo>
                      <a:lnTo>
                        <a:pt x="1" y="2"/>
                      </a:lnTo>
                      <a:lnTo>
                        <a:pt x="0" y="2"/>
                      </a:lnTo>
                      <a:lnTo>
                        <a:pt x="0" y="0"/>
                      </a:lnTo>
                      <a:lnTo>
                        <a:pt x="45" y="0"/>
                      </a:lnTo>
                      <a:lnTo>
                        <a:pt x="45" y="2"/>
                      </a:lnTo>
                      <a:lnTo>
                        <a:pt x="47" y="2"/>
                      </a:lnTo>
                      <a:lnTo>
                        <a:pt x="47" y="4"/>
                      </a:lnTo>
                      <a:lnTo>
                        <a:pt x="1" y="4"/>
                      </a:lnTo>
                      <a:close/>
                    </a:path>
                  </a:pathLst>
                </a:custGeom>
                <a:solidFill>
                  <a:srgbClr val="1212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1" name="Freeform 251">
                  <a:extLst>
                    <a:ext uri="{FF2B5EF4-FFF2-40B4-BE49-F238E27FC236}">
                      <a16:creationId xmlns:a16="http://schemas.microsoft.com/office/drawing/2014/main" xmlns="" id="{36C2265E-573D-48B5-B165-D551C42DB967}"/>
                    </a:ext>
                  </a:extLst>
                </p:cNvPr>
                <p:cNvSpPr>
                  <a:spLocks/>
                </p:cNvSpPr>
                <p:nvPr/>
              </p:nvSpPr>
              <p:spPr bwMode="auto">
                <a:xfrm>
                  <a:off x="1299" y="3703"/>
                  <a:ext cx="23" cy="2"/>
                </a:xfrm>
                <a:custGeom>
                  <a:avLst/>
                  <a:gdLst>
                    <a:gd name="T0" fmla="*/ 0 w 45"/>
                    <a:gd name="T1" fmla="*/ 2 h 3"/>
                    <a:gd name="T2" fmla="*/ 0 w 45"/>
                    <a:gd name="T3" fmla="*/ 1 h 3"/>
                    <a:gd name="T4" fmla="*/ 0 w 45"/>
                    <a:gd name="T5" fmla="*/ 1 h 3"/>
                    <a:gd name="T6" fmla="*/ 0 w 45"/>
                    <a:gd name="T7" fmla="*/ 1 h 3"/>
                    <a:gd name="T8" fmla="*/ 0 w 45"/>
                    <a:gd name="T9" fmla="*/ 0 h 3"/>
                    <a:gd name="T10" fmla="*/ 23 w 45"/>
                    <a:gd name="T11" fmla="*/ 0 h 3"/>
                    <a:gd name="T12" fmla="*/ 23 w 45"/>
                    <a:gd name="T13" fmla="*/ 0 h 3"/>
                    <a:gd name="T14" fmla="*/ 23 w 45"/>
                    <a:gd name="T15" fmla="*/ 0 h 3"/>
                    <a:gd name="T16" fmla="*/ 23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1"/>
                      </a:lnTo>
                      <a:lnTo>
                        <a:pt x="0" y="0"/>
                      </a:lnTo>
                      <a:lnTo>
                        <a:pt x="45" y="0"/>
                      </a:lnTo>
                      <a:lnTo>
                        <a:pt x="45" y="1"/>
                      </a:lnTo>
                      <a:lnTo>
                        <a:pt x="45" y="3"/>
                      </a:lnTo>
                      <a:lnTo>
                        <a:pt x="0" y="3"/>
                      </a:lnTo>
                      <a:close/>
                    </a:path>
                  </a:pathLst>
                </a:custGeom>
                <a:solidFill>
                  <a:srgbClr val="09090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2" name="Freeform 252">
                  <a:extLst>
                    <a:ext uri="{FF2B5EF4-FFF2-40B4-BE49-F238E27FC236}">
                      <a16:creationId xmlns:a16="http://schemas.microsoft.com/office/drawing/2014/main" xmlns="" id="{8702E5BE-6BA9-4FAB-9A11-518D1C181431}"/>
                    </a:ext>
                  </a:extLst>
                </p:cNvPr>
                <p:cNvSpPr>
                  <a:spLocks/>
                </p:cNvSpPr>
                <p:nvPr/>
              </p:nvSpPr>
              <p:spPr bwMode="auto">
                <a:xfrm>
                  <a:off x="1299" y="3703"/>
                  <a:ext cx="23" cy="1"/>
                </a:xfrm>
                <a:custGeom>
                  <a:avLst/>
                  <a:gdLst>
                    <a:gd name="T0" fmla="*/ 0 w 45"/>
                    <a:gd name="T1" fmla="*/ 1 h 2"/>
                    <a:gd name="T2" fmla="*/ 0 w 45"/>
                    <a:gd name="T3" fmla="*/ 1 h 2"/>
                    <a:gd name="T4" fmla="*/ 0 w 45"/>
                    <a:gd name="T5" fmla="*/ 1 h 2"/>
                    <a:gd name="T6" fmla="*/ 0 w 45"/>
                    <a:gd name="T7" fmla="*/ 1 h 2"/>
                    <a:gd name="T8" fmla="*/ 0 w 45"/>
                    <a:gd name="T9" fmla="*/ 1 h 2"/>
                    <a:gd name="T10" fmla="*/ 3 w 45"/>
                    <a:gd name="T11" fmla="*/ 0 h 2"/>
                    <a:gd name="T12" fmla="*/ 6 w 45"/>
                    <a:gd name="T13" fmla="*/ 0 h 2"/>
                    <a:gd name="T14" fmla="*/ 9 w 45"/>
                    <a:gd name="T15" fmla="*/ 0 h 2"/>
                    <a:gd name="T16" fmla="*/ 11 w 45"/>
                    <a:gd name="T17" fmla="*/ 0 h 2"/>
                    <a:gd name="T18" fmla="*/ 14 w 45"/>
                    <a:gd name="T19" fmla="*/ 0 h 2"/>
                    <a:gd name="T20" fmla="*/ 17 w 45"/>
                    <a:gd name="T21" fmla="*/ 0 h 2"/>
                    <a:gd name="T22" fmla="*/ 19 w 45"/>
                    <a:gd name="T23" fmla="*/ 0 h 2"/>
                    <a:gd name="T24" fmla="*/ 23 w 45"/>
                    <a:gd name="T25" fmla="*/ 1 h 2"/>
                    <a:gd name="T26" fmla="*/ 0 w 45"/>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2"/>
                    <a:gd name="T44" fmla="*/ 45 w 45"/>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2">
                      <a:moveTo>
                        <a:pt x="0" y="2"/>
                      </a:moveTo>
                      <a:lnTo>
                        <a:pt x="0" y="2"/>
                      </a:lnTo>
                      <a:lnTo>
                        <a:pt x="5" y="0"/>
                      </a:lnTo>
                      <a:lnTo>
                        <a:pt x="12" y="0"/>
                      </a:lnTo>
                      <a:lnTo>
                        <a:pt x="17" y="0"/>
                      </a:lnTo>
                      <a:lnTo>
                        <a:pt x="22" y="0"/>
                      </a:lnTo>
                      <a:lnTo>
                        <a:pt x="27" y="0"/>
                      </a:lnTo>
                      <a:lnTo>
                        <a:pt x="33" y="0"/>
                      </a:lnTo>
                      <a:lnTo>
                        <a:pt x="38" y="0"/>
                      </a:lnTo>
                      <a:lnTo>
                        <a:pt x="45"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3" name="Freeform 253">
                  <a:extLst>
                    <a:ext uri="{FF2B5EF4-FFF2-40B4-BE49-F238E27FC236}">
                      <a16:creationId xmlns:a16="http://schemas.microsoft.com/office/drawing/2014/main" xmlns="" id="{8CBAC50B-0EB4-40AF-B3B4-8FFD454AD29B}"/>
                    </a:ext>
                  </a:extLst>
                </p:cNvPr>
                <p:cNvSpPr>
                  <a:spLocks/>
                </p:cNvSpPr>
                <p:nvPr/>
              </p:nvSpPr>
              <p:spPr bwMode="auto">
                <a:xfrm>
                  <a:off x="1299" y="3703"/>
                  <a:ext cx="28" cy="32"/>
                </a:xfrm>
                <a:custGeom>
                  <a:avLst/>
                  <a:gdLst>
                    <a:gd name="T0" fmla="*/ 0 w 55"/>
                    <a:gd name="T1" fmla="*/ 1 h 64"/>
                    <a:gd name="T2" fmla="*/ 0 w 55"/>
                    <a:gd name="T3" fmla="*/ 1 h 64"/>
                    <a:gd name="T4" fmla="*/ 3 w 55"/>
                    <a:gd name="T5" fmla="*/ 0 h 64"/>
                    <a:gd name="T6" fmla="*/ 6 w 55"/>
                    <a:gd name="T7" fmla="*/ 0 h 64"/>
                    <a:gd name="T8" fmla="*/ 9 w 55"/>
                    <a:gd name="T9" fmla="*/ 0 h 64"/>
                    <a:gd name="T10" fmla="*/ 11 w 55"/>
                    <a:gd name="T11" fmla="*/ 0 h 64"/>
                    <a:gd name="T12" fmla="*/ 11 w 55"/>
                    <a:gd name="T13" fmla="*/ 0 h 64"/>
                    <a:gd name="T14" fmla="*/ 14 w 55"/>
                    <a:gd name="T15" fmla="*/ 0 h 64"/>
                    <a:gd name="T16" fmla="*/ 17 w 55"/>
                    <a:gd name="T17" fmla="*/ 0 h 64"/>
                    <a:gd name="T18" fmla="*/ 19 w 55"/>
                    <a:gd name="T19" fmla="*/ 0 h 64"/>
                    <a:gd name="T20" fmla="*/ 23 w 55"/>
                    <a:gd name="T21" fmla="*/ 1 h 64"/>
                    <a:gd name="T22" fmla="*/ 23 w 55"/>
                    <a:gd name="T23" fmla="*/ 1 h 64"/>
                    <a:gd name="T24" fmla="*/ 24 w 55"/>
                    <a:gd name="T25" fmla="*/ 4 h 64"/>
                    <a:gd name="T26" fmla="*/ 25 w 55"/>
                    <a:gd name="T27" fmla="*/ 8 h 64"/>
                    <a:gd name="T28" fmla="*/ 25 w 55"/>
                    <a:gd name="T29" fmla="*/ 12 h 64"/>
                    <a:gd name="T30" fmla="*/ 25 w 55"/>
                    <a:gd name="T31" fmla="*/ 16 h 64"/>
                    <a:gd name="T32" fmla="*/ 25 w 55"/>
                    <a:gd name="T33" fmla="*/ 16 h 64"/>
                    <a:gd name="T34" fmla="*/ 26 w 55"/>
                    <a:gd name="T35" fmla="*/ 20 h 64"/>
                    <a:gd name="T36" fmla="*/ 27 w 55"/>
                    <a:gd name="T37" fmla="*/ 23 h 64"/>
                    <a:gd name="T38" fmla="*/ 27 w 55"/>
                    <a:gd name="T39" fmla="*/ 28 h 64"/>
                    <a:gd name="T40" fmla="*/ 28 w 55"/>
                    <a:gd name="T41" fmla="*/ 32 h 64"/>
                    <a:gd name="T42" fmla="*/ 28 w 55"/>
                    <a:gd name="T43" fmla="*/ 32 h 64"/>
                    <a:gd name="T44" fmla="*/ 25 w 55"/>
                    <a:gd name="T45" fmla="*/ 31 h 64"/>
                    <a:gd name="T46" fmla="*/ 22 w 55"/>
                    <a:gd name="T47" fmla="*/ 31 h 64"/>
                    <a:gd name="T48" fmla="*/ 19 w 55"/>
                    <a:gd name="T49" fmla="*/ 31 h 64"/>
                    <a:gd name="T50" fmla="*/ 16 w 55"/>
                    <a:gd name="T51" fmla="*/ 31 h 64"/>
                    <a:gd name="T52" fmla="*/ 16 w 55"/>
                    <a:gd name="T53" fmla="*/ 31 h 64"/>
                    <a:gd name="T54" fmla="*/ 14 w 55"/>
                    <a:gd name="T55" fmla="*/ 31 h 64"/>
                    <a:gd name="T56" fmla="*/ 10 w 55"/>
                    <a:gd name="T57" fmla="*/ 31 h 64"/>
                    <a:gd name="T58" fmla="*/ 8 w 55"/>
                    <a:gd name="T59" fmla="*/ 31 h 64"/>
                    <a:gd name="T60" fmla="*/ 5 w 55"/>
                    <a:gd name="T61" fmla="*/ 32 h 64"/>
                    <a:gd name="T62" fmla="*/ 5 w 55"/>
                    <a:gd name="T63" fmla="*/ 32 h 64"/>
                    <a:gd name="T64" fmla="*/ 4 w 55"/>
                    <a:gd name="T65" fmla="*/ 28 h 64"/>
                    <a:gd name="T66" fmla="*/ 4 w 55"/>
                    <a:gd name="T67" fmla="*/ 23 h 64"/>
                    <a:gd name="T68" fmla="*/ 3 w 55"/>
                    <a:gd name="T69" fmla="*/ 20 h 64"/>
                    <a:gd name="T70" fmla="*/ 3 w 55"/>
                    <a:gd name="T71" fmla="*/ 16 h 64"/>
                    <a:gd name="T72" fmla="*/ 3 w 55"/>
                    <a:gd name="T73" fmla="*/ 16 h 64"/>
                    <a:gd name="T74" fmla="*/ 2 w 55"/>
                    <a:gd name="T75" fmla="*/ 12 h 64"/>
                    <a:gd name="T76" fmla="*/ 2 w 55"/>
                    <a:gd name="T77" fmla="*/ 8 h 64"/>
                    <a:gd name="T78" fmla="*/ 1 w 55"/>
                    <a:gd name="T79" fmla="*/ 4 h 64"/>
                    <a:gd name="T80" fmla="*/ 0 w 55"/>
                    <a:gd name="T81" fmla="*/ 1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
                    <a:gd name="T124" fmla="*/ 0 h 64"/>
                    <a:gd name="T125" fmla="*/ 55 w 55"/>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 h="64">
                      <a:moveTo>
                        <a:pt x="0" y="2"/>
                      </a:moveTo>
                      <a:lnTo>
                        <a:pt x="0" y="2"/>
                      </a:lnTo>
                      <a:lnTo>
                        <a:pt x="5" y="0"/>
                      </a:lnTo>
                      <a:lnTo>
                        <a:pt x="12" y="0"/>
                      </a:lnTo>
                      <a:lnTo>
                        <a:pt x="17" y="0"/>
                      </a:lnTo>
                      <a:lnTo>
                        <a:pt x="22" y="0"/>
                      </a:lnTo>
                      <a:lnTo>
                        <a:pt x="27" y="0"/>
                      </a:lnTo>
                      <a:lnTo>
                        <a:pt x="33" y="0"/>
                      </a:lnTo>
                      <a:lnTo>
                        <a:pt x="38" y="0"/>
                      </a:lnTo>
                      <a:lnTo>
                        <a:pt x="45" y="2"/>
                      </a:lnTo>
                      <a:lnTo>
                        <a:pt x="47" y="9"/>
                      </a:lnTo>
                      <a:lnTo>
                        <a:pt x="49" y="17"/>
                      </a:lnTo>
                      <a:lnTo>
                        <a:pt x="49" y="24"/>
                      </a:lnTo>
                      <a:lnTo>
                        <a:pt x="50" y="32"/>
                      </a:lnTo>
                      <a:lnTo>
                        <a:pt x="52" y="41"/>
                      </a:lnTo>
                      <a:lnTo>
                        <a:pt x="54" y="47"/>
                      </a:lnTo>
                      <a:lnTo>
                        <a:pt x="54" y="56"/>
                      </a:lnTo>
                      <a:lnTo>
                        <a:pt x="55" y="64"/>
                      </a:lnTo>
                      <a:lnTo>
                        <a:pt x="49" y="63"/>
                      </a:lnTo>
                      <a:lnTo>
                        <a:pt x="44" y="63"/>
                      </a:lnTo>
                      <a:lnTo>
                        <a:pt x="37" y="63"/>
                      </a:lnTo>
                      <a:lnTo>
                        <a:pt x="32" y="63"/>
                      </a:lnTo>
                      <a:lnTo>
                        <a:pt x="27" y="63"/>
                      </a:lnTo>
                      <a:lnTo>
                        <a:pt x="20" y="63"/>
                      </a:lnTo>
                      <a:lnTo>
                        <a:pt x="15" y="63"/>
                      </a:lnTo>
                      <a:lnTo>
                        <a:pt x="10" y="64"/>
                      </a:lnTo>
                      <a:lnTo>
                        <a:pt x="8" y="56"/>
                      </a:lnTo>
                      <a:lnTo>
                        <a:pt x="8" y="47"/>
                      </a:lnTo>
                      <a:lnTo>
                        <a:pt x="6" y="41"/>
                      </a:lnTo>
                      <a:lnTo>
                        <a:pt x="5" y="32"/>
                      </a:lnTo>
                      <a:lnTo>
                        <a:pt x="3" y="24"/>
                      </a:lnTo>
                      <a:lnTo>
                        <a:pt x="3" y="17"/>
                      </a:lnTo>
                      <a:lnTo>
                        <a:pt x="1" y="9"/>
                      </a:lnTo>
                      <a:lnTo>
                        <a:pt x="0"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4" name="Freeform 254">
                  <a:extLst>
                    <a:ext uri="{FF2B5EF4-FFF2-40B4-BE49-F238E27FC236}">
                      <a16:creationId xmlns:a16="http://schemas.microsoft.com/office/drawing/2014/main" xmlns="" id="{B295746B-7E92-4FA3-83C4-1CE7B4D662DF}"/>
                    </a:ext>
                  </a:extLst>
                </p:cNvPr>
                <p:cNvSpPr>
                  <a:spLocks/>
                </p:cNvSpPr>
                <p:nvPr/>
              </p:nvSpPr>
              <p:spPr bwMode="auto">
                <a:xfrm>
                  <a:off x="1342" y="3734"/>
                  <a:ext cx="23" cy="1"/>
                </a:xfrm>
                <a:custGeom>
                  <a:avLst/>
                  <a:gdLst>
                    <a:gd name="T0" fmla="*/ 0 w 45"/>
                    <a:gd name="T1" fmla="*/ 0 h 1"/>
                    <a:gd name="T2" fmla="*/ 0 w 45"/>
                    <a:gd name="T3" fmla="*/ 0 h 1"/>
                    <a:gd name="T4" fmla="*/ 0 w 45"/>
                    <a:gd name="T5" fmla="*/ 0 h 1"/>
                    <a:gd name="T6" fmla="*/ 0 w 45"/>
                    <a:gd name="T7" fmla="*/ 1 h 1"/>
                    <a:gd name="T8" fmla="*/ 0 w 45"/>
                    <a:gd name="T9" fmla="*/ 1 h 1"/>
                    <a:gd name="T10" fmla="*/ 3 w 45"/>
                    <a:gd name="T11" fmla="*/ 0 h 1"/>
                    <a:gd name="T12" fmla="*/ 5 w 45"/>
                    <a:gd name="T13" fmla="*/ 0 h 1"/>
                    <a:gd name="T14" fmla="*/ 8 w 45"/>
                    <a:gd name="T15" fmla="*/ 0 h 1"/>
                    <a:gd name="T16" fmla="*/ 11 w 45"/>
                    <a:gd name="T17" fmla="*/ 0 h 1"/>
                    <a:gd name="T18" fmla="*/ 14 w 45"/>
                    <a:gd name="T19" fmla="*/ 0 h 1"/>
                    <a:gd name="T20" fmla="*/ 17 w 45"/>
                    <a:gd name="T21" fmla="*/ 0 h 1"/>
                    <a:gd name="T22" fmla="*/ 19 w 45"/>
                    <a:gd name="T23" fmla="*/ 0 h 1"/>
                    <a:gd name="T24" fmla="*/ 23 w 45"/>
                    <a:gd name="T25" fmla="*/ 1 h 1"/>
                    <a:gd name="T26" fmla="*/ 23 w 45"/>
                    <a:gd name="T27" fmla="*/ 1 h 1"/>
                    <a:gd name="T28" fmla="*/ 23 w 45"/>
                    <a:gd name="T29" fmla="*/ 0 h 1"/>
                    <a:gd name="T30" fmla="*/ 23 w 45"/>
                    <a:gd name="T31" fmla="*/ 0 h 1"/>
                    <a:gd name="T32" fmla="*/ 23 w 45"/>
                    <a:gd name="T33" fmla="*/ 0 h 1"/>
                    <a:gd name="T34" fmla="*/ 0 w 45"/>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1"/>
                    <a:gd name="T56" fmla="*/ 45 w 45"/>
                    <a:gd name="T57" fmla="*/ 1 h 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1">
                      <a:moveTo>
                        <a:pt x="0" y="0"/>
                      </a:moveTo>
                      <a:lnTo>
                        <a:pt x="0" y="0"/>
                      </a:lnTo>
                      <a:lnTo>
                        <a:pt x="0" y="1"/>
                      </a:lnTo>
                      <a:lnTo>
                        <a:pt x="5" y="0"/>
                      </a:lnTo>
                      <a:lnTo>
                        <a:pt x="10" y="0"/>
                      </a:lnTo>
                      <a:lnTo>
                        <a:pt x="16" y="0"/>
                      </a:lnTo>
                      <a:lnTo>
                        <a:pt x="22" y="0"/>
                      </a:lnTo>
                      <a:lnTo>
                        <a:pt x="27" y="0"/>
                      </a:lnTo>
                      <a:lnTo>
                        <a:pt x="33" y="0"/>
                      </a:lnTo>
                      <a:lnTo>
                        <a:pt x="38" y="0"/>
                      </a:lnTo>
                      <a:lnTo>
                        <a:pt x="45" y="1"/>
                      </a:lnTo>
                      <a:lnTo>
                        <a:pt x="45" y="0"/>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5" name="Freeform 255">
                  <a:extLst>
                    <a:ext uri="{FF2B5EF4-FFF2-40B4-BE49-F238E27FC236}">
                      <a16:creationId xmlns:a16="http://schemas.microsoft.com/office/drawing/2014/main" xmlns="" id="{78C88567-9C33-41A0-9FD9-0866EAFCB102}"/>
                    </a:ext>
                  </a:extLst>
                </p:cNvPr>
                <p:cNvSpPr>
                  <a:spLocks/>
                </p:cNvSpPr>
                <p:nvPr/>
              </p:nvSpPr>
              <p:spPr bwMode="auto">
                <a:xfrm>
                  <a:off x="1342" y="3732"/>
                  <a:ext cx="23" cy="2"/>
                </a:xfrm>
                <a:custGeom>
                  <a:avLst/>
                  <a:gdLst>
                    <a:gd name="T0" fmla="*/ 0 w 45"/>
                    <a:gd name="T1" fmla="*/ 2 h 4"/>
                    <a:gd name="T2" fmla="*/ 0 w 45"/>
                    <a:gd name="T3" fmla="*/ 1 h 4"/>
                    <a:gd name="T4" fmla="*/ 0 w 45"/>
                    <a:gd name="T5" fmla="*/ 1 h 4"/>
                    <a:gd name="T6" fmla="*/ 0 w 45"/>
                    <a:gd name="T7" fmla="*/ 1 h 4"/>
                    <a:gd name="T8" fmla="*/ 0 w 45"/>
                    <a:gd name="T9" fmla="*/ 0 h 4"/>
                    <a:gd name="T10" fmla="*/ 23 w 45"/>
                    <a:gd name="T11" fmla="*/ 0 h 4"/>
                    <a:gd name="T12" fmla="*/ 23 w 45"/>
                    <a:gd name="T13" fmla="*/ 1 h 4"/>
                    <a:gd name="T14" fmla="*/ 23 w 45"/>
                    <a:gd name="T15" fmla="*/ 1 h 4"/>
                    <a:gd name="T16" fmla="*/ 23 w 45"/>
                    <a:gd name="T17" fmla="*/ 1 h 4"/>
                    <a:gd name="T18" fmla="*/ 23 w 45"/>
                    <a:gd name="T19" fmla="*/ 2 h 4"/>
                    <a:gd name="T20" fmla="*/ 0 w 4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
                    <a:gd name="T35" fmla="*/ 45 w 4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
                      <a:moveTo>
                        <a:pt x="0" y="4"/>
                      </a:moveTo>
                      <a:lnTo>
                        <a:pt x="0" y="2"/>
                      </a:lnTo>
                      <a:lnTo>
                        <a:pt x="0" y="0"/>
                      </a:lnTo>
                      <a:lnTo>
                        <a:pt x="45" y="0"/>
                      </a:lnTo>
                      <a:lnTo>
                        <a:pt x="45" y="2"/>
                      </a:lnTo>
                      <a:lnTo>
                        <a:pt x="45" y="4"/>
                      </a:lnTo>
                      <a:lnTo>
                        <a:pt x="0" y="4"/>
                      </a:lnTo>
                      <a:close/>
                    </a:path>
                  </a:pathLst>
                </a:custGeom>
                <a:solidFill>
                  <a:srgbClr val="A8A8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6" name="Freeform 256">
                  <a:extLst>
                    <a:ext uri="{FF2B5EF4-FFF2-40B4-BE49-F238E27FC236}">
                      <a16:creationId xmlns:a16="http://schemas.microsoft.com/office/drawing/2014/main" xmlns="" id="{EF274DC6-4C89-4421-B1E0-2FFDC2A96B4E}"/>
                    </a:ext>
                  </a:extLst>
                </p:cNvPr>
                <p:cNvSpPr>
                  <a:spLocks/>
                </p:cNvSpPr>
                <p:nvPr/>
              </p:nvSpPr>
              <p:spPr bwMode="auto">
                <a:xfrm>
                  <a:off x="1341" y="3730"/>
                  <a:ext cx="24" cy="2"/>
                </a:xfrm>
                <a:custGeom>
                  <a:avLst/>
                  <a:gdLst>
                    <a:gd name="T0" fmla="*/ 1 w 47"/>
                    <a:gd name="T1" fmla="*/ 2 h 3"/>
                    <a:gd name="T2" fmla="*/ 0 w 47"/>
                    <a:gd name="T3" fmla="*/ 2 h 3"/>
                    <a:gd name="T4" fmla="*/ 0 w 47"/>
                    <a:gd name="T5" fmla="*/ 1 h 3"/>
                    <a:gd name="T6" fmla="*/ 0 w 47"/>
                    <a:gd name="T7" fmla="*/ 1 h 3"/>
                    <a:gd name="T8" fmla="*/ 0 w 47"/>
                    <a:gd name="T9" fmla="*/ 0 h 3"/>
                    <a:gd name="T10" fmla="*/ 23 w 47"/>
                    <a:gd name="T11" fmla="*/ 0 h 3"/>
                    <a:gd name="T12" fmla="*/ 23 w 47"/>
                    <a:gd name="T13" fmla="*/ 1 h 3"/>
                    <a:gd name="T14" fmla="*/ 23 w 47"/>
                    <a:gd name="T15" fmla="*/ 1 h 3"/>
                    <a:gd name="T16" fmla="*/ 23 w 47"/>
                    <a:gd name="T17" fmla="*/ 2 h 3"/>
                    <a:gd name="T18" fmla="*/ 24 w 47"/>
                    <a:gd name="T19" fmla="*/ 2 h 3"/>
                    <a:gd name="T20" fmla="*/ 1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2" y="3"/>
                      </a:moveTo>
                      <a:lnTo>
                        <a:pt x="0" y="3"/>
                      </a:lnTo>
                      <a:lnTo>
                        <a:pt x="0" y="1"/>
                      </a:lnTo>
                      <a:lnTo>
                        <a:pt x="0" y="0"/>
                      </a:lnTo>
                      <a:lnTo>
                        <a:pt x="45" y="0"/>
                      </a:lnTo>
                      <a:lnTo>
                        <a:pt x="45" y="1"/>
                      </a:lnTo>
                      <a:lnTo>
                        <a:pt x="45" y="3"/>
                      </a:lnTo>
                      <a:lnTo>
                        <a:pt x="47" y="3"/>
                      </a:lnTo>
                      <a:lnTo>
                        <a:pt x="2" y="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7" name="Freeform 257">
                  <a:extLst>
                    <a:ext uri="{FF2B5EF4-FFF2-40B4-BE49-F238E27FC236}">
                      <a16:creationId xmlns:a16="http://schemas.microsoft.com/office/drawing/2014/main" xmlns="" id="{E2E0C966-C658-44A4-9ECD-9E55BE24E6EF}"/>
                    </a:ext>
                  </a:extLst>
                </p:cNvPr>
                <p:cNvSpPr>
                  <a:spLocks/>
                </p:cNvSpPr>
                <p:nvPr/>
              </p:nvSpPr>
              <p:spPr bwMode="auto">
                <a:xfrm>
                  <a:off x="1341" y="3729"/>
                  <a:ext cx="23" cy="1"/>
                </a:xfrm>
                <a:custGeom>
                  <a:avLst/>
                  <a:gdLst>
                    <a:gd name="T0" fmla="*/ 0 w 45"/>
                    <a:gd name="T1" fmla="*/ 1 h 4"/>
                    <a:gd name="T2" fmla="*/ 0 w 45"/>
                    <a:gd name="T3" fmla="*/ 1 h 4"/>
                    <a:gd name="T4" fmla="*/ 0 w 45"/>
                    <a:gd name="T5" fmla="*/ 1 h 4"/>
                    <a:gd name="T6" fmla="*/ 0 w 45"/>
                    <a:gd name="T7" fmla="*/ 1 h 4"/>
                    <a:gd name="T8" fmla="*/ 0 w 45"/>
                    <a:gd name="T9" fmla="*/ 0 h 4"/>
                    <a:gd name="T10" fmla="*/ 23 w 45"/>
                    <a:gd name="T11" fmla="*/ 0 h 4"/>
                    <a:gd name="T12" fmla="*/ 23 w 45"/>
                    <a:gd name="T13" fmla="*/ 1 h 4"/>
                    <a:gd name="T14" fmla="*/ 23 w 45"/>
                    <a:gd name="T15" fmla="*/ 1 h 4"/>
                    <a:gd name="T16" fmla="*/ 23 w 45"/>
                    <a:gd name="T17" fmla="*/ 1 h 4"/>
                    <a:gd name="T18" fmla="*/ 23 w 45"/>
                    <a:gd name="T19" fmla="*/ 1 h 4"/>
                    <a:gd name="T20" fmla="*/ 0 w 45"/>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
                    <a:gd name="T35" fmla="*/ 45 w 4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
                      <a:moveTo>
                        <a:pt x="0" y="4"/>
                      </a:moveTo>
                      <a:lnTo>
                        <a:pt x="0" y="4"/>
                      </a:lnTo>
                      <a:lnTo>
                        <a:pt x="0" y="2"/>
                      </a:lnTo>
                      <a:lnTo>
                        <a:pt x="0" y="0"/>
                      </a:lnTo>
                      <a:lnTo>
                        <a:pt x="45" y="0"/>
                      </a:lnTo>
                      <a:lnTo>
                        <a:pt x="45" y="2"/>
                      </a:lnTo>
                      <a:lnTo>
                        <a:pt x="45" y="4"/>
                      </a:lnTo>
                      <a:lnTo>
                        <a:pt x="0" y="4"/>
                      </a:lnTo>
                      <a:close/>
                    </a:path>
                  </a:pathLst>
                </a:custGeom>
                <a:solidFill>
                  <a:srgbClr val="95959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8" name="Freeform 258">
                  <a:extLst>
                    <a:ext uri="{FF2B5EF4-FFF2-40B4-BE49-F238E27FC236}">
                      <a16:creationId xmlns:a16="http://schemas.microsoft.com/office/drawing/2014/main" xmlns="" id="{4D2CA811-B677-4433-B7EA-6B0C5C28AF26}"/>
                    </a:ext>
                  </a:extLst>
                </p:cNvPr>
                <p:cNvSpPr>
                  <a:spLocks/>
                </p:cNvSpPr>
                <p:nvPr/>
              </p:nvSpPr>
              <p:spPr bwMode="auto">
                <a:xfrm>
                  <a:off x="1341" y="3727"/>
                  <a:ext cx="23" cy="2"/>
                </a:xfrm>
                <a:custGeom>
                  <a:avLst/>
                  <a:gdLst>
                    <a:gd name="T0" fmla="*/ 0 w 45"/>
                    <a:gd name="T1" fmla="*/ 2 h 3"/>
                    <a:gd name="T2" fmla="*/ 0 w 45"/>
                    <a:gd name="T3" fmla="*/ 2 h 3"/>
                    <a:gd name="T4" fmla="*/ 0 w 45"/>
                    <a:gd name="T5" fmla="*/ 1 h 3"/>
                    <a:gd name="T6" fmla="*/ 0 w 45"/>
                    <a:gd name="T7" fmla="*/ 1 h 3"/>
                    <a:gd name="T8" fmla="*/ 0 w 45"/>
                    <a:gd name="T9" fmla="*/ 0 h 3"/>
                    <a:gd name="T10" fmla="*/ 23 w 45"/>
                    <a:gd name="T11" fmla="*/ 0 h 3"/>
                    <a:gd name="T12" fmla="*/ 23 w 45"/>
                    <a:gd name="T13" fmla="*/ 1 h 3"/>
                    <a:gd name="T14" fmla="*/ 23 w 45"/>
                    <a:gd name="T15" fmla="*/ 1 h 3"/>
                    <a:gd name="T16" fmla="*/ 23 w 45"/>
                    <a:gd name="T17" fmla="*/ 2 h 3"/>
                    <a:gd name="T18" fmla="*/ 23 w 45"/>
                    <a:gd name="T19" fmla="*/ 2 h 3"/>
                    <a:gd name="T20" fmla="*/ 0 w 45"/>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
                    <a:gd name="T35" fmla="*/ 45 w 45"/>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
                      <a:moveTo>
                        <a:pt x="0" y="3"/>
                      </a:moveTo>
                      <a:lnTo>
                        <a:pt x="0" y="3"/>
                      </a:lnTo>
                      <a:lnTo>
                        <a:pt x="0" y="2"/>
                      </a:lnTo>
                      <a:lnTo>
                        <a:pt x="0" y="0"/>
                      </a:lnTo>
                      <a:lnTo>
                        <a:pt x="45" y="0"/>
                      </a:lnTo>
                      <a:lnTo>
                        <a:pt x="45" y="2"/>
                      </a:lnTo>
                      <a:lnTo>
                        <a:pt x="45" y="3"/>
                      </a:lnTo>
                      <a:lnTo>
                        <a:pt x="0" y="3"/>
                      </a:lnTo>
                      <a:close/>
                    </a:path>
                  </a:pathLst>
                </a:custGeom>
                <a:solidFill>
                  <a:srgbClr val="8C8C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9" name="Freeform 259">
                  <a:extLst>
                    <a:ext uri="{FF2B5EF4-FFF2-40B4-BE49-F238E27FC236}">
                      <a16:creationId xmlns:a16="http://schemas.microsoft.com/office/drawing/2014/main" xmlns="" id="{2B116A6B-DFF7-4E1D-8198-A9AC68DF5748}"/>
                    </a:ext>
                  </a:extLst>
                </p:cNvPr>
                <p:cNvSpPr>
                  <a:spLocks/>
                </p:cNvSpPr>
                <p:nvPr/>
              </p:nvSpPr>
              <p:spPr bwMode="auto">
                <a:xfrm>
                  <a:off x="1341" y="3725"/>
                  <a:ext cx="23" cy="2"/>
                </a:xfrm>
                <a:custGeom>
                  <a:avLst/>
                  <a:gdLst>
                    <a:gd name="T0" fmla="*/ 1 w 47"/>
                    <a:gd name="T1" fmla="*/ 2 h 3"/>
                    <a:gd name="T2" fmla="*/ 1 w 47"/>
                    <a:gd name="T3" fmla="*/ 2 h 3"/>
                    <a:gd name="T4" fmla="*/ 1 w 47"/>
                    <a:gd name="T5" fmla="*/ 1 h 3"/>
                    <a:gd name="T6" fmla="*/ 0 w 47"/>
                    <a:gd name="T7" fmla="*/ 1 h 3"/>
                    <a:gd name="T8" fmla="*/ 0 w 47"/>
                    <a:gd name="T9" fmla="*/ 0 h 3"/>
                    <a:gd name="T10" fmla="*/ 23 w 47"/>
                    <a:gd name="T11" fmla="*/ 0 h 3"/>
                    <a:gd name="T12" fmla="*/ 23 w 47"/>
                    <a:gd name="T13" fmla="*/ 1 h 3"/>
                    <a:gd name="T14" fmla="*/ 23 w 47"/>
                    <a:gd name="T15" fmla="*/ 1 h 3"/>
                    <a:gd name="T16" fmla="*/ 23 w 47"/>
                    <a:gd name="T17" fmla="*/ 2 h 3"/>
                    <a:gd name="T18" fmla="*/ 23 w 47"/>
                    <a:gd name="T19" fmla="*/ 2 h 3"/>
                    <a:gd name="T20" fmla="*/ 1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2" y="3"/>
                      </a:moveTo>
                      <a:lnTo>
                        <a:pt x="2" y="3"/>
                      </a:lnTo>
                      <a:lnTo>
                        <a:pt x="2" y="1"/>
                      </a:lnTo>
                      <a:lnTo>
                        <a:pt x="0" y="1"/>
                      </a:lnTo>
                      <a:lnTo>
                        <a:pt x="0" y="0"/>
                      </a:lnTo>
                      <a:lnTo>
                        <a:pt x="46" y="0"/>
                      </a:lnTo>
                      <a:lnTo>
                        <a:pt x="46" y="1"/>
                      </a:lnTo>
                      <a:lnTo>
                        <a:pt x="47" y="1"/>
                      </a:lnTo>
                      <a:lnTo>
                        <a:pt x="47" y="3"/>
                      </a:lnTo>
                      <a:lnTo>
                        <a:pt x="2" y="3"/>
                      </a:lnTo>
                      <a:close/>
                    </a:path>
                  </a:pathLst>
                </a:custGeom>
                <a:solidFill>
                  <a:srgbClr val="83838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0" name="Freeform 260">
                  <a:extLst>
                    <a:ext uri="{FF2B5EF4-FFF2-40B4-BE49-F238E27FC236}">
                      <a16:creationId xmlns:a16="http://schemas.microsoft.com/office/drawing/2014/main" xmlns="" id="{048BC952-140E-4DF9-A6CD-37A9F19EC34A}"/>
                    </a:ext>
                  </a:extLst>
                </p:cNvPr>
                <p:cNvSpPr>
                  <a:spLocks/>
                </p:cNvSpPr>
                <p:nvPr/>
              </p:nvSpPr>
              <p:spPr bwMode="auto">
                <a:xfrm>
                  <a:off x="1341" y="3724"/>
                  <a:ext cx="22" cy="1"/>
                </a:xfrm>
                <a:custGeom>
                  <a:avLst/>
                  <a:gdLst>
                    <a:gd name="T0" fmla="*/ 0 w 46"/>
                    <a:gd name="T1" fmla="*/ 1 h 4"/>
                    <a:gd name="T2" fmla="*/ 0 w 46"/>
                    <a:gd name="T3" fmla="*/ 1 h 4"/>
                    <a:gd name="T4" fmla="*/ 0 w 46"/>
                    <a:gd name="T5" fmla="*/ 1 h 4"/>
                    <a:gd name="T6" fmla="*/ 0 w 46"/>
                    <a:gd name="T7" fmla="*/ 1 h 4"/>
                    <a:gd name="T8" fmla="*/ 0 w 46"/>
                    <a:gd name="T9" fmla="*/ 0 h 4"/>
                    <a:gd name="T10" fmla="*/ 22 w 46"/>
                    <a:gd name="T11" fmla="*/ 0 h 4"/>
                    <a:gd name="T12" fmla="*/ 22 w 46"/>
                    <a:gd name="T13" fmla="*/ 1 h 4"/>
                    <a:gd name="T14" fmla="*/ 22 w 46"/>
                    <a:gd name="T15" fmla="*/ 1 h 4"/>
                    <a:gd name="T16" fmla="*/ 22 w 46"/>
                    <a:gd name="T17" fmla="*/ 1 h 4"/>
                    <a:gd name="T18" fmla="*/ 22 w 46"/>
                    <a:gd name="T19" fmla="*/ 1 h 4"/>
                    <a:gd name="T20" fmla="*/ 0 w 46"/>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
                    <a:gd name="T35" fmla="*/ 46 w 4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
                      <a:moveTo>
                        <a:pt x="0" y="4"/>
                      </a:moveTo>
                      <a:lnTo>
                        <a:pt x="0" y="2"/>
                      </a:lnTo>
                      <a:lnTo>
                        <a:pt x="0" y="0"/>
                      </a:lnTo>
                      <a:lnTo>
                        <a:pt x="46" y="0"/>
                      </a:lnTo>
                      <a:lnTo>
                        <a:pt x="46" y="2"/>
                      </a:lnTo>
                      <a:lnTo>
                        <a:pt x="46" y="4"/>
                      </a:lnTo>
                      <a:lnTo>
                        <a:pt x="0" y="4"/>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1" name="Freeform 261">
                  <a:extLst>
                    <a:ext uri="{FF2B5EF4-FFF2-40B4-BE49-F238E27FC236}">
                      <a16:creationId xmlns:a16="http://schemas.microsoft.com/office/drawing/2014/main" xmlns="" id="{FBEC4C4C-EE94-42C9-969A-EA9E075CA0B9}"/>
                    </a:ext>
                  </a:extLst>
                </p:cNvPr>
                <p:cNvSpPr>
                  <a:spLocks/>
                </p:cNvSpPr>
                <p:nvPr/>
              </p:nvSpPr>
              <p:spPr bwMode="auto">
                <a:xfrm>
                  <a:off x="1341" y="3722"/>
                  <a:ext cx="22" cy="2"/>
                </a:xfrm>
                <a:custGeom>
                  <a:avLst/>
                  <a:gdLst>
                    <a:gd name="T0" fmla="*/ 0 w 46"/>
                    <a:gd name="T1" fmla="*/ 2 h 3"/>
                    <a:gd name="T2" fmla="*/ 0 w 46"/>
                    <a:gd name="T3" fmla="*/ 1 h 3"/>
                    <a:gd name="T4" fmla="*/ 0 w 46"/>
                    <a:gd name="T5" fmla="*/ 1 h 3"/>
                    <a:gd name="T6" fmla="*/ 0 w 46"/>
                    <a:gd name="T7" fmla="*/ 0 h 3"/>
                    <a:gd name="T8" fmla="*/ 0 w 46"/>
                    <a:gd name="T9" fmla="*/ 0 h 3"/>
                    <a:gd name="T10" fmla="*/ 22 w 46"/>
                    <a:gd name="T11" fmla="*/ 0 h 3"/>
                    <a:gd name="T12" fmla="*/ 22 w 46"/>
                    <a:gd name="T13" fmla="*/ 0 h 3"/>
                    <a:gd name="T14" fmla="*/ 22 w 46"/>
                    <a:gd name="T15" fmla="*/ 1 h 3"/>
                    <a:gd name="T16" fmla="*/ 22 w 46"/>
                    <a:gd name="T17" fmla="*/ 1 h 3"/>
                    <a:gd name="T18" fmla="*/ 22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2" name="Freeform 262">
                  <a:extLst>
                    <a:ext uri="{FF2B5EF4-FFF2-40B4-BE49-F238E27FC236}">
                      <a16:creationId xmlns:a16="http://schemas.microsoft.com/office/drawing/2014/main" xmlns="" id="{383C25D2-FD38-449E-9D51-6C8648EAC100}"/>
                    </a:ext>
                  </a:extLst>
                </p:cNvPr>
                <p:cNvSpPr>
                  <a:spLocks/>
                </p:cNvSpPr>
                <p:nvPr/>
              </p:nvSpPr>
              <p:spPr bwMode="auto">
                <a:xfrm>
                  <a:off x="1340" y="3720"/>
                  <a:ext cx="23" cy="2"/>
                </a:xfrm>
                <a:custGeom>
                  <a:avLst/>
                  <a:gdLst>
                    <a:gd name="T0" fmla="*/ 0 w 47"/>
                    <a:gd name="T1" fmla="*/ 2 h 3"/>
                    <a:gd name="T2" fmla="*/ 0 w 47"/>
                    <a:gd name="T3" fmla="*/ 1 h 3"/>
                    <a:gd name="T4" fmla="*/ 0 w 47"/>
                    <a:gd name="T5" fmla="*/ 1 h 3"/>
                    <a:gd name="T6" fmla="*/ 0 w 47"/>
                    <a:gd name="T7" fmla="*/ 0 h 3"/>
                    <a:gd name="T8" fmla="*/ 0 w 47"/>
                    <a:gd name="T9" fmla="*/ 0 h 3"/>
                    <a:gd name="T10" fmla="*/ 22 w 47"/>
                    <a:gd name="T11" fmla="*/ 0 h 3"/>
                    <a:gd name="T12" fmla="*/ 22 w 47"/>
                    <a:gd name="T13" fmla="*/ 0 h 3"/>
                    <a:gd name="T14" fmla="*/ 22 w 47"/>
                    <a:gd name="T15" fmla="*/ 1 h 3"/>
                    <a:gd name="T16" fmla="*/ 22 w 47"/>
                    <a:gd name="T17" fmla="*/ 1 h 3"/>
                    <a:gd name="T18" fmla="*/ 23 w 47"/>
                    <a:gd name="T19" fmla="*/ 2 h 3"/>
                    <a:gd name="T20" fmla="*/ 0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1" y="3"/>
                      </a:moveTo>
                      <a:lnTo>
                        <a:pt x="0" y="1"/>
                      </a:lnTo>
                      <a:lnTo>
                        <a:pt x="0" y="0"/>
                      </a:lnTo>
                      <a:lnTo>
                        <a:pt x="45" y="0"/>
                      </a:lnTo>
                      <a:lnTo>
                        <a:pt x="45" y="1"/>
                      </a:lnTo>
                      <a:lnTo>
                        <a:pt x="47" y="3"/>
                      </a:lnTo>
                      <a:lnTo>
                        <a:pt x="1" y="3"/>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3" name="Freeform 263">
                  <a:extLst>
                    <a:ext uri="{FF2B5EF4-FFF2-40B4-BE49-F238E27FC236}">
                      <a16:creationId xmlns:a16="http://schemas.microsoft.com/office/drawing/2014/main" xmlns="" id="{F5CFA9AE-7226-443F-B45B-6D567259359F}"/>
                    </a:ext>
                  </a:extLst>
                </p:cNvPr>
                <p:cNvSpPr>
                  <a:spLocks/>
                </p:cNvSpPr>
                <p:nvPr/>
              </p:nvSpPr>
              <p:spPr bwMode="auto">
                <a:xfrm>
                  <a:off x="1340" y="3719"/>
                  <a:ext cx="23" cy="1"/>
                </a:xfrm>
                <a:custGeom>
                  <a:avLst/>
                  <a:gdLst>
                    <a:gd name="T0" fmla="*/ 0 w 45"/>
                    <a:gd name="T1" fmla="*/ 1 h 4"/>
                    <a:gd name="T2" fmla="*/ 0 w 45"/>
                    <a:gd name="T3" fmla="*/ 1 h 4"/>
                    <a:gd name="T4" fmla="*/ 0 w 45"/>
                    <a:gd name="T5" fmla="*/ 1 h 4"/>
                    <a:gd name="T6" fmla="*/ 0 w 45"/>
                    <a:gd name="T7" fmla="*/ 1 h 4"/>
                    <a:gd name="T8" fmla="*/ 0 w 45"/>
                    <a:gd name="T9" fmla="*/ 0 h 4"/>
                    <a:gd name="T10" fmla="*/ 23 w 45"/>
                    <a:gd name="T11" fmla="*/ 0 h 4"/>
                    <a:gd name="T12" fmla="*/ 23 w 45"/>
                    <a:gd name="T13" fmla="*/ 0 h 4"/>
                    <a:gd name="T14" fmla="*/ 23 w 45"/>
                    <a:gd name="T15" fmla="*/ 0 h 4"/>
                    <a:gd name="T16" fmla="*/ 23 w 45"/>
                    <a:gd name="T17" fmla="*/ 0 h 4"/>
                    <a:gd name="T18" fmla="*/ 23 w 45"/>
                    <a:gd name="T19" fmla="*/ 0 h 4"/>
                    <a:gd name="T20" fmla="*/ 23 w 45"/>
                    <a:gd name="T21" fmla="*/ 1 h 4"/>
                    <a:gd name="T22" fmla="*/ 23 w 45"/>
                    <a:gd name="T23" fmla="*/ 1 h 4"/>
                    <a:gd name="T24" fmla="*/ 23 w 45"/>
                    <a:gd name="T25" fmla="*/ 1 h 4"/>
                    <a:gd name="T26" fmla="*/ 23 w 45"/>
                    <a:gd name="T27" fmla="*/ 1 h 4"/>
                    <a:gd name="T28" fmla="*/ 0 w 45"/>
                    <a:gd name="T29" fmla="*/ 1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4"/>
                    <a:gd name="T47" fmla="*/ 45 w 45"/>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4">
                      <a:moveTo>
                        <a:pt x="0" y="4"/>
                      </a:moveTo>
                      <a:lnTo>
                        <a:pt x="0" y="2"/>
                      </a:lnTo>
                      <a:lnTo>
                        <a:pt x="0" y="0"/>
                      </a:lnTo>
                      <a:lnTo>
                        <a:pt x="45" y="0"/>
                      </a:lnTo>
                      <a:lnTo>
                        <a:pt x="45" y="2"/>
                      </a:lnTo>
                      <a:lnTo>
                        <a:pt x="45" y="4"/>
                      </a:lnTo>
                      <a:lnTo>
                        <a:pt x="0" y="4"/>
                      </a:lnTo>
                      <a:close/>
                    </a:path>
                  </a:pathLst>
                </a:custGeom>
                <a:solidFill>
                  <a:srgbClr val="5D5D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4" name="Freeform 264">
                  <a:extLst>
                    <a:ext uri="{FF2B5EF4-FFF2-40B4-BE49-F238E27FC236}">
                      <a16:creationId xmlns:a16="http://schemas.microsoft.com/office/drawing/2014/main" xmlns="" id="{A785B461-6082-4E51-891A-09D026B40233}"/>
                    </a:ext>
                  </a:extLst>
                </p:cNvPr>
                <p:cNvSpPr>
                  <a:spLocks/>
                </p:cNvSpPr>
                <p:nvPr/>
              </p:nvSpPr>
              <p:spPr bwMode="auto">
                <a:xfrm>
                  <a:off x="1340" y="3717"/>
                  <a:ext cx="23" cy="2"/>
                </a:xfrm>
                <a:custGeom>
                  <a:avLst/>
                  <a:gdLst>
                    <a:gd name="T0" fmla="*/ 0 w 45"/>
                    <a:gd name="T1" fmla="*/ 2 h 3"/>
                    <a:gd name="T2" fmla="*/ 0 w 45"/>
                    <a:gd name="T3" fmla="*/ 2 h 3"/>
                    <a:gd name="T4" fmla="*/ 0 w 45"/>
                    <a:gd name="T5" fmla="*/ 2 h 3"/>
                    <a:gd name="T6" fmla="*/ 0 w 45"/>
                    <a:gd name="T7" fmla="*/ 2 h 3"/>
                    <a:gd name="T8" fmla="*/ 0 w 45"/>
                    <a:gd name="T9" fmla="*/ 2 h 3"/>
                    <a:gd name="T10" fmla="*/ 0 w 45"/>
                    <a:gd name="T11" fmla="*/ 1 h 3"/>
                    <a:gd name="T12" fmla="*/ 0 w 45"/>
                    <a:gd name="T13" fmla="*/ 1 h 3"/>
                    <a:gd name="T14" fmla="*/ 0 w 45"/>
                    <a:gd name="T15" fmla="*/ 1 h 3"/>
                    <a:gd name="T16" fmla="*/ 0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3"/>
                      </a:lnTo>
                      <a:lnTo>
                        <a:pt x="0" y="1"/>
                      </a:lnTo>
                      <a:lnTo>
                        <a:pt x="0" y="0"/>
                      </a:lnTo>
                      <a:lnTo>
                        <a:pt x="45" y="0"/>
                      </a:lnTo>
                      <a:lnTo>
                        <a:pt x="45" y="1"/>
                      </a:lnTo>
                      <a:lnTo>
                        <a:pt x="45" y="3"/>
                      </a:lnTo>
                      <a:lnTo>
                        <a:pt x="0" y="3"/>
                      </a:lnTo>
                      <a:close/>
                    </a:path>
                  </a:pathLst>
                </a:custGeom>
                <a:solidFill>
                  <a:srgbClr val="54545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5" name="Freeform 265">
                  <a:extLst>
                    <a:ext uri="{FF2B5EF4-FFF2-40B4-BE49-F238E27FC236}">
                      <a16:creationId xmlns:a16="http://schemas.microsoft.com/office/drawing/2014/main" xmlns="" id="{0AFB0CBF-7A48-4296-9094-9EC9443344CB}"/>
                    </a:ext>
                  </a:extLst>
                </p:cNvPr>
                <p:cNvSpPr>
                  <a:spLocks/>
                </p:cNvSpPr>
                <p:nvPr/>
              </p:nvSpPr>
              <p:spPr bwMode="auto">
                <a:xfrm>
                  <a:off x="1339" y="371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2" y="4"/>
                      </a:moveTo>
                      <a:lnTo>
                        <a:pt x="2" y="4"/>
                      </a:lnTo>
                      <a:lnTo>
                        <a:pt x="2" y="2"/>
                      </a:lnTo>
                      <a:lnTo>
                        <a:pt x="0" y="2"/>
                      </a:lnTo>
                      <a:lnTo>
                        <a:pt x="0" y="0"/>
                      </a:lnTo>
                      <a:lnTo>
                        <a:pt x="45" y="0"/>
                      </a:lnTo>
                      <a:lnTo>
                        <a:pt x="45" y="2"/>
                      </a:lnTo>
                      <a:lnTo>
                        <a:pt x="47" y="2"/>
                      </a:lnTo>
                      <a:lnTo>
                        <a:pt x="47" y="4"/>
                      </a:lnTo>
                      <a:lnTo>
                        <a:pt x="2" y="4"/>
                      </a:lnTo>
                      <a:close/>
                    </a:path>
                  </a:pathLst>
                </a:custGeom>
                <a:solidFill>
                  <a:srgbClr val="4A4A4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6" name="Freeform 266">
                  <a:extLst>
                    <a:ext uri="{FF2B5EF4-FFF2-40B4-BE49-F238E27FC236}">
                      <a16:creationId xmlns:a16="http://schemas.microsoft.com/office/drawing/2014/main" xmlns="" id="{1263DDF8-D103-40BE-96A7-FE4BAFCF1F88}"/>
                    </a:ext>
                  </a:extLst>
                </p:cNvPr>
                <p:cNvSpPr>
                  <a:spLocks/>
                </p:cNvSpPr>
                <p:nvPr/>
              </p:nvSpPr>
              <p:spPr bwMode="auto">
                <a:xfrm>
                  <a:off x="1339" y="3714"/>
                  <a:ext cx="23" cy="1"/>
                </a:xfrm>
                <a:custGeom>
                  <a:avLst/>
                  <a:gdLst>
                    <a:gd name="T0" fmla="*/ 0 w 45"/>
                    <a:gd name="T1" fmla="*/ 1 h 3"/>
                    <a:gd name="T2" fmla="*/ 0 w 45"/>
                    <a:gd name="T3" fmla="*/ 1 h 3"/>
                    <a:gd name="T4" fmla="*/ 0 w 45"/>
                    <a:gd name="T5" fmla="*/ 1 h 3"/>
                    <a:gd name="T6" fmla="*/ 0 w 45"/>
                    <a:gd name="T7" fmla="*/ 1 h 3"/>
                    <a:gd name="T8" fmla="*/ 0 w 45"/>
                    <a:gd name="T9" fmla="*/ 0 h 3"/>
                    <a:gd name="T10" fmla="*/ 23 w 45"/>
                    <a:gd name="T11" fmla="*/ 0 h 3"/>
                    <a:gd name="T12" fmla="*/ 23 w 45"/>
                    <a:gd name="T13" fmla="*/ 1 h 3"/>
                    <a:gd name="T14" fmla="*/ 23 w 45"/>
                    <a:gd name="T15" fmla="*/ 1 h 3"/>
                    <a:gd name="T16" fmla="*/ 23 w 45"/>
                    <a:gd name="T17" fmla="*/ 1 h 3"/>
                    <a:gd name="T18" fmla="*/ 23 w 45"/>
                    <a:gd name="T19" fmla="*/ 1 h 3"/>
                    <a:gd name="T20" fmla="*/ 0 w 45"/>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
                    <a:gd name="T35" fmla="*/ 45 w 45"/>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
                      <a:moveTo>
                        <a:pt x="0" y="3"/>
                      </a:moveTo>
                      <a:lnTo>
                        <a:pt x="0" y="3"/>
                      </a:lnTo>
                      <a:lnTo>
                        <a:pt x="0" y="2"/>
                      </a:lnTo>
                      <a:lnTo>
                        <a:pt x="0" y="0"/>
                      </a:lnTo>
                      <a:lnTo>
                        <a:pt x="45" y="0"/>
                      </a:lnTo>
                      <a:lnTo>
                        <a:pt x="45" y="2"/>
                      </a:lnTo>
                      <a:lnTo>
                        <a:pt x="45" y="3"/>
                      </a:lnTo>
                      <a:lnTo>
                        <a:pt x="0" y="3"/>
                      </a:lnTo>
                      <a:close/>
                    </a:path>
                  </a:pathLst>
                </a:custGeom>
                <a:solidFill>
                  <a:srgbClr val="4141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7" name="Freeform 267">
                  <a:extLst>
                    <a:ext uri="{FF2B5EF4-FFF2-40B4-BE49-F238E27FC236}">
                      <a16:creationId xmlns:a16="http://schemas.microsoft.com/office/drawing/2014/main" xmlns="" id="{9B37815B-F0E1-4989-BD84-4984B14B1FBF}"/>
                    </a:ext>
                  </a:extLst>
                </p:cNvPr>
                <p:cNvSpPr>
                  <a:spLocks/>
                </p:cNvSpPr>
                <p:nvPr/>
              </p:nvSpPr>
              <p:spPr bwMode="auto">
                <a:xfrm>
                  <a:off x="1339" y="3712"/>
                  <a:ext cx="23" cy="2"/>
                </a:xfrm>
                <a:custGeom>
                  <a:avLst/>
                  <a:gdLst>
                    <a:gd name="T0" fmla="*/ 0 w 45"/>
                    <a:gd name="T1" fmla="*/ 2 h 3"/>
                    <a:gd name="T2" fmla="*/ 0 w 45"/>
                    <a:gd name="T3" fmla="*/ 2 h 3"/>
                    <a:gd name="T4" fmla="*/ 0 w 45"/>
                    <a:gd name="T5" fmla="*/ 1 h 3"/>
                    <a:gd name="T6" fmla="*/ 0 w 45"/>
                    <a:gd name="T7" fmla="*/ 1 h 3"/>
                    <a:gd name="T8" fmla="*/ 0 w 45"/>
                    <a:gd name="T9" fmla="*/ 0 h 3"/>
                    <a:gd name="T10" fmla="*/ 23 w 45"/>
                    <a:gd name="T11" fmla="*/ 0 h 3"/>
                    <a:gd name="T12" fmla="*/ 23 w 45"/>
                    <a:gd name="T13" fmla="*/ 1 h 3"/>
                    <a:gd name="T14" fmla="*/ 23 w 45"/>
                    <a:gd name="T15" fmla="*/ 1 h 3"/>
                    <a:gd name="T16" fmla="*/ 23 w 45"/>
                    <a:gd name="T17" fmla="*/ 2 h 3"/>
                    <a:gd name="T18" fmla="*/ 23 w 45"/>
                    <a:gd name="T19" fmla="*/ 2 h 3"/>
                    <a:gd name="T20" fmla="*/ 0 w 45"/>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
                    <a:gd name="T35" fmla="*/ 45 w 45"/>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
                      <a:moveTo>
                        <a:pt x="0" y="3"/>
                      </a:moveTo>
                      <a:lnTo>
                        <a:pt x="0" y="3"/>
                      </a:lnTo>
                      <a:lnTo>
                        <a:pt x="0" y="1"/>
                      </a:lnTo>
                      <a:lnTo>
                        <a:pt x="0" y="0"/>
                      </a:lnTo>
                      <a:lnTo>
                        <a:pt x="45" y="0"/>
                      </a:lnTo>
                      <a:lnTo>
                        <a:pt x="45" y="1"/>
                      </a:lnTo>
                      <a:lnTo>
                        <a:pt x="45" y="3"/>
                      </a:lnTo>
                      <a:lnTo>
                        <a:pt x="0" y="3"/>
                      </a:lnTo>
                      <a:close/>
                    </a:path>
                  </a:pathLst>
                </a:custGeom>
                <a:solidFill>
                  <a:srgbClr val="38383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8" name="Freeform 268">
                  <a:extLst>
                    <a:ext uri="{FF2B5EF4-FFF2-40B4-BE49-F238E27FC236}">
                      <a16:creationId xmlns:a16="http://schemas.microsoft.com/office/drawing/2014/main" xmlns="" id="{B9B1F52C-FAAC-40E7-89A2-1F1F7C78C5DE}"/>
                    </a:ext>
                  </a:extLst>
                </p:cNvPr>
                <p:cNvSpPr>
                  <a:spLocks/>
                </p:cNvSpPr>
                <p:nvPr/>
              </p:nvSpPr>
              <p:spPr bwMode="auto">
                <a:xfrm>
                  <a:off x="1338" y="3710"/>
                  <a:ext cx="24" cy="2"/>
                </a:xfrm>
                <a:custGeom>
                  <a:avLst/>
                  <a:gdLst>
                    <a:gd name="T0" fmla="*/ 1 w 47"/>
                    <a:gd name="T1" fmla="*/ 2 h 4"/>
                    <a:gd name="T2" fmla="*/ 1 w 47"/>
                    <a:gd name="T3" fmla="*/ 1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1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2" y="4"/>
                      </a:moveTo>
                      <a:lnTo>
                        <a:pt x="2" y="2"/>
                      </a:lnTo>
                      <a:lnTo>
                        <a:pt x="0" y="2"/>
                      </a:lnTo>
                      <a:lnTo>
                        <a:pt x="0" y="0"/>
                      </a:lnTo>
                      <a:lnTo>
                        <a:pt x="46" y="0"/>
                      </a:lnTo>
                      <a:lnTo>
                        <a:pt x="46" y="2"/>
                      </a:lnTo>
                      <a:lnTo>
                        <a:pt x="47" y="2"/>
                      </a:lnTo>
                      <a:lnTo>
                        <a:pt x="47" y="4"/>
                      </a:lnTo>
                      <a:lnTo>
                        <a:pt x="2" y="4"/>
                      </a:lnTo>
                      <a:close/>
                    </a:path>
                  </a:pathLst>
                </a:custGeom>
                <a:solidFill>
                  <a:srgbClr val="2E2E2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9" name="Freeform 269">
                  <a:extLst>
                    <a:ext uri="{FF2B5EF4-FFF2-40B4-BE49-F238E27FC236}">
                      <a16:creationId xmlns:a16="http://schemas.microsoft.com/office/drawing/2014/main" xmlns="" id="{FC72E477-BFD3-4B2A-9D7F-5F00F5CD96EA}"/>
                    </a:ext>
                  </a:extLst>
                </p:cNvPr>
                <p:cNvSpPr>
                  <a:spLocks/>
                </p:cNvSpPr>
                <p:nvPr/>
              </p:nvSpPr>
              <p:spPr bwMode="auto">
                <a:xfrm>
                  <a:off x="1338" y="3708"/>
                  <a:ext cx="23" cy="2"/>
                </a:xfrm>
                <a:custGeom>
                  <a:avLst/>
                  <a:gdLst>
                    <a:gd name="T0" fmla="*/ 0 w 46"/>
                    <a:gd name="T1" fmla="*/ 2 h 3"/>
                    <a:gd name="T2" fmla="*/ 0 w 46"/>
                    <a:gd name="T3" fmla="*/ 1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1 h 3"/>
                    <a:gd name="T18" fmla="*/ 23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25252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0" name="Freeform 270">
                  <a:extLst>
                    <a:ext uri="{FF2B5EF4-FFF2-40B4-BE49-F238E27FC236}">
                      <a16:creationId xmlns:a16="http://schemas.microsoft.com/office/drawing/2014/main" xmlns="" id="{4EAB0796-5884-433C-B9BA-A37CEF1E6C90}"/>
                    </a:ext>
                  </a:extLst>
                </p:cNvPr>
                <p:cNvSpPr>
                  <a:spLocks/>
                </p:cNvSpPr>
                <p:nvPr/>
              </p:nvSpPr>
              <p:spPr bwMode="auto">
                <a:xfrm>
                  <a:off x="1338" y="3707"/>
                  <a:ext cx="23" cy="1"/>
                </a:xfrm>
                <a:custGeom>
                  <a:avLst/>
                  <a:gdLst>
                    <a:gd name="T0" fmla="*/ 0 w 46"/>
                    <a:gd name="T1" fmla="*/ 1 h 3"/>
                    <a:gd name="T2" fmla="*/ 0 w 46"/>
                    <a:gd name="T3" fmla="*/ 1 h 3"/>
                    <a:gd name="T4" fmla="*/ 0 w 46"/>
                    <a:gd name="T5" fmla="*/ 0 h 3"/>
                    <a:gd name="T6" fmla="*/ 0 w 46"/>
                    <a:gd name="T7" fmla="*/ 0 h 3"/>
                    <a:gd name="T8" fmla="*/ 0 w 46"/>
                    <a:gd name="T9" fmla="*/ 0 h 3"/>
                    <a:gd name="T10" fmla="*/ 23 w 46"/>
                    <a:gd name="T11" fmla="*/ 0 h 3"/>
                    <a:gd name="T12" fmla="*/ 23 w 46"/>
                    <a:gd name="T13" fmla="*/ 0 h 3"/>
                    <a:gd name="T14" fmla="*/ 23 w 46"/>
                    <a:gd name="T15" fmla="*/ 0 h 3"/>
                    <a:gd name="T16" fmla="*/ 23 w 46"/>
                    <a:gd name="T17" fmla="*/ 1 h 3"/>
                    <a:gd name="T18" fmla="*/ 23 w 46"/>
                    <a:gd name="T19" fmla="*/ 1 h 3"/>
                    <a:gd name="T20" fmla="*/ 0 w 46"/>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1"/>
                      </a:lnTo>
                      <a:lnTo>
                        <a:pt x="0" y="0"/>
                      </a:lnTo>
                      <a:lnTo>
                        <a:pt x="46" y="0"/>
                      </a:lnTo>
                      <a:lnTo>
                        <a:pt x="46" y="1"/>
                      </a:lnTo>
                      <a:lnTo>
                        <a:pt x="46" y="3"/>
                      </a:lnTo>
                      <a:lnTo>
                        <a:pt x="0" y="3"/>
                      </a:lnTo>
                      <a:close/>
                    </a:path>
                  </a:pathLst>
                </a:custGeom>
                <a:solidFill>
                  <a:srgbClr val="1C1C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1" name="Freeform 271">
                  <a:extLst>
                    <a:ext uri="{FF2B5EF4-FFF2-40B4-BE49-F238E27FC236}">
                      <a16:creationId xmlns:a16="http://schemas.microsoft.com/office/drawing/2014/main" xmlns="" id="{762C5B05-C178-4A08-9122-AB9E1E6FE815}"/>
                    </a:ext>
                  </a:extLst>
                </p:cNvPr>
                <p:cNvSpPr>
                  <a:spLocks/>
                </p:cNvSpPr>
                <p:nvPr/>
              </p:nvSpPr>
              <p:spPr bwMode="auto">
                <a:xfrm>
                  <a:off x="1337" y="370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1" y="4"/>
                      </a:moveTo>
                      <a:lnTo>
                        <a:pt x="1" y="4"/>
                      </a:lnTo>
                      <a:lnTo>
                        <a:pt x="1" y="2"/>
                      </a:lnTo>
                      <a:lnTo>
                        <a:pt x="0" y="2"/>
                      </a:lnTo>
                      <a:lnTo>
                        <a:pt x="0" y="0"/>
                      </a:lnTo>
                      <a:lnTo>
                        <a:pt x="45" y="0"/>
                      </a:lnTo>
                      <a:lnTo>
                        <a:pt x="45" y="2"/>
                      </a:lnTo>
                      <a:lnTo>
                        <a:pt x="47" y="2"/>
                      </a:lnTo>
                      <a:lnTo>
                        <a:pt x="47" y="4"/>
                      </a:lnTo>
                      <a:lnTo>
                        <a:pt x="1" y="4"/>
                      </a:lnTo>
                      <a:close/>
                    </a:path>
                  </a:pathLst>
                </a:custGeom>
                <a:solidFill>
                  <a:srgbClr val="1212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2" name="Freeform 272">
                  <a:extLst>
                    <a:ext uri="{FF2B5EF4-FFF2-40B4-BE49-F238E27FC236}">
                      <a16:creationId xmlns:a16="http://schemas.microsoft.com/office/drawing/2014/main" xmlns="" id="{7A29B74C-0981-47FC-84FC-94C9842ACDFA}"/>
                    </a:ext>
                  </a:extLst>
                </p:cNvPr>
                <p:cNvSpPr>
                  <a:spLocks/>
                </p:cNvSpPr>
                <p:nvPr/>
              </p:nvSpPr>
              <p:spPr bwMode="auto">
                <a:xfrm>
                  <a:off x="1337" y="3703"/>
                  <a:ext cx="23" cy="2"/>
                </a:xfrm>
                <a:custGeom>
                  <a:avLst/>
                  <a:gdLst>
                    <a:gd name="T0" fmla="*/ 0 w 45"/>
                    <a:gd name="T1" fmla="*/ 2 h 3"/>
                    <a:gd name="T2" fmla="*/ 0 w 45"/>
                    <a:gd name="T3" fmla="*/ 1 h 3"/>
                    <a:gd name="T4" fmla="*/ 0 w 45"/>
                    <a:gd name="T5" fmla="*/ 1 h 3"/>
                    <a:gd name="T6" fmla="*/ 0 w 45"/>
                    <a:gd name="T7" fmla="*/ 1 h 3"/>
                    <a:gd name="T8" fmla="*/ 0 w 45"/>
                    <a:gd name="T9" fmla="*/ 0 h 3"/>
                    <a:gd name="T10" fmla="*/ 23 w 45"/>
                    <a:gd name="T11" fmla="*/ 0 h 3"/>
                    <a:gd name="T12" fmla="*/ 23 w 45"/>
                    <a:gd name="T13" fmla="*/ 0 h 3"/>
                    <a:gd name="T14" fmla="*/ 23 w 45"/>
                    <a:gd name="T15" fmla="*/ 0 h 3"/>
                    <a:gd name="T16" fmla="*/ 23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1"/>
                      </a:lnTo>
                      <a:lnTo>
                        <a:pt x="0" y="0"/>
                      </a:lnTo>
                      <a:lnTo>
                        <a:pt x="45" y="0"/>
                      </a:lnTo>
                      <a:lnTo>
                        <a:pt x="45" y="1"/>
                      </a:lnTo>
                      <a:lnTo>
                        <a:pt x="45" y="3"/>
                      </a:lnTo>
                      <a:lnTo>
                        <a:pt x="0" y="3"/>
                      </a:lnTo>
                      <a:close/>
                    </a:path>
                  </a:pathLst>
                </a:custGeom>
                <a:solidFill>
                  <a:srgbClr val="09090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3" name="Freeform 273">
                  <a:extLst>
                    <a:ext uri="{FF2B5EF4-FFF2-40B4-BE49-F238E27FC236}">
                      <a16:creationId xmlns:a16="http://schemas.microsoft.com/office/drawing/2014/main" xmlns="" id="{66A045C4-C4D7-4F56-92A9-9EDEB22C2EE8}"/>
                    </a:ext>
                  </a:extLst>
                </p:cNvPr>
                <p:cNvSpPr>
                  <a:spLocks/>
                </p:cNvSpPr>
                <p:nvPr/>
              </p:nvSpPr>
              <p:spPr bwMode="auto">
                <a:xfrm>
                  <a:off x="1337" y="3703"/>
                  <a:ext cx="23" cy="1"/>
                </a:xfrm>
                <a:custGeom>
                  <a:avLst/>
                  <a:gdLst>
                    <a:gd name="T0" fmla="*/ 0 w 45"/>
                    <a:gd name="T1" fmla="*/ 1 h 2"/>
                    <a:gd name="T2" fmla="*/ 0 w 45"/>
                    <a:gd name="T3" fmla="*/ 1 h 2"/>
                    <a:gd name="T4" fmla="*/ 0 w 45"/>
                    <a:gd name="T5" fmla="*/ 1 h 2"/>
                    <a:gd name="T6" fmla="*/ 0 w 45"/>
                    <a:gd name="T7" fmla="*/ 1 h 2"/>
                    <a:gd name="T8" fmla="*/ 0 w 45"/>
                    <a:gd name="T9" fmla="*/ 1 h 2"/>
                    <a:gd name="T10" fmla="*/ 3 w 45"/>
                    <a:gd name="T11" fmla="*/ 0 h 2"/>
                    <a:gd name="T12" fmla="*/ 6 w 45"/>
                    <a:gd name="T13" fmla="*/ 0 h 2"/>
                    <a:gd name="T14" fmla="*/ 8 w 45"/>
                    <a:gd name="T15" fmla="*/ 0 h 2"/>
                    <a:gd name="T16" fmla="*/ 11 w 45"/>
                    <a:gd name="T17" fmla="*/ 0 h 2"/>
                    <a:gd name="T18" fmla="*/ 13 w 45"/>
                    <a:gd name="T19" fmla="*/ 0 h 2"/>
                    <a:gd name="T20" fmla="*/ 17 w 45"/>
                    <a:gd name="T21" fmla="*/ 0 h 2"/>
                    <a:gd name="T22" fmla="*/ 19 w 45"/>
                    <a:gd name="T23" fmla="*/ 0 h 2"/>
                    <a:gd name="T24" fmla="*/ 23 w 45"/>
                    <a:gd name="T25" fmla="*/ 1 h 2"/>
                    <a:gd name="T26" fmla="*/ 0 w 45"/>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2"/>
                    <a:gd name="T44" fmla="*/ 45 w 45"/>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2">
                      <a:moveTo>
                        <a:pt x="0" y="2"/>
                      </a:moveTo>
                      <a:lnTo>
                        <a:pt x="0" y="2"/>
                      </a:lnTo>
                      <a:lnTo>
                        <a:pt x="5" y="0"/>
                      </a:lnTo>
                      <a:lnTo>
                        <a:pt x="11" y="0"/>
                      </a:lnTo>
                      <a:lnTo>
                        <a:pt x="16" y="0"/>
                      </a:lnTo>
                      <a:lnTo>
                        <a:pt x="21" y="0"/>
                      </a:lnTo>
                      <a:lnTo>
                        <a:pt x="26" y="0"/>
                      </a:lnTo>
                      <a:lnTo>
                        <a:pt x="33" y="0"/>
                      </a:lnTo>
                      <a:lnTo>
                        <a:pt x="38" y="0"/>
                      </a:lnTo>
                      <a:lnTo>
                        <a:pt x="45"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4" name="Freeform 274">
                  <a:extLst>
                    <a:ext uri="{FF2B5EF4-FFF2-40B4-BE49-F238E27FC236}">
                      <a16:creationId xmlns:a16="http://schemas.microsoft.com/office/drawing/2014/main" xmlns="" id="{C17F37AB-43A2-4BAD-B13D-25C358E9A9C8}"/>
                    </a:ext>
                  </a:extLst>
                </p:cNvPr>
                <p:cNvSpPr>
                  <a:spLocks/>
                </p:cNvSpPr>
                <p:nvPr/>
              </p:nvSpPr>
              <p:spPr bwMode="auto">
                <a:xfrm>
                  <a:off x="1337" y="3703"/>
                  <a:ext cx="28" cy="32"/>
                </a:xfrm>
                <a:custGeom>
                  <a:avLst/>
                  <a:gdLst>
                    <a:gd name="T0" fmla="*/ 0 w 55"/>
                    <a:gd name="T1" fmla="*/ 1 h 64"/>
                    <a:gd name="T2" fmla="*/ 0 w 55"/>
                    <a:gd name="T3" fmla="*/ 1 h 64"/>
                    <a:gd name="T4" fmla="*/ 3 w 55"/>
                    <a:gd name="T5" fmla="*/ 0 h 64"/>
                    <a:gd name="T6" fmla="*/ 6 w 55"/>
                    <a:gd name="T7" fmla="*/ 0 h 64"/>
                    <a:gd name="T8" fmla="*/ 8 w 55"/>
                    <a:gd name="T9" fmla="*/ 0 h 64"/>
                    <a:gd name="T10" fmla="*/ 11 w 55"/>
                    <a:gd name="T11" fmla="*/ 0 h 64"/>
                    <a:gd name="T12" fmla="*/ 11 w 55"/>
                    <a:gd name="T13" fmla="*/ 0 h 64"/>
                    <a:gd name="T14" fmla="*/ 13 w 55"/>
                    <a:gd name="T15" fmla="*/ 0 h 64"/>
                    <a:gd name="T16" fmla="*/ 17 w 55"/>
                    <a:gd name="T17" fmla="*/ 0 h 64"/>
                    <a:gd name="T18" fmla="*/ 19 w 55"/>
                    <a:gd name="T19" fmla="*/ 0 h 64"/>
                    <a:gd name="T20" fmla="*/ 23 w 55"/>
                    <a:gd name="T21" fmla="*/ 1 h 64"/>
                    <a:gd name="T22" fmla="*/ 23 w 55"/>
                    <a:gd name="T23" fmla="*/ 1 h 64"/>
                    <a:gd name="T24" fmla="*/ 24 w 55"/>
                    <a:gd name="T25" fmla="*/ 4 h 64"/>
                    <a:gd name="T26" fmla="*/ 24 w 55"/>
                    <a:gd name="T27" fmla="*/ 8 h 64"/>
                    <a:gd name="T28" fmla="*/ 24 w 55"/>
                    <a:gd name="T29" fmla="*/ 12 h 64"/>
                    <a:gd name="T30" fmla="*/ 25 w 55"/>
                    <a:gd name="T31" fmla="*/ 16 h 64"/>
                    <a:gd name="T32" fmla="*/ 25 w 55"/>
                    <a:gd name="T33" fmla="*/ 16 h 64"/>
                    <a:gd name="T34" fmla="*/ 26 w 55"/>
                    <a:gd name="T35" fmla="*/ 20 h 64"/>
                    <a:gd name="T36" fmla="*/ 27 w 55"/>
                    <a:gd name="T37" fmla="*/ 23 h 64"/>
                    <a:gd name="T38" fmla="*/ 27 w 55"/>
                    <a:gd name="T39" fmla="*/ 28 h 64"/>
                    <a:gd name="T40" fmla="*/ 28 w 55"/>
                    <a:gd name="T41" fmla="*/ 32 h 64"/>
                    <a:gd name="T42" fmla="*/ 28 w 55"/>
                    <a:gd name="T43" fmla="*/ 32 h 64"/>
                    <a:gd name="T44" fmla="*/ 24 w 55"/>
                    <a:gd name="T45" fmla="*/ 31 h 64"/>
                    <a:gd name="T46" fmla="*/ 22 w 55"/>
                    <a:gd name="T47" fmla="*/ 31 h 64"/>
                    <a:gd name="T48" fmla="*/ 19 w 55"/>
                    <a:gd name="T49" fmla="*/ 31 h 64"/>
                    <a:gd name="T50" fmla="*/ 16 w 55"/>
                    <a:gd name="T51" fmla="*/ 31 h 64"/>
                    <a:gd name="T52" fmla="*/ 16 w 55"/>
                    <a:gd name="T53" fmla="*/ 31 h 64"/>
                    <a:gd name="T54" fmla="*/ 13 w 55"/>
                    <a:gd name="T55" fmla="*/ 31 h 64"/>
                    <a:gd name="T56" fmla="*/ 10 w 55"/>
                    <a:gd name="T57" fmla="*/ 31 h 64"/>
                    <a:gd name="T58" fmla="*/ 8 w 55"/>
                    <a:gd name="T59" fmla="*/ 31 h 64"/>
                    <a:gd name="T60" fmla="*/ 5 w 55"/>
                    <a:gd name="T61" fmla="*/ 32 h 64"/>
                    <a:gd name="T62" fmla="*/ 5 w 55"/>
                    <a:gd name="T63" fmla="*/ 32 h 64"/>
                    <a:gd name="T64" fmla="*/ 4 w 55"/>
                    <a:gd name="T65" fmla="*/ 28 h 64"/>
                    <a:gd name="T66" fmla="*/ 4 w 55"/>
                    <a:gd name="T67" fmla="*/ 23 h 64"/>
                    <a:gd name="T68" fmla="*/ 3 w 55"/>
                    <a:gd name="T69" fmla="*/ 20 h 64"/>
                    <a:gd name="T70" fmla="*/ 3 w 55"/>
                    <a:gd name="T71" fmla="*/ 16 h 64"/>
                    <a:gd name="T72" fmla="*/ 3 w 55"/>
                    <a:gd name="T73" fmla="*/ 16 h 64"/>
                    <a:gd name="T74" fmla="*/ 2 w 55"/>
                    <a:gd name="T75" fmla="*/ 12 h 64"/>
                    <a:gd name="T76" fmla="*/ 2 w 55"/>
                    <a:gd name="T77" fmla="*/ 8 h 64"/>
                    <a:gd name="T78" fmla="*/ 1 w 55"/>
                    <a:gd name="T79" fmla="*/ 4 h 64"/>
                    <a:gd name="T80" fmla="*/ 0 w 55"/>
                    <a:gd name="T81" fmla="*/ 1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
                    <a:gd name="T124" fmla="*/ 0 h 64"/>
                    <a:gd name="T125" fmla="*/ 55 w 55"/>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 h="64">
                      <a:moveTo>
                        <a:pt x="0" y="2"/>
                      </a:moveTo>
                      <a:lnTo>
                        <a:pt x="0" y="2"/>
                      </a:lnTo>
                      <a:lnTo>
                        <a:pt x="5" y="0"/>
                      </a:lnTo>
                      <a:lnTo>
                        <a:pt x="11" y="0"/>
                      </a:lnTo>
                      <a:lnTo>
                        <a:pt x="16" y="0"/>
                      </a:lnTo>
                      <a:lnTo>
                        <a:pt x="21" y="0"/>
                      </a:lnTo>
                      <a:lnTo>
                        <a:pt x="26" y="0"/>
                      </a:lnTo>
                      <a:lnTo>
                        <a:pt x="33" y="0"/>
                      </a:lnTo>
                      <a:lnTo>
                        <a:pt x="38" y="0"/>
                      </a:lnTo>
                      <a:lnTo>
                        <a:pt x="45" y="2"/>
                      </a:lnTo>
                      <a:lnTo>
                        <a:pt x="47" y="9"/>
                      </a:lnTo>
                      <a:lnTo>
                        <a:pt x="48" y="17"/>
                      </a:lnTo>
                      <a:lnTo>
                        <a:pt x="48" y="24"/>
                      </a:lnTo>
                      <a:lnTo>
                        <a:pt x="50" y="32"/>
                      </a:lnTo>
                      <a:lnTo>
                        <a:pt x="52" y="41"/>
                      </a:lnTo>
                      <a:lnTo>
                        <a:pt x="53" y="47"/>
                      </a:lnTo>
                      <a:lnTo>
                        <a:pt x="53" y="56"/>
                      </a:lnTo>
                      <a:lnTo>
                        <a:pt x="55" y="64"/>
                      </a:lnTo>
                      <a:lnTo>
                        <a:pt x="48" y="63"/>
                      </a:lnTo>
                      <a:lnTo>
                        <a:pt x="43" y="63"/>
                      </a:lnTo>
                      <a:lnTo>
                        <a:pt x="37" y="63"/>
                      </a:lnTo>
                      <a:lnTo>
                        <a:pt x="32" y="63"/>
                      </a:lnTo>
                      <a:lnTo>
                        <a:pt x="26" y="63"/>
                      </a:lnTo>
                      <a:lnTo>
                        <a:pt x="20" y="63"/>
                      </a:lnTo>
                      <a:lnTo>
                        <a:pt x="15" y="63"/>
                      </a:lnTo>
                      <a:lnTo>
                        <a:pt x="10" y="64"/>
                      </a:lnTo>
                      <a:lnTo>
                        <a:pt x="8" y="56"/>
                      </a:lnTo>
                      <a:lnTo>
                        <a:pt x="8" y="47"/>
                      </a:lnTo>
                      <a:lnTo>
                        <a:pt x="6" y="41"/>
                      </a:lnTo>
                      <a:lnTo>
                        <a:pt x="5" y="32"/>
                      </a:lnTo>
                      <a:lnTo>
                        <a:pt x="3" y="24"/>
                      </a:lnTo>
                      <a:lnTo>
                        <a:pt x="3" y="17"/>
                      </a:lnTo>
                      <a:lnTo>
                        <a:pt x="1" y="9"/>
                      </a:lnTo>
                      <a:lnTo>
                        <a:pt x="0"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5" name="Freeform 275">
                  <a:extLst>
                    <a:ext uri="{FF2B5EF4-FFF2-40B4-BE49-F238E27FC236}">
                      <a16:creationId xmlns:a16="http://schemas.microsoft.com/office/drawing/2014/main" xmlns="" id="{98719533-7BEE-4A22-A522-BDD1D0CD9A37}"/>
                    </a:ext>
                  </a:extLst>
                </p:cNvPr>
                <p:cNvSpPr>
                  <a:spLocks/>
                </p:cNvSpPr>
                <p:nvPr/>
              </p:nvSpPr>
              <p:spPr bwMode="auto">
                <a:xfrm>
                  <a:off x="1279" y="3587"/>
                  <a:ext cx="27" cy="14"/>
                </a:xfrm>
                <a:custGeom>
                  <a:avLst/>
                  <a:gdLst>
                    <a:gd name="T0" fmla="*/ 12 w 54"/>
                    <a:gd name="T1" fmla="*/ 8 h 29"/>
                    <a:gd name="T2" fmla="*/ 6 w 54"/>
                    <a:gd name="T3" fmla="*/ 14 h 29"/>
                    <a:gd name="T4" fmla="*/ 12 w 54"/>
                    <a:gd name="T5" fmla="*/ 13 h 29"/>
                    <a:gd name="T6" fmla="*/ 17 w 54"/>
                    <a:gd name="T7" fmla="*/ 11 h 29"/>
                    <a:gd name="T8" fmla="*/ 22 w 54"/>
                    <a:gd name="T9" fmla="*/ 11 h 29"/>
                    <a:gd name="T10" fmla="*/ 27 w 54"/>
                    <a:gd name="T11" fmla="*/ 11 h 29"/>
                    <a:gd name="T12" fmla="*/ 27 w 54"/>
                    <a:gd name="T13" fmla="*/ 0 h 29"/>
                    <a:gd name="T14" fmla="*/ 22 w 54"/>
                    <a:gd name="T15" fmla="*/ 1 h 29"/>
                    <a:gd name="T16" fmla="*/ 15 w 54"/>
                    <a:gd name="T17" fmla="*/ 1 h 29"/>
                    <a:gd name="T18" fmla="*/ 11 w 54"/>
                    <a:gd name="T19" fmla="*/ 3 h 29"/>
                    <a:gd name="T20" fmla="*/ 6 w 54"/>
                    <a:gd name="T21" fmla="*/ 2 h 29"/>
                    <a:gd name="T22" fmla="*/ 0 w 54"/>
                    <a:gd name="T23" fmla="*/ 8 h 29"/>
                    <a:gd name="T24" fmla="*/ 6 w 54"/>
                    <a:gd name="T25" fmla="*/ 2 h 29"/>
                    <a:gd name="T26" fmla="*/ 0 w 54"/>
                    <a:gd name="T27" fmla="*/ 2 h 29"/>
                    <a:gd name="T28" fmla="*/ 0 w 54"/>
                    <a:gd name="T29" fmla="*/ 8 h 29"/>
                    <a:gd name="T30" fmla="*/ 12 w 54"/>
                    <a:gd name="T31" fmla="*/ 8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29"/>
                    <a:gd name="T50" fmla="*/ 54 w 54"/>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29">
                      <a:moveTo>
                        <a:pt x="24" y="17"/>
                      </a:moveTo>
                      <a:lnTo>
                        <a:pt x="12" y="29"/>
                      </a:lnTo>
                      <a:lnTo>
                        <a:pt x="24" y="27"/>
                      </a:lnTo>
                      <a:lnTo>
                        <a:pt x="34" y="23"/>
                      </a:lnTo>
                      <a:lnTo>
                        <a:pt x="44" y="22"/>
                      </a:lnTo>
                      <a:lnTo>
                        <a:pt x="54" y="23"/>
                      </a:lnTo>
                      <a:lnTo>
                        <a:pt x="54" y="0"/>
                      </a:lnTo>
                      <a:lnTo>
                        <a:pt x="44" y="2"/>
                      </a:lnTo>
                      <a:lnTo>
                        <a:pt x="31" y="3"/>
                      </a:lnTo>
                      <a:lnTo>
                        <a:pt x="21" y="7"/>
                      </a:lnTo>
                      <a:lnTo>
                        <a:pt x="12" y="5"/>
                      </a:lnTo>
                      <a:lnTo>
                        <a:pt x="0" y="17"/>
                      </a:lnTo>
                      <a:lnTo>
                        <a:pt x="12" y="5"/>
                      </a:lnTo>
                      <a:lnTo>
                        <a:pt x="0" y="5"/>
                      </a:lnTo>
                      <a:lnTo>
                        <a:pt x="0" y="17"/>
                      </a:lnTo>
                      <a:lnTo>
                        <a:pt x="24"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6" name="Freeform 276">
                  <a:extLst>
                    <a:ext uri="{FF2B5EF4-FFF2-40B4-BE49-F238E27FC236}">
                      <a16:creationId xmlns:a16="http://schemas.microsoft.com/office/drawing/2014/main" xmlns="" id="{81E94010-3DB2-48C8-88A3-0CA6C7AE074B}"/>
                    </a:ext>
                  </a:extLst>
                </p:cNvPr>
                <p:cNvSpPr>
                  <a:spLocks/>
                </p:cNvSpPr>
                <p:nvPr/>
              </p:nvSpPr>
              <p:spPr bwMode="auto">
                <a:xfrm>
                  <a:off x="1275" y="3595"/>
                  <a:ext cx="16" cy="10"/>
                </a:xfrm>
                <a:custGeom>
                  <a:avLst/>
                  <a:gdLst>
                    <a:gd name="T0" fmla="*/ 11 w 32"/>
                    <a:gd name="T1" fmla="*/ 7 h 20"/>
                    <a:gd name="T2" fmla="*/ 11 w 32"/>
                    <a:gd name="T3" fmla="*/ 10 h 20"/>
                    <a:gd name="T4" fmla="*/ 11 w 32"/>
                    <a:gd name="T5" fmla="*/ 10 h 20"/>
                    <a:gd name="T6" fmla="*/ 12 w 32"/>
                    <a:gd name="T7" fmla="*/ 7 h 20"/>
                    <a:gd name="T8" fmla="*/ 14 w 32"/>
                    <a:gd name="T9" fmla="*/ 5 h 20"/>
                    <a:gd name="T10" fmla="*/ 16 w 32"/>
                    <a:gd name="T11" fmla="*/ 1 h 20"/>
                    <a:gd name="T12" fmla="*/ 4 w 32"/>
                    <a:gd name="T13" fmla="*/ 1 h 20"/>
                    <a:gd name="T14" fmla="*/ 4 w 32"/>
                    <a:gd name="T15" fmla="*/ 0 h 20"/>
                    <a:gd name="T16" fmla="*/ 4 w 32"/>
                    <a:gd name="T17" fmla="*/ 1 h 20"/>
                    <a:gd name="T18" fmla="*/ 2 w 32"/>
                    <a:gd name="T19" fmla="*/ 3 h 20"/>
                    <a:gd name="T20" fmla="*/ 1 w 32"/>
                    <a:gd name="T21" fmla="*/ 5 h 20"/>
                    <a:gd name="T22" fmla="*/ 0 w 32"/>
                    <a:gd name="T23" fmla="*/ 7 h 20"/>
                    <a:gd name="T24" fmla="*/ 1 w 32"/>
                    <a:gd name="T25" fmla="*/ 5 h 20"/>
                    <a:gd name="T26" fmla="*/ 0 w 32"/>
                    <a:gd name="T27" fmla="*/ 7 h 20"/>
                    <a:gd name="T28" fmla="*/ 0 w 32"/>
                    <a:gd name="T29" fmla="*/ 7 h 20"/>
                    <a:gd name="T30" fmla="*/ 11 w 32"/>
                    <a:gd name="T31" fmla="*/ 7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20"/>
                    <a:gd name="T50" fmla="*/ 32 w 32"/>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20">
                      <a:moveTo>
                        <a:pt x="23" y="15"/>
                      </a:moveTo>
                      <a:lnTo>
                        <a:pt x="22" y="20"/>
                      </a:lnTo>
                      <a:lnTo>
                        <a:pt x="22" y="19"/>
                      </a:lnTo>
                      <a:lnTo>
                        <a:pt x="25" y="15"/>
                      </a:lnTo>
                      <a:lnTo>
                        <a:pt x="29" y="10"/>
                      </a:lnTo>
                      <a:lnTo>
                        <a:pt x="32" y="2"/>
                      </a:lnTo>
                      <a:lnTo>
                        <a:pt x="8" y="2"/>
                      </a:lnTo>
                      <a:lnTo>
                        <a:pt x="8" y="0"/>
                      </a:lnTo>
                      <a:lnTo>
                        <a:pt x="8" y="2"/>
                      </a:lnTo>
                      <a:lnTo>
                        <a:pt x="5" y="5"/>
                      </a:lnTo>
                      <a:lnTo>
                        <a:pt x="2" y="10"/>
                      </a:lnTo>
                      <a:lnTo>
                        <a:pt x="0" y="15"/>
                      </a:lnTo>
                      <a:lnTo>
                        <a:pt x="2" y="10"/>
                      </a:lnTo>
                      <a:lnTo>
                        <a:pt x="0" y="14"/>
                      </a:lnTo>
                      <a:lnTo>
                        <a:pt x="0" y="15"/>
                      </a:lnTo>
                      <a:lnTo>
                        <a:pt x="23"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7" name="Freeform 277">
                  <a:extLst>
                    <a:ext uri="{FF2B5EF4-FFF2-40B4-BE49-F238E27FC236}">
                      <a16:creationId xmlns:a16="http://schemas.microsoft.com/office/drawing/2014/main" xmlns="" id="{1CCE4D02-6581-4939-AF01-625EE81F92A7}"/>
                    </a:ext>
                  </a:extLst>
                </p:cNvPr>
                <p:cNvSpPr>
                  <a:spLocks/>
                </p:cNvSpPr>
                <p:nvPr/>
              </p:nvSpPr>
              <p:spPr bwMode="auto">
                <a:xfrm>
                  <a:off x="1275" y="3602"/>
                  <a:ext cx="41" cy="44"/>
                </a:xfrm>
                <a:custGeom>
                  <a:avLst/>
                  <a:gdLst>
                    <a:gd name="T0" fmla="*/ 41 w 82"/>
                    <a:gd name="T1" fmla="*/ 38 h 88"/>
                    <a:gd name="T2" fmla="*/ 41 w 82"/>
                    <a:gd name="T3" fmla="*/ 38 h 88"/>
                    <a:gd name="T4" fmla="*/ 36 w 82"/>
                    <a:gd name="T5" fmla="*/ 32 h 88"/>
                    <a:gd name="T6" fmla="*/ 31 w 82"/>
                    <a:gd name="T7" fmla="*/ 28 h 88"/>
                    <a:gd name="T8" fmla="*/ 25 w 82"/>
                    <a:gd name="T9" fmla="*/ 23 h 88"/>
                    <a:gd name="T10" fmla="*/ 20 w 82"/>
                    <a:gd name="T11" fmla="*/ 20 h 88"/>
                    <a:gd name="T12" fmla="*/ 17 w 82"/>
                    <a:gd name="T13" fmla="*/ 16 h 88"/>
                    <a:gd name="T14" fmla="*/ 14 w 82"/>
                    <a:gd name="T15" fmla="*/ 11 h 88"/>
                    <a:gd name="T16" fmla="*/ 11 w 82"/>
                    <a:gd name="T17" fmla="*/ 7 h 88"/>
                    <a:gd name="T18" fmla="*/ 11 w 82"/>
                    <a:gd name="T19" fmla="*/ 0 h 88"/>
                    <a:gd name="T20" fmla="*/ 0 w 82"/>
                    <a:gd name="T21" fmla="*/ 0 h 88"/>
                    <a:gd name="T22" fmla="*/ 1 w 82"/>
                    <a:gd name="T23" fmla="*/ 9 h 88"/>
                    <a:gd name="T24" fmla="*/ 4 w 82"/>
                    <a:gd name="T25" fmla="*/ 16 h 88"/>
                    <a:gd name="T26" fmla="*/ 9 w 82"/>
                    <a:gd name="T27" fmla="*/ 23 h 88"/>
                    <a:gd name="T28" fmla="*/ 13 w 82"/>
                    <a:gd name="T29" fmla="*/ 28 h 88"/>
                    <a:gd name="T30" fmla="*/ 19 w 82"/>
                    <a:gd name="T31" fmla="*/ 32 h 88"/>
                    <a:gd name="T32" fmla="*/ 24 w 82"/>
                    <a:gd name="T33" fmla="*/ 37 h 88"/>
                    <a:gd name="T34" fmla="*/ 29 w 82"/>
                    <a:gd name="T35" fmla="*/ 41 h 88"/>
                    <a:gd name="T36" fmla="*/ 35 w 82"/>
                    <a:gd name="T37" fmla="*/ 44 h 88"/>
                    <a:gd name="T38" fmla="*/ 35 w 82"/>
                    <a:gd name="T39" fmla="*/ 44 h 88"/>
                    <a:gd name="T40" fmla="*/ 41 w 82"/>
                    <a:gd name="T41" fmla="*/ 38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
                    <a:gd name="T64" fmla="*/ 0 h 88"/>
                    <a:gd name="T65" fmla="*/ 82 w 8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 h="88">
                      <a:moveTo>
                        <a:pt x="82" y="75"/>
                      </a:moveTo>
                      <a:lnTo>
                        <a:pt x="82" y="75"/>
                      </a:lnTo>
                      <a:lnTo>
                        <a:pt x="72" y="64"/>
                      </a:lnTo>
                      <a:lnTo>
                        <a:pt x="62" y="56"/>
                      </a:lnTo>
                      <a:lnTo>
                        <a:pt x="50" y="47"/>
                      </a:lnTo>
                      <a:lnTo>
                        <a:pt x="40" y="39"/>
                      </a:lnTo>
                      <a:lnTo>
                        <a:pt x="34" y="32"/>
                      </a:lnTo>
                      <a:lnTo>
                        <a:pt x="29" y="22"/>
                      </a:lnTo>
                      <a:lnTo>
                        <a:pt x="23" y="14"/>
                      </a:lnTo>
                      <a:lnTo>
                        <a:pt x="23" y="0"/>
                      </a:lnTo>
                      <a:lnTo>
                        <a:pt x="0" y="0"/>
                      </a:lnTo>
                      <a:lnTo>
                        <a:pt x="3" y="17"/>
                      </a:lnTo>
                      <a:lnTo>
                        <a:pt x="8" y="32"/>
                      </a:lnTo>
                      <a:lnTo>
                        <a:pt x="17" y="46"/>
                      </a:lnTo>
                      <a:lnTo>
                        <a:pt x="27" y="56"/>
                      </a:lnTo>
                      <a:lnTo>
                        <a:pt x="37" y="64"/>
                      </a:lnTo>
                      <a:lnTo>
                        <a:pt x="49" y="73"/>
                      </a:lnTo>
                      <a:lnTo>
                        <a:pt x="59" y="81"/>
                      </a:lnTo>
                      <a:lnTo>
                        <a:pt x="69" y="88"/>
                      </a:lnTo>
                      <a:lnTo>
                        <a:pt x="82" y="7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8" name="Freeform 278">
                  <a:extLst>
                    <a:ext uri="{FF2B5EF4-FFF2-40B4-BE49-F238E27FC236}">
                      <a16:creationId xmlns:a16="http://schemas.microsoft.com/office/drawing/2014/main" xmlns="" id="{6E502DB4-ECA3-438B-B57F-031FCCD540C4}"/>
                    </a:ext>
                  </a:extLst>
                </p:cNvPr>
                <p:cNvSpPr>
                  <a:spLocks/>
                </p:cNvSpPr>
                <p:nvPr/>
              </p:nvSpPr>
              <p:spPr bwMode="auto">
                <a:xfrm>
                  <a:off x="1309" y="3639"/>
                  <a:ext cx="20" cy="26"/>
                </a:xfrm>
                <a:custGeom>
                  <a:avLst/>
                  <a:gdLst>
                    <a:gd name="T0" fmla="*/ 19 w 39"/>
                    <a:gd name="T1" fmla="*/ 25 h 50"/>
                    <a:gd name="T2" fmla="*/ 19 w 39"/>
                    <a:gd name="T3" fmla="*/ 22 h 50"/>
                    <a:gd name="T4" fmla="*/ 17 w 39"/>
                    <a:gd name="T5" fmla="*/ 17 h 50"/>
                    <a:gd name="T6" fmla="*/ 15 w 39"/>
                    <a:gd name="T7" fmla="*/ 12 h 50"/>
                    <a:gd name="T8" fmla="*/ 12 w 39"/>
                    <a:gd name="T9" fmla="*/ 5 h 50"/>
                    <a:gd name="T10" fmla="*/ 7 w 39"/>
                    <a:gd name="T11" fmla="*/ 0 h 50"/>
                    <a:gd name="T12" fmla="*/ 0 w 39"/>
                    <a:gd name="T13" fmla="*/ 7 h 50"/>
                    <a:gd name="T14" fmla="*/ 2 w 39"/>
                    <a:gd name="T15" fmla="*/ 10 h 50"/>
                    <a:gd name="T16" fmla="*/ 4 w 39"/>
                    <a:gd name="T17" fmla="*/ 16 h 50"/>
                    <a:gd name="T18" fmla="*/ 7 w 39"/>
                    <a:gd name="T19" fmla="*/ 21 h 50"/>
                    <a:gd name="T20" fmla="*/ 9 w 39"/>
                    <a:gd name="T21" fmla="*/ 26 h 50"/>
                    <a:gd name="T22" fmla="*/ 9 w 39"/>
                    <a:gd name="T23" fmla="*/ 23 h 50"/>
                    <a:gd name="T24" fmla="*/ 19 w 39"/>
                    <a:gd name="T25" fmla="*/ 25 h 50"/>
                    <a:gd name="T26" fmla="*/ 20 w 39"/>
                    <a:gd name="T27" fmla="*/ 24 h 50"/>
                    <a:gd name="T28" fmla="*/ 19 w 39"/>
                    <a:gd name="T29" fmla="*/ 22 h 50"/>
                    <a:gd name="T30" fmla="*/ 19 w 39"/>
                    <a:gd name="T31" fmla="*/ 25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50"/>
                    <a:gd name="T50" fmla="*/ 39 w 39"/>
                    <a:gd name="T51" fmla="*/ 50 h 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50">
                      <a:moveTo>
                        <a:pt x="37" y="48"/>
                      </a:moveTo>
                      <a:lnTo>
                        <a:pt x="37" y="43"/>
                      </a:lnTo>
                      <a:lnTo>
                        <a:pt x="34" y="33"/>
                      </a:lnTo>
                      <a:lnTo>
                        <a:pt x="29" y="23"/>
                      </a:lnTo>
                      <a:lnTo>
                        <a:pt x="24" y="10"/>
                      </a:lnTo>
                      <a:lnTo>
                        <a:pt x="13" y="0"/>
                      </a:lnTo>
                      <a:lnTo>
                        <a:pt x="0" y="13"/>
                      </a:lnTo>
                      <a:lnTo>
                        <a:pt x="3" y="20"/>
                      </a:lnTo>
                      <a:lnTo>
                        <a:pt x="8" y="30"/>
                      </a:lnTo>
                      <a:lnTo>
                        <a:pt x="13" y="40"/>
                      </a:lnTo>
                      <a:lnTo>
                        <a:pt x="17" y="50"/>
                      </a:lnTo>
                      <a:lnTo>
                        <a:pt x="17" y="45"/>
                      </a:lnTo>
                      <a:lnTo>
                        <a:pt x="37" y="48"/>
                      </a:lnTo>
                      <a:lnTo>
                        <a:pt x="39" y="47"/>
                      </a:lnTo>
                      <a:lnTo>
                        <a:pt x="37" y="43"/>
                      </a:lnTo>
                      <a:lnTo>
                        <a:pt x="3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9" name="Freeform 279">
                  <a:extLst>
                    <a:ext uri="{FF2B5EF4-FFF2-40B4-BE49-F238E27FC236}">
                      <a16:creationId xmlns:a16="http://schemas.microsoft.com/office/drawing/2014/main" xmlns="" id="{C8C71670-5001-4D75-9040-C47A7A6150C2}"/>
                    </a:ext>
                  </a:extLst>
                </p:cNvPr>
                <p:cNvSpPr>
                  <a:spLocks/>
                </p:cNvSpPr>
                <p:nvPr/>
              </p:nvSpPr>
              <p:spPr bwMode="auto">
                <a:xfrm>
                  <a:off x="1314" y="3662"/>
                  <a:ext cx="14" cy="20"/>
                </a:xfrm>
                <a:custGeom>
                  <a:avLst/>
                  <a:gdLst>
                    <a:gd name="T0" fmla="*/ 10 w 29"/>
                    <a:gd name="T1" fmla="*/ 20 h 41"/>
                    <a:gd name="T2" fmla="*/ 11 w 29"/>
                    <a:gd name="T3" fmla="*/ 15 h 41"/>
                    <a:gd name="T4" fmla="*/ 13 w 29"/>
                    <a:gd name="T5" fmla="*/ 11 h 41"/>
                    <a:gd name="T6" fmla="*/ 13 w 29"/>
                    <a:gd name="T7" fmla="*/ 6 h 41"/>
                    <a:gd name="T8" fmla="*/ 14 w 29"/>
                    <a:gd name="T9" fmla="*/ 1 h 41"/>
                    <a:gd name="T10" fmla="*/ 4 w 29"/>
                    <a:gd name="T11" fmla="*/ 0 h 41"/>
                    <a:gd name="T12" fmla="*/ 3 w 29"/>
                    <a:gd name="T13" fmla="*/ 4 h 41"/>
                    <a:gd name="T14" fmla="*/ 2 w 29"/>
                    <a:gd name="T15" fmla="*/ 9 h 41"/>
                    <a:gd name="T16" fmla="*/ 1 w 29"/>
                    <a:gd name="T17" fmla="*/ 13 h 41"/>
                    <a:gd name="T18" fmla="*/ 0 w 29"/>
                    <a:gd name="T19" fmla="*/ 17 h 41"/>
                    <a:gd name="T20" fmla="*/ 10 w 29"/>
                    <a:gd name="T21" fmla="*/ 20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1"/>
                    <a:gd name="T35" fmla="*/ 29 w 29"/>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1">
                      <a:moveTo>
                        <a:pt x="21" y="41"/>
                      </a:moveTo>
                      <a:lnTo>
                        <a:pt x="22" y="30"/>
                      </a:lnTo>
                      <a:lnTo>
                        <a:pt x="26" y="22"/>
                      </a:lnTo>
                      <a:lnTo>
                        <a:pt x="27" y="12"/>
                      </a:lnTo>
                      <a:lnTo>
                        <a:pt x="29" y="3"/>
                      </a:lnTo>
                      <a:lnTo>
                        <a:pt x="9" y="0"/>
                      </a:lnTo>
                      <a:lnTo>
                        <a:pt x="7" y="9"/>
                      </a:lnTo>
                      <a:lnTo>
                        <a:pt x="5" y="19"/>
                      </a:lnTo>
                      <a:lnTo>
                        <a:pt x="2" y="27"/>
                      </a:lnTo>
                      <a:lnTo>
                        <a:pt x="0" y="34"/>
                      </a:lnTo>
                      <a:lnTo>
                        <a:pt x="2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0" name="Freeform 280">
                  <a:extLst>
                    <a:ext uri="{FF2B5EF4-FFF2-40B4-BE49-F238E27FC236}">
                      <a16:creationId xmlns:a16="http://schemas.microsoft.com/office/drawing/2014/main" xmlns="" id="{6957936E-A164-40E2-B3B7-6CC7F589A5E7}"/>
                    </a:ext>
                  </a:extLst>
                </p:cNvPr>
                <p:cNvSpPr>
                  <a:spLocks/>
                </p:cNvSpPr>
                <p:nvPr/>
              </p:nvSpPr>
              <p:spPr bwMode="auto">
                <a:xfrm>
                  <a:off x="809" y="3550"/>
                  <a:ext cx="339" cy="1"/>
                </a:xfrm>
                <a:custGeom>
                  <a:avLst/>
                  <a:gdLst>
                    <a:gd name="T0" fmla="*/ 3 w 677"/>
                    <a:gd name="T1" fmla="*/ 0 h 3"/>
                    <a:gd name="T2" fmla="*/ 0 w 677"/>
                    <a:gd name="T3" fmla="*/ 1 h 3"/>
                    <a:gd name="T4" fmla="*/ 335 w 677"/>
                    <a:gd name="T5" fmla="*/ 1 h 3"/>
                    <a:gd name="T6" fmla="*/ 339 w 677"/>
                    <a:gd name="T7" fmla="*/ 0 h 3"/>
                    <a:gd name="T8" fmla="*/ 3 w 677"/>
                    <a:gd name="T9" fmla="*/ 0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6" y="0"/>
                      </a:moveTo>
                      <a:lnTo>
                        <a:pt x="0" y="3"/>
                      </a:lnTo>
                      <a:lnTo>
                        <a:pt x="670" y="3"/>
                      </a:lnTo>
                      <a:lnTo>
                        <a:pt x="677"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1" name="Freeform 281">
                  <a:extLst>
                    <a:ext uri="{FF2B5EF4-FFF2-40B4-BE49-F238E27FC236}">
                      <a16:creationId xmlns:a16="http://schemas.microsoft.com/office/drawing/2014/main" xmlns="" id="{27C8A50F-A846-47E3-AB57-B6B20BEE9B79}"/>
                    </a:ext>
                  </a:extLst>
                </p:cNvPr>
                <p:cNvSpPr>
                  <a:spLocks/>
                </p:cNvSpPr>
                <p:nvPr/>
              </p:nvSpPr>
              <p:spPr bwMode="auto">
                <a:xfrm>
                  <a:off x="813" y="3548"/>
                  <a:ext cx="337" cy="2"/>
                </a:xfrm>
                <a:custGeom>
                  <a:avLst/>
                  <a:gdLst>
                    <a:gd name="T0" fmla="*/ 0 w 676"/>
                    <a:gd name="T1" fmla="*/ 2 h 4"/>
                    <a:gd name="T2" fmla="*/ 2 w 676"/>
                    <a:gd name="T3" fmla="*/ 0 h 4"/>
                    <a:gd name="T4" fmla="*/ 337 w 676"/>
                    <a:gd name="T5" fmla="*/ 0 h 4"/>
                    <a:gd name="T6" fmla="*/ 335 w 676"/>
                    <a:gd name="T7" fmla="*/ 2 h 4"/>
                    <a:gd name="T8" fmla="*/ 0 w 676"/>
                    <a:gd name="T9" fmla="*/ 2 h 4"/>
                    <a:gd name="T10" fmla="*/ 0 60000 65536"/>
                    <a:gd name="T11" fmla="*/ 0 60000 65536"/>
                    <a:gd name="T12" fmla="*/ 0 60000 65536"/>
                    <a:gd name="T13" fmla="*/ 0 60000 65536"/>
                    <a:gd name="T14" fmla="*/ 0 60000 65536"/>
                    <a:gd name="T15" fmla="*/ 0 w 676"/>
                    <a:gd name="T16" fmla="*/ 0 h 4"/>
                    <a:gd name="T17" fmla="*/ 676 w 676"/>
                    <a:gd name="T18" fmla="*/ 4 h 4"/>
                  </a:gdLst>
                  <a:ahLst/>
                  <a:cxnLst>
                    <a:cxn ang="T10">
                      <a:pos x="T0" y="T1"/>
                    </a:cxn>
                    <a:cxn ang="T11">
                      <a:pos x="T2" y="T3"/>
                    </a:cxn>
                    <a:cxn ang="T12">
                      <a:pos x="T4" y="T5"/>
                    </a:cxn>
                    <a:cxn ang="T13">
                      <a:pos x="T6" y="T7"/>
                    </a:cxn>
                    <a:cxn ang="T14">
                      <a:pos x="T8" y="T9"/>
                    </a:cxn>
                  </a:cxnLst>
                  <a:rect l="T15" t="T16" r="T17" b="T18"/>
                  <a:pathLst>
                    <a:path w="676" h="4">
                      <a:moveTo>
                        <a:pt x="0" y="4"/>
                      </a:moveTo>
                      <a:lnTo>
                        <a:pt x="5" y="0"/>
                      </a:lnTo>
                      <a:lnTo>
                        <a:pt x="676" y="0"/>
                      </a:lnTo>
                      <a:lnTo>
                        <a:pt x="671" y="4"/>
                      </a:lnTo>
                      <a:lnTo>
                        <a:pt x="0" y="4"/>
                      </a:lnTo>
                      <a:close/>
                    </a:path>
                  </a:pathLst>
                </a:custGeom>
                <a:solidFill>
                  <a:srgbClr val="F5F5F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2" name="Freeform 282">
                  <a:extLst>
                    <a:ext uri="{FF2B5EF4-FFF2-40B4-BE49-F238E27FC236}">
                      <a16:creationId xmlns:a16="http://schemas.microsoft.com/office/drawing/2014/main" xmlns="" id="{A2E5CEEB-DC6C-4A2E-B8E3-D5529F7DC6AA}"/>
                    </a:ext>
                  </a:extLst>
                </p:cNvPr>
                <p:cNvSpPr>
                  <a:spLocks/>
                </p:cNvSpPr>
                <p:nvPr/>
              </p:nvSpPr>
              <p:spPr bwMode="auto">
                <a:xfrm>
                  <a:off x="815" y="3546"/>
                  <a:ext cx="340" cy="2"/>
                </a:xfrm>
                <a:custGeom>
                  <a:avLst/>
                  <a:gdLst>
                    <a:gd name="T0" fmla="*/ 0 w 681"/>
                    <a:gd name="T1" fmla="*/ 2 h 5"/>
                    <a:gd name="T2" fmla="*/ 5 w 681"/>
                    <a:gd name="T3" fmla="*/ 0 h 5"/>
                    <a:gd name="T4" fmla="*/ 340 w 681"/>
                    <a:gd name="T5" fmla="*/ 0 h 5"/>
                    <a:gd name="T6" fmla="*/ 335 w 681"/>
                    <a:gd name="T7" fmla="*/ 2 h 5"/>
                    <a:gd name="T8" fmla="*/ 0 w 681"/>
                    <a:gd name="T9" fmla="*/ 2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0" y="0"/>
                      </a:lnTo>
                      <a:lnTo>
                        <a:pt x="681" y="0"/>
                      </a:lnTo>
                      <a:lnTo>
                        <a:pt x="671" y="5"/>
                      </a:lnTo>
                      <a:lnTo>
                        <a:pt x="0" y="5"/>
                      </a:lnTo>
                      <a:close/>
                    </a:path>
                  </a:pathLst>
                </a:custGeom>
                <a:solidFill>
                  <a:srgbClr val="ECECE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3" name="Freeform 283">
                  <a:extLst>
                    <a:ext uri="{FF2B5EF4-FFF2-40B4-BE49-F238E27FC236}">
                      <a16:creationId xmlns:a16="http://schemas.microsoft.com/office/drawing/2014/main" xmlns="" id="{3C0B4688-9E62-4777-9814-63F4AF629ABC}"/>
                    </a:ext>
                  </a:extLst>
                </p:cNvPr>
                <p:cNvSpPr>
                  <a:spLocks/>
                </p:cNvSpPr>
                <p:nvPr/>
              </p:nvSpPr>
              <p:spPr bwMode="auto">
                <a:xfrm>
                  <a:off x="820" y="3543"/>
                  <a:ext cx="340" cy="3"/>
                </a:xfrm>
                <a:custGeom>
                  <a:avLst/>
                  <a:gdLst>
                    <a:gd name="T0" fmla="*/ 0 w 681"/>
                    <a:gd name="T1" fmla="*/ 3 h 5"/>
                    <a:gd name="T2" fmla="*/ 5 w 681"/>
                    <a:gd name="T3" fmla="*/ 0 h 5"/>
                    <a:gd name="T4" fmla="*/ 340 w 681"/>
                    <a:gd name="T5" fmla="*/ 0 h 5"/>
                    <a:gd name="T6" fmla="*/ 335 w 681"/>
                    <a:gd name="T7" fmla="*/ 3 h 5"/>
                    <a:gd name="T8" fmla="*/ 0 w 681"/>
                    <a:gd name="T9" fmla="*/ 3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1" y="0"/>
                      </a:lnTo>
                      <a:lnTo>
                        <a:pt x="681" y="0"/>
                      </a:lnTo>
                      <a:lnTo>
                        <a:pt x="671" y="5"/>
                      </a:lnTo>
                      <a:lnTo>
                        <a:pt x="0" y="5"/>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4" name="Freeform 284">
                  <a:extLst>
                    <a:ext uri="{FF2B5EF4-FFF2-40B4-BE49-F238E27FC236}">
                      <a16:creationId xmlns:a16="http://schemas.microsoft.com/office/drawing/2014/main" xmlns="" id="{E0F926ED-15D2-49BC-8B56-B0300BB30F7E}"/>
                    </a:ext>
                  </a:extLst>
                </p:cNvPr>
                <p:cNvSpPr>
                  <a:spLocks/>
                </p:cNvSpPr>
                <p:nvPr/>
              </p:nvSpPr>
              <p:spPr bwMode="auto">
                <a:xfrm>
                  <a:off x="825" y="3541"/>
                  <a:ext cx="340" cy="2"/>
                </a:xfrm>
                <a:custGeom>
                  <a:avLst/>
                  <a:gdLst>
                    <a:gd name="T0" fmla="*/ 0 w 678"/>
                    <a:gd name="T1" fmla="*/ 2 h 5"/>
                    <a:gd name="T2" fmla="*/ 4 w 678"/>
                    <a:gd name="T3" fmla="*/ 0 h 5"/>
                    <a:gd name="T4" fmla="*/ 340 w 678"/>
                    <a:gd name="T5" fmla="*/ 0 h 5"/>
                    <a:gd name="T6" fmla="*/ 336 w 678"/>
                    <a:gd name="T7" fmla="*/ 2 h 5"/>
                    <a:gd name="T8" fmla="*/ 0 w 678"/>
                    <a:gd name="T9" fmla="*/ 2 h 5"/>
                    <a:gd name="T10" fmla="*/ 0 60000 65536"/>
                    <a:gd name="T11" fmla="*/ 0 60000 65536"/>
                    <a:gd name="T12" fmla="*/ 0 60000 65536"/>
                    <a:gd name="T13" fmla="*/ 0 60000 65536"/>
                    <a:gd name="T14" fmla="*/ 0 60000 65536"/>
                    <a:gd name="T15" fmla="*/ 0 w 678"/>
                    <a:gd name="T16" fmla="*/ 0 h 5"/>
                    <a:gd name="T17" fmla="*/ 678 w 678"/>
                    <a:gd name="T18" fmla="*/ 5 h 5"/>
                  </a:gdLst>
                  <a:ahLst/>
                  <a:cxnLst>
                    <a:cxn ang="T10">
                      <a:pos x="T0" y="T1"/>
                    </a:cxn>
                    <a:cxn ang="T11">
                      <a:pos x="T2" y="T3"/>
                    </a:cxn>
                    <a:cxn ang="T12">
                      <a:pos x="T4" y="T5"/>
                    </a:cxn>
                    <a:cxn ang="T13">
                      <a:pos x="T6" y="T7"/>
                    </a:cxn>
                    <a:cxn ang="T14">
                      <a:pos x="T8" y="T9"/>
                    </a:cxn>
                  </a:cxnLst>
                  <a:rect l="T15" t="T16" r="T17" b="T18"/>
                  <a:pathLst>
                    <a:path w="678" h="5">
                      <a:moveTo>
                        <a:pt x="0" y="5"/>
                      </a:moveTo>
                      <a:lnTo>
                        <a:pt x="8" y="0"/>
                      </a:lnTo>
                      <a:lnTo>
                        <a:pt x="678" y="0"/>
                      </a:lnTo>
                      <a:lnTo>
                        <a:pt x="670" y="5"/>
                      </a:lnTo>
                      <a:lnTo>
                        <a:pt x="0" y="5"/>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5" name="Freeform 285">
                  <a:extLst>
                    <a:ext uri="{FF2B5EF4-FFF2-40B4-BE49-F238E27FC236}">
                      <a16:creationId xmlns:a16="http://schemas.microsoft.com/office/drawing/2014/main" xmlns="" id="{C458B372-B459-44CF-BB30-B36F4F4976BD}"/>
                    </a:ext>
                  </a:extLst>
                </p:cNvPr>
                <p:cNvSpPr>
                  <a:spLocks/>
                </p:cNvSpPr>
                <p:nvPr/>
              </p:nvSpPr>
              <p:spPr bwMode="auto">
                <a:xfrm>
                  <a:off x="829" y="3539"/>
                  <a:ext cx="339" cy="2"/>
                </a:xfrm>
                <a:custGeom>
                  <a:avLst/>
                  <a:gdLst>
                    <a:gd name="T0" fmla="*/ 0 w 677"/>
                    <a:gd name="T1" fmla="*/ 2 h 3"/>
                    <a:gd name="T2" fmla="*/ 4 w 677"/>
                    <a:gd name="T3" fmla="*/ 0 h 3"/>
                    <a:gd name="T4" fmla="*/ 339 w 677"/>
                    <a:gd name="T5" fmla="*/ 0 h 3"/>
                    <a:gd name="T6" fmla="*/ 335 w 677"/>
                    <a:gd name="T7" fmla="*/ 2 h 3"/>
                    <a:gd name="T8" fmla="*/ 0 w 677"/>
                    <a:gd name="T9" fmla="*/ 2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0" y="3"/>
                      </a:moveTo>
                      <a:lnTo>
                        <a:pt x="7" y="0"/>
                      </a:lnTo>
                      <a:lnTo>
                        <a:pt x="677" y="0"/>
                      </a:lnTo>
                      <a:lnTo>
                        <a:pt x="670" y="3"/>
                      </a:lnTo>
                      <a:lnTo>
                        <a:pt x="0" y="3"/>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6" name="Freeform 286">
                  <a:extLst>
                    <a:ext uri="{FF2B5EF4-FFF2-40B4-BE49-F238E27FC236}">
                      <a16:creationId xmlns:a16="http://schemas.microsoft.com/office/drawing/2014/main" xmlns="" id="{D4E9C1DE-DC72-4C50-9B55-CD11826C9338}"/>
                    </a:ext>
                  </a:extLst>
                </p:cNvPr>
                <p:cNvSpPr>
                  <a:spLocks/>
                </p:cNvSpPr>
                <p:nvPr/>
              </p:nvSpPr>
              <p:spPr bwMode="auto">
                <a:xfrm>
                  <a:off x="833" y="3536"/>
                  <a:ext cx="340" cy="3"/>
                </a:xfrm>
                <a:custGeom>
                  <a:avLst/>
                  <a:gdLst>
                    <a:gd name="T0" fmla="*/ 0 w 680"/>
                    <a:gd name="T1" fmla="*/ 3 h 5"/>
                    <a:gd name="T2" fmla="*/ 5 w 680"/>
                    <a:gd name="T3" fmla="*/ 0 h 5"/>
                    <a:gd name="T4" fmla="*/ 340 w 680"/>
                    <a:gd name="T5" fmla="*/ 0 h 5"/>
                    <a:gd name="T6" fmla="*/ 335 w 680"/>
                    <a:gd name="T7" fmla="*/ 3 h 5"/>
                    <a:gd name="T8" fmla="*/ 0 w 680"/>
                    <a:gd name="T9" fmla="*/ 3 h 5"/>
                    <a:gd name="T10" fmla="*/ 0 60000 65536"/>
                    <a:gd name="T11" fmla="*/ 0 60000 65536"/>
                    <a:gd name="T12" fmla="*/ 0 60000 65536"/>
                    <a:gd name="T13" fmla="*/ 0 60000 65536"/>
                    <a:gd name="T14" fmla="*/ 0 60000 65536"/>
                    <a:gd name="T15" fmla="*/ 0 w 680"/>
                    <a:gd name="T16" fmla="*/ 0 h 5"/>
                    <a:gd name="T17" fmla="*/ 680 w 680"/>
                    <a:gd name="T18" fmla="*/ 5 h 5"/>
                  </a:gdLst>
                  <a:ahLst/>
                  <a:cxnLst>
                    <a:cxn ang="T10">
                      <a:pos x="T0" y="T1"/>
                    </a:cxn>
                    <a:cxn ang="T11">
                      <a:pos x="T2" y="T3"/>
                    </a:cxn>
                    <a:cxn ang="T12">
                      <a:pos x="T4" y="T5"/>
                    </a:cxn>
                    <a:cxn ang="T13">
                      <a:pos x="T6" y="T7"/>
                    </a:cxn>
                    <a:cxn ang="T14">
                      <a:pos x="T8" y="T9"/>
                    </a:cxn>
                  </a:cxnLst>
                  <a:rect l="T15" t="T16" r="T17" b="T18"/>
                  <a:pathLst>
                    <a:path w="680" h="5">
                      <a:moveTo>
                        <a:pt x="0" y="5"/>
                      </a:moveTo>
                      <a:lnTo>
                        <a:pt x="10" y="0"/>
                      </a:lnTo>
                      <a:lnTo>
                        <a:pt x="680" y="0"/>
                      </a:lnTo>
                      <a:lnTo>
                        <a:pt x="670" y="5"/>
                      </a:lnTo>
                      <a:lnTo>
                        <a:pt x="0" y="5"/>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7" name="Freeform 287">
                  <a:extLst>
                    <a:ext uri="{FF2B5EF4-FFF2-40B4-BE49-F238E27FC236}">
                      <a16:creationId xmlns:a16="http://schemas.microsoft.com/office/drawing/2014/main" xmlns="" id="{81E7C8FE-3EEB-4A8C-A539-B2544682FAC9}"/>
                    </a:ext>
                  </a:extLst>
                </p:cNvPr>
                <p:cNvSpPr>
                  <a:spLocks/>
                </p:cNvSpPr>
                <p:nvPr/>
              </p:nvSpPr>
              <p:spPr bwMode="auto">
                <a:xfrm>
                  <a:off x="838" y="3534"/>
                  <a:ext cx="339" cy="2"/>
                </a:xfrm>
                <a:custGeom>
                  <a:avLst/>
                  <a:gdLst>
                    <a:gd name="T0" fmla="*/ 0 w 679"/>
                    <a:gd name="T1" fmla="*/ 2 h 5"/>
                    <a:gd name="T2" fmla="*/ 4 w 679"/>
                    <a:gd name="T3" fmla="*/ 0 h 5"/>
                    <a:gd name="T4" fmla="*/ 339 w 679"/>
                    <a:gd name="T5" fmla="*/ 0 h 5"/>
                    <a:gd name="T6" fmla="*/ 335 w 679"/>
                    <a:gd name="T7" fmla="*/ 2 h 5"/>
                    <a:gd name="T8" fmla="*/ 0 w 679"/>
                    <a:gd name="T9" fmla="*/ 2 h 5"/>
                    <a:gd name="T10" fmla="*/ 0 60000 65536"/>
                    <a:gd name="T11" fmla="*/ 0 60000 65536"/>
                    <a:gd name="T12" fmla="*/ 0 60000 65536"/>
                    <a:gd name="T13" fmla="*/ 0 60000 65536"/>
                    <a:gd name="T14" fmla="*/ 0 60000 65536"/>
                    <a:gd name="T15" fmla="*/ 0 w 679"/>
                    <a:gd name="T16" fmla="*/ 0 h 5"/>
                    <a:gd name="T17" fmla="*/ 679 w 679"/>
                    <a:gd name="T18" fmla="*/ 5 h 5"/>
                  </a:gdLst>
                  <a:ahLst/>
                  <a:cxnLst>
                    <a:cxn ang="T10">
                      <a:pos x="T0" y="T1"/>
                    </a:cxn>
                    <a:cxn ang="T11">
                      <a:pos x="T2" y="T3"/>
                    </a:cxn>
                    <a:cxn ang="T12">
                      <a:pos x="T4" y="T5"/>
                    </a:cxn>
                    <a:cxn ang="T13">
                      <a:pos x="T6" y="T7"/>
                    </a:cxn>
                    <a:cxn ang="T14">
                      <a:pos x="T8" y="T9"/>
                    </a:cxn>
                  </a:cxnLst>
                  <a:rect l="T15" t="T16" r="T17" b="T18"/>
                  <a:pathLst>
                    <a:path w="679" h="5">
                      <a:moveTo>
                        <a:pt x="0" y="5"/>
                      </a:moveTo>
                      <a:lnTo>
                        <a:pt x="8" y="0"/>
                      </a:lnTo>
                      <a:lnTo>
                        <a:pt x="679" y="0"/>
                      </a:lnTo>
                      <a:lnTo>
                        <a:pt x="670" y="5"/>
                      </a:lnTo>
                      <a:lnTo>
                        <a:pt x="0" y="5"/>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8" name="Freeform 288">
                  <a:extLst>
                    <a:ext uri="{FF2B5EF4-FFF2-40B4-BE49-F238E27FC236}">
                      <a16:creationId xmlns:a16="http://schemas.microsoft.com/office/drawing/2014/main" xmlns="" id="{2FAAA515-44B5-4620-A9C6-9FE06E76E7A8}"/>
                    </a:ext>
                  </a:extLst>
                </p:cNvPr>
                <p:cNvSpPr>
                  <a:spLocks/>
                </p:cNvSpPr>
                <p:nvPr/>
              </p:nvSpPr>
              <p:spPr bwMode="auto">
                <a:xfrm>
                  <a:off x="842" y="3531"/>
                  <a:ext cx="340" cy="3"/>
                </a:xfrm>
                <a:custGeom>
                  <a:avLst/>
                  <a:gdLst>
                    <a:gd name="T0" fmla="*/ 0 w 681"/>
                    <a:gd name="T1" fmla="*/ 3 h 6"/>
                    <a:gd name="T2" fmla="*/ 5 w 681"/>
                    <a:gd name="T3" fmla="*/ 0 h 6"/>
                    <a:gd name="T4" fmla="*/ 340 w 681"/>
                    <a:gd name="T5" fmla="*/ 0 h 6"/>
                    <a:gd name="T6" fmla="*/ 335 w 681"/>
                    <a:gd name="T7" fmla="*/ 3 h 6"/>
                    <a:gd name="T8" fmla="*/ 0 w 681"/>
                    <a:gd name="T9" fmla="*/ 3 h 6"/>
                    <a:gd name="T10" fmla="*/ 0 60000 65536"/>
                    <a:gd name="T11" fmla="*/ 0 60000 65536"/>
                    <a:gd name="T12" fmla="*/ 0 60000 65536"/>
                    <a:gd name="T13" fmla="*/ 0 60000 65536"/>
                    <a:gd name="T14" fmla="*/ 0 60000 65536"/>
                    <a:gd name="T15" fmla="*/ 0 w 681"/>
                    <a:gd name="T16" fmla="*/ 0 h 6"/>
                    <a:gd name="T17" fmla="*/ 681 w 681"/>
                    <a:gd name="T18" fmla="*/ 6 h 6"/>
                  </a:gdLst>
                  <a:ahLst/>
                  <a:cxnLst>
                    <a:cxn ang="T10">
                      <a:pos x="T0" y="T1"/>
                    </a:cxn>
                    <a:cxn ang="T11">
                      <a:pos x="T2" y="T3"/>
                    </a:cxn>
                    <a:cxn ang="T12">
                      <a:pos x="T4" y="T5"/>
                    </a:cxn>
                    <a:cxn ang="T13">
                      <a:pos x="T6" y="T7"/>
                    </a:cxn>
                    <a:cxn ang="T14">
                      <a:pos x="T8" y="T9"/>
                    </a:cxn>
                  </a:cxnLst>
                  <a:rect l="T15" t="T16" r="T17" b="T18"/>
                  <a:pathLst>
                    <a:path w="681" h="6">
                      <a:moveTo>
                        <a:pt x="0" y="6"/>
                      </a:moveTo>
                      <a:lnTo>
                        <a:pt x="10" y="0"/>
                      </a:lnTo>
                      <a:lnTo>
                        <a:pt x="681" y="0"/>
                      </a:lnTo>
                      <a:lnTo>
                        <a:pt x="671" y="6"/>
                      </a:lnTo>
                      <a:lnTo>
                        <a:pt x="0" y="6"/>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9" name="Freeform 289">
                  <a:extLst>
                    <a:ext uri="{FF2B5EF4-FFF2-40B4-BE49-F238E27FC236}">
                      <a16:creationId xmlns:a16="http://schemas.microsoft.com/office/drawing/2014/main" xmlns="" id="{687BC837-74B5-4E10-861D-2C790981EFF4}"/>
                    </a:ext>
                  </a:extLst>
                </p:cNvPr>
                <p:cNvSpPr>
                  <a:spLocks/>
                </p:cNvSpPr>
                <p:nvPr/>
              </p:nvSpPr>
              <p:spPr bwMode="auto">
                <a:xfrm>
                  <a:off x="847" y="3529"/>
                  <a:ext cx="340" cy="2"/>
                </a:xfrm>
                <a:custGeom>
                  <a:avLst/>
                  <a:gdLst>
                    <a:gd name="T0" fmla="*/ 0 w 681"/>
                    <a:gd name="T1" fmla="*/ 2 h 5"/>
                    <a:gd name="T2" fmla="*/ 4 w 681"/>
                    <a:gd name="T3" fmla="*/ 0 h 5"/>
                    <a:gd name="T4" fmla="*/ 340 w 681"/>
                    <a:gd name="T5" fmla="*/ 0 h 5"/>
                    <a:gd name="T6" fmla="*/ 335 w 681"/>
                    <a:gd name="T7" fmla="*/ 2 h 5"/>
                    <a:gd name="T8" fmla="*/ 0 w 681"/>
                    <a:gd name="T9" fmla="*/ 2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9" y="0"/>
                      </a:lnTo>
                      <a:lnTo>
                        <a:pt x="681" y="0"/>
                      </a:lnTo>
                      <a:lnTo>
                        <a:pt x="671" y="5"/>
                      </a:lnTo>
                      <a:lnTo>
                        <a:pt x="0" y="5"/>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0" name="Freeform 290">
                  <a:extLst>
                    <a:ext uri="{FF2B5EF4-FFF2-40B4-BE49-F238E27FC236}">
                      <a16:creationId xmlns:a16="http://schemas.microsoft.com/office/drawing/2014/main" xmlns="" id="{E651A34F-9140-424C-8EE4-B6AA2D74C4A4}"/>
                    </a:ext>
                  </a:extLst>
                </p:cNvPr>
                <p:cNvSpPr>
                  <a:spLocks/>
                </p:cNvSpPr>
                <p:nvPr/>
              </p:nvSpPr>
              <p:spPr bwMode="auto">
                <a:xfrm>
                  <a:off x="851" y="3527"/>
                  <a:ext cx="339" cy="2"/>
                </a:xfrm>
                <a:custGeom>
                  <a:avLst/>
                  <a:gdLst>
                    <a:gd name="T0" fmla="*/ 0 w 677"/>
                    <a:gd name="T1" fmla="*/ 2 h 3"/>
                    <a:gd name="T2" fmla="*/ 3 w 677"/>
                    <a:gd name="T3" fmla="*/ 0 h 3"/>
                    <a:gd name="T4" fmla="*/ 339 w 677"/>
                    <a:gd name="T5" fmla="*/ 0 h 3"/>
                    <a:gd name="T6" fmla="*/ 336 w 677"/>
                    <a:gd name="T7" fmla="*/ 2 h 3"/>
                    <a:gd name="T8" fmla="*/ 0 w 677"/>
                    <a:gd name="T9" fmla="*/ 2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0" y="3"/>
                      </a:moveTo>
                      <a:lnTo>
                        <a:pt x="6" y="0"/>
                      </a:lnTo>
                      <a:lnTo>
                        <a:pt x="677" y="0"/>
                      </a:lnTo>
                      <a:lnTo>
                        <a:pt x="672" y="3"/>
                      </a:lnTo>
                      <a:lnTo>
                        <a:pt x="0" y="3"/>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1" name="Freeform 291">
                  <a:extLst>
                    <a:ext uri="{FF2B5EF4-FFF2-40B4-BE49-F238E27FC236}">
                      <a16:creationId xmlns:a16="http://schemas.microsoft.com/office/drawing/2014/main" xmlns="" id="{F19D842D-E5EB-4C38-929B-2AE29695923A}"/>
                    </a:ext>
                  </a:extLst>
                </p:cNvPr>
                <p:cNvSpPr>
                  <a:spLocks/>
                </p:cNvSpPr>
                <p:nvPr/>
              </p:nvSpPr>
              <p:spPr bwMode="auto">
                <a:xfrm>
                  <a:off x="855" y="3524"/>
                  <a:ext cx="340" cy="3"/>
                </a:xfrm>
                <a:custGeom>
                  <a:avLst/>
                  <a:gdLst>
                    <a:gd name="T0" fmla="*/ 0 w 681"/>
                    <a:gd name="T1" fmla="*/ 3 h 5"/>
                    <a:gd name="T2" fmla="*/ 5 w 681"/>
                    <a:gd name="T3" fmla="*/ 0 h 5"/>
                    <a:gd name="T4" fmla="*/ 340 w 681"/>
                    <a:gd name="T5" fmla="*/ 0 h 5"/>
                    <a:gd name="T6" fmla="*/ 335 w 681"/>
                    <a:gd name="T7" fmla="*/ 3 h 5"/>
                    <a:gd name="T8" fmla="*/ 0 w 681"/>
                    <a:gd name="T9" fmla="*/ 3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1" y="0"/>
                      </a:lnTo>
                      <a:lnTo>
                        <a:pt x="681" y="0"/>
                      </a:lnTo>
                      <a:lnTo>
                        <a:pt x="671" y="5"/>
                      </a:lnTo>
                      <a:lnTo>
                        <a:pt x="0" y="5"/>
                      </a:lnTo>
                      <a:close/>
                    </a:path>
                  </a:pathLst>
                </a:custGeom>
                <a:solidFill>
                  <a:srgbClr val="9797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2" name="Freeform 292">
                  <a:extLst>
                    <a:ext uri="{FF2B5EF4-FFF2-40B4-BE49-F238E27FC236}">
                      <a16:creationId xmlns:a16="http://schemas.microsoft.com/office/drawing/2014/main" xmlns="" id="{F7B1DACA-E6CD-486C-8E85-A233C29765E0}"/>
                    </a:ext>
                  </a:extLst>
                </p:cNvPr>
                <p:cNvSpPr>
                  <a:spLocks/>
                </p:cNvSpPr>
                <p:nvPr/>
              </p:nvSpPr>
              <p:spPr bwMode="auto">
                <a:xfrm>
                  <a:off x="860" y="3522"/>
                  <a:ext cx="339" cy="2"/>
                </a:xfrm>
                <a:custGeom>
                  <a:avLst/>
                  <a:gdLst>
                    <a:gd name="T0" fmla="*/ 0 w 678"/>
                    <a:gd name="T1" fmla="*/ 2 h 5"/>
                    <a:gd name="T2" fmla="*/ 4 w 678"/>
                    <a:gd name="T3" fmla="*/ 0 h 5"/>
                    <a:gd name="T4" fmla="*/ 339 w 678"/>
                    <a:gd name="T5" fmla="*/ 0 h 5"/>
                    <a:gd name="T6" fmla="*/ 335 w 678"/>
                    <a:gd name="T7" fmla="*/ 2 h 5"/>
                    <a:gd name="T8" fmla="*/ 0 w 678"/>
                    <a:gd name="T9" fmla="*/ 2 h 5"/>
                    <a:gd name="T10" fmla="*/ 0 60000 65536"/>
                    <a:gd name="T11" fmla="*/ 0 60000 65536"/>
                    <a:gd name="T12" fmla="*/ 0 60000 65536"/>
                    <a:gd name="T13" fmla="*/ 0 60000 65536"/>
                    <a:gd name="T14" fmla="*/ 0 60000 65536"/>
                    <a:gd name="T15" fmla="*/ 0 w 678"/>
                    <a:gd name="T16" fmla="*/ 0 h 5"/>
                    <a:gd name="T17" fmla="*/ 678 w 678"/>
                    <a:gd name="T18" fmla="*/ 5 h 5"/>
                  </a:gdLst>
                  <a:ahLst/>
                  <a:cxnLst>
                    <a:cxn ang="T10">
                      <a:pos x="T0" y="T1"/>
                    </a:cxn>
                    <a:cxn ang="T11">
                      <a:pos x="T2" y="T3"/>
                    </a:cxn>
                    <a:cxn ang="T12">
                      <a:pos x="T4" y="T5"/>
                    </a:cxn>
                    <a:cxn ang="T13">
                      <a:pos x="T6" y="T7"/>
                    </a:cxn>
                    <a:cxn ang="T14">
                      <a:pos x="T8" y="T9"/>
                    </a:cxn>
                  </a:cxnLst>
                  <a:rect l="T15" t="T16" r="T17" b="T18"/>
                  <a:pathLst>
                    <a:path w="678" h="5">
                      <a:moveTo>
                        <a:pt x="0" y="5"/>
                      </a:moveTo>
                      <a:lnTo>
                        <a:pt x="8" y="0"/>
                      </a:lnTo>
                      <a:lnTo>
                        <a:pt x="678" y="0"/>
                      </a:lnTo>
                      <a:lnTo>
                        <a:pt x="670" y="5"/>
                      </a:lnTo>
                      <a:lnTo>
                        <a:pt x="0" y="5"/>
                      </a:lnTo>
                      <a:close/>
                    </a:path>
                  </a:pathLst>
                </a:custGeom>
                <a:solidFill>
                  <a:srgbClr val="8D8D8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3" name="Freeform 293">
                  <a:extLst>
                    <a:ext uri="{FF2B5EF4-FFF2-40B4-BE49-F238E27FC236}">
                      <a16:creationId xmlns:a16="http://schemas.microsoft.com/office/drawing/2014/main" xmlns="" id="{68C37165-8A82-49BD-9E91-C04B2F5B7C4D}"/>
                    </a:ext>
                  </a:extLst>
                </p:cNvPr>
                <p:cNvSpPr>
                  <a:spLocks/>
                </p:cNvSpPr>
                <p:nvPr/>
              </p:nvSpPr>
              <p:spPr bwMode="auto">
                <a:xfrm>
                  <a:off x="864" y="3519"/>
                  <a:ext cx="340" cy="3"/>
                </a:xfrm>
                <a:custGeom>
                  <a:avLst/>
                  <a:gdLst>
                    <a:gd name="T0" fmla="*/ 0 w 680"/>
                    <a:gd name="T1" fmla="*/ 3 h 5"/>
                    <a:gd name="T2" fmla="*/ 5 w 680"/>
                    <a:gd name="T3" fmla="*/ 0 h 5"/>
                    <a:gd name="T4" fmla="*/ 340 w 680"/>
                    <a:gd name="T5" fmla="*/ 0 h 5"/>
                    <a:gd name="T6" fmla="*/ 335 w 680"/>
                    <a:gd name="T7" fmla="*/ 3 h 5"/>
                    <a:gd name="T8" fmla="*/ 0 w 680"/>
                    <a:gd name="T9" fmla="*/ 3 h 5"/>
                    <a:gd name="T10" fmla="*/ 0 60000 65536"/>
                    <a:gd name="T11" fmla="*/ 0 60000 65536"/>
                    <a:gd name="T12" fmla="*/ 0 60000 65536"/>
                    <a:gd name="T13" fmla="*/ 0 60000 65536"/>
                    <a:gd name="T14" fmla="*/ 0 60000 65536"/>
                    <a:gd name="T15" fmla="*/ 0 w 680"/>
                    <a:gd name="T16" fmla="*/ 0 h 5"/>
                    <a:gd name="T17" fmla="*/ 680 w 680"/>
                    <a:gd name="T18" fmla="*/ 5 h 5"/>
                  </a:gdLst>
                  <a:ahLst/>
                  <a:cxnLst>
                    <a:cxn ang="T10">
                      <a:pos x="T0" y="T1"/>
                    </a:cxn>
                    <a:cxn ang="T11">
                      <a:pos x="T2" y="T3"/>
                    </a:cxn>
                    <a:cxn ang="T12">
                      <a:pos x="T4" y="T5"/>
                    </a:cxn>
                    <a:cxn ang="T13">
                      <a:pos x="T6" y="T7"/>
                    </a:cxn>
                    <a:cxn ang="T14">
                      <a:pos x="T8" y="T9"/>
                    </a:cxn>
                  </a:cxnLst>
                  <a:rect l="T15" t="T16" r="T17" b="T18"/>
                  <a:pathLst>
                    <a:path w="680" h="5">
                      <a:moveTo>
                        <a:pt x="0" y="5"/>
                      </a:moveTo>
                      <a:lnTo>
                        <a:pt x="10" y="0"/>
                      </a:lnTo>
                      <a:lnTo>
                        <a:pt x="680" y="0"/>
                      </a:lnTo>
                      <a:lnTo>
                        <a:pt x="670" y="5"/>
                      </a:lnTo>
                      <a:lnTo>
                        <a:pt x="0" y="5"/>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4" name="Freeform 294">
                  <a:extLst>
                    <a:ext uri="{FF2B5EF4-FFF2-40B4-BE49-F238E27FC236}">
                      <a16:creationId xmlns:a16="http://schemas.microsoft.com/office/drawing/2014/main" xmlns="" id="{E4B42967-4859-4670-8930-5E873A0DE5DD}"/>
                    </a:ext>
                  </a:extLst>
                </p:cNvPr>
                <p:cNvSpPr>
                  <a:spLocks/>
                </p:cNvSpPr>
                <p:nvPr/>
              </p:nvSpPr>
              <p:spPr bwMode="auto">
                <a:xfrm>
                  <a:off x="869" y="3518"/>
                  <a:ext cx="339" cy="1"/>
                </a:xfrm>
                <a:custGeom>
                  <a:avLst/>
                  <a:gdLst>
                    <a:gd name="T0" fmla="*/ 0 w 677"/>
                    <a:gd name="T1" fmla="*/ 1 h 4"/>
                    <a:gd name="T2" fmla="*/ 4 w 677"/>
                    <a:gd name="T3" fmla="*/ 0 h 4"/>
                    <a:gd name="T4" fmla="*/ 339 w 677"/>
                    <a:gd name="T5" fmla="*/ 0 h 4"/>
                    <a:gd name="T6" fmla="*/ 335 w 677"/>
                    <a:gd name="T7" fmla="*/ 1 h 4"/>
                    <a:gd name="T8" fmla="*/ 0 w 677"/>
                    <a:gd name="T9" fmla="*/ 1 h 4"/>
                    <a:gd name="T10" fmla="*/ 0 60000 65536"/>
                    <a:gd name="T11" fmla="*/ 0 60000 65536"/>
                    <a:gd name="T12" fmla="*/ 0 60000 65536"/>
                    <a:gd name="T13" fmla="*/ 0 60000 65536"/>
                    <a:gd name="T14" fmla="*/ 0 60000 65536"/>
                    <a:gd name="T15" fmla="*/ 0 w 677"/>
                    <a:gd name="T16" fmla="*/ 0 h 4"/>
                    <a:gd name="T17" fmla="*/ 677 w 677"/>
                    <a:gd name="T18" fmla="*/ 4 h 4"/>
                  </a:gdLst>
                  <a:ahLst/>
                  <a:cxnLst>
                    <a:cxn ang="T10">
                      <a:pos x="T0" y="T1"/>
                    </a:cxn>
                    <a:cxn ang="T11">
                      <a:pos x="T2" y="T3"/>
                    </a:cxn>
                    <a:cxn ang="T12">
                      <a:pos x="T4" y="T5"/>
                    </a:cxn>
                    <a:cxn ang="T13">
                      <a:pos x="T6" y="T7"/>
                    </a:cxn>
                    <a:cxn ang="T14">
                      <a:pos x="T8" y="T9"/>
                    </a:cxn>
                  </a:cxnLst>
                  <a:rect l="T15" t="T16" r="T17" b="T18"/>
                  <a:pathLst>
                    <a:path w="677" h="4">
                      <a:moveTo>
                        <a:pt x="0" y="4"/>
                      </a:moveTo>
                      <a:lnTo>
                        <a:pt x="7" y="0"/>
                      </a:lnTo>
                      <a:lnTo>
                        <a:pt x="677" y="0"/>
                      </a:lnTo>
                      <a:lnTo>
                        <a:pt x="670" y="4"/>
                      </a:lnTo>
                      <a:lnTo>
                        <a:pt x="0" y="4"/>
                      </a:lnTo>
                      <a:close/>
                    </a:path>
                  </a:pathLst>
                </a:custGeom>
                <a:solidFill>
                  <a:srgbClr val="7B7B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5" name="Freeform 295">
                  <a:extLst>
                    <a:ext uri="{FF2B5EF4-FFF2-40B4-BE49-F238E27FC236}">
                      <a16:creationId xmlns:a16="http://schemas.microsoft.com/office/drawing/2014/main" xmlns="" id="{A7A08F28-250D-4AC5-B823-1619E2487B2D}"/>
                    </a:ext>
                  </a:extLst>
                </p:cNvPr>
                <p:cNvSpPr>
                  <a:spLocks/>
                </p:cNvSpPr>
                <p:nvPr/>
              </p:nvSpPr>
              <p:spPr bwMode="auto">
                <a:xfrm>
                  <a:off x="872" y="3515"/>
                  <a:ext cx="340" cy="3"/>
                </a:xfrm>
                <a:custGeom>
                  <a:avLst/>
                  <a:gdLst>
                    <a:gd name="T0" fmla="*/ 0 w 679"/>
                    <a:gd name="T1" fmla="*/ 3 h 5"/>
                    <a:gd name="T2" fmla="*/ 4 w 679"/>
                    <a:gd name="T3" fmla="*/ 0 h 5"/>
                    <a:gd name="T4" fmla="*/ 340 w 679"/>
                    <a:gd name="T5" fmla="*/ 0 h 5"/>
                    <a:gd name="T6" fmla="*/ 335 w 679"/>
                    <a:gd name="T7" fmla="*/ 3 h 5"/>
                    <a:gd name="T8" fmla="*/ 0 w 679"/>
                    <a:gd name="T9" fmla="*/ 3 h 5"/>
                    <a:gd name="T10" fmla="*/ 0 60000 65536"/>
                    <a:gd name="T11" fmla="*/ 0 60000 65536"/>
                    <a:gd name="T12" fmla="*/ 0 60000 65536"/>
                    <a:gd name="T13" fmla="*/ 0 60000 65536"/>
                    <a:gd name="T14" fmla="*/ 0 60000 65536"/>
                    <a:gd name="T15" fmla="*/ 0 w 679"/>
                    <a:gd name="T16" fmla="*/ 0 h 5"/>
                    <a:gd name="T17" fmla="*/ 679 w 679"/>
                    <a:gd name="T18" fmla="*/ 5 h 5"/>
                  </a:gdLst>
                  <a:ahLst/>
                  <a:cxnLst>
                    <a:cxn ang="T10">
                      <a:pos x="T0" y="T1"/>
                    </a:cxn>
                    <a:cxn ang="T11">
                      <a:pos x="T2" y="T3"/>
                    </a:cxn>
                    <a:cxn ang="T12">
                      <a:pos x="T4" y="T5"/>
                    </a:cxn>
                    <a:cxn ang="T13">
                      <a:pos x="T6" y="T7"/>
                    </a:cxn>
                    <a:cxn ang="T14">
                      <a:pos x="T8" y="T9"/>
                    </a:cxn>
                  </a:cxnLst>
                  <a:rect l="T15" t="T16" r="T17" b="T18"/>
                  <a:pathLst>
                    <a:path w="679" h="5">
                      <a:moveTo>
                        <a:pt x="0" y="5"/>
                      </a:moveTo>
                      <a:lnTo>
                        <a:pt x="8" y="0"/>
                      </a:lnTo>
                      <a:lnTo>
                        <a:pt x="679" y="0"/>
                      </a:lnTo>
                      <a:lnTo>
                        <a:pt x="670" y="5"/>
                      </a:lnTo>
                      <a:lnTo>
                        <a:pt x="0" y="5"/>
                      </a:lnTo>
                      <a:close/>
                    </a:path>
                  </a:pathLst>
                </a:custGeom>
                <a:solidFill>
                  <a:srgbClr val="71717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6" name="Freeform 296">
                  <a:extLst>
                    <a:ext uri="{FF2B5EF4-FFF2-40B4-BE49-F238E27FC236}">
                      <a16:creationId xmlns:a16="http://schemas.microsoft.com/office/drawing/2014/main" xmlns="" id="{0D68E395-4D05-4812-81C5-01727A9FA2D2}"/>
                    </a:ext>
                  </a:extLst>
                </p:cNvPr>
                <p:cNvSpPr>
                  <a:spLocks/>
                </p:cNvSpPr>
                <p:nvPr/>
              </p:nvSpPr>
              <p:spPr bwMode="auto">
                <a:xfrm>
                  <a:off x="877" y="3513"/>
                  <a:ext cx="340" cy="2"/>
                </a:xfrm>
                <a:custGeom>
                  <a:avLst/>
                  <a:gdLst>
                    <a:gd name="T0" fmla="*/ 0 w 681"/>
                    <a:gd name="T1" fmla="*/ 2 h 5"/>
                    <a:gd name="T2" fmla="*/ 5 w 681"/>
                    <a:gd name="T3" fmla="*/ 0 h 5"/>
                    <a:gd name="T4" fmla="*/ 340 w 681"/>
                    <a:gd name="T5" fmla="*/ 0 h 5"/>
                    <a:gd name="T6" fmla="*/ 335 w 681"/>
                    <a:gd name="T7" fmla="*/ 2 h 5"/>
                    <a:gd name="T8" fmla="*/ 0 w 681"/>
                    <a:gd name="T9" fmla="*/ 2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0" y="0"/>
                      </a:lnTo>
                      <a:lnTo>
                        <a:pt x="681" y="0"/>
                      </a:lnTo>
                      <a:lnTo>
                        <a:pt x="671" y="5"/>
                      </a:lnTo>
                      <a:lnTo>
                        <a:pt x="0" y="5"/>
                      </a:lnTo>
                      <a:close/>
                    </a:path>
                  </a:pathLst>
                </a:custGeom>
                <a:solidFill>
                  <a:srgbClr val="6868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7" name="Freeform 297">
                  <a:extLst>
                    <a:ext uri="{FF2B5EF4-FFF2-40B4-BE49-F238E27FC236}">
                      <a16:creationId xmlns:a16="http://schemas.microsoft.com/office/drawing/2014/main" xmlns="" id="{2CE41E65-6FA9-4AA2-B649-73169AB2BD85}"/>
                    </a:ext>
                  </a:extLst>
                </p:cNvPr>
                <p:cNvSpPr>
                  <a:spLocks/>
                </p:cNvSpPr>
                <p:nvPr/>
              </p:nvSpPr>
              <p:spPr bwMode="auto">
                <a:xfrm>
                  <a:off x="882" y="3510"/>
                  <a:ext cx="340" cy="3"/>
                </a:xfrm>
                <a:custGeom>
                  <a:avLst/>
                  <a:gdLst>
                    <a:gd name="T0" fmla="*/ 0 w 681"/>
                    <a:gd name="T1" fmla="*/ 3 h 5"/>
                    <a:gd name="T2" fmla="*/ 5 w 681"/>
                    <a:gd name="T3" fmla="*/ 0 h 5"/>
                    <a:gd name="T4" fmla="*/ 340 w 681"/>
                    <a:gd name="T5" fmla="*/ 0 h 5"/>
                    <a:gd name="T6" fmla="*/ 335 w 681"/>
                    <a:gd name="T7" fmla="*/ 3 h 5"/>
                    <a:gd name="T8" fmla="*/ 0 w 681"/>
                    <a:gd name="T9" fmla="*/ 3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0" y="0"/>
                      </a:lnTo>
                      <a:lnTo>
                        <a:pt x="681" y="0"/>
                      </a:lnTo>
                      <a:lnTo>
                        <a:pt x="671" y="5"/>
                      </a:lnTo>
                      <a:lnTo>
                        <a:pt x="0" y="5"/>
                      </a:lnTo>
                      <a:close/>
                    </a:path>
                  </a:pathLst>
                </a:custGeom>
                <a:solidFill>
                  <a:srgbClr val="5E5E5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8" name="Freeform 298">
                  <a:extLst>
                    <a:ext uri="{FF2B5EF4-FFF2-40B4-BE49-F238E27FC236}">
                      <a16:creationId xmlns:a16="http://schemas.microsoft.com/office/drawing/2014/main" xmlns="" id="{91DE8A35-0B6F-473D-AA67-792AF6B9A855}"/>
                    </a:ext>
                  </a:extLst>
                </p:cNvPr>
                <p:cNvSpPr>
                  <a:spLocks/>
                </p:cNvSpPr>
                <p:nvPr/>
              </p:nvSpPr>
              <p:spPr bwMode="auto">
                <a:xfrm>
                  <a:off x="887" y="3508"/>
                  <a:ext cx="339" cy="2"/>
                </a:xfrm>
                <a:custGeom>
                  <a:avLst/>
                  <a:gdLst>
                    <a:gd name="T0" fmla="*/ 0 w 679"/>
                    <a:gd name="T1" fmla="*/ 2 h 5"/>
                    <a:gd name="T2" fmla="*/ 4 w 679"/>
                    <a:gd name="T3" fmla="*/ 0 h 5"/>
                    <a:gd name="T4" fmla="*/ 339 w 679"/>
                    <a:gd name="T5" fmla="*/ 0 h 5"/>
                    <a:gd name="T6" fmla="*/ 335 w 679"/>
                    <a:gd name="T7" fmla="*/ 2 h 5"/>
                    <a:gd name="T8" fmla="*/ 0 w 679"/>
                    <a:gd name="T9" fmla="*/ 2 h 5"/>
                    <a:gd name="T10" fmla="*/ 0 60000 65536"/>
                    <a:gd name="T11" fmla="*/ 0 60000 65536"/>
                    <a:gd name="T12" fmla="*/ 0 60000 65536"/>
                    <a:gd name="T13" fmla="*/ 0 60000 65536"/>
                    <a:gd name="T14" fmla="*/ 0 60000 65536"/>
                    <a:gd name="T15" fmla="*/ 0 w 679"/>
                    <a:gd name="T16" fmla="*/ 0 h 5"/>
                    <a:gd name="T17" fmla="*/ 679 w 679"/>
                    <a:gd name="T18" fmla="*/ 5 h 5"/>
                  </a:gdLst>
                  <a:ahLst/>
                  <a:cxnLst>
                    <a:cxn ang="T10">
                      <a:pos x="T0" y="T1"/>
                    </a:cxn>
                    <a:cxn ang="T11">
                      <a:pos x="T2" y="T3"/>
                    </a:cxn>
                    <a:cxn ang="T12">
                      <a:pos x="T4" y="T5"/>
                    </a:cxn>
                    <a:cxn ang="T13">
                      <a:pos x="T6" y="T7"/>
                    </a:cxn>
                    <a:cxn ang="T14">
                      <a:pos x="T8" y="T9"/>
                    </a:cxn>
                  </a:cxnLst>
                  <a:rect l="T15" t="T16" r="T17" b="T18"/>
                  <a:pathLst>
                    <a:path w="679" h="5">
                      <a:moveTo>
                        <a:pt x="0" y="5"/>
                      </a:moveTo>
                      <a:lnTo>
                        <a:pt x="9" y="0"/>
                      </a:lnTo>
                      <a:lnTo>
                        <a:pt x="679" y="0"/>
                      </a:lnTo>
                      <a:lnTo>
                        <a:pt x="671" y="5"/>
                      </a:lnTo>
                      <a:lnTo>
                        <a:pt x="0" y="5"/>
                      </a:lnTo>
                      <a:close/>
                    </a:path>
                  </a:pathLst>
                </a:custGeom>
                <a:solidFill>
                  <a:srgbClr val="55555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9" name="Freeform 299">
                  <a:extLst>
                    <a:ext uri="{FF2B5EF4-FFF2-40B4-BE49-F238E27FC236}">
                      <a16:creationId xmlns:a16="http://schemas.microsoft.com/office/drawing/2014/main" xmlns="" id="{D451E9AC-50DF-49A9-8F9E-70C1F3DBACB7}"/>
                    </a:ext>
                  </a:extLst>
                </p:cNvPr>
                <p:cNvSpPr>
                  <a:spLocks/>
                </p:cNvSpPr>
                <p:nvPr/>
              </p:nvSpPr>
              <p:spPr bwMode="auto">
                <a:xfrm>
                  <a:off x="891" y="3506"/>
                  <a:ext cx="338" cy="2"/>
                </a:xfrm>
                <a:custGeom>
                  <a:avLst/>
                  <a:gdLst>
                    <a:gd name="T0" fmla="*/ 0 w 677"/>
                    <a:gd name="T1" fmla="*/ 2 h 3"/>
                    <a:gd name="T2" fmla="*/ 3 w 677"/>
                    <a:gd name="T3" fmla="*/ 0 h 3"/>
                    <a:gd name="T4" fmla="*/ 338 w 677"/>
                    <a:gd name="T5" fmla="*/ 0 h 3"/>
                    <a:gd name="T6" fmla="*/ 335 w 677"/>
                    <a:gd name="T7" fmla="*/ 2 h 3"/>
                    <a:gd name="T8" fmla="*/ 0 w 677"/>
                    <a:gd name="T9" fmla="*/ 2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0" y="3"/>
                      </a:moveTo>
                      <a:lnTo>
                        <a:pt x="7" y="0"/>
                      </a:lnTo>
                      <a:lnTo>
                        <a:pt x="677" y="0"/>
                      </a:lnTo>
                      <a:lnTo>
                        <a:pt x="670" y="3"/>
                      </a:lnTo>
                      <a:lnTo>
                        <a:pt x="0" y="3"/>
                      </a:lnTo>
                      <a:close/>
                    </a:path>
                  </a:pathLst>
                </a:custGeom>
                <a:solidFill>
                  <a:srgbClr val="4C4C4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0" name="Freeform 300">
                  <a:extLst>
                    <a:ext uri="{FF2B5EF4-FFF2-40B4-BE49-F238E27FC236}">
                      <a16:creationId xmlns:a16="http://schemas.microsoft.com/office/drawing/2014/main" xmlns="" id="{92F3AB2E-47DF-4B93-8AFA-D1D19D5409B2}"/>
                    </a:ext>
                  </a:extLst>
                </p:cNvPr>
                <p:cNvSpPr>
                  <a:spLocks/>
                </p:cNvSpPr>
                <p:nvPr/>
              </p:nvSpPr>
              <p:spPr bwMode="auto">
                <a:xfrm>
                  <a:off x="809" y="3506"/>
                  <a:ext cx="420" cy="45"/>
                </a:xfrm>
                <a:custGeom>
                  <a:avLst/>
                  <a:gdLst>
                    <a:gd name="T0" fmla="*/ 0 w 840"/>
                    <a:gd name="T1" fmla="*/ 45 h 91"/>
                    <a:gd name="T2" fmla="*/ 335 w 840"/>
                    <a:gd name="T3" fmla="*/ 45 h 91"/>
                    <a:gd name="T4" fmla="*/ 420 w 840"/>
                    <a:gd name="T5" fmla="*/ 0 h 91"/>
                    <a:gd name="T6" fmla="*/ 85 w 840"/>
                    <a:gd name="T7" fmla="*/ 0 h 91"/>
                    <a:gd name="T8" fmla="*/ 0 w 840"/>
                    <a:gd name="T9" fmla="*/ 45 h 91"/>
                    <a:gd name="T10" fmla="*/ 0 60000 65536"/>
                    <a:gd name="T11" fmla="*/ 0 60000 65536"/>
                    <a:gd name="T12" fmla="*/ 0 60000 65536"/>
                    <a:gd name="T13" fmla="*/ 0 60000 65536"/>
                    <a:gd name="T14" fmla="*/ 0 60000 65536"/>
                    <a:gd name="T15" fmla="*/ 0 w 840"/>
                    <a:gd name="T16" fmla="*/ 0 h 91"/>
                    <a:gd name="T17" fmla="*/ 840 w 840"/>
                    <a:gd name="T18" fmla="*/ 91 h 91"/>
                  </a:gdLst>
                  <a:ahLst/>
                  <a:cxnLst>
                    <a:cxn ang="T10">
                      <a:pos x="T0" y="T1"/>
                    </a:cxn>
                    <a:cxn ang="T11">
                      <a:pos x="T2" y="T3"/>
                    </a:cxn>
                    <a:cxn ang="T12">
                      <a:pos x="T4" y="T5"/>
                    </a:cxn>
                    <a:cxn ang="T13">
                      <a:pos x="T6" y="T7"/>
                    </a:cxn>
                    <a:cxn ang="T14">
                      <a:pos x="T8" y="T9"/>
                    </a:cxn>
                  </a:cxnLst>
                  <a:rect l="T15" t="T16" r="T17" b="T18"/>
                  <a:pathLst>
                    <a:path w="840" h="91">
                      <a:moveTo>
                        <a:pt x="0" y="91"/>
                      </a:moveTo>
                      <a:lnTo>
                        <a:pt x="670" y="91"/>
                      </a:lnTo>
                      <a:lnTo>
                        <a:pt x="840" y="0"/>
                      </a:lnTo>
                      <a:lnTo>
                        <a:pt x="170" y="0"/>
                      </a:lnTo>
                      <a:lnTo>
                        <a:pt x="0" y="91"/>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1" name="Freeform 301">
                  <a:extLst>
                    <a:ext uri="{FF2B5EF4-FFF2-40B4-BE49-F238E27FC236}">
                      <a16:creationId xmlns:a16="http://schemas.microsoft.com/office/drawing/2014/main" xmlns="" id="{02E4B485-45F8-4655-9307-8C201B46ABB7}"/>
                    </a:ext>
                  </a:extLst>
                </p:cNvPr>
                <p:cNvSpPr>
                  <a:spLocks/>
                </p:cNvSpPr>
                <p:nvPr/>
              </p:nvSpPr>
              <p:spPr bwMode="auto">
                <a:xfrm>
                  <a:off x="1144" y="3568"/>
                  <a:ext cx="5" cy="2"/>
                </a:xfrm>
                <a:custGeom>
                  <a:avLst/>
                  <a:gdLst>
                    <a:gd name="T0" fmla="*/ 0 w 10"/>
                    <a:gd name="T1" fmla="*/ 0 h 5"/>
                    <a:gd name="T2" fmla="*/ 0 w 10"/>
                    <a:gd name="T3" fmla="*/ 2 h 5"/>
                    <a:gd name="T4" fmla="*/ 5 w 10"/>
                    <a:gd name="T5" fmla="*/ 0 h 5"/>
                    <a:gd name="T6" fmla="*/ 0 w 10"/>
                    <a:gd name="T7" fmla="*/ 0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0"/>
                      </a:moveTo>
                      <a:lnTo>
                        <a:pt x="0" y="5"/>
                      </a:lnTo>
                      <a:lnTo>
                        <a:pt x="1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2" name="Freeform 302">
                  <a:extLst>
                    <a:ext uri="{FF2B5EF4-FFF2-40B4-BE49-F238E27FC236}">
                      <a16:creationId xmlns:a16="http://schemas.microsoft.com/office/drawing/2014/main" xmlns="" id="{1C1533EF-7C44-4846-9FD5-35BA20AF268E}"/>
                    </a:ext>
                  </a:extLst>
                </p:cNvPr>
                <p:cNvSpPr>
                  <a:spLocks/>
                </p:cNvSpPr>
                <p:nvPr/>
              </p:nvSpPr>
              <p:spPr bwMode="auto">
                <a:xfrm>
                  <a:off x="1144" y="3565"/>
                  <a:ext cx="10" cy="3"/>
                </a:xfrm>
                <a:custGeom>
                  <a:avLst/>
                  <a:gdLst>
                    <a:gd name="T0" fmla="*/ 0 w 18"/>
                    <a:gd name="T1" fmla="*/ 3 h 5"/>
                    <a:gd name="T2" fmla="*/ 0 w 18"/>
                    <a:gd name="T3" fmla="*/ 0 h 5"/>
                    <a:gd name="T4" fmla="*/ 10 w 18"/>
                    <a:gd name="T5" fmla="*/ 0 h 5"/>
                    <a:gd name="T6" fmla="*/ 6 w 18"/>
                    <a:gd name="T7" fmla="*/ 3 h 5"/>
                    <a:gd name="T8" fmla="*/ 0 w 18"/>
                    <a:gd name="T9" fmla="*/ 3 h 5"/>
                    <a:gd name="T10" fmla="*/ 0 60000 65536"/>
                    <a:gd name="T11" fmla="*/ 0 60000 65536"/>
                    <a:gd name="T12" fmla="*/ 0 60000 65536"/>
                    <a:gd name="T13" fmla="*/ 0 60000 65536"/>
                    <a:gd name="T14" fmla="*/ 0 60000 65536"/>
                    <a:gd name="T15" fmla="*/ 0 w 18"/>
                    <a:gd name="T16" fmla="*/ 0 h 5"/>
                    <a:gd name="T17" fmla="*/ 18 w 18"/>
                    <a:gd name="T18" fmla="*/ 5 h 5"/>
                  </a:gdLst>
                  <a:ahLst/>
                  <a:cxnLst>
                    <a:cxn ang="T10">
                      <a:pos x="T0" y="T1"/>
                    </a:cxn>
                    <a:cxn ang="T11">
                      <a:pos x="T2" y="T3"/>
                    </a:cxn>
                    <a:cxn ang="T12">
                      <a:pos x="T4" y="T5"/>
                    </a:cxn>
                    <a:cxn ang="T13">
                      <a:pos x="T6" y="T7"/>
                    </a:cxn>
                    <a:cxn ang="T14">
                      <a:pos x="T8" y="T9"/>
                    </a:cxn>
                  </a:cxnLst>
                  <a:rect l="T15" t="T16" r="T17" b="T18"/>
                  <a:pathLst>
                    <a:path w="18" h="5">
                      <a:moveTo>
                        <a:pt x="0" y="5"/>
                      </a:moveTo>
                      <a:lnTo>
                        <a:pt x="0" y="0"/>
                      </a:lnTo>
                      <a:lnTo>
                        <a:pt x="18" y="0"/>
                      </a:lnTo>
                      <a:lnTo>
                        <a:pt x="10" y="5"/>
                      </a:lnTo>
                      <a:lnTo>
                        <a:pt x="0" y="5"/>
                      </a:lnTo>
                      <a:close/>
                    </a:path>
                  </a:pathLst>
                </a:custGeom>
                <a:solidFill>
                  <a:srgbClr val="F5F5F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3" name="Freeform 303">
                  <a:extLst>
                    <a:ext uri="{FF2B5EF4-FFF2-40B4-BE49-F238E27FC236}">
                      <a16:creationId xmlns:a16="http://schemas.microsoft.com/office/drawing/2014/main" xmlns="" id="{F5CF6F59-CDCD-4050-9F26-CF1BBD7FA2E0}"/>
                    </a:ext>
                  </a:extLst>
                </p:cNvPr>
                <p:cNvSpPr>
                  <a:spLocks/>
                </p:cNvSpPr>
                <p:nvPr/>
              </p:nvSpPr>
              <p:spPr bwMode="auto">
                <a:xfrm>
                  <a:off x="1144" y="3562"/>
                  <a:ext cx="16" cy="3"/>
                </a:xfrm>
                <a:custGeom>
                  <a:avLst/>
                  <a:gdLst>
                    <a:gd name="T0" fmla="*/ 0 w 30"/>
                    <a:gd name="T1" fmla="*/ 3 h 7"/>
                    <a:gd name="T2" fmla="*/ 0 w 30"/>
                    <a:gd name="T3" fmla="*/ 0 h 7"/>
                    <a:gd name="T4" fmla="*/ 16 w 30"/>
                    <a:gd name="T5" fmla="*/ 0 h 7"/>
                    <a:gd name="T6" fmla="*/ 10 w 30"/>
                    <a:gd name="T7" fmla="*/ 3 h 7"/>
                    <a:gd name="T8" fmla="*/ 0 w 30"/>
                    <a:gd name="T9" fmla="*/ 3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7"/>
                      </a:moveTo>
                      <a:lnTo>
                        <a:pt x="0" y="0"/>
                      </a:lnTo>
                      <a:lnTo>
                        <a:pt x="30" y="0"/>
                      </a:lnTo>
                      <a:lnTo>
                        <a:pt x="18" y="7"/>
                      </a:lnTo>
                      <a:lnTo>
                        <a:pt x="0" y="7"/>
                      </a:lnTo>
                      <a:close/>
                    </a:path>
                  </a:pathLst>
                </a:custGeom>
                <a:solidFill>
                  <a:srgbClr val="ECECE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4" name="Freeform 304">
                  <a:extLst>
                    <a:ext uri="{FF2B5EF4-FFF2-40B4-BE49-F238E27FC236}">
                      <a16:creationId xmlns:a16="http://schemas.microsoft.com/office/drawing/2014/main" xmlns="" id="{C96393A5-1B37-4ECF-8E76-4127844A2BF9}"/>
                    </a:ext>
                  </a:extLst>
                </p:cNvPr>
                <p:cNvSpPr>
                  <a:spLocks/>
                </p:cNvSpPr>
                <p:nvPr/>
              </p:nvSpPr>
              <p:spPr bwMode="auto">
                <a:xfrm>
                  <a:off x="1144" y="3558"/>
                  <a:ext cx="22" cy="4"/>
                </a:xfrm>
                <a:custGeom>
                  <a:avLst/>
                  <a:gdLst>
                    <a:gd name="T0" fmla="*/ 0 w 44"/>
                    <a:gd name="T1" fmla="*/ 4 h 7"/>
                    <a:gd name="T2" fmla="*/ 0 w 44"/>
                    <a:gd name="T3" fmla="*/ 0 h 7"/>
                    <a:gd name="T4" fmla="*/ 22 w 44"/>
                    <a:gd name="T5" fmla="*/ 0 h 7"/>
                    <a:gd name="T6" fmla="*/ 15 w 44"/>
                    <a:gd name="T7" fmla="*/ 4 h 7"/>
                    <a:gd name="T8" fmla="*/ 0 w 44"/>
                    <a:gd name="T9" fmla="*/ 4 h 7"/>
                    <a:gd name="T10" fmla="*/ 0 60000 65536"/>
                    <a:gd name="T11" fmla="*/ 0 60000 65536"/>
                    <a:gd name="T12" fmla="*/ 0 60000 65536"/>
                    <a:gd name="T13" fmla="*/ 0 60000 65536"/>
                    <a:gd name="T14" fmla="*/ 0 60000 65536"/>
                    <a:gd name="T15" fmla="*/ 0 w 44"/>
                    <a:gd name="T16" fmla="*/ 0 h 7"/>
                    <a:gd name="T17" fmla="*/ 44 w 44"/>
                    <a:gd name="T18" fmla="*/ 7 h 7"/>
                  </a:gdLst>
                  <a:ahLst/>
                  <a:cxnLst>
                    <a:cxn ang="T10">
                      <a:pos x="T0" y="T1"/>
                    </a:cxn>
                    <a:cxn ang="T11">
                      <a:pos x="T2" y="T3"/>
                    </a:cxn>
                    <a:cxn ang="T12">
                      <a:pos x="T4" y="T5"/>
                    </a:cxn>
                    <a:cxn ang="T13">
                      <a:pos x="T6" y="T7"/>
                    </a:cxn>
                    <a:cxn ang="T14">
                      <a:pos x="T8" y="T9"/>
                    </a:cxn>
                  </a:cxnLst>
                  <a:rect l="T15" t="T16" r="T17" b="T18"/>
                  <a:pathLst>
                    <a:path w="44" h="7">
                      <a:moveTo>
                        <a:pt x="0" y="7"/>
                      </a:moveTo>
                      <a:lnTo>
                        <a:pt x="0" y="0"/>
                      </a:lnTo>
                      <a:lnTo>
                        <a:pt x="44" y="0"/>
                      </a:lnTo>
                      <a:lnTo>
                        <a:pt x="30" y="7"/>
                      </a:lnTo>
                      <a:lnTo>
                        <a:pt x="0" y="7"/>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5" name="Freeform 305">
                  <a:extLst>
                    <a:ext uri="{FF2B5EF4-FFF2-40B4-BE49-F238E27FC236}">
                      <a16:creationId xmlns:a16="http://schemas.microsoft.com/office/drawing/2014/main" xmlns="" id="{864AB98C-0603-4DC9-8EC6-60CA4AE1942E}"/>
                    </a:ext>
                  </a:extLst>
                </p:cNvPr>
                <p:cNvSpPr>
                  <a:spLocks/>
                </p:cNvSpPr>
                <p:nvPr/>
              </p:nvSpPr>
              <p:spPr bwMode="auto">
                <a:xfrm>
                  <a:off x="1144" y="3555"/>
                  <a:ext cx="28" cy="3"/>
                </a:xfrm>
                <a:custGeom>
                  <a:avLst/>
                  <a:gdLst>
                    <a:gd name="T0" fmla="*/ 0 w 55"/>
                    <a:gd name="T1" fmla="*/ 3 h 6"/>
                    <a:gd name="T2" fmla="*/ 0 w 55"/>
                    <a:gd name="T3" fmla="*/ 0 h 6"/>
                    <a:gd name="T4" fmla="*/ 28 w 55"/>
                    <a:gd name="T5" fmla="*/ 0 h 6"/>
                    <a:gd name="T6" fmla="*/ 22 w 55"/>
                    <a:gd name="T7" fmla="*/ 3 h 6"/>
                    <a:gd name="T8" fmla="*/ 0 w 55"/>
                    <a:gd name="T9" fmla="*/ 3 h 6"/>
                    <a:gd name="T10" fmla="*/ 0 60000 65536"/>
                    <a:gd name="T11" fmla="*/ 0 60000 65536"/>
                    <a:gd name="T12" fmla="*/ 0 60000 65536"/>
                    <a:gd name="T13" fmla="*/ 0 60000 65536"/>
                    <a:gd name="T14" fmla="*/ 0 60000 65536"/>
                    <a:gd name="T15" fmla="*/ 0 w 55"/>
                    <a:gd name="T16" fmla="*/ 0 h 6"/>
                    <a:gd name="T17" fmla="*/ 55 w 55"/>
                    <a:gd name="T18" fmla="*/ 6 h 6"/>
                  </a:gdLst>
                  <a:ahLst/>
                  <a:cxnLst>
                    <a:cxn ang="T10">
                      <a:pos x="T0" y="T1"/>
                    </a:cxn>
                    <a:cxn ang="T11">
                      <a:pos x="T2" y="T3"/>
                    </a:cxn>
                    <a:cxn ang="T12">
                      <a:pos x="T4" y="T5"/>
                    </a:cxn>
                    <a:cxn ang="T13">
                      <a:pos x="T6" y="T7"/>
                    </a:cxn>
                    <a:cxn ang="T14">
                      <a:pos x="T8" y="T9"/>
                    </a:cxn>
                  </a:cxnLst>
                  <a:rect l="T15" t="T16" r="T17" b="T18"/>
                  <a:pathLst>
                    <a:path w="55" h="6">
                      <a:moveTo>
                        <a:pt x="0" y="6"/>
                      </a:moveTo>
                      <a:lnTo>
                        <a:pt x="0" y="0"/>
                      </a:lnTo>
                      <a:lnTo>
                        <a:pt x="55" y="0"/>
                      </a:lnTo>
                      <a:lnTo>
                        <a:pt x="44" y="6"/>
                      </a:lnTo>
                      <a:lnTo>
                        <a:pt x="0"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6" name="Freeform 306">
                  <a:extLst>
                    <a:ext uri="{FF2B5EF4-FFF2-40B4-BE49-F238E27FC236}">
                      <a16:creationId xmlns:a16="http://schemas.microsoft.com/office/drawing/2014/main" xmlns="" id="{FD4CFE74-072F-479D-8C63-F53595270263}"/>
                    </a:ext>
                  </a:extLst>
                </p:cNvPr>
                <p:cNvSpPr>
                  <a:spLocks/>
                </p:cNvSpPr>
                <p:nvPr/>
              </p:nvSpPr>
              <p:spPr bwMode="auto">
                <a:xfrm>
                  <a:off x="1144" y="3551"/>
                  <a:ext cx="34" cy="4"/>
                </a:xfrm>
                <a:custGeom>
                  <a:avLst/>
                  <a:gdLst>
                    <a:gd name="T0" fmla="*/ 0 w 67"/>
                    <a:gd name="T1" fmla="*/ 4 h 7"/>
                    <a:gd name="T2" fmla="*/ 0 w 67"/>
                    <a:gd name="T3" fmla="*/ 0 h 7"/>
                    <a:gd name="T4" fmla="*/ 0 w 67"/>
                    <a:gd name="T5" fmla="*/ 0 h 7"/>
                    <a:gd name="T6" fmla="*/ 34 w 67"/>
                    <a:gd name="T7" fmla="*/ 0 h 7"/>
                    <a:gd name="T8" fmla="*/ 28 w 67"/>
                    <a:gd name="T9" fmla="*/ 4 h 7"/>
                    <a:gd name="T10" fmla="*/ 0 w 67"/>
                    <a:gd name="T11" fmla="*/ 4 h 7"/>
                    <a:gd name="T12" fmla="*/ 0 60000 65536"/>
                    <a:gd name="T13" fmla="*/ 0 60000 65536"/>
                    <a:gd name="T14" fmla="*/ 0 60000 65536"/>
                    <a:gd name="T15" fmla="*/ 0 60000 65536"/>
                    <a:gd name="T16" fmla="*/ 0 60000 65536"/>
                    <a:gd name="T17" fmla="*/ 0 60000 65536"/>
                    <a:gd name="T18" fmla="*/ 0 w 67"/>
                    <a:gd name="T19" fmla="*/ 0 h 7"/>
                    <a:gd name="T20" fmla="*/ 67 w 67"/>
                    <a:gd name="T21" fmla="*/ 7 h 7"/>
                  </a:gdLst>
                  <a:ahLst/>
                  <a:cxnLst>
                    <a:cxn ang="T12">
                      <a:pos x="T0" y="T1"/>
                    </a:cxn>
                    <a:cxn ang="T13">
                      <a:pos x="T2" y="T3"/>
                    </a:cxn>
                    <a:cxn ang="T14">
                      <a:pos x="T4" y="T5"/>
                    </a:cxn>
                    <a:cxn ang="T15">
                      <a:pos x="T6" y="T7"/>
                    </a:cxn>
                    <a:cxn ang="T16">
                      <a:pos x="T8" y="T9"/>
                    </a:cxn>
                    <a:cxn ang="T17">
                      <a:pos x="T10" y="T11"/>
                    </a:cxn>
                  </a:cxnLst>
                  <a:rect l="T18" t="T19" r="T20" b="T21"/>
                  <a:pathLst>
                    <a:path w="67" h="7">
                      <a:moveTo>
                        <a:pt x="0" y="7"/>
                      </a:moveTo>
                      <a:lnTo>
                        <a:pt x="0" y="0"/>
                      </a:lnTo>
                      <a:lnTo>
                        <a:pt x="67" y="0"/>
                      </a:lnTo>
                      <a:lnTo>
                        <a:pt x="55" y="7"/>
                      </a:lnTo>
                      <a:lnTo>
                        <a:pt x="0" y="7"/>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7" name="Freeform 307">
                  <a:extLst>
                    <a:ext uri="{FF2B5EF4-FFF2-40B4-BE49-F238E27FC236}">
                      <a16:creationId xmlns:a16="http://schemas.microsoft.com/office/drawing/2014/main" xmlns="" id="{BA6BDF85-C41A-417A-BB7F-C6AAAEDD6F9F}"/>
                    </a:ext>
                  </a:extLst>
                </p:cNvPr>
                <p:cNvSpPr>
                  <a:spLocks/>
                </p:cNvSpPr>
                <p:nvPr/>
              </p:nvSpPr>
              <p:spPr bwMode="auto">
                <a:xfrm>
                  <a:off x="1144" y="3548"/>
                  <a:ext cx="41" cy="3"/>
                </a:xfrm>
                <a:custGeom>
                  <a:avLst/>
                  <a:gdLst>
                    <a:gd name="T0" fmla="*/ 0 w 81"/>
                    <a:gd name="T1" fmla="*/ 3 h 7"/>
                    <a:gd name="T2" fmla="*/ 6 w 81"/>
                    <a:gd name="T3" fmla="*/ 0 h 7"/>
                    <a:gd name="T4" fmla="*/ 41 w 81"/>
                    <a:gd name="T5" fmla="*/ 0 h 7"/>
                    <a:gd name="T6" fmla="*/ 34 w 81"/>
                    <a:gd name="T7" fmla="*/ 3 h 7"/>
                    <a:gd name="T8" fmla="*/ 0 w 81"/>
                    <a:gd name="T9" fmla="*/ 3 h 7"/>
                    <a:gd name="T10" fmla="*/ 0 60000 65536"/>
                    <a:gd name="T11" fmla="*/ 0 60000 65536"/>
                    <a:gd name="T12" fmla="*/ 0 60000 65536"/>
                    <a:gd name="T13" fmla="*/ 0 60000 65536"/>
                    <a:gd name="T14" fmla="*/ 0 60000 65536"/>
                    <a:gd name="T15" fmla="*/ 0 w 81"/>
                    <a:gd name="T16" fmla="*/ 0 h 7"/>
                    <a:gd name="T17" fmla="*/ 81 w 81"/>
                    <a:gd name="T18" fmla="*/ 7 h 7"/>
                  </a:gdLst>
                  <a:ahLst/>
                  <a:cxnLst>
                    <a:cxn ang="T10">
                      <a:pos x="T0" y="T1"/>
                    </a:cxn>
                    <a:cxn ang="T11">
                      <a:pos x="T2" y="T3"/>
                    </a:cxn>
                    <a:cxn ang="T12">
                      <a:pos x="T4" y="T5"/>
                    </a:cxn>
                    <a:cxn ang="T13">
                      <a:pos x="T6" y="T7"/>
                    </a:cxn>
                    <a:cxn ang="T14">
                      <a:pos x="T8" y="T9"/>
                    </a:cxn>
                  </a:cxnLst>
                  <a:rect l="T15" t="T16" r="T17" b="T18"/>
                  <a:pathLst>
                    <a:path w="81" h="7">
                      <a:moveTo>
                        <a:pt x="0" y="7"/>
                      </a:moveTo>
                      <a:lnTo>
                        <a:pt x="12" y="0"/>
                      </a:lnTo>
                      <a:lnTo>
                        <a:pt x="81" y="0"/>
                      </a:lnTo>
                      <a:lnTo>
                        <a:pt x="67" y="7"/>
                      </a:lnTo>
                      <a:lnTo>
                        <a:pt x="0" y="7"/>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8" name="Freeform 308">
                  <a:extLst>
                    <a:ext uri="{FF2B5EF4-FFF2-40B4-BE49-F238E27FC236}">
                      <a16:creationId xmlns:a16="http://schemas.microsoft.com/office/drawing/2014/main" xmlns="" id="{A1CB2FFF-7DDC-42CA-BC96-D3D882F6DF8A}"/>
                    </a:ext>
                  </a:extLst>
                </p:cNvPr>
                <p:cNvSpPr>
                  <a:spLocks/>
                </p:cNvSpPr>
                <p:nvPr/>
              </p:nvSpPr>
              <p:spPr bwMode="auto">
                <a:xfrm>
                  <a:off x="1150" y="3545"/>
                  <a:ext cx="41" cy="3"/>
                </a:xfrm>
                <a:custGeom>
                  <a:avLst/>
                  <a:gdLst>
                    <a:gd name="T0" fmla="*/ 0 w 80"/>
                    <a:gd name="T1" fmla="*/ 3 h 7"/>
                    <a:gd name="T2" fmla="*/ 7 w 80"/>
                    <a:gd name="T3" fmla="*/ 0 h 7"/>
                    <a:gd name="T4" fmla="*/ 41 w 80"/>
                    <a:gd name="T5" fmla="*/ 0 h 7"/>
                    <a:gd name="T6" fmla="*/ 35 w 80"/>
                    <a:gd name="T7" fmla="*/ 3 h 7"/>
                    <a:gd name="T8" fmla="*/ 0 w 80"/>
                    <a:gd name="T9" fmla="*/ 3 h 7"/>
                    <a:gd name="T10" fmla="*/ 0 60000 65536"/>
                    <a:gd name="T11" fmla="*/ 0 60000 65536"/>
                    <a:gd name="T12" fmla="*/ 0 60000 65536"/>
                    <a:gd name="T13" fmla="*/ 0 60000 65536"/>
                    <a:gd name="T14" fmla="*/ 0 60000 65536"/>
                    <a:gd name="T15" fmla="*/ 0 w 80"/>
                    <a:gd name="T16" fmla="*/ 0 h 7"/>
                    <a:gd name="T17" fmla="*/ 80 w 80"/>
                    <a:gd name="T18" fmla="*/ 7 h 7"/>
                  </a:gdLst>
                  <a:ahLst/>
                  <a:cxnLst>
                    <a:cxn ang="T10">
                      <a:pos x="T0" y="T1"/>
                    </a:cxn>
                    <a:cxn ang="T11">
                      <a:pos x="T2" y="T3"/>
                    </a:cxn>
                    <a:cxn ang="T12">
                      <a:pos x="T4" y="T5"/>
                    </a:cxn>
                    <a:cxn ang="T13">
                      <a:pos x="T6" y="T7"/>
                    </a:cxn>
                    <a:cxn ang="T14">
                      <a:pos x="T8" y="T9"/>
                    </a:cxn>
                  </a:cxnLst>
                  <a:rect l="T15" t="T16" r="T17" b="T18"/>
                  <a:pathLst>
                    <a:path w="80" h="7">
                      <a:moveTo>
                        <a:pt x="0" y="7"/>
                      </a:moveTo>
                      <a:lnTo>
                        <a:pt x="13" y="0"/>
                      </a:lnTo>
                      <a:lnTo>
                        <a:pt x="80" y="0"/>
                      </a:lnTo>
                      <a:lnTo>
                        <a:pt x="69" y="7"/>
                      </a:lnTo>
                      <a:lnTo>
                        <a:pt x="0" y="7"/>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9" name="Freeform 309">
                  <a:extLst>
                    <a:ext uri="{FF2B5EF4-FFF2-40B4-BE49-F238E27FC236}">
                      <a16:creationId xmlns:a16="http://schemas.microsoft.com/office/drawing/2014/main" xmlns="" id="{15552E37-8ABC-493E-BD8E-E377B58F3A35}"/>
                    </a:ext>
                  </a:extLst>
                </p:cNvPr>
                <p:cNvSpPr>
                  <a:spLocks/>
                </p:cNvSpPr>
                <p:nvPr/>
              </p:nvSpPr>
              <p:spPr bwMode="auto">
                <a:xfrm>
                  <a:off x="1157" y="3541"/>
                  <a:ext cx="40" cy="4"/>
                </a:xfrm>
                <a:custGeom>
                  <a:avLst/>
                  <a:gdLst>
                    <a:gd name="T0" fmla="*/ 0 w 79"/>
                    <a:gd name="T1" fmla="*/ 4 h 6"/>
                    <a:gd name="T2" fmla="*/ 6 w 79"/>
                    <a:gd name="T3" fmla="*/ 0 h 6"/>
                    <a:gd name="T4" fmla="*/ 40 w 79"/>
                    <a:gd name="T5" fmla="*/ 0 h 6"/>
                    <a:gd name="T6" fmla="*/ 34 w 79"/>
                    <a:gd name="T7" fmla="*/ 4 h 6"/>
                    <a:gd name="T8" fmla="*/ 0 w 79"/>
                    <a:gd name="T9" fmla="*/ 4 h 6"/>
                    <a:gd name="T10" fmla="*/ 0 60000 65536"/>
                    <a:gd name="T11" fmla="*/ 0 60000 65536"/>
                    <a:gd name="T12" fmla="*/ 0 60000 65536"/>
                    <a:gd name="T13" fmla="*/ 0 60000 65536"/>
                    <a:gd name="T14" fmla="*/ 0 60000 65536"/>
                    <a:gd name="T15" fmla="*/ 0 w 79"/>
                    <a:gd name="T16" fmla="*/ 0 h 6"/>
                    <a:gd name="T17" fmla="*/ 79 w 79"/>
                    <a:gd name="T18" fmla="*/ 6 h 6"/>
                  </a:gdLst>
                  <a:ahLst/>
                  <a:cxnLst>
                    <a:cxn ang="T10">
                      <a:pos x="T0" y="T1"/>
                    </a:cxn>
                    <a:cxn ang="T11">
                      <a:pos x="T2" y="T3"/>
                    </a:cxn>
                    <a:cxn ang="T12">
                      <a:pos x="T4" y="T5"/>
                    </a:cxn>
                    <a:cxn ang="T13">
                      <a:pos x="T6" y="T7"/>
                    </a:cxn>
                    <a:cxn ang="T14">
                      <a:pos x="T8" y="T9"/>
                    </a:cxn>
                  </a:cxnLst>
                  <a:rect l="T15" t="T16" r="T17" b="T18"/>
                  <a:pathLst>
                    <a:path w="79" h="6">
                      <a:moveTo>
                        <a:pt x="0" y="6"/>
                      </a:moveTo>
                      <a:lnTo>
                        <a:pt x="12" y="0"/>
                      </a:lnTo>
                      <a:lnTo>
                        <a:pt x="79" y="0"/>
                      </a:lnTo>
                      <a:lnTo>
                        <a:pt x="67" y="6"/>
                      </a:lnTo>
                      <a:lnTo>
                        <a:pt x="0" y="6"/>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0" name="Freeform 310">
                  <a:extLst>
                    <a:ext uri="{FF2B5EF4-FFF2-40B4-BE49-F238E27FC236}">
                      <a16:creationId xmlns:a16="http://schemas.microsoft.com/office/drawing/2014/main" xmlns="" id="{3B13E255-65FE-4B05-A790-D3125B5A953F}"/>
                    </a:ext>
                  </a:extLst>
                </p:cNvPr>
                <p:cNvSpPr>
                  <a:spLocks/>
                </p:cNvSpPr>
                <p:nvPr/>
              </p:nvSpPr>
              <p:spPr bwMode="auto">
                <a:xfrm>
                  <a:off x="1163" y="3538"/>
                  <a:ext cx="40" cy="3"/>
                </a:xfrm>
                <a:custGeom>
                  <a:avLst/>
                  <a:gdLst>
                    <a:gd name="T0" fmla="*/ 0 w 81"/>
                    <a:gd name="T1" fmla="*/ 3 h 7"/>
                    <a:gd name="T2" fmla="*/ 6 w 81"/>
                    <a:gd name="T3" fmla="*/ 0 h 7"/>
                    <a:gd name="T4" fmla="*/ 40 w 81"/>
                    <a:gd name="T5" fmla="*/ 0 h 7"/>
                    <a:gd name="T6" fmla="*/ 33 w 81"/>
                    <a:gd name="T7" fmla="*/ 3 h 7"/>
                    <a:gd name="T8" fmla="*/ 0 w 81"/>
                    <a:gd name="T9" fmla="*/ 3 h 7"/>
                    <a:gd name="T10" fmla="*/ 0 60000 65536"/>
                    <a:gd name="T11" fmla="*/ 0 60000 65536"/>
                    <a:gd name="T12" fmla="*/ 0 60000 65536"/>
                    <a:gd name="T13" fmla="*/ 0 60000 65536"/>
                    <a:gd name="T14" fmla="*/ 0 60000 65536"/>
                    <a:gd name="T15" fmla="*/ 0 w 81"/>
                    <a:gd name="T16" fmla="*/ 0 h 7"/>
                    <a:gd name="T17" fmla="*/ 81 w 81"/>
                    <a:gd name="T18" fmla="*/ 7 h 7"/>
                  </a:gdLst>
                  <a:ahLst/>
                  <a:cxnLst>
                    <a:cxn ang="T10">
                      <a:pos x="T0" y="T1"/>
                    </a:cxn>
                    <a:cxn ang="T11">
                      <a:pos x="T2" y="T3"/>
                    </a:cxn>
                    <a:cxn ang="T12">
                      <a:pos x="T4" y="T5"/>
                    </a:cxn>
                    <a:cxn ang="T13">
                      <a:pos x="T6" y="T7"/>
                    </a:cxn>
                    <a:cxn ang="T14">
                      <a:pos x="T8" y="T9"/>
                    </a:cxn>
                  </a:cxnLst>
                  <a:rect l="T15" t="T16" r="T17" b="T18"/>
                  <a:pathLst>
                    <a:path w="81" h="7">
                      <a:moveTo>
                        <a:pt x="0" y="7"/>
                      </a:moveTo>
                      <a:lnTo>
                        <a:pt x="13" y="0"/>
                      </a:lnTo>
                      <a:lnTo>
                        <a:pt x="81" y="0"/>
                      </a:lnTo>
                      <a:lnTo>
                        <a:pt x="67" y="7"/>
                      </a:lnTo>
                      <a:lnTo>
                        <a:pt x="0" y="7"/>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1" name="Freeform 311">
                  <a:extLst>
                    <a:ext uri="{FF2B5EF4-FFF2-40B4-BE49-F238E27FC236}">
                      <a16:creationId xmlns:a16="http://schemas.microsoft.com/office/drawing/2014/main" xmlns="" id="{EFA39D31-E392-42C2-8EB4-B970F553D6B1}"/>
                    </a:ext>
                  </a:extLst>
                </p:cNvPr>
                <p:cNvSpPr>
                  <a:spLocks/>
                </p:cNvSpPr>
                <p:nvPr/>
              </p:nvSpPr>
              <p:spPr bwMode="auto">
                <a:xfrm>
                  <a:off x="1170" y="3535"/>
                  <a:ext cx="38" cy="3"/>
                </a:xfrm>
                <a:custGeom>
                  <a:avLst/>
                  <a:gdLst>
                    <a:gd name="T0" fmla="*/ 0 w 76"/>
                    <a:gd name="T1" fmla="*/ 3 h 5"/>
                    <a:gd name="T2" fmla="*/ 5 w 76"/>
                    <a:gd name="T3" fmla="*/ 0 h 5"/>
                    <a:gd name="T4" fmla="*/ 38 w 76"/>
                    <a:gd name="T5" fmla="*/ 0 h 5"/>
                    <a:gd name="T6" fmla="*/ 34 w 76"/>
                    <a:gd name="T7" fmla="*/ 3 h 5"/>
                    <a:gd name="T8" fmla="*/ 0 w 76"/>
                    <a:gd name="T9" fmla="*/ 3 h 5"/>
                    <a:gd name="T10" fmla="*/ 0 60000 65536"/>
                    <a:gd name="T11" fmla="*/ 0 60000 65536"/>
                    <a:gd name="T12" fmla="*/ 0 60000 65536"/>
                    <a:gd name="T13" fmla="*/ 0 60000 65536"/>
                    <a:gd name="T14" fmla="*/ 0 60000 65536"/>
                    <a:gd name="T15" fmla="*/ 0 w 76"/>
                    <a:gd name="T16" fmla="*/ 0 h 5"/>
                    <a:gd name="T17" fmla="*/ 76 w 76"/>
                    <a:gd name="T18" fmla="*/ 5 h 5"/>
                  </a:gdLst>
                  <a:ahLst/>
                  <a:cxnLst>
                    <a:cxn ang="T10">
                      <a:pos x="T0" y="T1"/>
                    </a:cxn>
                    <a:cxn ang="T11">
                      <a:pos x="T2" y="T3"/>
                    </a:cxn>
                    <a:cxn ang="T12">
                      <a:pos x="T4" y="T5"/>
                    </a:cxn>
                    <a:cxn ang="T13">
                      <a:pos x="T6" y="T7"/>
                    </a:cxn>
                    <a:cxn ang="T14">
                      <a:pos x="T8" y="T9"/>
                    </a:cxn>
                  </a:cxnLst>
                  <a:rect l="T15" t="T16" r="T17" b="T18"/>
                  <a:pathLst>
                    <a:path w="76" h="5">
                      <a:moveTo>
                        <a:pt x="0" y="5"/>
                      </a:moveTo>
                      <a:lnTo>
                        <a:pt x="10" y="0"/>
                      </a:lnTo>
                      <a:lnTo>
                        <a:pt x="76" y="0"/>
                      </a:lnTo>
                      <a:lnTo>
                        <a:pt x="68" y="5"/>
                      </a:lnTo>
                      <a:lnTo>
                        <a:pt x="0" y="5"/>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2" name="Freeform 312">
                  <a:extLst>
                    <a:ext uri="{FF2B5EF4-FFF2-40B4-BE49-F238E27FC236}">
                      <a16:creationId xmlns:a16="http://schemas.microsoft.com/office/drawing/2014/main" xmlns="" id="{441E049E-84BE-4666-BE46-AD7DED8317B1}"/>
                    </a:ext>
                  </a:extLst>
                </p:cNvPr>
                <p:cNvSpPr>
                  <a:spLocks/>
                </p:cNvSpPr>
                <p:nvPr/>
              </p:nvSpPr>
              <p:spPr bwMode="auto">
                <a:xfrm>
                  <a:off x="1175" y="3532"/>
                  <a:ext cx="39" cy="3"/>
                </a:xfrm>
                <a:custGeom>
                  <a:avLst/>
                  <a:gdLst>
                    <a:gd name="T0" fmla="*/ 0 w 80"/>
                    <a:gd name="T1" fmla="*/ 3 h 7"/>
                    <a:gd name="T2" fmla="*/ 6 w 80"/>
                    <a:gd name="T3" fmla="*/ 0 h 7"/>
                    <a:gd name="T4" fmla="*/ 39 w 80"/>
                    <a:gd name="T5" fmla="*/ 0 h 7"/>
                    <a:gd name="T6" fmla="*/ 32 w 80"/>
                    <a:gd name="T7" fmla="*/ 3 h 7"/>
                    <a:gd name="T8" fmla="*/ 0 w 80"/>
                    <a:gd name="T9" fmla="*/ 3 h 7"/>
                    <a:gd name="T10" fmla="*/ 0 60000 65536"/>
                    <a:gd name="T11" fmla="*/ 0 60000 65536"/>
                    <a:gd name="T12" fmla="*/ 0 60000 65536"/>
                    <a:gd name="T13" fmla="*/ 0 60000 65536"/>
                    <a:gd name="T14" fmla="*/ 0 60000 65536"/>
                    <a:gd name="T15" fmla="*/ 0 w 80"/>
                    <a:gd name="T16" fmla="*/ 0 h 7"/>
                    <a:gd name="T17" fmla="*/ 80 w 80"/>
                    <a:gd name="T18" fmla="*/ 7 h 7"/>
                  </a:gdLst>
                  <a:ahLst/>
                  <a:cxnLst>
                    <a:cxn ang="T10">
                      <a:pos x="T0" y="T1"/>
                    </a:cxn>
                    <a:cxn ang="T11">
                      <a:pos x="T2" y="T3"/>
                    </a:cxn>
                    <a:cxn ang="T12">
                      <a:pos x="T4" y="T5"/>
                    </a:cxn>
                    <a:cxn ang="T13">
                      <a:pos x="T6" y="T7"/>
                    </a:cxn>
                    <a:cxn ang="T14">
                      <a:pos x="T8" y="T9"/>
                    </a:cxn>
                  </a:cxnLst>
                  <a:rect l="T15" t="T16" r="T17" b="T18"/>
                  <a:pathLst>
                    <a:path w="80" h="7">
                      <a:moveTo>
                        <a:pt x="0" y="7"/>
                      </a:moveTo>
                      <a:lnTo>
                        <a:pt x="12" y="0"/>
                      </a:lnTo>
                      <a:lnTo>
                        <a:pt x="80" y="0"/>
                      </a:lnTo>
                      <a:lnTo>
                        <a:pt x="66" y="7"/>
                      </a:lnTo>
                      <a:lnTo>
                        <a:pt x="0" y="7"/>
                      </a:lnTo>
                      <a:close/>
                    </a:path>
                  </a:pathLst>
                </a:custGeom>
                <a:solidFill>
                  <a:srgbClr val="9797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3" name="Freeform 313">
                  <a:extLst>
                    <a:ext uri="{FF2B5EF4-FFF2-40B4-BE49-F238E27FC236}">
                      <a16:creationId xmlns:a16="http://schemas.microsoft.com/office/drawing/2014/main" xmlns="" id="{362A3AC8-2EE8-4B88-9D19-C7738D6ABD8D}"/>
                    </a:ext>
                  </a:extLst>
                </p:cNvPr>
                <p:cNvSpPr>
                  <a:spLocks/>
                </p:cNvSpPr>
                <p:nvPr/>
              </p:nvSpPr>
              <p:spPr bwMode="auto">
                <a:xfrm>
                  <a:off x="1181" y="3529"/>
                  <a:ext cx="39" cy="3"/>
                </a:xfrm>
                <a:custGeom>
                  <a:avLst/>
                  <a:gdLst>
                    <a:gd name="T0" fmla="*/ 0 w 79"/>
                    <a:gd name="T1" fmla="*/ 3 h 7"/>
                    <a:gd name="T2" fmla="*/ 6 w 79"/>
                    <a:gd name="T3" fmla="*/ 0 h 7"/>
                    <a:gd name="T4" fmla="*/ 39 w 79"/>
                    <a:gd name="T5" fmla="*/ 0 h 7"/>
                    <a:gd name="T6" fmla="*/ 34 w 79"/>
                    <a:gd name="T7" fmla="*/ 3 h 7"/>
                    <a:gd name="T8" fmla="*/ 0 w 79"/>
                    <a:gd name="T9" fmla="*/ 3 h 7"/>
                    <a:gd name="T10" fmla="*/ 0 60000 65536"/>
                    <a:gd name="T11" fmla="*/ 0 60000 65536"/>
                    <a:gd name="T12" fmla="*/ 0 60000 65536"/>
                    <a:gd name="T13" fmla="*/ 0 60000 65536"/>
                    <a:gd name="T14" fmla="*/ 0 60000 65536"/>
                    <a:gd name="T15" fmla="*/ 0 w 79"/>
                    <a:gd name="T16" fmla="*/ 0 h 7"/>
                    <a:gd name="T17" fmla="*/ 79 w 79"/>
                    <a:gd name="T18" fmla="*/ 7 h 7"/>
                  </a:gdLst>
                  <a:ahLst/>
                  <a:cxnLst>
                    <a:cxn ang="T10">
                      <a:pos x="T0" y="T1"/>
                    </a:cxn>
                    <a:cxn ang="T11">
                      <a:pos x="T2" y="T3"/>
                    </a:cxn>
                    <a:cxn ang="T12">
                      <a:pos x="T4" y="T5"/>
                    </a:cxn>
                    <a:cxn ang="T13">
                      <a:pos x="T6" y="T7"/>
                    </a:cxn>
                    <a:cxn ang="T14">
                      <a:pos x="T8" y="T9"/>
                    </a:cxn>
                  </a:cxnLst>
                  <a:rect l="T15" t="T16" r="T17" b="T18"/>
                  <a:pathLst>
                    <a:path w="79" h="7">
                      <a:moveTo>
                        <a:pt x="0" y="7"/>
                      </a:moveTo>
                      <a:lnTo>
                        <a:pt x="12" y="0"/>
                      </a:lnTo>
                      <a:lnTo>
                        <a:pt x="79" y="0"/>
                      </a:lnTo>
                      <a:lnTo>
                        <a:pt x="68" y="7"/>
                      </a:lnTo>
                      <a:lnTo>
                        <a:pt x="0" y="7"/>
                      </a:lnTo>
                      <a:close/>
                    </a:path>
                  </a:pathLst>
                </a:custGeom>
                <a:solidFill>
                  <a:srgbClr val="8D8D8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4" name="Freeform 314">
                  <a:extLst>
                    <a:ext uri="{FF2B5EF4-FFF2-40B4-BE49-F238E27FC236}">
                      <a16:creationId xmlns:a16="http://schemas.microsoft.com/office/drawing/2014/main" xmlns="" id="{EBAEC846-985C-4214-8252-B85B27465F38}"/>
                    </a:ext>
                  </a:extLst>
                </p:cNvPr>
                <p:cNvSpPr>
                  <a:spLocks/>
                </p:cNvSpPr>
                <p:nvPr/>
              </p:nvSpPr>
              <p:spPr bwMode="auto">
                <a:xfrm>
                  <a:off x="1187" y="3525"/>
                  <a:ext cx="39" cy="4"/>
                </a:xfrm>
                <a:custGeom>
                  <a:avLst/>
                  <a:gdLst>
                    <a:gd name="T0" fmla="*/ 0 w 79"/>
                    <a:gd name="T1" fmla="*/ 4 h 6"/>
                    <a:gd name="T2" fmla="*/ 7 w 79"/>
                    <a:gd name="T3" fmla="*/ 0 h 6"/>
                    <a:gd name="T4" fmla="*/ 39 w 79"/>
                    <a:gd name="T5" fmla="*/ 0 h 6"/>
                    <a:gd name="T6" fmla="*/ 33 w 79"/>
                    <a:gd name="T7" fmla="*/ 4 h 6"/>
                    <a:gd name="T8" fmla="*/ 0 w 79"/>
                    <a:gd name="T9" fmla="*/ 4 h 6"/>
                    <a:gd name="T10" fmla="*/ 0 60000 65536"/>
                    <a:gd name="T11" fmla="*/ 0 60000 65536"/>
                    <a:gd name="T12" fmla="*/ 0 60000 65536"/>
                    <a:gd name="T13" fmla="*/ 0 60000 65536"/>
                    <a:gd name="T14" fmla="*/ 0 60000 65536"/>
                    <a:gd name="T15" fmla="*/ 0 w 79"/>
                    <a:gd name="T16" fmla="*/ 0 h 6"/>
                    <a:gd name="T17" fmla="*/ 79 w 79"/>
                    <a:gd name="T18" fmla="*/ 6 h 6"/>
                  </a:gdLst>
                  <a:ahLst/>
                  <a:cxnLst>
                    <a:cxn ang="T10">
                      <a:pos x="T0" y="T1"/>
                    </a:cxn>
                    <a:cxn ang="T11">
                      <a:pos x="T2" y="T3"/>
                    </a:cxn>
                    <a:cxn ang="T12">
                      <a:pos x="T4" y="T5"/>
                    </a:cxn>
                    <a:cxn ang="T13">
                      <a:pos x="T6" y="T7"/>
                    </a:cxn>
                    <a:cxn ang="T14">
                      <a:pos x="T8" y="T9"/>
                    </a:cxn>
                  </a:cxnLst>
                  <a:rect l="T15" t="T16" r="T17" b="T18"/>
                  <a:pathLst>
                    <a:path w="79" h="6">
                      <a:moveTo>
                        <a:pt x="0" y="6"/>
                      </a:moveTo>
                      <a:lnTo>
                        <a:pt x="14" y="0"/>
                      </a:lnTo>
                      <a:lnTo>
                        <a:pt x="79" y="0"/>
                      </a:lnTo>
                      <a:lnTo>
                        <a:pt x="67" y="6"/>
                      </a:lnTo>
                      <a:lnTo>
                        <a:pt x="0" y="6"/>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5" name="Freeform 315">
                  <a:extLst>
                    <a:ext uri="{FF2B5EF4-FFF2-40B4-BE49-F238E27FC236}">
                      <a16:creationId xmlns:a16="http://schemas.microsoft.com/office/drawing/2014/main" xmlns="" id="{065EA041-5AFD-47EC-959B-A34B98248787}"/>
                    </a:ext>
                  </a:extLst>
                </p:cNvPr>
                <p:cNvSpPr>
                  <a:spLocks/>
                </p:cNvSpPr>
                <p:nvPr/>
              </p:nvSpPr>
              <p:spPr bwMode="auto">
                <a:xfrm>
                  <a:off x="1193" y="3522"/>
                  <a:ext cx="36" cy="3"/>
                </a:xfrm>
                <a:custGeom>
                  <a:avLst/>
                  <a:gdLst>
                    <a:gd name="T0" fmla="*/ 0 w 72"/>
                    <a:gd name="T1" fmla="*/ 3 h 7"/>
                    <a:gd name="T2" fmla="*/ 5 w 72"/>
                    <a:gd name="T3" fmla="*/ 0 h 7"/>
                    <a:gd name="T4" fmla="*/ 36 w 72"/>
                    <a:gd name="T5" fmla="*/ 0 h 7"/>
                    <a:gd name="T6" fmla="*/ 36 w 72"/>
                    <a:gd name="T7" fmla="*/ 1 h 7"/>
                    <a:gd name="T8" fmla="*/ 33 w 72"/>
                    <a:gd name="T9" fmla="*/ 3 h 7"/>
                    <a:gd name="T10" fmla="*/ 0 w 72"/>
                    <a:gd name="T11" fmla="*/ 3 h 7"/>
                    <a:gd name="T12" fmla="*/ 0 60000 65536"/>
                    <a:gd name="T13" fmla="*/ 0 60000 65536"/>
                    <a:gd name="T14" fmla="*/ 0 60000 65536"/>
                    <a:gd name="T15" fmla="*/ 0 60000 65536"/>
                    <a:gd name="T16" fmla="*/ 0 60000 65536"/>
                    <a:gd name="T17" fmla="*/ 0 60000 65536"/>
                    <a:gd name="T18" fmla="*/ 0 w 72"/>
                    <a:gd name="T19" fmla="*/ 0 h 7"/>
                    <a:gd name="T20" fmla="*/ 72 w 72"/>
                    <a:gd name="T21" fmla="*/ 7 h 7"/>
                  </a:gdLst>
                  <a:ahLst/>
                  <a:cxnLst>
                    <a:cxn ang="T12">
                      <a:pos x="T0" y="T1"/>
                    </a:cxn>
                    <a:cxn ang="T13">
                      <a:pos x="T2" y="T3"/>
                    </a:cxn>
                    <a:cxn ang="T14">
                      <a:pos x="T4" y="T5"/>
                    </a:cxn>
                    <a:cxn ang="T15">
                      <a:pos x="T6" y="T7"/>
                    </a:cxn>
                    <a:cxn ang="T16">
                      <a:pos x="T8" y="T9"/>
                    </a:cxn>
                    <a:cxn ang="T17">
                      <a:pos x="T10" y="T11"/>
                    </a:cxn>
                  </a:cxnLst>
                  <a:rect l="T18" t="T19" r="T20" b="T21"/>
                  <a:pathLst>
                    <a:path w="72" h="7">
                      <a:moveTo>
                        <a:pt x="0" y="7"/>
                      </a:moveTo>
                      <a:lnTo>
                        <a:pt x="11" y="0"/>
                      </a:lnTo>
                      <a:lnTo>
                        <a:pt x="72" y="0"/>
                      </a:lnTo>
                      <a:lnTo>
                        <a:pt x="72" y="3"/>
                      </a:lnTo>
                      <a:lnTo>
                        <a:pt x="65" y="7"/>
                      </a:lnTo>
                      <a:lnTo>
                        <a:pt x="0" y="7"/>
                      </a:lnTo>
                      <a:close/>
                    </a:path>
                  </a:pathLst>
                </a:custGeom>
                <a:solidFill>
                  <a:srgbClr val="7B7B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6" name="Freeform 316">
                  <a:extLst>
                    <a:ext uri="{FF2B5EF4-FFF2-40B4-BE49-F238E27FC236}">
                      <a16:creationId xmlns:a16="http://schemas.microsoft.com/office/drawing/2014/main" xmlns="" id="{F2131A5A-D8EB-4836-991D-390B8CA03F56}"/>
                    </a:ext>
                  </a:extLst>
                </p:cNvPr>
                <p:cNvSpPr>
                  <a:spLocks/>
                </p:cNvSpPr>
                <p:nvPr/>
              </p:nvSpPr>
              <p:spPr bwMode="auto">
                <a:xfrm>
                  <a:off x="1199" y="3519"/>
                  <a:ext cx="30" cy="3"/>
                </a:xfrm>
                <a:custGeom>
                  <a:avLst/>
                  <a:gdLst>
                    <a:gd name="T0" fmla="*/ 0 w 61"/>
                    <a:gd name="T1" fmla="*/ 3 h 7"/>
                    <a:gd name="T2" fmla="*/ 7 w 61"/>
                    <a:gd name="T3" fmla="*/ 0 h 7"/>
                    <a:gd name="T4" fmla="*/ 30 w 61"/>
                    <a:gd name="T5" fmla="*/ 0 h 7"/>
                    <a:gd name="T6" fmla="*/ 30 w 61"/>
                    <a:gd name="T7" fmla="*/ 3 h 7"/>
                    <a:gd name="T8" fmla="*/ 0 w 61"/>
                    <a:gd name="T9" fmla="*/ 3 h 7"/>
                    <a:gd name="T10" fmla="*/ 0 60000 65536"/>
                    <a:gd name="T11" fmla="*/ 0 60000 65536"/>
                    <a:gd name="T12" fmla="*/ 0 60000 65536"/>
                    <a:gd name="T13" fmla="*/ 0 60000 65536"/>
                    <a:gd name="T14" fmla="*/ 0 60000 65536"/>
                    <a:gd name="T15" fmla="*/ 0 w 61"/>
                    <a:gd name="T16" fmla="*/ 0 h 7"/>
                    <a:gd name="T17" fmla="*/ 61 w 61"/>
                    <a:gd name="T18" fmla="*/ 7 h 7"/>
                  </a:gdLst>
                  <a:ahLst/>
                  <a:cxnLst>
                    <a:cxn ang="T10">
                      <a:pos x="T0" y="T1"/>
                    </a:cxn>
                    <a:cxn ang="T11">
                      <a:pos x="T2" y="T3"/>
                    </a:cxn>
                    <a:cxn ang="T12">
                      <a:pos x="T4" y="T5"/>
                    </a:cxn>
                    <a:cxn ang="T13">
                      <a:pos x="T6" y="T7"/>
                    </a:cxn>
                    <a:cxn ang="T14">
                      <a:pos x="T8" y="T9"/>
                    </a:cxn>
                  </a:cxnLst>
                  <a:rect l="T15" t="T16" r="T17" b="T18"/>
                  <a:pathLst>
                    <a:path w="61" h="7">
                      <a:moveTo>
                        <a:pt x="0" y="7"/>
                      </a:moveTo>
                      <a:lnTo>
                        <a:pt x="14" y="0"/>
                      </a:lnTo>
                      <a:lnTo>
                        <a:pt x="61" y="0"/>
                      </a:lnTo>
                      <a:lnTo>
                        <a:pt x="61" y="7"/>
                      </a:lnTo>
                      <a:lnTo>
                        <a:pt x="0" y="7"/>
                      </a:lnTo>
                      <a:close/>
                    </a:path>
                  </a:pathLst>
                </a:custGeom>
                <a:solidFill>
                  <a:srgbClr val="71717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7" name="Freeform 317">
                  <a:extLst>
                    <a:ext uri="{FF2B5EF4-FFF2-40B4-BE49-F238E27FC236}">
                      <a16:creationId xmlns:a16="http://schemas.microsoft.com/office/drawing/2014/main" xmlns="" id="{AF48B6C7-5F0D-49B8-8A4A-CF9998336815}"/>
                    </a:ext>
                  </a:extLst>
                </p:cNvPr>
                <p:cNvSpPr>
                  <a:spLocks/>
                </p:cNvSpPr>
                <p:nvPr/>
              </p:nvSpPr>
              <p:spPr bwMode="auto">
                <a:xfrm>
                  <a:off x="1206" y="3515"/>
                  <a:ext cx="23" cy="4"/>
                </a:xfrm>
                <a:custGeom>
                  <a:avLst/>
                  <a:gdLst>
                    <a:gd name="T0" fmla="*/ 0 w 47"/>
                    <a:gd name="T1" fmla="*/ 4 h 7"/>
                    <a:gd name="T2" fmla="*/ 6 w 47"/>
                    <a:gd name="T3" fmla="*/ 0 h 7"/>
                    <a:gd name="T4" fmla="*/ 23 w 47"/>
                    <a:gd name="T5" fmla="*/ 0 h 7"/>
                    <a:gd name="T6" fmla="*/ 23 w 47"/>
                    <a:gd name="T7" fmla="*/ 4 h 7"/>
                    <a:gd name="T8" fmla="*/ 0 w 47"/>
                    <a:gd name="T9" fmla="*/ 4 h 7"/>
                    <a:gd name="T10" fmla="*/ 0 60000 65536"/>
                    <a:gd name="T11" fmla="*/ 0 60000 65536"/>
                    <a:gd name="T12" fmla="*/ 0 60000 65536"/>
                    <a:gd name="T13" fmla="*/ 0 60000 65536"/>
                    <a:gd name="T14" fmla="*/ 0 60000 65536"/>
                    <a:gd name="T15" fmla="*/ 0 w 47"/>
                    <a:gd name="T16" fmla="*/ 0 h 7"/>
                    <a:gd name="T17" fmla="*/ 47 w 47"/>
                    <a:gd name="T18" fmla="*/ 7 h 7"/>
                  </a:gdLst>
                  <a:ahLst/>
                  <a:cxnLst>
                    <a:cxn ang="T10">
                      <a:pos x="T0" y="T1"/>
                    </a:cxn>
                    <a:cxn ang="T11">
                      <a:pos x="T2" y="T3"/>
                    </a:cxn>
                    <a:cxn ang="T12">
                      <a:pos x="T4" y="T5"/>
                    </a:cxn>
                    <a:cxn ang="T13">
                      <a:pos x="T6" y="T7"/>
                    </a:cxn>
                    <a:cxn ang="T14">
                      <a:pos x="T8" y="T9"/>
                    </a:cxn>
                  </a:cxnLst>
                  <a:rect l="T15" t="T16" r="T17" b="T18"/>
                  <a:pathLst>
                    <a:path w="47" h="7">
                      <a:moveTo>
                        <a:pt x="0" y="7"/>
                      </a:moveTo>
                      <a:lnTo>
                        <a:pt x="12" y="0"/>
                      </a:lnTo>
                      <a:lnTo>
                        <a:pt x="47" y="0"/>
                      </a:lnTo>
                      <a:lnTo>
                        <a:pt x="47" y="7"/>
                      </a:lnTo>
                      <a:lnTo>
                        <a:pt x="0" y="7"/>
                      </a:lnTo>
                      <a:close/>
                    </a:path>
                  </a:pathLst>
                </a:custGeom>
                <a:solidFill>
                  <a:srgbClr val="6868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8" name="Freeform 318">
                  <a:extLst>
                    <a:ext uri="{FF2B5EF4-FFF2-40B4-BE49-F238E27FC236}">
                      <a16:creationId xmlns:a16="http://schemas.microsoft.com/office/drawing/2014/main" xmlns="" id="{3DA8E3B8-6AAE-4808-8D18-BF6B964D6697}"/>
                    </a:ext>
                  </a:extLst>
                </p:cNvPr>
                <p:cNvSpPr>
                  <a:spLocks/>
                </p:cNvSpPr>
                <p:nvPr/>
              </p:nvSpPr>
              <p:spPr bwMode="auto">
                <a:xfrm>
                  <a:off x="1212" y="3512"/>
                  <a:ext cx="17" cy="3"/>
                </a:xfrm>
                <a:custGeom>
                  <a:avLst/>
                  <a:gdLst>
                    <a:gd name="T0" fmla="*/ 0 w 35"/>
                    <a:gd name="T1" fmla="*/ 3 h 6"/>
                    <a:gd name="T2" fmla="*/ 6 w 35"/>
                    <a:gd name="T3" fmla="*/ 0 h 6"/>
                    <a:gd name="T4" fmla="*/ 17 w 35"/>
                    <a:gd name="T5" fmla="*/ 0 h 6"/>
                    <a:gd name="T6" fmla="*/ 17 w 35"/>
                    <a:gd name="T7" fmla="*/ 3 h 6"/>
                    <a:gd name="T8" fmla="*/ 0 w 35"/>
                    <a:gd name="T9" fmla="*/ 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0" y="6"/>
                      </a:moveTo>
                      <a:lnTo>
                        <a:pt x="13" y="0"/>
                      </a:lnTo>
                      <a:lnTo>
                        <a:pt x="35" y="0"/>
                      </a:lnTo>
                      <a:lnTo>
                        <a:pt x="35" y="6"/>
                      </a:lnTo>
                      <a:lnTo>
                        <a:pt x="0" y="6"/>
                      </a:lnTo>
                      <a:close/>
                    </a:path>
                  </a:pathLst>
                </a:custGeom>
                <a:solidFill>
                  <a:srgbClr val="5E5E5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9" name="Freeform 319">
                  <a:extLst>
                    <a:ext uri="{FF2B5EF4-FFF2-40B4-BE49-F238E27FC236}">
                      <a16:creationId xmlns:a16="http://schemas.microsoft.com/office/drawing/2014/main" xmlns="" id="{E0532E3F-0D54-4835-ADCF-1059EC65BCC5}"/>
                    </a:ext>
                  </a:extLst>
                </p:cNvPr>
                <p:cNvSpPr>
                  <a:spLocks/>
                </p:cNvSpPr>
                <p:nvPr/>
              </p:nvSpPr>
              <p:spPr bwMode="auto">
                <a:xfrm>
                  <a:off x="1219" y="3508"/>
                  <a:ext cx="10" cy="4"/>
                </a:xfrm>
                <a:custGeom>
                  <a:avLst/>
                  <a:gdLst>
                    <a:gd name="T0" fmla="*/ 0 w 22"/>
                    <a:gd name="T1" fmla="*/ 4 h 7"/>
                    <a:gd name="T2" fmla="*/ 5 w 22"/>
                    <a:gd name="T3" fmla="*/ 0 h 7"/>
                    <a:gd name="T4" fmla="*/ 10 w 22"/>
                    <a:gd name="T5" fmla="*/ 0 h 7"/>
                    <a:gd name="T6" fmla="*/ 10 w 22"/>
                    <a:gd name="T7" fmla="*/ 4 h 7"/>
                    <a:gd name="T8" fmla="*/ 0 w 22"/>
                    <a:gd name="T9" fmla="*/ 4 h 7"/>
                    <a:gd name="T10" fmla="*/ 0 60000 65536"/>
                    <a:gd name="T11" fmla="*/ 0 60000 65536"/>
                    <a:gd name="T12" fmla="*/ 0 60000 65536"/>
                    <a:gd name="T13" fmla="*/ 0 60000 65536"/>
                    <a:gd name="T14" fmla="*/ 0 60000 65536"/>
                    <a:gd name="T15" fmla="*/ 0 w 22"/>
                    <a:gd name="T16" fmla="*/ 0 h 7"/>
                    <a:gd name="T17" fmla="*/ 22 w 22"/>
                    <a:gd name="T18" fmla="*/ 7 h 7"/>
                  </a:gdLst>
                  <a:ahLst/>
                  <a:cxnLst>
                    <a:cxn ang="T10">
                      <a:pos x="T0" y="T1"/>
                    </a:cxn>
                    <a:cxn ang="T11">
                      <a:pos x="T2" y="T3"/>
                    </a:cxn>
                    <a:cxn ang="T12">
                      <a:pos x="T4" y="T5"/>
                    </a:cxn>
                    <a:cxn ang="T13">
                      <a:pos x="T6" y="T7"/>
                    </a:cxn>
                    <a:cxn ang="T14">
                      <a:pos x="T8" y="T9"/>
                    </a:cxn>
                  </a:cxnLst>
                  <a:rect l="T15" t="T16" r="T17" b="T18"/>
                  <a:pathLst>
                    <a:path w="22" h="7">
                      <a:moveTo>
                        <a:pt x="0" y="7"/>
                      </a:moveTo>
                      <a:lnTo>
                        <a:pt x="12" y="0"/>
                      </a:lnTo>
                      <a:lnTo>
                        <a:pt x="22" y="0"/>
                      </a:lnTo>
                      <a:lnTo>
                        <a:pt x="22" y="7"/>
                      </a:lnTo>
                      <a:lnTo>
                        <a:pt x="0" y="7"/>
                      </a:lnTo>
                      <a:close/>
                    </a:path>
                  </a:pathLst>
                </a:custGeom>
                <a:solidFill>
                  <a:srgbClr val="55555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0" name="Freeform 320">
                  <a:extLst>
                    <a:ext uri="{FF2B5EF4-FFF2-40B4-BE49-F238E27FC236}">
                      <a16:creationId xmlns:a16="http://schemas.microsoft.com/office/drawing/2014/main" xmlns="" id="{32628876-2856-41AB-B683-F9310F739E7E}"/>
                    </a:ext>
                  </a:extLst>
                </p:cNvPr>
                <p:cNvSpPr>
                  <a:spLocks/>
                </p:cNvSpPr>
                <p:nvPr/>
              </p:nvSpPr>
              <p:spPr bwMode="auto">
                <a:xfrm>
                  <a:off x="1224" y="3506"/>
                  <a:ext cx="5" cy="2"/>
                </a:xfrm>
                <a:custGeom>
                  <a:avLst/>
                  <a:gdLst>
                    <a:gd name="T0" fmla="*/ 0 w 10"/>
                    <a:gd name="T1" fmla="*/ 2 h 5"/>
                    <a:gd name="T2" fmla="*/ 5 w 10"/>
                    <a:gd name="T3" fmla="*/ 0 h 5"/>
                    <a:gd name="T4" fmla="*/ 5 w 10"/>
                    <a:gd name="T5" fmla="*/ 2 h 5"/>
                    <a:gd name="T6" fmla="*/ 0 w 10"/>
                    <a:gd name="T7" fmla="*/ 2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5"/>
                      </a:moveTo>
                      <a:lnTo>
                        <a:pt x="10" y="0"/>
                      </a:lnTo>
                      <a:lnTo>
                        <a:pt x="10" y="5"/>
                      </a:lnTo>
                      <a:lnTo>
                        <a:pt x="0" y="5"/>
                      </a:lnTo>
                      <a:close/>
                    </a:path>
                  </a:pathLst>
                </a:custGeom>
                <a:solidFill>
                  <a:srgbClr val="4C4C4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1" name="Freeform 321">
                  <a:extLst>
                    <a:ext uri="{FF2B5EF4-FFF2-40B4-BE49-F238E27FC236}">
                      <a16:creationId xmlns:a16="http://schemas.microsoft.com/office/drawing/2014/main" xmlns="" id="{F0055B44-B2C4-41F2-8B87-4B261CE20225}"/>
                    </a:ext>
                  </a:extLst>
                </p:cNvPr>
                <p:cNvSpPr>
                  <a:spLocks/>
                </p:cNvSpPr>
                <p:nvPr/>
              </p:nvSpPr>
              <p:spPr bwMode="auto">
                <a:xfrm>
                  <a:off x="1144" y="3506"/>
                  <a:ext cx="85" cy="64"/>
                </a:xfrm>
                <a:custGeom>
                  <a:avLst/>
                  <a:gdLst>
                    <a:gd name="T0" fmla="*/ 0 w 170"/>
                    <a:gd name="T1" fmla="*/ 45 h 128"/>
                    <a:gd name="T2" fmla="*/ 0 w 170"/>
                    <a:gd name="T3" fmla="*/ 64 h 128"/>
                    <a:gd name="T4" fmla="*/ 85 w 170"/>
                    <a:gd name="T5" fmla="*/ 17 h 128"/>
                    <a:gd name="T6" fmla="*/ 85 w 170"/>
                    <a:gd name="T7" fmla="*/ 0 h 128"/>
                    <a:gd name="T8" fmla="*/ 0 w 170"/>
                    <a:gd name="T9" fmla="*/ 45 h 128"/>
                    <a:gd name="T10" fmla="*/ 0 60000 65536"/>
                    <a:gd name="T11" fmla="*/ 0 60000 65536"/>
                    <a:gd name="T12" fmla="*/ 0 60000 65536"/>
                    <a:gd name="T13" fmla="*/ 0 60000 65536"/>
                    <a:gd name="T14" fmla="*/ 0 60000 65536"/>
                    <a:gd name="T15" fmla="*/ 0 w 170"/>
                    <a:gd name="T16" fmla="*/ 0 h 128"/>
                    <a:gd name="T17" fmla="*/ 170 w 170"/>
                    <a:gd name="T18" fmla="*/ 128 h 128"/>
                  </a:gdLst>
                  <a:ahLst/>
                  <a:cxnLst>
                    <a:cxn ang="T10">
                      <a:pos x="T0" y="T1"/>
                    </a:cxn>
                    <a:cxn ang="T11">
                      <a:pos x="T2" y="T3"/>
                    </a:cxn>
                    <a:cxn ang="T12">
                      <a:pos x="T4" y="T5"/>
                    </a:cxn>
                    <a:cxn ang="T13">
                      <a:pos x="T6" y="T7"/>
                    </a:cxn>
                    <a:cxn ang="T14">
                      <a:pos x="T8" y="T9"/>
                    </a:cxn>
                  </a:cxnLst>
                  <a:rect l="T15" t="T16" r="T17" b="T18"/>
                  <a:pathLst>
                    <a:path w="170" h="128">
                      <a:moveTo>
                        <a:pt x="0" y="91"/>
                      </a:moveTo>
                      <a:lnTo>
                        <a:pt x="0" y="128"/>
                      </a:lnTo>
                      <a:lnTo>
                        <a:pt x="170" y="35"/>
                      </a:lnTo>
                      <a:lnTo>
                        <a:pt x="170" y="0"/>
                      </a:lnTo>
                      <a:lnTo>
                        <a:pt x="0" y="91"/>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2" name="Rectangle 322">
                  <a:extLst>
                    <a:ext uri="{FF2B5EF4-FFF2-40B4-BE49-F238E27FC236}">
                      <a16:creationId xmlns:a16="http://schemas.microsoft.com/office/drawing/2014/main" xmlns="" id="{B8E8D704-9045-47C5-A543-4D247007BC3C}"/>
                    </a:ext>
                  </a:extLst>
                </p:cNvPr>
                <p:cNvSpPr>
                  <a:spLocks noChangeArrowheads="1"/>
                </p:cNvSpPr>
                <p:nvPr/>
              </p:nvSpPr>
              <p:spPr bwMode="auto">
                <a:xfrm>
                  <a:off x="808" y="3551"/>
                  <a:ext cx="336" cy="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3" name="Rectangle 323">
                  <a:extLst>
                    <a:ext uri="{FF2B5EF4-FFF2-40B4-BE49-F238E27FC236}">
                      <a16:creationId xmlns:a16="http://schemas.microsoft.com/office/drawing/2014/main" xmlns="" id="{CDAA2E88-61EC-4779-B901-88E2FFA4BED9}"/>
                    </a:ext>
                  </a:extLst>
                </p:cNvPr>
                <p:cNvSpPr>
                  <a:spLocks noChangeArrowheads="1"/>
                </p:cNvSpPr>
                <p:nvPr/>
              </p:nvSpPr>
              <p:spPr bwMode="auto">
                <a:xfrm>
                  <a:off x="808" y="3551"/>
                  <a:ext cx="336" cy="1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4" name="Freeform 324">
                  <a:extLst>
                    <a:ext uri="{FF2B5EF4-FFF2-40B4-BE49-F238E27FC236}">
                      <a16:creationId xmlns:a16="http://schemas.microsoft.com/office/drawing/2014/main" xmlns="" id="{E81D521D-0EB7-4422-93E1-138FED751F3B}"/>
                    </a:ext>
                  </a:extLst>
                </p:cNvPr>
                <p:cNvSpPr>
                  <a:spLocks/>
                </p:cNvSpPr>
                <p:nvPr/>
              </p:nvSpPr>
              <p:spPr bwMode="auto">
                <a:xfrm>
                  <a:off x="808" y="3165"/>
                  <a:ext cx="467" cy="333"/>
                </a:xfrm>
                <a:custGeom>
                  <a:avLst/>
                  <a:gdLst>
                    <a:gd name="T0" fmla="*/ 9 w 933"/>
                    <a:gd name="T1" fmla="*/ 333 h 667"/>
                    <a:gd name="T2" fmla="*/ 457 w 933"/>
                    <a:gd name="T3" fmla="*/ 333 h 667"/>
                    <a:gd name="T4" fmla="*/ 462 w 933"/>
                    <a:gd name="T5" fmla="*/ 332 h 667"/>
                    <a:gd name="T6" fmla="*/ 464 w 933"/>
                    <a:gd name="T7" fmla="*/ 331 h 667"/>
                    <a:gd name="T8" fmla="*/ 466 w 933"/>
                    <a:gd name="T9" fmla="*/ 328 h 667"/>
                    <a:gd name="T10" fmla="*/ 467 w 933"/>
                    <a:gd name="T11" fmla="*/ 325 h 667"/>
                    <a:gd name="T12" fmla="*/ 467 w 933"/>
                    <a:gd name="T13" fmla="*/ 9 h 667"/>
                    <a:gd name="T14" fmla="*/ 466 w 933"/>
                    <a:gd name="T15" fmla="*/ 5 h 667"/>
                    <a:gd name="T16" fmla="*/ 464 w 933"/>
                    <a:gd name="T17" fmla="*/ 2 h 667"/>
                    <a:gd name="T18" fmla="*/ 462 w 933"/>
                    <a:gd name="T19" fmla="*/ 1 h 667"/>
                    <a:gd name="T20" fmla="*/ 457 w 933"/>
                    <a:gd name="T21" fmla="*/ 0 h 667"/>
                    <a:gd name="T22" fmla="*/ 9 w 933"/>
                    <a:gd name="T23" fmla="*/ 0 h 667"/>
                    <a:gd name="T24" fmla="*/ 5 w 933"/>
                    <a:gd name="T25" fmla="*/ 1 h 667"/>
                    <a:gd name="T26" fmla="*/ 3 w 933"/>
                    <a:gd name="T27" fmla="*/ 2 h 667"/>
                    <a:gd name="T28" fmla="*/ 1 w 933"/>
                    <a:gd name="T29" fmla="*/ 5 h 667"/>
                    <a:gd name="T30" fmla="*/ 0 w 933"/>
                    <a:gd name="T31" fmla="*/ 9 h 667"/>
                    <a:gd name="T32" fmla="*/ 0 w 933"/>
                    <a:gd name="T33" fmla="*/ 325 h 667"/>
                    <a:gd name="T34" fmla="*/ 1 w 933"/>
                    <a:gd name="T35" fmla="*/ 328 h 667"/>
                    <a:gd name="T36" fmla="*/ 3 w 933"/>
                    <a:gd name="T37" fmla="*/ 331 h 667"/>
                    <a:gd name="T38" fmla="*/ 5 w 933"/>
                    <a:gd name="T39" fmla="*/ 332 h 667"/>
                    <a:gd name="T40" fmla="*/ 9 w 933"/>
                    <a:gd name="T41" fmla="*/ 333 h 6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3"/>
                    <a:gd name="T64" fmla="*/ 0 h 667"/>
                    <a:gd name="T65" fmla="*/ 933 w 933"/>
                    <a:gd name="T66" fmla="*/ 667 h 6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3" h="667">
                      <a:moveTo>
                        <a:pt x="18" y="667"/>
                      </a:moveTo>
                      <a:lnTo>
                        <a:pt x="914" y="667"/>
                      </a:lnTo>
                      <a:lnTo>
                        <a:pt x="923" y="665"/>
                      </a:lnTo>
                      <a:lnTo>
                        <a:pt x="928" y="662"/>
                      </a:lnTo>
                      <a:lnTo>
                        <a:pt x="931" y="656"/>
                      </a:lnTo>
                      <a:lnTo>
                        <a:pt x="933" y="650"/>
                      </a:lnTo>
                      <a:lnTo>
                        <a:pt x="933" y="18"/>
                      </a:lnTo>
                      <a:lnTo>
                        <a:pt x="931" y="10"/>
                      </a:lnTo>
                      <a:lnTo>
                        <a:pt x="928" y="5"/>
                      </a:lnTo>
                      <a:lnTo>
                        <a:pt x="923" y="2"/>
                      </a:lnTo>
                      <a:lnTo>
                        <a:pt x="914" y="0"/>
                      </a:lnTo>
                      <a:lnTo>
                        <a:pt x="18" y="0"/>
                      </a:lnTo>
                      <a:lnTo>
                        <a:pt x="10" y="2"/>
                      </a:lnTo>
                      <a:lnTo>
                        <a:pt x="5" y="5"/>
                      </a:lnTo>
                      <a:lnTo>
                        <a:pt x="2" y="10"/>
                      </a:lnTo>
                      <a:lnTo>
                        <a:pt x="0" y="18"/>
                      </a:lnTo>
                      <a:lnTo>
                        <a:pt x="0" y="650"/>
                      </a:lnTo>
                      <a:lnTo>
                        <a:pt x="2" y="656"/>
                      </a:lnTo>
                      <a:lnTo>
                        <a:pt x="5" y="662"/>
                      </a:lnTo>
                      <a:lnTo>
                        <a:pt x="10" y="665"/>
                      </a:lnTo>
                      <a:lnTo>
                        <a:pt x="18" y="667"/>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5" name="Freeform 325">
                  <a:extLst>
                    <a:ext uri="{FF2B5EF4-FFF2-40B4-BE49-F238E27FC236}">
                      <a16:creationId xmlns:a16="http://schemas.microsoft.com/office/drawing/2014/main" xmlns="" id="{B9E656D2-F333-4006-8E95-4D52BA376031}"/>
                    </a:ext>
                  </a:extLst>
                </p:cNvPr>
                <p:cNvSpPr>
                  <a:spLocks/>
                </p:cNvSpPr>
                <p:nvPr/>
              </p:nvSpPr>
              <p:spPr bwMode="auto">
                <a:xfrm>
                  <a:off x="808" y="3165"/>
                  <a:ext cx="467" cy="333"/>
                </a:xfrm>
                <a:custGeom>
                  <a:avLst/>
                  <a:gdLst>
                    <a:gd name="T0" fmla="*/ 9 w 933"/>
                    <a:gd name="T1" fmla="*/ 333 h 667"/>
                    <a:gd name="T2" fmla="*/ 457 w 933"/>
                    <a:gd name="T3" fmla="*/ 333 h 667"/>
                    <a:gd name="T4" fmla="*/ 457 w 933"/>
                    <a:gd name="T5" fmla="*/ 333 h 667"/>
                    <a:gd name="T6" fmla="*/ 462 w 933"/>
                    <a:gd name="T7" fmla="*/ 332 h 667"/>
                    <a:gd name="T8" fmla="*/ 464 w 933"/>
                    <a:gd name="T9" fmla="*/ 331 h 667"/>
                    <a:gd name="T10" fmla="*/ 466 w 933"/>
                    <a:gd name="T11" fmla="*/ 328 h 667"/>
                    <a:gd name="T12" fmla="*/ 467 w 933"/>
                    <a:gd name="T13" fmla="*/ 325 h 667"/>
                    <a:gd name="T14" fmla="*/ 467 w 933"/>
                    <a:gd name="T15" fmla="*/ 9 h 667"/>
                    <a:gd name="T16" fmla="*/ 467 w 933"/>
                    <a:gd name="T17" fmla="*/ 9 h 667"/>
                    <a:gd name="T18" fmla="*/ 466 w 933"/>
                    <a:gd name="T19" fmla="*/ 5 h 667"/>
                    <a:gd name="T20" fmla="*/ 464 w 933"/>
                    <a:gd name="T21" fmla="*/ 2 h 667"/>
                    <a:gd name="T22" fmla="*/ 462 w 933"/>
                    <a:gd name="T23" fmla="*/ 1 h 667"/>
                    <a:gd name="T24" fmla="*/ 457 w 933"/>
                    <a:gd name="T25" fmla="*/ 0 h 667"/>
                    <a:gd name="T26" fmla="*/ 9 w 933"/>
                    <a:gd name="T27" fmla="*/ 0 h 667"/>
                    <a:gd name="T28" fmla="*/ 9 w 933"/>
                    <a:gd name="T29" fmla="*/ 0 h 667"/>
                    <a:gd name="T30" fmla="*/ 5 w 933"/>
                    <a:gd name="T31" fmla="*/ 1 h 667"/>
                    <a:gd name="T32" fmla="*/ 3 w 933"/>
                    <a:gd name="T33" fmla="*/ 2 h 667"/>
                    <a:gd name="T34" fmla="*/ 1 w 933"/>
                    <a:gd name="T35" fmla="*/ 5 h 667"/>
                    <a:gd name="T36" fmla="*/ 0 w 933"/>
                    <a:gd name="T37" fmla="*/ 9 h 667"/>
                    <a:gd name="T38" fmla="*/ 0 w 933"/>
                    <a:gd name="T39" fmla="*/ 325 h 667"/>
                    <a:gd name="T40" fmla="*/ 0 w 933"/>
                    <a:gd name="T41" fmla="*/ 325 h 667"/>
                    <a:gd name="T42" fmla="*/ 1 w 933"/>
                    <a:gd name="T43" fmla="*/ 328 h 667"/>
                    <a:gd name="T44" fmla="*/ 3 w 933"/>
                    <a:gd name="T45" fmla="*/ 331 h 667"/>
                    <a:gd name="T46" fmla="*/ 5 w 933"/>
                    <a:gd name="T47" fmla="*/ 332 h 667"/>
                    <a:gd name="T48" fmla="*/ 9 w 933"/>
                    <a:gd name="T49" fmla="*/ 333 h 6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3"/>
                    <a:gd name="T76" fmla="*/ 0 h 667"/>
                    <a:gd name="T77" fmla="*/ 933 w 933"/>
                    <a:gd name="T78" fmla="*/ 667 h 6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3" h="667">
                      <a:moveTo>
                        <a:pt x="18" y="667"/>
                      </a:moveTo>
                      <a:lnTo>
                        <a:pt x="914" y="667"/>
                      </a:lnTo>
                      <a:lnTo>
                        <a:pt x="923" y="665"/>
                      </a:lnTo>
                      <a:lnTo>
                        <a:pt x="928" y="662"/>
                      </a:lnTo>
                      <a:lnTo>
                        <a:pt x="931" y="656"/>
                      </a:lnTo>
                      <a:lnTo>
                        <a:pt x="933" y="650"/>
                      </a:lnTo>
                      <a:lnTo>
                        <a:pt x="933" y="18"/>
                      </a:lnTo>
                      <a:lnTo>
                        <a:pt x="931" y="10"/>
                      </a:lnTo>
                      <a:lnTo>
                        <a:pt x="928" y="5"/>
                      </a:lnTo>
                      <a:lnTo>
                        <a:pt x="923" y="2"/>
                      </a:lnTo>
                      <a:lnTo>
                        <a:pt x="914" y="0"/>
                      </a:lnTo>
                      <a:lnTo>
                        <a:pt x="18" y="0"/>
                      </a:lnTo>
                      <a:lnTo>
                        <a:pt x="10" y="2"/>
                      </a:lnTo>
                      <a:lnTo>
                        <a:pt x="5" y="5"/>
                      </a:lnTo>
                      <a:lnTo>
                        <a:pt x="2" y="10"/>
                      </a:lnTo>
                      <a:lnTo>
                        <a:pt x="0" y="18"/>
                      </a:lnTo>
                      <a:lnTo>
                        <a:pt x="0" y="650"/>
                      </a:lnTo>
                      <a:lnTo>
                        <a:pt x="2" y="656"/>
                      </a:lnTo>
                      <a:lnTo>
                        <a:pt x="5" y="662"/>
                      </a:lnTo>
                      <a:lnTo>
                        <a:pt x="10" y="665"/>
                      </a:lnTo>
                      <a:lnTo>
                        <a:pt x="18" y="66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6" name="Freeform 326">
                  <a:extLst>
                    <a:ext uri="{FF2B5EF4-FFF2-40B4-BE49-F238E27FC236}">
                      <a16:creationId xmlns:a16="http://schemas.microsoft.com/office/drawing/2014/main" xmlns="" id="{2D57AF42-4280-4B08-B065-E39E81FA9EC1}"/>
                    </a:ext>
                  </a:extLst>
                </p:cNvPr>
                <p:cNvSpPr>
                  <a:spLocks/>
                </p:cNvSpPr>
                <p:nvPr/>
              </p:nvSpPr>
              <p:spPr bwMode="auto">
                <a:xfrm>
                  <a:off x="835" y="3194"/>
                  <a:ext cx="420" cy="278"/>
                </a:xfrm>
                <a:custGeom>
                  <a:avLst/>
                  <a:gdLst>
                    <a:gd name="T0" fmla="*/ 12 w 838"/>
                    <a:gd name="T1" fmla="*/ 0 h 555"/>
                    <a:gd name="T2" fmla="*/ 408 w 838"/>
                    <a:gd name="T3" fmla="*/ 0 h 555"/>
                    <a:gd name="T4" fmla="*/ 413 w 838"/>
                    <a:gd name="T5" fmla="*/ 1 h 555"/>
                    <a:gd name="T6" fmla="*/ 417 w 838"/>
                    <a:gd name="T7" fmla="*/ 3 h 555"/>
                    <a:gd name="T8" fmla="*/ 419 w 838"/>
                    <a:gd name="T9" fmla="*/ 6 h 555"/>
                    <a:gd name="T10" fmla="*/ 420 w 838"/>
                    <a:gd name="T11" fmla="*/ 10 h 555"/>
                    <a:gd name="T12" fmla="*/ 420 w 838"/>
                    <a:gd name="T13" fmla="*/ 267 h 555"/>
                    <a:gd name="T14" fmla="*/ 419 w 838"/>
                    <a:gd name="T15" fmla="*/ 271 h 555"/>
                    <a:gd name="T16" fmla="*/ 417 w 838"/>
                    <a:gd name="T17" fmla="*/ 275 h 555"/>
                    <a:gd name="T18" fmla="*/ 413 w 838"/>
                    <a:gd name="T19" fmla="*/ 277 h 555"/>
                    <a:gd name="T20" fmla="*/ 408 w 838"/>
                    <a:gd name="T21" fmla="*/ 278 h 555"/>
                    <a:gd name="T22" fmla="*/ 12 w 838"/>
                    <a:gd name="T23" fmla="*/ 278 h 555"/>
                    <a:gd name="T24" fmla="*/ 7 w 838"/>
                    <a:gd name="T25" fmla="*/ 277 h 555"/>
                    <a:gd name="T26" fmla="*/ 3 w 838"/>
                    <a:gd name="T27" fmla="*/ 275 h 555"/>
                    <a:gd name="T28" fmla="*/ 1 w 838"/>
                    <a:gd name="T29" fmla="*/ 271 h 555"/>
                    <a:gd name="T30" fmla="*/ 0 w 838"/>
                    <a:gd name="T31" fmla="*/ 267 h 555"/>
                    <a:gd name="T32" fmla="*/ 0 w 838"/>
                    <a:gd name="T33" fmla="*/ 10 h 555"/>
                    <a:gd name="T34" fmla="*/ 1 w 838"/>
                    <a:gd name="T35" fmla="*/ 6 h 555"/>
                    <a:gd name="T36" fmla="*/ 3 w 838"/>
                    <a:gd name="T37" fmla="*/ 3 h 555"/>
                    <a:gd name="T38" fmla="*/ 7 w 838"/>
                    <a:gd name="T39" fmla="*/ 1 h 555"/>
                    <a:gd name="T40" fmla="*/ 12 w 838"/>
                    <a:gd name="T41" fmla="*/ 0 h 5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8"/>
                    <a:gd name="T64" fmla="*/ 0 h 555"/>
                    <a:gd name="T65" fmla="*/ 838 w 838"/>
                    <a:gd name="T66" fmla="*/ 555 h 5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8" h="555">
                      <a:moveTo>
                        <a:pt x="23" y="0"/>
                      </a:moveTo>
                      <a:lnTo>
                        <a:pt x="815" y="0"/>
                      </a:lnTo>
                      <a:lnTo>
                        <a:pt x="825" y="2"/>
                      </a:lnTo>
                      <a:lnTo>
                        <a:pt x="832" y="5"/>
                      </a:lnTo>
                      <a:lnTo>
                        <a:pt x="837" y="12"/>
                      </a:lnTo>
                      <a:lnTo>
                        <a:pt x="838" y="19"/>
                      </a:lnTo>
                      <a:lnTo>
                        <a:pt x="838" y="533"/>
                      </a:lnTo>
                      <a:lnTo>
                        <a:pt x="837" y="542"/>
                      </a:lnTo>
                      <a:lnTo>
                        <a:pt x="832" y="549"/>
                      </a:lnTo>
                      <a:lnTo>
                        <a:pt x="825" y="554"/>
                      </a:lnTo>
                      <a:lnTo>
                        <a:pt x="815" y="555"/>
                      </a:lnTo>
                      <a:lnTo>
                        <a:pt x="23" y="555"/>
                      </a:lnTo>
                      <a:lnTo>
                        <a:pt x="13" y="554"/>
                      </a:lnTo>
                      <a:lnTo>
                        <a:pt x="6" y="549"/>
                      </a:lnTo>
                      <a:lnTo>
                        <a:pt x="1" y="542"/>
                      </a:lnTo>
                      <a:lnTo>
                        <a:pt x="0" y="533"/>
                      </a:lnTo>
                      <a:lnTo>
                        <a:pt x="0" y="19"/>
                      </a:lnTo>
                      <a:lnTo>
                        <a:pt x="1" y="12"/>
                      </a:lnTo>
                      <a:lnTo>
                        <a:pt x="6" y="5"/>
                      </a:lnTo>
                      <a:lnTo>
                        <a:pt x="13"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7" name="Freeform 327">
                  <a:extLst>
                    <a:ext uri="{FF2B5EF4-FFF2-40B4-BE49-F238E27FC236}">
                      <a16:creationId xmlns:a16="http://schemas.microsoft.com/office/drawing/2014/main" xmlns="" id="{94FFE5BC-1F07-4D7B-BD3A-020C1F872A96}"/>
                    </a:ext>
                  </a:extLst>
                </p:cNvPr>
                <p:cNvSpPr>
                  <a:spLocks/>
                </p:cNvSpPr>
                <p:nvPr/>
              </p:nvSpPr>
              <p:spPr bwMode="auto">
                <a:xfrm>
                  <a:off x="835" y="3194"/>
                  <a:ext cx="420" cy="278"/>
                </a:xfrm>
                <a:custGeom>
                  <a:avLst/>
                  <a:gdLst>
                    <a:gd name="T0" fmla="*/ 12 w 838"/>
                    <a:gd name="T1" fmla="*/ 0 h 555"/>
                    <a:gd name="T2" fmla="*/ 408 w 838"/>
                    <a:gd name="T3" fmla="*/ 0 h 555"/>
                    <a:gd name="T4" fmla="*/ 408 w 838"/>
                    <a:gd name="T5" fmla="*/ 0 h 555"/>
                    <a:gd name="T6" fmla="*/ 413 w 838"/>
                    <a:gd name="T7" fmla="*/ 1 h 555"/>
                    <a:gd name="T8" fmla="*/ 417 w 838"/>
                    <a:gd name="T9" fmla="*/ 3 h 555"/>
                    <a:gd name="T10" fmla="*/ 419 w 838"/>
                    <a:gd name="T11" fmla="*/ 6 h 555"/>
                    <a:gd name="T12" fmla="*/ 420 w 838"/>
                    <a:gd name="T13" fmla="*/ 10 h 555"/>
                    <a:gd name="T14" fmla="*/ 420 w 838"/>
                    <a:gd name="T15" fmla="*/ 267 h 555"/>
                    <a:gd name="T16" fmla="*/ 420 w 838"/>
                    <a:gd name="T17" fmla="*/ 267 h 555"/>
                    <a:gd name="T18" fmla="*/ 419 w 838"/>
                    <a:gd name="T19" fmla="*/ 271 h 555"/>
                    <a:gd name="T20" fmla="*/ 417 w 838"/>
                    <a:gd name="T21" fmla="*/ 275 h 555"/>
                    <a:gd name="T22" fmla="*/ 413 w 838"/>
                    <a:gd name="T23" fmla="*/ 277 h 555"/>
                    <a:gd name="T24" fmla="*/ 408 w 838"/>
                    <a:gd name="T25" fmla="*/ 278 h 555"/>
                    <a:gd name="T26" fmla="*/ 12 w 838"/>
                    <a:gd name="T27" fmla="*/ 278 h 555"/>
                    <a:gd name="T28" fmla="*/ 12 w 838"/>
                    <a:gd name="T29" fmla="*/ 278 h 555"/>
                    <a:gd name="T30" fmla="*/ 7 w 838"/>
                    <a:gd name="T31" fmla="*/ 277 h 555"/>
                    <a:gd name="T32" fmla="*/ 3 w 838"/>
                    <a:gd name="T33" fmla="*/ 275 h 555"/>
                    <a:gd name="T34" fmla="*/ 1 w 838"/>
                    <a:gd name="T35" fmla="*/ 271 h 555"/>
                    <a:gd name="T36" fmla="*/ 0 w 838"/>
                    <a:gd name="T37" fmla="*/ 267 h 555"/>
                    <a:gd name="T38" fmla="*/ 0 w 838"/>
                    <a:gd name="T39" fmla="*/ 10 h 555"/>
                    <a:gd name="T40" fmla="*/ 0 w 838"/>
                    <a:gd name="T41" fmla="*/ 10 h 555"/>
                    <a:gd name="T42" fmla="*/ 1 w 838"/>
                    <a:gd name="T43" fmla="*/ 6 h 555"/>
                    <a:gd name="T44" fmla="*/ 3 w 838"/>
                    <a:gd name="T45" fmla="*/ 3 h 555"/>
                    <a:gd name="T46" fmla="*/ 7 w 838"/>
                    <a:gd name="T47" fmla="*/ 1 h 555"/>
                    <a:gd name="T48" fmla="*/ 12 w 838"/>
                    <a:gd name="T49" fmla="*/ 0 h 5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8"/>
                    <a:gd name="T76" fmla="*/ 0 h 555"/>
                    <a:gd name="T77" fmla="*/ 838 w 838"/>
                    <a:gd name="T78" fmla="*/ 555 h 5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8" h="555">
                      <a:moveTo>
                        <a:pt x="23" y="0"/>
                      </a:moveTo>
                      <a:lnTo>
                        <a:pt x="815" y="0"/>
                      </a:lnTo>
                      <a:lnTo>
                        <a:pt x="825" y="2"/>
                      </a:lnTo>
                      <a:lnTo>
                        <a:pt x="832" y="5"/>
                      </a:lnTo>
                      <a:lnTo>
                        <a:pt x="837" y="12"/>
                      </a:lnTo>
                      <a:lnTo>
                        <a:pt x="838" y="19"/>
                      </a:lnTo>
                      <a:lnTo>
                        <a:pt x="838" y="533"/>
                      </a:lnTo>
                      <a:lnTo>
                        <a:pt x="837" y="542"/>
                      </a:lnTo>
                      <a:lnTo>
                        <a:pt x="832" y="549"/>
                      </a:lnTo>
                      <a:lnTo>
                        <a:pt x="825" y="554"/>
                      </a:lnTo>
                      <a:lnTo>
                        <a:pt x="815" y="555"/>
                      </a:lnTo>
                      <a:lnTo>
                        <a:pt x="23" y="555"/>
                      </a:lnTo>
                      <a:lnTo>
                        <a:pt x="13" y="554"/>
                      </a:lnTo>
                      <a:lnTo>
                        <a:pt x="6" y="549"/>
                      </a:lnTo>
                      <a:lnTo>
                        <a:pt x="1" y="542"/>
                      </a:lnTo>
                      <a:lnTo>
                        <a:pt x="0" y="533"/>
                      </a:lnTo>
                      <a:lnTo>
                        <a:pt x="0" y="19"/>
                      </a:lnTo>
                      <a:lnTo>
                        <a:pt x="1" y="12"/>
                      </a:lnTo>
                      <a:lnTo>
                        <a:pt x="6" y="5"/>
                      </a:lnTo>
                      <a:lnTo>
                        <a:pt x="13" y="2"/>
                      </a:lnTo>
                      <a:lnTo>
                        <a:pt x="2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8" name="Freeform 328">
                  <a:extLst>
                    <a:ext uri="{FF2B5EF4-FFF2-40B4-BE49-F238E27FC236}">
                      <a16:creationId xmlns:a16="http://schemas.microsoft.com/office/drawing/2014/main" xmlns="" id="{C5E7541E-3983-4148-A8F0-6B1D71F412BB}"/>
                    </a:ext>
                  </a:extLst>
                </p:cNvPr>
                <p:cNvSpPr>
                  <a:spLocks/>
                </p:cNvSpPr>
                <p:nvPr/>
              </p:nvSpPr>
              <p:spPr bwMode="auto">
                <a:xfrm>
                  <a:off x="854" y="3211"/>
                  <a:ext cx="385" cy="244"/>
                </a:xfrm>
                <a:custGeom>
                  <a:avLst/>
                  <a:gdLst>
                    <a:gd name="T0" fmla="*/ 15 w 769"/>
                    <a:gd name="T1" fmla="*/ 0 h 488"/>
                    <a:gd name="T2" fmla="*/ 369 w 769"/>
                    <a:gd name="T3" fmla="*/ 0 h 488"/>
                    <a:gd name="T4" fmla="*/ 376 w 769"/>
                    <a:gd name="T5" fmla="*/ 1 h 488"/>
                    <a:gd name="T6" fmla="*/ 381 w 769"/>
                    <a:gd name="T7" fmla="*/ 4 h 488"/>
                    <a:gd name="T8" fmla="*/ 384 w 769"/>
                    <a:gd name="T9" fmla="*/ 9 h 488"/>
                    <a:gd name="T10" fmla="*/ 385 w 769"/>
                    <a:gd name="T11" fmla="*/ 14 h 488"/>
                    <a:gd name="T12" fmla="*/ 385 w 769"/>
                    <a:gd name="T13" fmla="*/ 230 h 488"/>
                    <a:gd name="T14" fmla="*/ 384 w 769"/>
                    <a:gd name="T15" fmla="*/ 236 h 488"/>
                    <a:gd name="T16" fmla="*/ 381 w 769"/>
                    <a:gd name="T17" fmla="*/ 240 h 488"/>
                    <a:gd name="T18" fmla="*/ 376 w 769"/>
                    <a:gd name="T19" fmla="*/ 243 h 488"/>
                    <a:gd name="T20" fmla="*/ 369 w 769"/>
                    <a:gd name="T21" fmla="*/ 244 h 488"/>
                    <a:gd name="T22" fmla="*/ 15 w 769"/>
                    <a:gd name="T23" fmla="*/ 244 h 488"/>
                    <a:gd name="T24" fmla="*/ 9 w 769"/>
                    <a:gd name="T25" fmla="*/ 243 h 488"/>
                    <a:gd name="T26" fmla="*/ 4 w 769"/>
                    <a:gd name="T27" fmla="*/ 240 h 488"/>
                    <a:gd name="T28" fmla="*/ 1 w 769"/>
                    <a:gd name="T29" fmla="*/ 236 h 488"/>
                    <a:gd name="T30" fmla="*/ 0 w 769"/>
                    <a:gd name="T31" fmla="*/ 230 h 488"/>
                    <a:gd name="T32" fmla="*/ 0 w 769"/>
                    <a:gd name="T33" fmla="*/ 14 h 488"/>
                    <a:gd name="T34" fmla="*/ 1 w 769"/>
                    <a:gd name="T35" fmla="*/ 9 h 488"/>
                    <a:gd name="T36" fmla="*/ 4 w 769"/>
                    <a:gd name="T37" fmla="*/ 4 h 488"/>
                    <a:gd name="T38" fmla="*/ 9 w 769"/>
                    <a:gd name="T39" fmla="*/ 1 h 488"/>
                    <a:gd name="T40" fmla="*/ 15 w 769"/>
                    <a:gd name="T41" fmla="*/ 0 h 4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9"/>
                    <a:gd name="T64" fmla="*/ 0 h 488"/>
                    <a:gd name="T65" fmla="*/ 769 w 769"/>
                    <a:gd name="T66" fmla="*/ 488 h 4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9" h="488">
                      <a:moveTo>
                        <a:pt x="30" y="0"/>
                      </a:moveTo>
                      <a:lnTo>
                        <a:pt x="737" y="0"/>
                      </a:lnTo>
                      <a:lnTo>
                        <a:pt x="751" y="1"/>
                      </a:lnTo>
                      <a:lnTo>
                        <a:pt x="761" y="8"/>
                      </a:lnTo>
                      <a:lnTo>
                        <a:pt x="768" y="17"/>
                      </a:lnTo>
                      <a:lnTo>
                        <a:pt x="769" y="28"/>
                      </a:lnTo>
                      <a:lnTo>
                        <a:pt x="769" y="459"/>
                      </a:lnTo>
                      <a:lnTo>
                        <a:pt x="768" y="471"/>
                      </a:lnTo>
                      <a:lnTo>
                        <a:pt x="761" y="479"/>
                      </a:lnTo>
                      <a:lnTo>
                        <a:pt x="751" y="486"/>
                      </a:lnTo>
                      <a:lnTo>
                        <a:pt x="737" y="488"/>
                      </a:lnTo>
                      <a:lnTo>
                        <a:pt x="30" y="488"/>
                      </a:lnTo>
                      <a:lnTo>
                        <a:pt x="18" y="486"/>
                      </a:lnTo>
                      <a:lnTo>
                        <a:pt x="8" y="479"/>
                      </a:lnTo>
                      <a:lnTo>
                        <a:pt x="1" y="471"/>
                      </a:lnTo>
                      <a:lnTo>
                        <a:pt x="0" y="459"/>
                      </a:lnTo>
                      <a:lnTo>
                        <a:pt x="0" y="28"/>
                      </a:lnTo>
                      <a:lnTo>
                        <a:pt x="1" y="17"/>
                      </a:lnTo>
                      <a:lnTo>
                        <a:pt x="8" y="8"/>
                      </a:lnTo>
                      <a:lnTo>
                        <a:pt x="18" y="1"/>
                      </a:lnTo>
                      <a:lnTo>
                        <a:pt x="3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9" name="Freeform 329">
                  <a:extLst>
                    <a:ext uri="{FF2B5EF4-FFF2-40B4-BE49-F238E27FC236}">
                      <a16:creationId xmlns:a16="http://schemas.microsoft.com/office/drawing/2014/main" xmlns="" id="{F23D9E8A-8AC4-4A59-9C41-11F9DED8057E}"/>
                    </a:ext>
                  </a:extLst>
                </p:cNvPr>
                <p:cNvSpPr>
                  <a:spLocks/>
                </p:cNvSpPr>
                <p:nvPr/>
              </p:nvSpPr>
              <p:spPr bwMode="auto">
                <a:xfrm>
                  <a:off x="854" y="3211"/>
                  <a:ext cx="385" cy="244"/>
                </a:xfrm>
                <a:custGeom>
                  <a:avLst/>
                  <a:gdLst>
                    <a:gd name="T0" fmla="*/ 15 w 769"/>
                    <a:gd name="T1" fmla="*/ 0 h 488"/>
                    <a:gd name="T2" fmla="*/ 369 w 769"/>
                    <a:gd name="T3" fmla="*/ 0 h 488"/>
                    <a:gd name="T4" fmla="*/ 369 w 769"/>
                    <a:gd name="T5" fmla="*/ 0 h 488"/>
                    <a:gd name="T6" fmla="*/ 376 w 769"/>
                    <a:gd name="T7" fmla="*/ 1 h 488"/>
                    <a:gd name="T8" fmla="*/ 381 w 769"/>
                    <a:gd name="T9" fmla="*/ 4 h 488"/>
                    <a:gd name="T10" fmla="*/ 384 w 769"/>
                    <a:gd name="T11" fmla="*/ 9 h 488"/>
                    <a:gd name="T12" fmla="*/ 385 w 769"/>
                    <a:gd name="T13" fmla="*/ 14 h 488"/>
                    <a:gd name="T14" fmla="*/ 385 w 769"/>
                    <a:gd name="T15" fmla="*/ 230 h 488"/>
                    <a:gd name="T16" fmla="*/ 385 w 769"/>
                    <a:gd name="T17" fmla="*/ 230 h 488"/>
                    <a:gd name="T18" fmla="*/ 384 w 769"/>
                    <a:gd name="T19" fmla="*/ 236 h 488"/>
                    <a:gd name="T20" fmla="*/ 381 w 769"/>
                    <a:gd name="T21" fmla="*/ 240 h 488"/>
                    <a:gd name="T22" fmla="*/ 376 w 769"/>
                    <a:gd name="T23" fmla="*/ 243 h 488"/>
                    <a:gd name="T24" fmla="*/ 369 w 769"/>
                    <a:gd name="T25" fmla="*/ 244 h 488"/>
                    <a:gd name="T26" fmla="*/ 15 w 769"/>
                    <a:gd name="T27" fmla="*/ 244 h 488"/>
                    <a:gd name="T28" fmla="*/ 15 w 769"/>
                    <a:gd name="T29" fmla="*/ 244 h 488"/>
                    <a:gd name="T30" fmla="*/ 9 w 769"/>
                    <a:gd name="T31" fmla="*/ 243 h 488"/>
                    <a:gd name="T32" fmla="*/ 4 w 769"/>
                    <a:gd name="T33" fmla="*/ 240 h 488"/>
                    <a:gd name="T34" fmla="*/ 1 w 769"/>
                    <a:gd name="T35" fmla="*/ 236 h 488"/>
                    <a:gd name="T36" fmla="*/ 0 w 769"/>
                    <a:gd name="T37" fmla="*/ 230 h 488"/>
                    <a:gd name="T38" fmla="*/ 0 w 769"/>
                    <a:gd name="T39" fmla="*/ 14 h 488"/>
                    <a:gd name="T40" fmla="*/ 0 w 769"/>
                    <a:gd name="T41" fmla="*/ 14 h 488"/>
                    <a:gd name="T42" fmla="*/ 1 w 769"/>
                    <a:gd name="T43" fmla="*/ 9 h 488"/>
                    <a:gd name="T44" fmla="*/ 4 w 769"/>
                    <a:gd name="T45" fmla="*/ 4 h 488"/>
                    <a:gd name="T46" fmla="*/ 9 w 769"/>
                    <a:gd name="T47" fmla="*/ 1 h 488"/>
                    <a:gd name="T48" fmla="*/ 15 w 769"/>
                    <a:gd name="T49" fmla="*/ 0 h 4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9"/>
                    <a:gd name="T76" fmla="*/ 0 h 488"/>
                    <a:gd name="T77" fmla="*/ 769 w 769"/>
                    <a:gd name="T78" fmla="*/ 488 h 4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9" h="488">
                      <a:moveTo>
                        <a:pt x="30" y="0"/>
                      </a:moveTo>
                      <a:lnTo>
                        <a:pt x="737" y="0"/>
                      </a:lnTo>
                      <a:lnTo>
                        <a:pt x="751" y="1"/>
                      </a:lnTo>
                      <a:lnTo>
                        <a:pt x="761" y="8"/>
                      </a:lnTo>
                      <a:lnTo>
                        <a:pt x="768" y="17"/>
                      </a:lnTo>
                      <a:lnTo>
                        <a:pt x="769" y="28"/>
                      </a:lnTo>
                      <a:lnTo>
                        <a:pt x="769" y="459"/>
                      </a:lnTo>
                      <a:lnTo>
                        <a:pt x="768" y="471"/>
                      </a:lnTo>
                      <a:lnTo>
                        <a:pt x="761" y="479"/>
                      </a:lnTo>
                      <a:lnTo>
                        <a:pt x="751" y="486"/>
                      </a:lnTo>
                      <a:lnTo>
                        <a:pt x="737" y="488"/>
                      </a:lnTo>
                      <a:lnTo>
                        <a:pt x="30" y="488"/>
                      </a:lnTo>
                      <a:lnTo>
                        <a:pt x="18" y="486"/>
                      </a:lnTo>
                      <a:lnTo>
                        <a:pt x="8" y="479"/>
                      </a:lnTo>
                      <a:lnTo>
                        <a:pt x="1" y="471"/>
                      </a:lnTo>
                      <a:lnTo>
                        <a:pt x="0" y="459"/>
                      </a:lnTo>
                      <a:lnTo>
                        <a:pt x="0" y="28"/>
                      </a:lnTo>
                      <a:lnTo>
                        <a:pt x="1" y="17"/>
                      </a:lnTo>
                      <a:lnTo>
                        <a:pt x="8" y="8"/>
                      </a:lnTo>
                      <a:lnTo>
                        <a:pt x="18" y="1"/>
                      </a:lnTo>
                      <a:lnTo>
                        <a:pt x="3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0" name="Rectangle 330">
                  <a:extLst>
                    <a:ext uri="{FF2B5EF4-FFF2-40B4-BE49-F238E27FC236}">
                      <a16:creationId xmlns:a16="http://schemas.microsoft.com/office/drawing/2014/main" xmlns="" id="{E8EAE369-2F8A-4E59-9AB6-896D43A9DF3D}"/>
                    </a:ext>
                  </a:extLst>
                </p:cNvPr>
                <p:cNvSpPr>
                  <a:spLocks noChangeArrowheads="1"/>
                </p:cNvSpPr>
                <p:nvPr/>
              </p:nvSpPr>
              <p:spPr bwMode="auto">
                <a:xfrm>
                  <a:off x="838" y="3523"/>
                  <a:ext cx="408" cy="1"/>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1" name="Rectangle 331">
                  <a:extLst>
                    <a:ext uri="{FF2B5EF4-FFF2-40B4-BE49-F238E27FC236}">
                      <a16:creationId xmlns:a16="http://schemas.microsoft.com/office/drawing/2014/main" xmlns="" id="{276D418B-FF83-45BC-ABFE-E28BAE239F6E}"/>
                    </a:ext>
                  </a:extLst>
                </p:cNvPr>
                <p:cNvSpPr>
                  <a:spLocks noChangeArrowheads="1"/>
                </p:cNvSpPr>
                <p:nvPr/>
              </p:nvSpPr>
              <p:spPr bwMode="auto">
                <a:xfrm>
                  <a:off x="838" y="3522"/>
                  <a:ext cx="408" cy="1"/>
                </a:xfrm>
                <a:prstGeom prst="rect">
                  <a:avLst/>
                </a:prstGeom>
                <a:solidFill>
                  <a:srgbClr val="C1C1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2" name="Rectangle 332">
                  <a:extLst>
                    <a:ext uri="{FF2B5EF4-FFF2-40B4-BE49-F238E27FC236}">
                      <a16:creationId xmlns:a16="http://schemas.microsoft.com/office/drawing/2014/main" xmlns="" id="{EAC7DE67-9F4D-4381-B38F-F67575EFAB5A}"/>
                    </a:ext>
                  </a:extLst>
                </p:cNvPr>
                <p:cNvSpPr>
                  <a:spLocks noChangeArrowheads="1"/>
                </p:cNvSpPr>
                <p:nvPr/>
              </p:nvSpPr>
              <p:spPr bwMode="auto">
                <a:xfrm>
                  <a:off x="838" y="3520"/>
                  <a:ext cx="408" cy="2"/>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3" name="Rectangle 333">
                  <a:extLst>
                    <a:ext uri="{FF2B5EF4-FFF2-40B4-BE49-F238E27FC236}">
                      <a16:creationId xmlns:a16="http://schemas.microsoft.com/office/drawing/2014/main" xmlns="" id="{94A2C0BF-CFFA-4ED1-9FEC-5C5D71279B24}"/>
                    </a:ext>
                  </a:extLst>
                </p:cNvPr>
                <p:cNvSpPr>
                  <a:spLocks noChangeArrowheads="1"/>
                </p:cNvSpPr>
                <p:nvPr/>
              </p:nvSpPr>
              <p:spPr bwMode="auto">
                <a:xfrm>
                  <a:off x="838" y="3519"/>
                  <a:ext cx="408" cy="1"/>
                </a:xfrm>
                <a:prstGeom prst="rect">
                  <a:avLst/>
                </a:prstGeom>
                <a:solidFill>
                  <a:srgbClr val="ABABA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4" name="Rectangle 334">
                  <a:extLst>
                    <a:ext uri="{FF2B5EF4-FFF2-40B4-BE49-F238E27FC236}">
                      <a16:creationId xmlns:a16="http://schemas.microsoft.com/office/drawing/2014/main" xmlns="" id="{EA6A8896-9ABD-447D-80F1-156E9CAA56CA}"/>
                    </a:ext>
                  </a:extLst>
                </p:cNvPr>
                <p:cNvSpPr>
                  <a:spLocks noChangeArrowheads="1"/>
                </p:cNvSpPr>
                <p:nvPr/>
              </p:nvSpPr>
              <p:spPr bwMode="auto">
                <a:xfrm>
                  <a:off x="838" y="3518"/>
                  <a:ext cx="408" cy="1"/>
                </a:xfrm>
                <a:prstGeom prst="rect">
                  <a:avLst/>
                </a:prstGeom>
                <a:solidFill>
                  <a:srgbClr val="A1A1A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5" name="Rectangle 335">
                  <a:extLst>
                    <a:ext uri="{FF2B5EF4-FFF2-40B4-BE49-F238E27FC236}">
                      <a16:creationId xmlns:a16="http://schemas.microsoft.com/office/drawing/2014/main" xmlns="" id="{68F9DC3F-A183-4592-B6E7-D0695AD68E24}"/>
                    </a:ext>
                  </a:extLst>
                </p:cNvPr>
                <p:cNvSpPr>
                  <a:spLocks noChangeArrowheads="1"/>
                </p:cNvSpPr>
                <p:nvPr/>
              </p:nvSpPr>
              <p:spPr bwMode="auto">
                <a:xfrm>
                  <a:off x="838" y="3517"/>
                  <a:ext cx="408" cy="1"/>
                </a:xfrm>
                <a:prstGeom prst="rect">
                  <a:avLst/>
                </a:prstGeom>
                <a:solidFill>
                  <a:srgbClr val="96969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6" name="Rectangle 336">
                  <a:extLst>
                    <a:ext uri="{FF2B5EF4-FFF2-40B4-BE49-F238E27FC236}">
                      <a16:creationId xmlns:a16="http://schemas.microsoft.com/office/drawing/2014/main" xmlns="" id="{C15C4421-59E6-4875-A2BF-669D70DE96E1}"/>
                    </a:ext>
                  </a:extLst>
                </p:cNvPr>
                <p:cNvSpPr>
                  <a:spLocks noChangeArrowheads="1"/>
                </p:cNvSpPr>
                <p:nvPr/>
              </p:nvSpPr>
              <p:spPr bwMode="auto">
                <a:xfrm>
                  <a:off x="838" y="3515"/>
                  <a:ext cx="408" cy="2"/>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7" name="Rectangle 337">
                  <a:extLst>
                    <a:ext uri="{FF2B5EF4-FFF2-40B4-BE49-F238E27FC236}">
                      <a16:creationId xmlns:a16="http://schemas.microsoft.com/office/drawing/2014/main" xmlns="" id="{57CEFC54-0EEA-43EF-9419-E7901D10C168}"/>
                    </a:ext>
                  </a:extLst>
                </p:cNvPr>
                <p:cNvSpPr>
                  <a:spLocks noChangeArrowheads="1"/>
                </p:cNvSpPr>
                <p:nvPr/>
              </p:nvSpPr>
              <p:spPr bwMode="auto">
                <a:xfrm>
                  <a:off x="838" y="3514"/>
                  <a:ext cx="408" cy="1"/>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8" name="Rectangle 338">
                  <a:extLst>
                    <a:ext uri="{FF2B5EF4-FFF2-40B4-BE49-F238E27FC236}">
                      <a16:creationId xmlns:a16="http://schemas.microsoft.com/office/drawing/2014/main" xmlns="" id="{A77F14EB-2AB7-45E6-BB00-54B01672F197}"/>
                    </a:ext>
                  </a:extLst>
                </p:cNvPr>
                <p:cNvSpPr>
                  <a:spLocks noChangeArrowheads="1"/>
                </p:cNvSpPr>
                <p:nvPr/>
              </p:nvSpPr>
              <p:spPr bwMode="auto">
                <a:xfrm>
                  <a:off x="838" y="3513"/>
                  <a:ext cx="408" cy="1"/>
                </a:xfrm>
                <a:prstGeom prst="rect">
                  <a:avLst/>
                </a:prstGeom>
                <a:solidFill>
                  <a:srgbClr val="76767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9" name="Rectangle 339">
                  <a:extLst>
                    <a:ext uri="{FF2B5EF4-FFF2-40B4-BE49-F238E27FC236}">
                      <a16:creationId xmlns:a16="http://schemas.microsoft.com/office/drawing/2014/main" xmlns="" id="{6004E5E9-0AAA-40D6-9A29-4144310A381E}"/>
                    </a:ext>
                  </a:extLst>
                </p:cNvPr>
                <p:cNvSpPr>
                  <a:spLocks noChangeArrowheads="1"/>
                </p:cNvSpPr>
                <p:nvPr/>
              </p:nvSpPr>
              <p:spPr bwMode="auto">
                <a:xfrm>
                  <a:off x="838" y="3511"/>
                  <a:ext cx="408" cy="2"/>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0" name="Rectangle 340">
                  <a:extLst>
                    <a:ext uri="{FF2B5EF4-FFF2-40B4-BE49-F238E27FC236}">
                      <a16:creationId xmlns:a16="http://schemas.microsoft.com/office/drawing/2014/main" xmlns="" id="{9E349DE4-ED97-4762-B2E3-E1AAF600B0A3}"/>
                    </a:ext>
                  </a:extLst>
                </p:cNvPr>
                <p:cNvSpPr>
                  <a:spLocks noChangeArrowheads="1"/>
                </p:cNvSpPr>
                <p:nvPr/>
              </p:nvSpPr>
              <p:spPr bwMode="auto">
                <a:xfrm>
                  <a:off x="838" y="3510"/>
                  <a:ext cx="408" cy="1"/>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1" name="Rectangle 341">
                  <a:extLst>
                    <a:ext uri="{FF2B5EF4-FFF2-40B4-BE49-F238E27FC236}">
                      <a16:creationId xmlns:a16="http://schemas.microsoft.com/office/drawing/2014/main" xmlns="" id="{82D0D9D9-7E54-4207-8975-3F850A5DF12D}"/>
                    </a:ext>
                  </a:extLst>
                </p:cNvPr>
                <p:cNvSpPr>
                  <a:spLocks noChangeArrowheads="1"/>
                </p:cNvSpPr>
                <p:nvPr/>
              </p:nvSpPr>
              <p:spPr bwMode="auto">
                <a:xfrm>
                  <a:off x="838" y="3508"/>
                  <a:ext cx="408" cy="2"/>
                </a:xfrm>
                <a:prstGeom prst="rect">
                  <a:avLst/>
                </a:prstGeom>
                <a:solidFill>
                  <a:srgbClr val="55555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2" name="Rectangle 342">
                  <a:extLst>
                    <a:ext uri="{FF2B5EF4-FFF2-40B4-BE49-F238E27FC236}">
                      <a16:creationId xmlns:a16="http://schemas.microsoft.com/office/drawing/2014/main" xmlns="" id="{822317A0-4824-4F2C-8384-5327C8B85C9B}"/>
                    </a:ext>
                  </a:extLst>
                </p:cNvPr>
                <p:cNvSpPr>
                  <a:spLocks noChangeArrowheads="1"/>
                </p:cNvSpPr>
                <p:nvPr/>
              </p:nvSpPr>
              <p:spPr bwMode="auto">
                <a:xfrm>
                  <a:off x="838" y="3508"/>
                  <a:ext cx="408" cy="0"/>
                </a:xfrm>
                <a:prstGeom prst="rect">
                  <a:avLst/>
                </a:prstGeom>
                <a:solidFill>
                  <a:srgbClr val="4B4B4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3" name="Rectangle 343">
                  <a:extLst>
                    <a:ext uri="{FF2B5EF4-FFF2-40B4-BE49-F238E27FC236}">
                      <a16:creationId xmlns:a16="http://schemas.microsoft.com/office/drawing/2014/main" xmlns="" id="{3900E952-4EC2-4AF9-AEC3-BB4A3E4F6429}"/>
                    </a:ext>
                  </a:extLst>
                </p:cNvPr>
                <p:cNvSpPr>
                  <a:spLocks noChangeArrowheads="1"/>
                </p:cNvSpPr>
                <p:nvPr/>
              </p:nvSpPr>
              <p:spPr bwMode="auto">
                <a:xfrm>
                  <a:off x="838" y="3506"/>
                  <a:ext cx="408" cy="2"/>
                </a:xfrm>
                <a:prstGeom prst="rect">
                  <a:avLst/>
                </a:prstGeom>
                <a:solidFill>
                  <a:srgbClr val="40404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4" name="Rectangle 344">
                  <a:extLst>
                    <a:ext uri="{FF2B5EF4-FFF2-40B4-BE49-F238E27FC236}">
                      <a16:creationId xmlns:a16="http://schemas.microsoft.com/office/drawing/2014/main" xmlns="" id="{A42227BF-B6A2-4550-8CF6-99268B7562AF}"/>
                    </a:ext>
                  </a:extLst>
                </p:cNvPr>
                <p:cNvSpPr>
                  <a:spLocks noChangeArrowheads="1"/>
                </p:cNvSpPr>
                <p:nvPr/>
              </p:nvSpPr>
              <p:spPr bwMode="auto">
                <a:xfrm>
                  <a:off x="838" y="3505"/>
                  <a:ext cx="408" cy="1"/>
                </a:xfrm>
                <a:prstGeom prst="rect">
                  <a:avLst/>
                </a:prstGeom>
                <a:solidFill>
                  <a:srgbClr val="35353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5" name="Rectangle 345">
                  <a:extLst>
                    <a:ext uri="{FF2B5EF4-FFF2-40B4-BE49-F238E27FC236}">
                      <a16:creationId xmlns:a16="http://schemas.microsoft.com/office/drawing/2014/main" xmlns="" id="{2191C0CE-A570-4A8B-8994-8124E5D32651}"/>
                    </a:ext>
                  </a:extLst>
                </p:cNvPr>
                <p:cNvSpPr>
                  <a:spLocks noChangeArrowheads="1"/>
                </p:cNvSpPr>
                <p:nvPr/>
              </p:nvSpPr>
              <p:spPr bwMode="auto">
                <a:xfrm>
                  <a:off x="838" y="3503"/>
                  <a:ext cx="408" cy="2"/>
                </a:xfrm>
                <a:prstGeom prst="rect">
                  <a:avLst/>
                </a:prstGeom>
                <a:solidFill>
                  <a:srgbClr val="2A2A2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6" name="Rectangle 346">
                  <a:extLst>
                    <a:ext uri="{FF2B5EF4-FFF2-40B4-BE49-F238E27FC236}">
                      <a16:creationId xmlns:a16="http://schemas.microsoft.com/office/drawing/2014/main" xmlns="" id="{28A40572-2F93-4874-BF9A-15F2EA18625B}"/>
                    </a:ext>
                  </a:extLst>
                </p:cNvPr>
                <p:cNvSpPr>
                  <a:spLocks noChangeArrowheads="1"/>
                </p:cNvSpPr>
                <p:nvPr/>
              </p:nvSpPr>
              <p:spPr bwMode="auto">
                <a:xfrm>
                  <a:off x="838" y="3503"/>
                  <a:ext cx="408" cy="0"/>
                </a:xfrm>
                <a:prstGeom prst="rect">
                  <a:avLst/>
                </a:prstGeom>
                <a:solidFill>
                  <a:srgbClr val="20202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7" name="Rectangle 347">
                  <a:extLst>
                    <a:ext uri="{FF2B5EF4-FFF2-40B4-BE49-F238E27FC236}">
                      <a16:creationId xmlns:a16="http://schemas.microsoft.com/office/drawing/2014/main" xmlns="" id="{F0D9279A-696A-4387-813A-83EDF111B166}"/>
                    </a:ext>
                  </a:extLst>
                </p:cNvPr>
                <p:cNvSpPr>
                  <a:spLocks noChangeArrowheads="1"/>
                </p:cNvSpPr>
                <p:nvPr/>
              </p:nvSpPr>
              <p:spPr bwMode="auto">
                <a:xfrm>
                  <a:off x="838" y="3501"/>
                  <a:ext cx="408" cy="2"/>
                </a:xfrm>
                <a:prstGeom prst="rect">
                  <a:avLst/>
                </a:prstGeom>
                <a:solidFill>
                  <a:srgbClr val="15151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8" name="Rectangle 348">
                  <a:extLst>
                    <a:ext uri="{FF2B5EF4-FFF2-40B4-BE49-F238E27FC236}">
                      <a16:creationId xmlns:a16="http://schemas.microsoft.com/office/drawing/2014/main" xmlns="" id="{EFAA7EB1-3D8B-44F7-BFEE-26A1A3C7AC07}"/>
                    </a:ext>
                  </a:extLst>
                </p:cNvPr>
                <p:cNvSpPr>
                  <a:spLocks noChangeArrowheads="1"/>
                </p:cNvSpPr>
                <p:nvPr/>
              </p:nvSpPr>
              <p:spPr bwMode="auto">
                <a:xfrm>
                  <a:off x="838" y="3499"/>
                  <a:ext cx="408" cy="2"/>
                </a:xfrm>
                <a:prstGeom prst="rect">
                  <a:avLst/>
                </a:prstGeom>
                <a:solidFill>
                  <a:srgbClr val="0A0A0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9" name="Rectangle 349">
                  <a:extLst>
                    <a:ext uri="{FF2B5EF4-FFF2-40B4-BE49-F238E27FC236}">
                      <a16:creationId xmlns:a16="http://schemas.microsoft.com/office/drawing/2014/main" xmlns="" id="{1C261F67-10B7-4B1F-BF26-421B03694A33}"/>
                    </a:ext>
                  </a:extLst>
                </p:cNvPr>
                <p:cNvSpPr>
                  <a:spLocks noChangeArrowheads="1"/>
                </p:cNvSpPr>
                <p:nvPr/>
              </p:nvSpPr>
              <p:spPr bwMode="auto">
                <a:xfrm>
                  <a:off x="838" y="3498"/>
                  <a:ext cx="408" cy="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0" name="Rectangle 350">
                  <a:extLst>
                    <a:ext uri="{FF2B5EF4-FFF2-40B4-BE49-F238E27FC236}">
                      <a16:creationId xmlns:a16="http://schemas.microsoft.com/office/drawing/2014/main" xmlns="" id="{B7B1B0C3-DF8B-43F8-A105-D02862BAA77F}"/>
                    </a:ext>
                  </a:extLst>
                </p:cNvPr>
                <p:cNvSpPr>
                  <a:spLocks noChangeArrowheads="1"/>
                </p:cNvSpPr>
                <p:nvPr/>
              </p:nvSpPr>
              <p:spPr bwMode="auto">
                <a:xfrm>
                  <a:off x="838" y="3498"/>
                  <a:ext cx="408" cy="2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1" name="Rectangle 351">
                  <a:extLst>
                    <a:ext uri="{FF2B5EF4-FFF2-40B4-BE49-F238E27FC236}">
                      <a16:creationId xmlns:a16="http://schemas.microsoft.com/office/drawing/2014/main" xmlns="" id="{2E916D1B-D6E7-4228-882B-F5C402E8BF1E}"/>
                    </a:ext>
                  </a:extLst>
                </p:cNvPr>
                <p:cNvSpPr>
                  <a:spLocks noChangeArrowheads="1"/>
                </p:cNvSpPr>
                <p:nvPr/>
              </p:nvSpPr>
              <p:spPr bwMode="auto">
                <a:xfrm>
                  <a:off x="920" y="3539"/>
                  <a:ext cx="208" cy="1"/>
                </a:xfrm>
                <a:prstGeom prst="rect">
                  <a:avLst/>
                </a:prstGeom>
                <a:solidFill>
                  <a:srgbClr val="FAFAF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2" name="Rectangle 352">
                  <a:extLst>
                    <a:ext uri="{FF2B5EF4-FFF2-40B4-BE49-F238E27FC236}">
                      <a16:creationId xmlns:a16="http://schemas.microsoft.com/office/drawing/2014/main" xmlns="" id="{08608C3F-3A42-4CD8-973A-79C74B9E57F5}"/>
                    </a:ext>
                  </a:extLst>
                </p:cNvPr>
                <p:cNvSpPr>
                  <a:spLocks noChangeArrowheads="1"/>
                </p:cNvSpPr>
                <p:nvPr/>
              </p:nvSpPr>
              <p:spPr bwMode="auto">
                <a:xfrm>
                  <a:off x="920" y="3538"/>
                  <a:ext cx="208" cy="1"/>
                </a:xfrm>
                <a:prstGeom prst="rect">
                  <a:avLst/>
                </a:prstGeom>
                <a:solidFill>
                  <a:srgbClr val="F6F6F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3" name="Rectangle 353">
                  <a:extLst>
                    <a:ext uri="{FF2B5EF4-FFF2-40B4-BE49-F238E27FC236}">
                      <a16:creationId xmlns:a16="http://schemas.microsoft.com/office/drawing/2014/main" xmlns="" id="{D53D75E9-2671-422B-9AE1-C20D0A5426EF}"/>
                    </a:ext>
                  </a:extLst>
                </p:cNvPr>
                <p:cNvSpPr>
                  <a:spLocks noChangeArrowheads="1"/>
                </p:cNvSpPr>
                <p:nvPr/>
              </p:nvSpPr>
              <p:spPr bwMode="auto">
                <a:xfrm>
                  <a:off x="920" y="3537"/>
                  <a:ext cx="208" cy="1"/>
                </a:xfrm>
                <a:prstGeom prst="rect">
                  <a:avLst/>
                </a:prstGeom>
                <a:solidFill>
                  <a:srgbClr val="F2F2F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4" name="Rectangle 354">
                  <a:extLst>
                    <a:ext uri="{FF2B5EF4-FFF2-40B4-BE49-F238E27FC236}">
                      <a16:creationId xmlns:a16="http://schemas.microsoft.com/office/drawing/2014/main" xmlns="" id="{1612A25F-4EE7-4E1D-A920-3F2822D886C3}"/>
                    </a:ext>
                  </a:extLst>
                </p:cNvPr>
                <p:cNvSpPr>
                  <a:spLocks noChangeArrowheads="1"/>
                </p:cNvSpPr>
                <p:nvPr/>
              </p:nvSpPr>
              <p:spPr bwMode="auto">
                <a:xfrm>
                  <a:off x="920" y="3536"/>
                  <a:ext cx="208" cy="1"/>
                </a:xfrm>
                <a:prstGeom prst="rect">
                  <a:avLst/>
                </a:prstGeom>
                <a:solidFill>
                  <a:srgbClr val="EEEEE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5" name="Rectangle 355">
                  <a:extLst>
                    <a:ext uri="{FF2B5EF4-FFF2-40B4-BE49-F238E27FC236}">
                      <a16:creationId xmlns:a16="http://schemas.microsoft.com/office/drawing/2014/main" xmlns="" id="{3535D67D-1562-4F67-BA63-6438B9AC530A}"/>
                    </a:ext>
                  </a:extLst>
                </p:cNvPr>
                <p:cNvSpPr>
                  <a:spLocks noChangeArrowheads="1"/>
                </p:cNvSpPr>
                <p:nvPr/>
              </p:nvSpPr>
              <p:spPr bwMode="auto">
                <a:xfrm>
                  <a:off x="920" y="3535"/>
                  <a:ext cx="208" cy="1"/>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6" name="Rectangle 356">
                  <a:extLst>
                    <a:ext uri="{FF2B5EF4-FFF2-40B4-BE49-F238E27FC236}">
                      <a16:creationId xmlns:a16="http://schemas.microsoft.com/office/drawing/2014/main" xmlns="" id="{9485B0A9-11B8-46DC-B977-F2405B6B1FE4}"/>
                    </a:ext>
                  </a:extLst>
                </p:cNvPr>
                <p:cNvSpPr>
                  <a:spLocks noChangeArrowheads="1"/>
                </p:cNvSpPr>
                <p:nvPr/>
              </p:nvSpPr>
              <p:spPr bwMode="auto">
                <a:xfrm>
                  <a:off x="920" y="3535"/>
                  <a:ext cx="208" cy="0"/>
                </a:xfrm>
                <a:prstGeom prst="rect">
                  <a:avLst/>
                </a:prstGeom>
                <a:solidFill>
                  <a:srgbClr val="E6E6E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7" name="Rectangle 357">
                  <a:extLst>
                    <a:ext uri="{FF2B5EF4-FFF2-40B4-BE49-F238E27FC236}">
                      <a16:creationId xmlns:a16="http://schemas.microsoft.com/office/drawing/2014/main" xmlns="" id="{A9521998-FDBF-4E9E-A30F-9079D373B589}"/>
                    </a:ext>
                  </a:extLst>
                </p:cNvPr>
                <p:cNvSpPr>
                  <a:spLocks noChangeArrowheads="1"/>
                </p:cNvSpPr>
                <p:nvPr/>
              </p:nvSpPr>
              <p:spPr bwMode="auto">
                <a:xfrm>
                  <a:off x="920" y="3534"/>
                  <a:ext cx="208" cy="1"/>
                </a:xfrm>
                <a:prstGeom prst="rect">
                  <a:avLst/>
                </a:prstGeom>
                <a:solidFill>
                  <a:srgbClr val="E2E2E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8" name="Rectangle 358">
                  <a:extLst>
                    <a:ext uri="{FF2B5EF4-FFF2-40B4-BE49-F238E27FC236}">
                      <a16:creationId xmlns:a16="http://schemas.microsoft.com/office/drawing/2014/main" xmlns="" id="{979312A4-2FFE-4019-B3A7-E916EBBEFD46}"/>
                    </a:ext>
                  </a:extLst>
                </p:cNvPr>
                <p:cNvSpPr>
                  <a:spLocks noChangeArrowheads="1"/>
                </p:cNvSpPr>
                <p:nvPr/>
              </p:nvSpPr>
              <p:spPr bwMode="auto">
                <a:xfrm>
                  <a:off x="920" y="3533"/>
                  <a:ext cx="208" cy="1"/>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9" name="Rectangle 359">
                  <a:extLst>
                    <a:ext uri="{FF2B5EF4-FFF2-40B4-BE49-F238E27FC236}">
                      <a16:creationId xmlns:a16="http://schemas.microsoft.com/office/drawing/2014/main" xmlns="" id="{BAB35196-C7FD-4646-99BC-6B535744F8C1}"/>
                    </a:ext>
                  </a:extLst>
                </p:cNvPr>
                <p:cNvSpPr>
                  <a:spLocks noChangeArrowheads="1"/>
                </p:cNvSpPr>
                <p:nvPr/>
              </p:nvSpPr>
              <p:spPr bwMode="auto">
                <a:xfrm>
                  <a:off x="920" y="3532"/>
                  <a:ext cx="208" cy="1"/>
                </a:xfrm>
                <a:prstGeom prst="rect">
                  <a:avLst/>
                </a:prstGeom>
                <a:solidFill>
                  <a:srgbClr val="DADAD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0" name="Rectangle 360">
                  <a:extLst>
                    <a:ext uri="{FF2B5EF4-FFF2-40B4-BE49-F238E27FC236}">
                      <a16:creationId xmlns:a16="http://schemas.microsoft.com/office/drawing/2014/main" xmlns="" id="{5A06B74E-E078-431D-9386-EEE72434B5CB}"/>
                    </a:ext>
                  </a:extLst>
                </p:cNvPr>
                <p:cNvSpPr>
                  <a:spLocks noChangeArrowheads="1"/>
                </p:cNvSpPr>
                <p:nvPr/>
              </p:nvSpPr>
              <p:spPr bwMode="auto">
                <a:xfrm>
                  <a:off x="920" y="3531"/>
                  <a:ext cx="208" cy="1"/>
                </a:xfrm>
                <a:prstGeom prst="rect">
                  <a:avLst/>
                </a:prstGeom>
                <a:solidFill>
                  <a:srgbClr val="D6D6D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1" name="Rectangle 361">
                  <a:extLst>
                    <a:ext uri="{FF2B5EF4-FFF2-40B4-BE49-F238E27FC236}">
                      <a16:creationId xmlns:a16="http://schemas.microsoft.com/office/drawing/2014/main" xmlns="" id="{7057C63B-9298-449B-9956-76242467369D}"/>
                    </a:ext>
                  </a:extLst>
                </p:cNvPr>
                <p:cNvSpPr>
                  <a:spLocks noChangeArrowheads="1"/>
                </p:cNvSpPr>
                <p:nvPr/>
              </p:nvSpPr>
              <p:spPr bwMode="auto">
                <a:xfrm>
                  <a:off x="920" y="3530"/>
                  <a:ext cx="208" cy="1"/>
                </a:xfrm>
                <a:prstGeom prst="rect">
                  <a:avLst/>
                </a:prstGeom>
                <a:solidFill>
                  <a:srgbClr val="D2D2D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2" name="Rectangle 362">
                  <a:extLst>
                    <a:ext uri="{FF2B5EF4-FFF2-40B4-BE49-F238E27FC236}">
                      <a16:creationId xmlns:a16="http://schemas.microsoft.com/office/drawing/2014/main" xmlns="" id="{7EF38CC2-10FA-4EE3-A962-4405933D8717}"/>
                    </a:ext>
                  </a:extLst>
                </p:cNvPr>
                <p:cNvSpPr>
                  <a:spLocks noChangeArrowheads="1"/>
                </p:cNvSpPr>
                <p:nvPr/>
              </p:nvSpPr>
              <p:spPr bwMode="auto">
                <a:xfrm>
                  <a:off x="920" y="3530"/>
                  <a:ext cx="208" cy="0"/>
                </a:xfrm>
                <a:prstGeom prst="rect">
                  <a:avLst/>
                </a:prstGeom>
                <a:solidFill>
                  <a:srgbClr val="CECEC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3" name="Rectangle 363">
                  <a:extLst>
                    <a:ext uri="{FF2B5EF4-FFF2-40B4-BE49-F238E27FC236}">
                      <a16:creationId xmlns:a16="http://schemas.microsoft.com/office/drawing/2014/main" xmlns="" id="{407FD073-7EE5-4583-B51D-F84BCE65C03F}"/>
                    </a:ext>
                  </a:extLst>
                </p:cNvPr>
                <p:cNvSpPr>
                  <a:spLocks noChangeArrowheads="1"/>
                </p:cNvSpPr>
                <p:nvPr/>
              </p:nvSpPr>
              <p:spPr bwMode="auto">
                <a:xfrm>
                  <a:off x="920" y="3529"/>
                  <a:ext cx="208" cy="1"/>
                </a:xfrm>
                <a:prstGeom prst="rect">
                  <a:avLst/>
                </a:prstGeom>
                <a:solidFill>
                  <a:srgbClr val="CACA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4" name="Rectangle 364">
                  <a:extLst>
                    <a:ext uri="{FF2B5EF4-FFF2-40B4-BE49-F238E27FC236}">
                      <a16:creationId xmlns:a16="http://schemas.microsoft.com/office/drawing/2014/main" xmlns="" id="{02CA3687-AFE7-466F-9074-44F75AF1065F}"/>
                    </a:ext>
                  </a:extLst>
                </p:cNvPr>
                <p:cNvSpPr>
                  <a:spLocks noChangeArrowheads="1"/>
                </p:cNvSpPr>
                <p:nvPr/>
              </p:nvSpPr>
              <p:spPr bwMode="auto">
                <a:xfrm>
                  <a:off x="920" y="3528"/>
                  <a:ext cx="208" cy="1"/>
                </a:xfrm>
                <a:prstGeom prst="rect">
                  <a:avLst/>
                </a:prstGeom>
                <a:solidFill>
                  <a:srgbClr val="C6C6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5" name="Rectangle 365">
                  <a:extLst>
                    <a:ext uri="{FF2B5EF4-FFF2-40B4-BE49-F238E27FC236}">
                      <a16:creationId xmlns:a16="http://schemas.microsoft.com/office/drawing/2014/main" xmlns="" id="{2197A097-D661-4F2C-BC53-602031B52524}"/>
                    </a:ext>
                  </a:extLst>
                </p:cNvPr>
                <p:cNvSpPr>
                  <a:spLocks noChangeArrowheads="1"/>
                </p:cNvSpPr>
                <p:nvPr/>
              </p:nvSpPr>
              <p:spPr bwMode="auto">
                <a:xfrm>
                  <a:off x="920" y="3527"/>
                  <a:ext cx="208" cy="1"/>
                </a:xfrm>
                <a:prstGeom prst="rect">
                  <a:avLst/>
                </a:prstGeom>
                <a:solidFill>
                  <a:srgbClr val="C2C2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6" name="Rectangle 366">
                  <a:extLst>
                    <a:ext uri="{FF2B5EF4-FFF2-40B4-BE49-F238E27FC236}">
                      <a16:creationId xmlns:a16="http://schemas.microsoft.com/office/drawing/2014/main" xmlns="" id="{7A22BAEF-22A4-4458-A20A-5C04F8EFCA76}"/>
                    </a:ext>
                  </a:extLst>
                </p:cNvPr>
                <p:cNvSpPr>
                  <a:spLocks noChangeArrowheads="1"/>
                </p:cNvSpPr>
                <p:nvPr/>
              </p:nvSpPr>
              <p:spPr bwMode="auto">
                <a:xfrm>
                  <a:off x="920" y="3526"/>
                  <a:ext cx="208" cy="1"/>
                </a:xfrm>
                <a:prstGeom prst="rect">
                  <a:avLst/>
                </a:prstGeom>
                <a:solidFill>
                  <a:srgbClr val="BEBEB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7" name="Rectangle 367">
                  <a:extLst>
                    <a:ext uri="{FF2B5EF4-FFF2-40B4-BE49-F238E27FC236}">
                      <a16:creationId xmlns:a16="http://schemas.microsoft.com/office/drawing/2014/main" xmlns="" id="{39AB845A-3501-431B-BC9C-46C87B92BA0A}"/>
                    </a:ext>
                  </a:extLst>
                </p:cNvPr>
                <p:cNvSpPr>
                  <a:spLocks noChangeArrowheads="1"/>
                </p:cNvSpPr>
                <p:nvPr/>
              </p:nvSpPr>
              <p:spPr bwMode="auto">
                <a:xfrm>
                  <a:off x="920" y="3525"/>
                  <a:ext cx="208" cy="1"/>
                </a:xfrm>
                <a:prstGeom prst="rect">
                  <a:avLst/>
                </a:prstGeom>
                <a:solidFill>
                  <a:srgbClr val="BABAB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8" name="Rectangle 368">
                  <a:extLst>
                    <a:ext uri="{FF2B5EF4-FFF2-40B4-BE49-F238E27FC236}">
                      <a16:creationId xmlns:a16="http://schemas.microsoft.com/office/drawing/2014/main" xmlns="" id="{1BBEFAB9-F970-4AD2-81F5-5984B30B9EF4}"/>
                    </a:ext>
                  </a:extLst>
                </p:cNvPr>
                <p:cNvSpPr>
                  <a:spLocks noChangeArrowheads="1"/>
                </p:cNvSpPr>
                <p:nvPr/>
              </p:nvSpPr>
              <p:spPr bwMode="auto">
                <a:xfrm>
                  <a:off x="920" y="3524"/>
                  <a:ext cx="208" cy="1"/>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9" name="Rectangle 369">
                  <a:extLst>
                    <a:ext uri="{FF2B5EF4-FFF2-40B4-BE49-F238E27FC236}">
                      <a16:creationId xmlns:a16="http://schemas.microsoft.com/office/drawing/2014/main" xmlns="" id="{EDE664BB-F7C6-4924-AC8E-A4EDBD4FCD0C}"/>
                    </a:ext>
                  </a:extLst>
                </p:cNvPr>
                <p:cNvSpPr>
                  <a:spLocks noChangeArrowheads="1"/>
                </p:cNvSpPr>
                <p:nvPr/>
              </p:nvSpPr>
              <p:spPr bwMode="auto">
                <a:xfrm>
                  <a:off x="920" y="3524"/>
                  <a:ext cx="208" cy="1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0" name="Rectangle 370">
                  <a:extLst>
                    <a:ext uri="{FF2B5EF4-FFF2-40B4-BE49-F238E27FC236}">
                      <a16:creationId xmlns:a16="http://schemas.microsoft.com/office/drawing/2014/main" xmlns="" id="{46831B19-CD0F-4D7C-9C11-ACDC9B55743C}"/>
                    </a:ext>
                  </a:extLst>
                </p:cNvPr>
                <p:cNvSpPr>
                  <a:spLocks noChangeArrowheads="1"/>
                </p:cNvSpPr>
                <p:nvPr/>
              </p:nvSpPr>
              <p:spPr bwMode="auto">
                <a:xfrm>
                  <a:off x="1125" y="3519"/>
                  <a:ext cx="46" cy="1"/>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1" name="Rectangle 371">
                  <a:extLst>
                    <a:ext uri="{FF2B5EF4-FFF2-40B4-BE49-F238E27FC236}">
                      <a16:creationId xmlns:a16="http://schemas.microsoft.com/office/drawing/2014/main" xmlns="" id="{6090D6D8-C644-453B-B4D7-B014505A0B70}"/>
                    </a:ext>
                  </a:extLst>
                </p:cNvPr>
                <p:cNvSpPr>
                  <a:spLocks noChangeArrowheads="1"/>
                </p:cNvSpPr>
                <p:nvPr/>
              </p:nvSpPr>
              <p:spPr bwMode="auto">
                <a:xfrm>
                  <a:off x="1125" y="3519"/>
                  <a:ext cx="46" cy="0"/>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2" name="Rectangle 372">
                  <a:extLst>
                    <a:ext uri="{FF2B5EF4-FFF2-40B4-BE49-F238E27FC236}">
                      <a16:creationId xmlns:a16="http://schemas.microsoft.com/office/drawing/2014/main" xmlns="" id="{C291D194-D678-42BF-BCE9-BB02AC91F0BF}"/>
                    </a:ext>
                  </a:extLst>
                </p:cNvPr>
                <p:cNvSpPr>
                  <a:spLocks noChangeArrowheads="1"/>
                </p:cNvSpPr>
                <p:nvPr/>
              </p:nvSpPr>
              <p:spPr bwMode="auto">
                <a:xfrm>
                  <a:off x="1125" y="3518"/>
                  <a:ext cx="46" cy="1"/>
                </a:xfrm>
                <a:prstGeom prst="rect">
                  <a:avLst/>
                </a:prstGeom>
                <a:solidFill>
                  <a:srgbClr val="D7D7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3" name="Rectangle 373">
                  <a:extLst>
                    <a:ext uri="{FF2B5EF4-FFF2-40B4-BE49-F238E27FC236}">
                      <a16:creationId xmlns:a16="http://schemas.microsoft.com/office/drawing/2014/main" xmlns="" id="{CA19A713-DCDC-4105-8EF9-19EB3D3828E7}"/>
                    </a:ext>
                  </a:extLst>
                </p:cNvPr>
                <p:cNvSpPr>
                  <a:spLocks noChangeArrowheads="1"/>
                </p:cNvSpPr>
                <p:nvPr/>
              </p:nvSpPr>
              <p:spPr bwMode="auto">
                <a:xfrm>
                  <a:off x="1125" y="3517"/>
                  <a:ext cx="46" cy="1"/>
                </a:xfrm>
                <a:prstGeom prst="rect">
                  <a:avLst/>
                </a:prstGeom>
                <a:solidFill>
                  <a:srgbClr val="D0D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4" name="Rectangle 374">
                  <a:extLst>
                    <a:ext uri="{FF2B5EF4-FFF2-40B4-BE49-F238E27FC236}">
                      <a16:creationId xmlns:a16="http://schemas.microsoft.com/office/drawing/2014/main" xmlns="" id="{7C34B784-8B77-45E0-AE6A-167A47C93B73}"/>
                    </a:ext>
                  </a:extLst>
                </p:cNvPr>
                <p:cNvSpPr>
                  <a:spLocks noChangeArrowheads="1"/>
                </p:cNvSpPr>
                <p:nvPr/>
              </p:nvSpPr>
              <p:spPr bwMode="auto">
                <a:xfrm>
                  <a:off x="1125" y="3515"/>
                  <a:ext cx="46" cy="2"/>
                </a:xfrm>
                <a:prstGeom prst="rect">
                  <a:avLst/>
                </a:prstGeom>
                <a:solidFill>
                  <a:srgbClr val="CACA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5" name="Rectangle 375">
                  <a:extLst>
                    <a:ext uri="{FF2B5EF4-FFF2-40B4-BE49-F238E27FC236}">
                      <a16:creationId xmlns:a16="http://schemas.microsoft.com/office/drawing/2014/main" xmlns="" id="{C138D6C5-B531-44D8-937D-C1B5E6AB0371}"/>
                    </a:ext>
                  </a:extLst>
                </p:cNvPr>
                <p:cNvSpPr>
                  <a:spLocks noChangeArrowheads="1"/>
                </p:cNvSpPr>
                <p:nvPr/>
              </p:nvSpPr>
              <p:spPr bwMode="auto">
                <a:xfrm>
                  <a:off x="1125" y="3514"/>
                  <a:ext cx="46" cy="1"/>
                </a:xfrm>
                <a:prstGeom prst="rect">
                  <a:avLst/>
                </a:prstGeom>
                <a:solidFill>
                  <a:srgbClr val="C3C3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6" name="Rectangle 376">
                  <a:extLst>
                    <a:ext uri="{FF2B5EF4-FFF2-40B4-BE49-F238E27FC236}">
                      <a16:creationId xmlns:a16="http://schemas.microsoft.com/office/drawing/2014/main" xmlns="" id="{8ACD36A0-B1E0-4BD2-804D-3444729BC45F}"/>
                    </a:ext>
                  </a:extLst>
                </p:cNvPr>
                <p:cNvSpPr>
                  <a:spLocks noChangeArrowheads="1"/>
                </p:cNvSpPr>
                <p:nvPr/>
              </p:nvSpPr>
              <p:spPr bwMode="auto">
                <a:xfrm>
                  <a:off x="1125" y="3513"/>
                  <a:ext cx="46" cy="1"/>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7" name="Rectangle 377">
                  <a:extLst>
                    <a:ext uri="{FF2B5EF4-FFF2-40B4-BE49-F238E27FC236}">
                      <a16:creationId xmlns:a16="http://schemas.microsoft.com/office/drawing/2014/main" xmlns="" id="{A01DCA1A-7CFE-45DD-BE9A-7D89C1B360F8}"/>
                    </a:ext>
                  </a:extLst>
                </p:cNvPr>
                <p:cNvSpPr>
                  <a:spLocks noChangeArrowheads="1"/>
                </p:cNvSpPr>
                <p:nvPr/>
              </p:nvSpPr>
              <p:spPr bwMode="auto">
                <a:xfrm>
                  <a:off x="1125" y="3513"/>
                  <a:ext cx="46" cy="0"/>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8" name="Rectangle 378">
                  <a:extLst>
                    <a:ext uri="{FF2B5EF4-FFF2-40B4-BE49-F238E27FC236}">
                      <a16:creationId xmlns:a16="http://schemas.microsoft.com/office/drawing/2014/main" xmlns="" id="{AB5D3C2F-F10C-4A5B-9E9A-EC8D980116DB}"/>
                    </a:ext>
                  </a:extLst>
                </p:cNvPr>
                <p:cNvSpPr>
                  <a:spLocks noChangeArrowheads="1"/>
                </p:cNvSpPr>
                <p:nvPr/>
              </p:nvSpPr>
              <p:spPr bwMode="auto">
                <a:xfrm>
                  <a:off x="1125" y="3511"/>
                  <a:ext cx="46" cy="2"/>
                </a:xfrm>
                <a:prstGeom prst="rect">
                  <a:avLst/>
                </a:prstGeom>
                <a:solidFill>
                  <a:srgbClr val="AFAFA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9" name="Rectangle 379">
                  <a:extLst>
                    <a:ext uri="{FF2B5EF4-FFF2-40B4-BE49-F238E27FC236}">
                      <a16:creationId xmlns:a16="http://schemas.microsoft.com/office/drawing/2014/main" xmlns="" id="{AE7544B3-6F83-4D88-8E79-49007E79C498}"/>
                    </a:ext>
                  </a:extLst>
                </p:cNvPr>
                <p:cNvSpPr>
                  <a:spLocks noChangeArrowheads="1"/>
                </p:cNvSpPr>
                <p:nvPr/>
              </p:nvSpPr>
              <p:spPr bwMode="auto">
                <a:xfrm>
                  <a:off x="1125" y="3510"/>
                  <a:ext cx="46" cy="1"/>
                </a:xfrm>
                <a:prstGeom prst="rect">
                  <a:avLst/>
                </a:prstGeom>
                <a:solidFill>
                  <a:srgbClr val="A8A8A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0" name="Rectangle 380">
                  <a:extLst>
                    <a:ext uri="{FF2B5EF4-FFF2-40B4-BE49-F238E27FC236}">
                      <a16:creationId xmlns:a16="http://schemas.microsoft.com/office/drawing/2014/main" xmlns="" id="{68B6CE91-BA6A-45CE-B9E2-AB47DFD00447}"/>
                    </a:ext>
                  </a:extLst>
                </p:cNvPr>
                <p:cNvSpPr>
                  <a:spLocks noChangeArrowheads="1"/>
                </p:cNvSpPr>
                <p:nvPr/>
              </p:nvSpPr>
              <p:spPr bwMode="auto">
                <a:xfrm>
                  <a:off x="1125" y="3509"/>
                  <a:ext cx="46" cy="1"/>
                </a:xfrm>
                <a:prstGeom prst="rect">
                  <a:avLst/>
                </a:prstGeom>
                <a:solidFill>
                  <a:srgbClr val="A2A2A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1" name="Rectangle 381">
                  <a:extLst>
                    <a:ext uri="{FF2B5EF4-FFF2-40B4-BE49-F238E27FC236}">
                      <a16:creationId xmlns:a16="http://schemas.microsoft.com/office/drawing/2014/main" xmlns="" id="{9946F64B-0CEB-44A6-906A-0233AB5A46CE}"/>
                    </a:ext>
                  </a:extLst>
                </p:cNvPr>
                <p:cNvSpPr>
                  <a:spLocks noChangeArrowheads="1"/>
                </p:cNvSpPr>
                <p:nvPr/>
              </p:nvSpPr>
              <p:spPr bwMode="auto">
                <a:xfrm>
                  <a:off x="1125" y="3508"/>
                  <a:ext cx="46" cy="1"/>
                </a:xfrm>
                <a:prstGeom prst="rect">
                  <a:avLst/>
                </a:prstGeom>
                <a:solidFill>
                  <a:srgbClr val="9B9B9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2" name="Rectangle 382">
                  <a:extLst>
                    <a:ext uri="{FF2B5EF4-FFF2-40B4-BE49-F238E27FC236}">
                      <a16:creationId xmlns:a16="http://schemas.microsoft.com/office/drawing/2014/main" xmlns="" id="{1F2E8655-91EF-4EBA-8BCE-479B1E899C8D}"/>
                    </a:ext>
                  </a:extLst>
                </p:cNvPr>
                <p:cNvSpPr>
                  <a:spLocks noChangeArrowheads="1"/>
                </p:cNvSpPr>
                <p:nvPr/>
              </p:nvSpPr>
              <p:spPr bwMode="auto">
                <a:xfrm>
                  <a:off x="1125" y="3507"/>
                  <a:ext cx="46" cy="1"/>
                </a:xfrm>
                <a:prstGeom prst="rect">
                  <a:avLst/>
                </a:prstGeom>
                <a:solidFill>
                  <a:srgbClr val="94949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3" name="Rectangle 383">
                  <a:extLst>
                    <a:ext uri="{FF2B5EF4-FFF2-40B4-BE49-F238E27FC236}">
                      <a16:creationId xmlns:a16="http://schemas.microsoft.com/office/drawing/2014/main" xmlns="" id="{2C73E585-127E-43BA-B959-8E85D9B0735F}"/>
                    </a:ext>
                  </a:extLst>
                </p:cNvPr>
                <p:cNvSpPr>
                  <a:spLocks noChangeArrowheads="1"/>
                </p:cNvSpPr>
                <p:nvPr/>
              </p:nvSpPr>
              <p:spPr bwMode="auto">
                <a:xfrm>
                  <a:off x="1125" y="3506"/>
                  <a:ext cx="46" cy="1"/>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4" name="Rectangle 384">
                  <a:extLst>
                    <a:ext uri="{FF2B5EF4-FFF2-40B4-BE49-F238E27FC236}">
                      <a16:creationId xmlns:a16="http://schemas.microsoft.com/office/drawing/2014/main" xmlns="" id="{A1434834-390E-4E51-A8B7-B1CE0BF47254}"/>
                    </a:ext>
                  </a:extLst>
                </p:cNvPr>
                <p:cNvSpPr>
                  <a:spLocks noChangeArrowheads="1"/>
                </p:cNvSpPr>
                <p:nvPr/>
              </p:nvSpPr>
              <p:spPr bwMode="auto">
                <a:xfrm>
                  <a:off x="1125" y="3505"/>
                  <a:ext cx="46" cy="1"/>
                </a:xfrm>
                <a:prstGeom prst="rect">
                  <a:avLst/>
                </a:prstGeom>
                <a:solidFill>
                  <a:srgbClr val="87878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5" name="Rectangle 385">
                  <a:extLst>
                    <a:ext uri="{FF2B5EF4-FFF2-40B4-BE49-F238E27FC236}">
                      <a16:creationId xmlns:a16="http://schemas.microsoft.com/office/drawing/2014/main" xmlns="" id="{53E69897-B867-4619-B6C2-5402E9731F1A}"/>
                    </a:ext>
                  </a:extLst>
                </p:cNvPr>
                <p:cNvSpPr>
                  <a:spLocks noChangeArrowheads="1"/>
                </p:cNvSpPr>
                <p:nvPr/>
              </p:nvSpPr>
              <p:spPr bwMode="auto">
                <a:xfrm>
                  <a:off x="1125" y="3503"/>
                  <a:ext cx="46" cy="2"/>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6" name="Rectangle 386">
                  <a:extLst>
                    <a:ext uri="{FF2B5EF4-FFF2-40B4-BE49-F238E27FC236}">
                      <a16:creationId xmlns:a16="http://schemas.microsoft.com/office/drawing/2014/main" xmlns="" id="{36FDCA58-A2AB-43AD-B620-F7C234CFCC45}"/>
                    </a:ext>
                  </a:extLst>
                </p:cNvPr>
                <p:cNvSpPr>
                  <a:spLocks noChangeArrowheads="1"/>
                </p:cNvSpPr>
                <p:nvPr/>
              </p:nvSpPr>
              <p:spPr bwMode="auto">
                <a:xfrm>
                  <a:off x="1125" y="3503"/>
                  <a:ext cx="46" cy="0"/>
                </a:xfrm>
                <a:prstGeom prst="rect">
                  <a:avLst/>
                </a:prstGeom>
                <a:solidFill>
                  <a:srgbClr val="7A7A7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7" name="Rectangle 387">
                  <a:extLst>
                    <a:ext uri="{FF2B5EF4-FFF2-40B4-BE49-F238E27FC236}">
                      <a16:creationId xmlns:a16="http://schemas.microsoft.com/office/drawing/2014/main" xmlns="" id="{344E3A09-9D43-482A-9CFE-9D9F83B9358B}"/>
                    </a:ext>
                  </a:extLst>
                </p:cNvPr>
                <p:cNvSpPr>
                  <a:spLocks noChangeArrowheads="1"/>
                </p:cNvSpPr>
                <p:nvPr/>
              </p:nvSpPr>
              <p:spPr bwMode="auto">
                <a:xfrm>
                  <a:off x="1125" y="3502"/>
                  <a:ext cx="46" cy="1"/>
                </a:xfrm>
                <a:prstGeom prst="rect">
                  <a:avLst/>
                </a:prstGeom>
                <a:solidFill>
                  <a:srgbClr val="73737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8" name="Rectangle 388">
                  <a:extLst>
                    <a:ext uri="{FF2B5EF4-FFF2-40B4-BE49-F238E27FC236}">
                      <a16:creationId xmlns:a16="http://schemas.microsoft.com/office/drawing/2014/main" xmlns="" id="{A1A26A24-70E0-43AB-8802-31A10E99EE2F}"/>
                    </a:ext>
                  </a:extLst>
                </p:cNvPr>
                <p:cNvSpPr>
                  <a:spLocks noChangeArrowheads="1"/>
                </p:cNvSpPr>
                <p:nvPr/>
              </p:nvSpPr>
              <p:spPr bwMode="auto">
                <a:xfrm>
                  <a:off x="1125" y="3500"/>
                  <a:ext cx="46" cy="2"/>
                </a:xfrm>
                <a:prstGeom prst="rect">
                  <a:avLst/>
                </a:prstGeom>
                <a:solidFill>
                  <a:srgbClr val="6C6C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9" name="Rectangle 389">
                  <a:extLst>
                    <a:ext uri="{FF2B5EF4-FFF2-40B4-BE49-F238E27FC236}">
                      <a16:creationId xmlns:a16="http://schemas.microsoft.com/office/drawing/2014/main" xmlns="" id="{9B49859F-C5EA-44E3-A645-BBEBBDA2A412}"/>
                    </a:ext>
                  </a:extLst>
                </p:cNvPr>
                <p:cNvSpPr>
                  <a:spLocks noChangeArrowheads="1"/>
                </p:cNvSpPr>
                <p:nvPr/>
              </p:nvSpPr>
              <p:spPr bwMode="auto">
                <a:xfrm>
                  <a:off x="1125" y="3499"/>
                  <a:ext cx="46" cy="1"/>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0" name="Rectangle 390">
                  <a:extLst>
                    <a:ext uri="{FF2B5EF4-FFF2-40B4-BE49-F238E27FC236}">
                      <a16:creationId xmlns:a16="http://schemas.microsoft.com/office/drawing/2014/main" xmlns="" id="{E19608E6-979C-479C-95B6-CAA208E31D08}"/>
                    </a:ext>
                  </a:extLst>
                </p:cNvPr>
                <p:cNvSpPr>
                  <a:spLocks noChangeArrowheads="1"/>
                </p:cNvSpPr>
                <p:nvPr/>
              </p:nvSpPr>
              <p:spPr bwMode="auto">
                <a:xfrm>
                  <a:off x="1125" y="3499"/>
                  <a:ext cx="46" cy="2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1" name="Rectangle 391">
                  <a:extLst>
                    <a:ext uri="{FF2B5EF4-FFF2-40B4-BE49-F238E27FC236}">
                      <a16:creationId xmlns:a16="http://schemas.microsoft.com/office/drawing/2014/main" xmlns="" id="{546CB646-81C3-4A7D-B05A-86DF00311E05}"/>
                    </a:ext>
                  </a:extLst>
                </p:cNvPr>
                <p:cNvSpPr>
                  <a:spLocks noChangeArrowheads="1"/>
                </p:cNvSpPr>
                <p:nvPr/>
              </p:nvSpPr>
              <p:spPr bwMode="auto">
                <a:xfrm>
                  <a:off x="1176" y="3519"/>
                  <a:ext cx="46" cy="1"/>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2" name="Rectangle 392">
                  <a:extLst>
                    <a:ext uri="{FF2B5EF4-FFF2-40B4-BE49-F238E27FC236}">
                      <a16:creationId xmlns:a16="http://schemas.microsoft.com/office/drawing/2014/main" xmlns="" id="{9572DD3B-89CA-4DA1-BCC4-A407AFC1F77F}"/>
                    </a:ext>
                  </a:extLst>
                </p:cNvPr>
                <p:cNvSpPr>
                  <a:spLocks noChangeArrowheads="1"/>
                </p:cNvSpPr>
                <p:nvPr/>
              </p:nvSpPr>
              <p:spPr bwMode="auto">
                <a:xfrm>
                  <a:off x="1176" y="3519"/>
                  <a:ext cx="46" cy="0"/>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3" name="Rectangle 393">
                  <a:extLst>
                    <a:ext uri="{FF2B5EF4-FFF2-40B4-BE49-F238E27FC236}">
                      <a16:creationId xmlns:a16="http://schemas.microsoft.com/office/drawing/2014/main" xmlns="" id="{55796A8E-2C48-4D81-8115-FFA9B7ED9E36}"/>
                    </a:ext>
                  </a:extLst>
                </p:cNvPr>
                <p:cNvSpPr>
                  <a:spLocks noChangeArrowheads="1"/>
                </p:cNvSpPr>
                <p:nvPr/>
              </p:nvSpPr>
              <p:spPr bwMode="auto">
                <a:xfrm>
                  <a:off x="1176" y="3518"/>
                  <a:ext cx="46" cy="1"/>
                </a:xfrm>
                <a:prstGeom prst="rect">
                  <a:avLst/>
                </a:prstGeom>
                <a:solidFill>
                  <a:srgbClr val="D7D7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4" name="Rectangle 394">
                  <a:extLst>
                    <a:ext uri="{FF2B5EF4-FFF2-40B4-BE49-F238E27FC236}">
                      <a16:creationId xmlns:a16="http://schemas.microsoft.com/office/drawing/2014/main" xmlns="" id="{06EBA22D-6599-4D37-96C6-B4194ADC6131}"/>
                    </a:ext>
                  </a:extLst>
                </p:cNvPr>
                <p:cNvSpPr>
                  <a:spLocks noChangeArrowheads="1"/>
                </p:cNvSpPr>
                <p:nvPr/>
              </p:nvSpPr>
              <p:spPr bwMode="auto">
                <a:xfrm>
                  <a:off x="1176" y="3517"/>
                  <a:ext cx="46" cy="1"/>
                </a:xfrm>
                <a:prstGeom prst="rect">
                  <a:avLst/>
                </a:prstGeom>
                <a:solidFill>
                  <a:srgbClr val="D0D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5" name="Rectangle 395">
                  <a:extLst>
                    <a:ext uri="{FF2B5EF4-FFF2-40B4-BE49-F238E27FC236}">
                      <a16:creationId xmlns:a16="http://schemas.microsoft.com/office/drawing/2014/main" xmlns="" id="{AF87D88C-A833-40E9-A7AC-047E9D96812B}"/>
                    </a:ext>
                  </a:extLst>
                </p:cNvPr>
                <p:cNvSpPr>
                  <a:spLocks noChangeArrowheads="1"/>
                </p:cNvSpPr>
                <p:nvPr/>
              </p:nvSpPr>
              <p:spPr bwMode="auto">
                <a:xfrm>
                  <a:off x="1176" y="3515"/>
                  <a:ext cx="46" cy="2"/>
                </a:xfrm>
                <a:prstGeom prst="rect">
                  <a:avLst/>
                </a:prstGeom>
                <a:solidFill>
                  <a:srgbClr val="CACA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6" name="Rectangle 396">
                  <a:extLst>
                    <a:ext uri="{FF2B5EF4-FFF2-40B4-BE49-F238E27FC236}">
                      <a16:creationId xmlns:a16="http://schemas.microsoft.com/office/drawing/2014/main" xmlns="" id="{C22E9EA2-4CFC-408E-B2F1-40063A13AF18}"/>
                    </a:ext>
                  </a:extLst>
                </p:cNvPr>
                <p:cNvSpPr>
                  <a:spLocks noChangeArrowheads="1"/>
                </p:cNvSpPr>
                <p:nvPr/>
              </p:nvSpPr>
              <p:spPr bwMode="auto">
                <a:xfrm>
                  <a:off x="1176" y="3514"/>
                  <a:ext cx="46" cy="1"/>
                </a:xfrm>
                <a:prstGeom prst="rect">
                  <a:avLst/>
                </a:prstGeom>
                <a:solidFill>
                  <a:srgbClr val="C3C3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7" name="Rectangle 397">
                  <a:extLst>
                    <a:ext uri="{FF2B5EF4-FFF2-40B4-BE49-F238E27FC236}">
                      <a16:creationId xmlns:a16="http://schemas.microsoft.com/office/drawing/2014/main" xmlns="" id="{69EBF01D-979F-4E7D-838F-A372BD100299}"/>
                    </a:ext>
                  </a:extLst>
                </p:cNvPr>
                <p:cNvSpPr>
                  <a:spLocks noChangeArrowheads="1"/>
                </p:cNvSpPr>
                <p:nvPr/>
              </p:nvSpPr>
              <p:spPr bwMode="auto">
                <a:xfrm>
                  <a:off x="1176" y="3513"/>
                  <a:ext cx="46" cy="1"/>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8" name="Rectangle 398">
                  <a:extLst>
                    <a:ext uri="{FF2B5EF4-FFF2-40B4-BE49-F238E27FC236}">
                      <a16:creationId xmlns:a16="http://schemas.microsoft.com/office/drawing/2014/main" xmlns="" id="{80751B9D-891B-4369-A11C-C2C8631C6555}"/>
                    </a:ext>
                  </a:extLst>
                </p:cNvPr>
                <p:cNvSpPr>
                  <a:spLocks noChangeArrowheads="1"/>
                </p:cNvSpPr>
                <p:nvPr/>
              </p:nvSpPr>
              <p:spPr bwMode="auto">
                <a:xfrm>
                  <a:off x="1176" y="3513"/>
                  <a:ext cx="46" cy="0"/>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9" name="Rectangle 399">
                  <a:extLst>
                    <a:ext uri="{FF2B5EF4-FFF2-40B4-BE49-F238E27FC236}">
                      <a16:creationId xmlns:a16="http://schemas.microsoft.com/office/drawing/2014/main" xmlns="" id="{F734AEB9-D66D-471B-98CD-4BD4CD95AE12}"/>
                    </a:ext>
                  </a:extLst>
                </p:cNvPr>
                <p:cNvSpPr>
                  <a:spLocks noChangeArrowheads="1"/>
                </p:cNvSpPr>
                <p:nvPr/>
              </p:nvSpPr>
              <p:spPr bwMode="auto">
                <a:xfrm>
                  <a:off x="1176" y="3511"/>
                  <a:ext cx="46" cy="2"/>
                </a:xfrm>
                <a:prstGeom prst="rect">
                  <a:avLst/>
                </a:prstGeom>
                <a:solidFill>
                  <a:srgbClr val="AFAFA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0" name="Rectangle 400">
                  <a:extLst>
                    <a:ext uri="{FF2B5EF4-FFF2-40B4-BE49-F238E27FC236}">
                      <a16:creationId xmlns:a16="http://schemas.microsoft.com/office/drawing/2014/main" xmlns="" id="{3A188D08-41B5-42B7-9B54-063224AF5910}"/>
                    </a:ext>
                  </a:extLst>
                </p:cNvPr>
                <p:cNvSpPr>
                  <a:spLocks noChangeArrowheads="1"/>
                </p:cNvSpPr>
                <p:nvPr/>
              </p:nvSpPr>
              <p:spPr bwMode="auto">
                <a:xfrm>
                  <a:off x="1176" y="3510"/>
                  <a:ext cx="46" cy="1"/>
                </a:xfrm>
                <a:prstGeom prst="rect">
                  <a:avLst/>
                </a:prstGeom>
                <a:solidFill>
                  <a:srgbClr val="A8A8A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1" name="Rectangle 401">
                  <a:extLst>
                    <a:ext uri="{FF2B5EF4-FFF2-40B4-BE49-F238E27FC236}">
                      <a16:creationId xmlns:a16="http://schemas.microsoft.com/office/drawing/2014/main" xmlns="" id="{F5E55317-FA9E-4AF3-A9A3-3E746138265D}"/>
                    </a:ext>
                  </a:extLst>
                </p:cNvPr>
                <p:cNvSpPr>
                  <a:spLocks noChangeArrowheads="1"/>
                </p:cNvSpPr>
                <p:nvPr/>
              </p:nvSpPr>
              <p:spPr bwMode="auto">
                <a:xfrm>
                  <a:off x="1176" y="3509"/>
                  <a:ext cx="46" cy="1"/>
                </a:xfrm>
                <a:prstGeom prst="rect">
                  <a:avLst/>
                </a:prstGeom>
                <a:solidFill>
                  <a:srgbClr val="A2A2A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2" name="Rectangle 402">
                  <a:extLst>
                    <a:ext uri="{FF2B5EF4-FFF2-40B4-BE49-F238E27FC236}">
                      <a16:creationId xmlns:a16="http://schemas.microsoft.com/office/drawing/2014/main" xmlns="" id="{FDCBBDFA-CB1C-4D7E-A890-9760AF15DEE8}"/>
                    </a:ext>
                  </a:extLst>
                </p:cNvPr>
                <p:cNvSpPr>
                  <a:spLocks noChangeArrowheads="1"/>
                </p:cNvSpPr>
                <p:nvPr/>
              </p:nvSpPr>
              <p:spPr bwMode="auto">
                <a:xfrm>
                  <a:off x="1176" y="3508"/>
                  <a:ext cx="46" cy="1"/>
                </a:xfrm>
                <a:prstGeom prst="rect">
                  <a:avLst/>
                </a:prstGeom>
                <a:solidFill>
                  <a:srgbClr val="9B9B9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3" name="Rectangle 403">
                  <a:extLst>
                    <a:ext uri="{FF2B5EF4-FFF2-40B4-BE49-F238E27FC236}">
                      <a16:creationId xmlns:a16="http://schemas.microsoft.com/office/drawing/2014/main" xmlns="" id="{CA1753E7-4457-406E-8669-7EE57D3C6414}"/>
                    </a:ext>
                  </a:extLst>
                </p:cNvPr>
                <p:cNvSpPr>
                  <a:spLocks noChangeArrowheads="1"/>
                </p:cNvSpPr>
                <p:nvPr/>
              </p:nvSpPr>
              <p:spPr bwMode="auto">
                <a:xfrm>
                  <a:off x="1176" y="3507"/>
                  <a:ext cx="46" cy="1"/>
                </a:xfrm>
                <a:prstGeom prst="rect">
                  <a:avLst/>
                </a:prstGeom>
                <a:solidFill>
                  <a:srgbClr val="94949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4" name="Rectangle 404">
                  <a:extLst>
                    <a:ext uri="{FF2B5EF4-FFF2-40B4-BE49-F238E27FC236}">
                      <a16:creationId xmlns:a16="http://schemas.microsoft.com/office/drawing/2014/main" xmlns="" id="{252E4A12-4E25-41C4-87DE-D41FDBB0F170}"/>
                    </a:ext>
                  </a:extLst>
                </p:cNvPr>
                <p:cNvSpPr>
                  <a:spLocks noChangeArrowheads="1"/>
                </p:cNvSpPr>
                <p:nvPr/>
              </p:nvSpPr>
              <p:spPr bwMode="auto">
                <a:xfrm>
                  <a:off x="1176" y="3506"/>
                  <a:ext cx="46" cy="1"/>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5" name="Rectangle 405">
                  <a:extLst>
                    <a:ext uri="{FF2B5EF4-FFF2-40B4-BE49-F238E27FC236}">
                      <a16:creationId xmlns:a16="http://schemas.microsoft.com/office/drawing/2014/main" xmlns="" id="{5EF023E0-E3C0-4E14-A492-238FF1977E65}"/>
                    </a:ext>
                  </a:extLst>
                </p:cNvPr>
                <p:cNvSpPr>
                  <a:spLocks noChangeArrowheads="1"/>
                </p:cNvSpPr>
                <p:nvPr/>
              </p:nvSpPr>
              <p:spPr bwMode="auto">
                <a:xfrm>
                  <a:off x="1176" y="3505"/>
                  <a:ext cx="46" cy="1"/>
                </a:xfrm>
                <a:prstGeom prst="rect">
                  <a:avLst/>
                </a:prstGeom>
                <a:solidFill>
                  <a:srgbClr val="87878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6" name="Rectangle 406">
                  <a:extLst>
                    <a:ext uri="{FF2B5EF4-FFF2-40B4-BE49-F238E27FC236}">
                      <a16:creationId xmlns:a16="http://schemas.microsoft.com/office/drawing/2014/main" xmlns="" id="{E68C2176-7EDE-4595-ACFE-68AFD61BEADB}"/>
                    </a:ext>
                  </a:extLst>
                </p:cNvPr>
                <p:cNvSpPr>
                  <a:spLocks noChangeArrowheads="1"/>
                </p:cNvSpPr>
                <p:nvPr/>
              </p:nvSpPr>
              <p:spPr bwMode="auto">
                <a:xfrm>
                  <a:off x="1176" y="3503"/>
                  <a:ext cx="46" cy="2"/>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9793" name="Freeform 407">
                <a:extLst>
                  <a:ext uri="{FF2B5EF4-FFF2-40B4-BE49-F238E27FC236}">
                    <a16:creationId xmlns:a16="http://schemas.microsoft.com/office/drawing/2014/main" xmlns="" id="{A58AC270-629E-47AB-973C-9F59B7547E43}"/>
                  </a:ext>
                </a:extLst>
              </p:cNvPr>
              <p:cNvSpPr>
                <a:spLocks/>
              </p:cNvSpPr>
              <p:nvPr/>
            </p:nvSpPr>
            <p:spPr bwMode="auto">
              <a:xfrm>
                <a:off x="666" y="3595"/>
                <a:ext cx="489" cy="61"/>
              </a:xfrm>
              <a:custGeom>
                <a:avLst/>
                <a:gdLst>
                  <a:gd name="T0" fmla="*/ 15 w 977"/>
                  <a:gd name="T1" fmla="*/ 0 h 123"/>
                  <a:gd name="T2" fmla="*/ 0 w 977"/>
                  <a:gd name="T3" fmla="*/ 57 h 123"/>
                  <a:gd name="T4" fmla="*/ 19 w 977"/>
                  <a:gd name="T5" fmla="*/ 61 h 123"/>
                  <a:gd name="T6" fmla="*/ 468 w 977"/>
                  <a:gd name="T7" fmla="*/ 61 h 123"/>
                  <a:gd name="T8" fmla="*/ 489 w 977"/>
                  <a:gd name="T9" fmla="*/ 0 h 123"/>
                  <a:gd name="T10" fmla="*/ 15 w 977"/>
                  <a:gd name="T11" fmla="*/ 0 h 123"/>
                  <a:gd name="T12" fmla="*/ 0 60000 65536"/>
                  <a:gd name="T13" fmla="*/ 0 60000 65536"/>
                  <a:gd name="T14" fmla="*/ 0 60000 65536"/>
                  <a:gd name="T15" fmla="*/ 0 60000 65536"/>
                  <a:gd name="T16" fmla="*/ 0 60000 65536"/>
                  <a:gd name="T17" fmla="*/ 0 60000 65536"/>
                  <a:gd name="T18" fmla="*/ 0 w 977"/>
                  <a:gd name="T19" fmla="*/ 0 h 123"/>
                  <a:gd name="T20" fmla="*/ 977 w 9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977" h="123">
                    <a:moveTo>
                      <a:pt x="29" y="0"/>
                    </a:moveTo>
                    <a:lnTo>
                      <a:pt x="0" y="115"/>
                    </a:lnTo>
                    <a:lnTo>
                      <a:pt x="37" y="123"/>
                    </a:lnTo>
                    <a:lnTo>
                      <a:pt x="935" y="123"/>
                    </a:lnTo>
                    <a:lnTo>
                      <a:pt x="977" y="0"/>
                    </a:lnTo>
                    <a:lnTo>
                      <a:pt x="29" y="0"/>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4" name="Freeform 408">
                <a:extLst>
                  <a:ext uri="{FF2B5EF4-FFF2-40B4-BE49-F238E27FC236}">
                    <a16:creationId xmlns:a16="http://schemas.microsoft.com/office/drawing/2014/main" xmlns="" id="{F6540E81-933C-4226-AA72-A0B337CEB3D4}"/>
                  </a:ext>
                </a:extLst>
              </p:cNvPr>
              <p:cNvSpPr>
                <a:spLocks/>
              </p:cNvSpPr>
              <p:nvPr/>
            </p:nvSpPr>
            <p:spPr bwMode="auto">
              <a:xfrm>
                <a:off x="666" y="3595"/>
                <a:ext cx="489" cy="61"/>
              </a:xfrm>
              <a:custGeom>
                <a:avLst/>
                <a:gdLst>
                  <a:gd name="T0" fmla="*/ 15 w 977"/>
                  <a:gd name="T1" fmla="*/ 0 h 123"/>
                  <a:gd name="T2" fmla="*/ 0 w 977"/>
                  <a:gd name="T3" fmla="*/ 57 h 123"/>
                  <a:gd name="T4" fmla="*/ 19 w 977"/>
                  <a:gd name="T5" fmla="*/ 61 h 123"/>
                  <a:gd name="T6" fmla="*/ 468 w 977"/>
                  <a:gd name="T7" fmla="*/ 61 h 123"/>
                  <a:gd name="T8" fmla="*/ 489 w 977"/>
                  <a:gd name="T9" fmla="*/ 0 h 123"/>
                  <a:gd name="T10" fmla="*/ 15 w 977"/>
                  <a:gd name="T11" fmla="*/ 0 h 123"/>
                  <a:gd name="T12" fmla="*/ 0 60000 65536"/>
                  <a:gd name="T13" fmla="*/ 0 60000 65536"/>
                  <a:gd name="T14" fmla="*/ 0 60000 65536"/>
                  <a:gd name="T15" fmla="*/ 0 60000 65536"/>
                  <a:gd name="T16" fmla="*/ 0 60000 65536"/>
                  <a:gd name="T17" fmla="*/ 0 60000 65536"/>
                  <a:gd name="T18" fmla="*/ 0 w 977"/>
                  <a:gd name="T19" fmla="*/ 0 h 123"/>
                  <a:gd name="T20" fmla="*/ 977 w 9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977" h="123">
                    <a:moveTo>
                      <a:pt x="29" y="0"/>
                    </a:moveTo>
                    <a:lnTo>
                      <a:pt x="0" y="115"/>
                    </a:lnTo>
                    <a:lnTo>
                      <a:pt x="37" y="123"/>
                    </a:lnTo>
                    <a:lnTo>
                      <a:pt x="935" y="123"/>
                    </a:lnTo>
                    <a:lnTo>
                      <a:pt x="977" y="0"/>
                    </a:lnTo>
                    <a:lnTo>
                      <a:pt x="2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5" name="Rectangle 409">
                <a:extLst>
                  <a:ext uri="{FF2B5EF4-FFF2-40B4-BE49-F238E27FC236}">
                    <a16:creationId xmlns:a16="http://schemas.microsoft.com/office/drawing/2014/main" xmlns="" id="{DF45E6AF-DCDC-49FF-B6AB-E432E2EFB71D}"/>
                  </a:ext>
                </a:extLst>
              </p:cNvPr>
              <p:cNvSpPr>
                <a:spLocks noChangeArrowheads="1"/>
              </p:cNvSpPr>
              <p:nvPr/>
            </p:nvSpPr>
            <p:spPr bwMode="auto">
              <a:xfrm>
                <a:off x="707" y="3663"/>
                <a:ext cx="379" cy="14"/>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6" name="Rectangle 410">
                <a:extLst>
                  <a:ext uri="{FF2B5EF4-FFF2-40B4-BE49-F238E27FC236}">
                    <a16:creationId xmlns:a16="http://schemas.microsoft.com/office/drawing/2014/main" xmlns="" id="{75049180-97F8-4623-998A-36328E590DBB}"/>
                  </a:ext>
                </a:extLst>
              </p:cNvPr>
              <p:cNvSpPr>
                <a:spLocks noChangeArrowheads="1"/>
              </p:cNvSpPr>
              <p:nvPr/>
            </p:nvSpPr>
            <p:spPr bwMode="auto">
              <a:xfrm>
                <a:off x="707" y="3663"/>
                <a:ext cx="379" cy="1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7" name="Freeform 411">
                <a:extLst>
                  <a:ext uri="{FF2B5EF4-FFF2-40B4-BE49-F238E27FC236}">
                    <a16:creationId xmlns:a16="http://schemas.microsoft.com/office/drawing/2014/main" xmlns="" id="{F8AD8550-8EBB-4C74-865F-6199E9E4FAB3}"/>
                  </a:ext>
                </a:extLst>
              </p:cNvPr>
              <p:cNvSpPr>
                <a:spLocks/>
              </p:cNvSpPr>
              <p:nvPr/>
            </p:nvSpPr>
            <p:spPr bwMode="auto">
              <a:xfrm>
                <a:off x="1149" y="3595"/>
                <a:ext cx="71" cy="72"/>
              </a:xfrm>
              <a:custGeom>
                <a:avLst/>
                <a:gdLst>
                  <a:gd name="T0" fmla="*/ 0 w 143"/>
                  <a:gd name="T1" fmla="*/ 70 h 145"/>
                  <a:gd name="T2" fmla="*/ 22 w 143"/>
                  <a:gd name="T3" fmla="*/ 0 h 145"/>
                  <a:gd name="T4" fmla="*/ 71 w 143"/>
                  <a:gd name="T5" fmla="*/ 0 h 145"/>
                  <a:gd name="T6" fmla="*/ 55 w 143"/>
                  <a:gd name="T7" fmla="*/ 72 h 145"/>
                  <a:gd name="T8" fmla="*/ 0 w 143"/>
                  <a:gd name="T9" fmla="*/ 70 h 145"/>
                  <a:gd name="T10" fmla="*/ 0 60000 65536"/>
                  <a:gd name="T11" fmla="*/ 0 60000 65536"/>
                  <a:gd name="T12" fmla="*/ 0 60000 65536"/>
                  <a:gd name="T13" fmla="*/ 0 60000 65536"/>
                  <a:gd name="T14" fmla="*/ 0 60000 65536"/>
                  <a:gd name="T15" fmla="*/ 0 w 143"/>
                  <a:gd name="T16" fmla="*/ 0 h 145"/>
                  <a:gd name="T17" fmla="*/ 143 w 143"/>
                  <a:gd name="T18" fmla="*/ 145 h 145"/>
                </a:gdLst>
                <a:ahLst/>
                <a:cxnLst>
                  <a:cxn ang="T10">
                    <a:pos x="T0" y="T1"/>
                  </a:cxn>
                  <a:cxn ang="T11">
                    <a:pos x="T2" y="T3"/>
                  </a:cxn>
                  <a:cxn ang="T12">
                    <a:pos x="T4" y="T5"/>
                  </a:cxn>
                  <a:cxn ang="T13">
                    <a:pos x="T6" y="T7"/>
                  </a:cxn>
                  <a:cxn ang="T14">
                    <a:pos x="T8" y="T9"/>
                  </a:cxn>
                </a:cxnLst>
                <a:rect l="T15" t="T16" r="T17" b="T18"/>
                <a:pathLst>
                  <a:path w="143" h="145">
                    <a:moveTo>
                      <a:pt x="0" y="140"/>
                    </a:moveTo>
                    <a:lnTo>
                      <a:pt x="44" y="0"/>
                    </a:lnTo>
                    <a:lnTo>
                      <a:pt x="143" y="0"/>
                    </a:lnTo>
                    <a:lnTo>
                      <a:pt x="111" y="145"/>
                    </a:lnTo>
                    <a:lnTo>
                      <a:pt x="0" y="140"/>
                    </a:lnTo>
                    <a:close/>
                  </a:path>
                </a:pathLst>
              </a:custGeom>
              <a:solidFill>
                <a:srgbClr val="4C4C4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8" name="Freeform 412">
                <a:extLst>
                  <a:ext uri="{FF2B5EF4-FFF2-40B4-BE49-F238E27FC236}">
                    <a16:creationId xmlns:a16="http://schemas.microsoft.com/office/drawing/2014/main" xmlns="" id="{987EA2E7-93E2-441F-A7FF-C64EA963AE2E}"/>
                  </a:ext>
                </a:extLst>
              </p:cNvPr>
              <p:cNvSpPr>
                <a:spLocks/>
              </p:cNvSpPr>
              <p:nvPr/>
            </p:nvSpPr>
            <p:spPr bwMode="auto">
              <a:xfrm>
                <a:off x="1149" y="3595"/>
                <a:ext cx="71" cy="72"/>
              </a:xfrm>
              <a:custGeom>
                <a:avLst/>
                <a:gdLst>
                  <a:gd name="T0" fmla="*/ 0 w 143"/>
                  <a:gd name="T1" fmla="*/ 70 h 145"/>
                  <a:gd name="T2" fmla="*/ 22 w 143"/>
                  <a:gd name="T3" fmla="*/ 0 h 145"/>
                  <a:gd name="T4" fmla="*/ 71 w 143"/>
                  <a:gd name="T5" fmla="*/ 0 h 145"/>
                  <a:gd name="T6" fmla="*/ 55 w 143"/>
                  <a:gd name="T7" fmla="*/ 72 h 145"/>
                  <a:gd name="T8" fmla="*/ 0 w 143"/>
                  <a:gd name="T9" fmla="*/ 70 h 145"/>
                  <a:gd name="T10" fmla="*/ 0 60000 65536"/>
                  <a:gd name="T11" fmla="*/ 0 60000 65536"/>
                  <a:gd name="T12" fmla="*/ 0 60000 65536"/>
                  <a:gd name="T13" fmla="*/ 0 60000 65536"/>
                  <a:gd name="T14" fmla="*/ 0 60000 65536"/>
                  <a:gd name="T15" fmla="*/ 0 w 143"/>
                  <a:gd name="T16" fmla="*/ 0 h 145"/>
                  <a:gd name="T17" fmla="*/ 143 w 143"/>
                  <a:gd name="T18" fmla="*/ 145 h 145"/>
                </a:gdLst>
                <a:ahLst/>
                <a:cxnLst>
                  <a:cxn ang="T10">
                    <a:pos x="T0" y="T1"/>
                  </a:cxn>
                  <a:cxn ang="T11">
                    <a:pos x="T2" y="T3"/>
                  </a:cxn>
                  <a:cxn ang="T12">
                    <a:pos x="T4" y="T5"/>
                  </a:cxn>
                  <a:cxn ang="T13">
                    <a:pos x="T6" y="T7"/>
                  </a:cxn>
                  <a:cxn ang="T14">
                    <a:pos x="T8" y="T9"/>
                  </a:cxn>
                </a:cxnLst>
                <a:rect l="T15" t="T16" r="T17" b="T18"/>
                <a:pathLst>
                  <a:path w="143" h="145">
                    <a:moveTo>
                      <a:pt x="0" y="140"/>
                    </a:moveTo>
                    <a:lnTo>
                      <a:pt x="44" y="0"/>
                    </a:lnTo>
                    <a:lnTo>
                      <a:pt x="143" y="0"/>
                    </a:lnTo>
                    <a:lnTo>
                      <a:pt x="111" y="145"/>
                    </a:lnTo>
                    <a:lnTo>
                      <a:pt x="0" y="14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9" name="Freeform 413">
                <a:extLst>
                  <a:ext uri="{FF2B5EF4-FFF2-40B4-BE49-F238E27FC236}">
                    <a16:creationId xmlns:a16="http://schemas.microsoft.com/office/drawing/2014/main" xmlns="" id="{1C688F75-4083-4387-A561-FE76B5B910CF}"/>
                  </a:ext>
                </a:extLst>
              </p:cNvPr>
              <p:cNvSpPr>
                <a:spLocks/>
              </p:cNvSpPr>
              <p:nvPr/>
            </p:nvSpPr>
            <p:spPr bwMode="auto">
              <a:xfrm>
                <a:off x="1291" y="3225"/>
                <a:ext cx="13" cy="5"/>
              </a:xfrm>
              <a:custGeom>
                <a:avLst/>
                <a:gdLst>
                  <a:gd name="T0" fmla="*/ 8 w 27"/>
                  <a:gd name="T1" fmla="*/ 0 h 10"/>
                  <a:gd name="T2" fmla="*/ 0 w 27"/>
                  <a:gd name="T3" fmla="*/ 5 h 10"/>
                  <a:gd name="T4" fmla="*/ 13 w 27"/>
                  <a:gd name="T5" fmla="*/ 5 h 10"/>
                  <a:gd name="T6" fmla="*/ 8 w 27"/>
                  <a:gd name="T7" fmla="*/ 0 h 10"/>
                  <a:gd name="T8" fmla="*/ 0 60000 65536"/>
                  <a:gd name="T9" fmla="*/ 0 60000 65536"/>
                  <a:gd name="T10" fmla="*/ 0 60000 65536"/>
                  <a:gd name="T11" fmla="*/ 0 60000 65536"/>
                  <a:gd name="T12" fmla="*/ 0 w 27"/>
                  <a:gd name="T13" fmla="*/ 0 h 10"/>
                  <a:gd name="T14" fmla="*/ 27 w 27"/>
                  <a:gd name="T15" fmla="*/ 10 h 10"/>
                </a:gdLst>
                <a:ahLst/>
                <a:cxnLst>
                  <a:cxn ang="T8">
                    <a:pos x="T0" y="T1"/>
                  </a:cxn>
                  <a:cxn ang="T9">
                    <a:pos x="T2" y="T3"/>
                  </a:cxn>
                  <a:cxn ang="T10">
                    <a:pos x="T4" y="T5"/>
                  </a:cxn>
                  <a:cxn ang="T11">
                    <a:pos x="T6" y="T7"/>
                  </a:cxn>
                </a:cxnLst>
                <a:rect l="T12" t="T13" r="T14" b="T15"/>
                <a:pathLst>
                  <a:path w="27" h="10">
                    <a:moveTo>
                      <a:pt x="17" y="0"/>
                    </a:moveTo>
                    <a:lnTo>
                      <a:pt x="0" y="10"/>
                    </a:lnTo>
                    <a:lnTo>
                      <a:pt x="27" y="10"/>
                    </a:lnTo>
                    <a:lnTo>
                      <a:pt x="17"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0" name="Freeform 414">
                <a:extLst>
                  <a:ext uri="{FF2B5EF4-FFF2-40B4-BE49-F238E27FC236}">
                    <a16:creationId xmlns:a16="http://schemas.microsoft.com/office/drawing/2014/main" xmlns="" id="{42E5F16C-14EF-454B-BC10-BDAA89FBA202}"/>
                  </a:ext>
                </a:extLst>
              </p:cNvPr>
              <p:cNvSpPr>
                <a:spLocks/>
              </p:cNvSpPr>
              <p:nvPr/>
            </p:nvSpPr>
            <p:spPr bwMode="auto">
              <a:xfrm>
                <a:off x="1299" y="3219"/>
                <a:ext cx="21" cy="12"/>
              </a:xfrm>
              <a:custGeom>
                <a:avLst/>
                <a:gdLst>
                  <a:gd name="T0" fmla="*/ 0 w 40"/>
                  <a:gd name="T1" fmla="*/ 6 h 24"/>
                  <a:gd name="T2" fmla="*/ 9 w 40"/>
                  <a:gd name="T3" fmla="*/ 0 h 24"/>
                  <a:gd name="T4" fmla="*/ 21 w 40"/>
                  <a:gd name="T5" fmla="*/ 12 h 24"/>
                  <a:gd name="T6" fmla="*/ 5 w 40"/>
                  <a:gd name="T7" fmla="*/ 11 h 24"/>
                  <a:gd name="T8" fmla="*/ 0 w 40"/>
                  <a:gd name="T9" fmla="*/ 6 h 24"/>
                  <a:gd name="T10" fmla="*/ 0 60000 65536"/>
                  <a:gd name="T11" fmla="*/ 0 60000 65536"/>
                  <a:gd name="T12" fmla="*/ 0 60000 65536"/>
                  <a:gd name="T13" fmla="*/ 0 60000 65536"/>
                  <a:gd name="T14" fmla="*/ 0 60000 65536"/>
                  <a:gd name="T15" fmla="*/ 0 w 40"/>
                  <a:gd name="T16" fmla="*/ 0 h 24"/>
                  <a:gd name="T17" fmla="*/ 40 w 40"/>
                  <a:gd name="T18" fmla="*/ 24 h 24"/>
                </a:gdLst>
                <a:ahLst/>
                <a:cxnLst>
                  <a:cxn ang="T10">
                    <a:pos x="T0" y="T1"/>
                  </a:cxn>
                  <a:cxn ang="T11">
                    <a:pos x="T2" y="T3"/>
                  </a:cxn>
                  <a:cxn ang="T12">
                    <a:pos x="T4" y="T5"/>
                  </a:cxn>
                  <a:cxn ang="T13">
                    <a:pos x="T6" y="T7"/>
                  </a:cxn>
                  <a:cxn ang="T14">
                    <a:pos x="T8" y="T9"/>
                  </a:cxn>
                </a:cxnLst>
                <a:rect l="T15" t="T16" r="T17" b="T18"/>
                <a:pathLst>
                  <a:path w="40" h="24">
                    <a:moveTo>
                      <a:pt x="0" y="12"/>
                    </a:moveTo>
                    <a:lnTo>
                      <a:pt x="18" y="0"/>
                    </a:lnTo>
                    <a:lnTo>
                      <a:pt x="40" y="24"/>
                    </a:lnTo>
                    <a:lnTo>
                      <a:pt x="10" y="22"/>
                    </a:lnTo>
                    <a:lnTo>
                      <a:pt x="0" y="12"/>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1" name="Freeform 415">
                <a:extLst>
                  <a:ext uri="{FF2B5EF4-FFF2-40B4-BE49-F238E27FC236}">
                    <a16:creationId xmlns:a16="http://schemas.microsoft.com/office/drawing/2014/main" xmlns="" id="{D70D664C-20B3-4508-997F-89D3DE80670B}"/>
                  </a:ext>
                </a:extLst>
              </p:cNvPr>
              <p:cNvSpPr>
                <a:spLocks/>
              </p:cNvSpPr>
              <p:nvPr/>
            </p:nvSpPr>
            <p:spPr bwMode="auto">
              <a:xfrm>
                <a:off x="1309" y="3213"/>
                <a:ext cx="27" cy="18"/>
              </a:xfrm>
              <a:custGeom>
                <a:avLst/>
                <a:gdLst>
                  <a:gd name="T0" fmla="*/ 0 w 54"/>
                  <a:gd name="T1" fmla="*/ 6 h 36"/>
                  <a:gd name="T2" fmla="*/ 10 w 54"/>
                  <a:gd name="T3" fmla="*/ 0 h 36"/>
                  <a:gd name="T4" fmla="*/ 27 w 54"/>
                  <a:gd name="T5" fmla="*/ 18 h 36"/>
                  <a:gd name="T6" fmla="*/ 11 w 54"/>
                  <a:gd name="T7" fmla="*/ 18 h 36"/>
                  <a:gd name="T8" fmla="*/ 0 w 54"/>
                  <a:gd name="T9" fmla="*/ 6 h 36"/>
                  <a:gd name="T10" fmla="*/ 0 60000 65536"/>
                  <a:gd name="T11" fmla="*/ 0 60000 65536"/>
                  <a:gd name="T12" fmla="*/ 0 60000 65536"/>
                  <a:gd name="T13" fmla="*/ 0 60000 65536"/>
                  <a:gd name="T14" fmla="*/ 0 60000 65536"/>
                  <a:gd name="T15" fmla="*/ 0 w 54"/>
                  <a:gd name="T16" fmla="*/ 0 h 36"/>
                  <a:gd name="T17" fmla="*/ 54 w 54"/>
                  <a:gd name="T18" fmla="*/ 36 h 36"/>
                </a:gdLst>
                <a:ahLst/>
                <a:cxnLst>
                  <a:cxn ang="T10">
                    <a:pos x="T0" y="T1"/>
                  </a:cxn>
                  <a:cxn ang="T11">
                    <a:pos x="T2" y="T3"/>
                  </a:cxn>
                  <a:cxn ang="T12">
                    <a:pos x="T4" y="T5"/>
                  </a:cxn>
                  <a:cxn ang="T13">
                    <a:pos x="T6" y="T7"/>
                  </a:cxn>
                  <a:cxn ang="T14">
                    <a:pos x="T8" y="T9"/>
                  </a:cxn>
                </a:cxnLst>
                <a:rect l="T15" t="T16" r="T17" b="T18"/>
                <a:pathLst>
                  <a:path w="54" h="36">
                    <a:moveTo>
                      <a:pt x="0" y="12"/>
                    </a:moveTo>
                    <a:lnTo>
                      <a:pt x="19" y="0"/>
                    </a:lnTo>
                    <a:lnTo>
                      <a:pt x="54" y="36"/>
                    </a:lnTo>
                    <a:lnTo>
                      <a:pt x="22" y="36"/>
                    </a:lnTo>
                    <a:lnTo>
                      <a:pt x="0" y="12"/>
                    </a:lnTo>
                    <a:close/>
                  </a:path>
                </a:pathLst>
              </a:custGeom>
              <a:solidFill>
                <a:srgbClr val="89898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2" name="Freeform 416">
                <a:extLst>
                  <a:ext uri="{FF2B5EF4-FFF2-40B4-BE49-F238E27FC236}">
                    <a16:creationId xmlns:a16="http://schemas.microsoft.com/office/drawing/2014/main" xmlns="" id="{6A397FB4-0337-4C18-AC11-8EFFE7B0F1F8}"/>
                  </a:ext>
                </a:extLst>
              </p:cNvPr>
              <p:cNvSpPr>
                <a:spLocks/>
              </p:cNvSpPr>
              <p:nvPr/>
            </p:nvSpPr>
            <p:spPr bwMode="auto">
              <a:xfrm>
                <a:off x="1318" y="3207"/>
                <a:ext cx="34" cy="24"/>
              </a:xfrm>
              <a:custGeom>
                <a:avLst/>
                <a:gdLst>
                  <a:gd name="T0" fmla="*/ 0 w 67"/>
                  <a:gd name="T1" fmla="*/ 6 h 48"/>
                  <a:gd name="T2" fmla="*/ 10 w 67"/>
                  <a:gd name="T3" fmla="*/ 0 h 48"/>
                  <a:gd name="T4" fmla="*/ 34 w 67"/>
                  <a:gd name="T5" fmla="*/ 24 h 48"/>
                  <a:gd name="T6" fmla="*/ 18 w 67"/>
                  <a:gd name="T7" fmla="*/ 24 h 48"/>
                  <a:gd name="T8" fmla="*/ 0 w 67"/>
                  <a:gd name="T9" fmla="*/ 6 h 48"/>
                  <a:gd name="T10" fmla="*/ 0 60000 65536"/>
                  <a:gd name="T11" fmla="*/ 0 60000 65536"/>
                  <a:gd name="T12" fmla="*/ 0 60000 65536"/>
                  <a:gd name="T13" fmla="*/ 0 60000 65536"/>
                  <a:gd name="T14" fmla="*/ 0 60000 65536"/>
                  <a:gd name="T15" fmla="*/ 0 w 67"/>
                  <a:gd name="T16" fmla="*/ 0 h 48"/>
                  <a:gd name="T17" fmla="*/ 67 w 67"/>
                  <a:gd name="T18" fmla="*/ 48 h 48"/>
                </a:gdLst>
                <a:ahLst/>
                <a:cxnLst>
                  <a:cxn ang="T10">
                    <a:pos x="T0" y="T1"/>
                  </a:cxn>
                  <a:cxn ang="T11">
                    <a:pos x="T2" y="T3"/>
                  </a:cxn>
                  <a:cxn ang="T12">
                    <a:pos x="T4" y="T5"/>
                  </a:cxn>
                  <a:cxn ang="T13">
                    <a:pos x="T6" y="T7"/>
                  </a:cxn>
                  <a:cxn ang="T14">
                    <a:pos x="T8" y="T9"/>
                  </a:cxn>
                </a:cxnLst>
                <a:rect l="T15" t="T16" r="T17" b="T18"/>
                <a:pathLst>
                  <a:path w="67" h="48">
                    <a:moveTo>
                      <a:pt x="0" y="12"/>
                    </a:moveTo>
                    <a:lnTo>
                      <a:pt x="20" y="0"/>
                    </a:lnTo>
                    <a:lnTo>
                      <a:pt x="67" y="48"/>
                    </a:lnTo>
                    <a:lnTo>
                      <a:pt x="35" y="48"/>
                    </a:lnTo>
                    <a:lnTo>
                      <a:pt x="0" y="12"/>
                    </a:lnTo>
                    <a:close/>
                  </a:path>
                </a:pathLst>
              </a:custGeom>
              <a:solidFill>
                <a:srgbClr val="8F8F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3" name="Freeform 417">
                <a:extLst>
                  <a:ext uri="{FF2B5EF4-FFF2-40B4-BE49-F238E27FC236}">
                    <a16:creationId xmlns:a16="http://schemas.microsoft.com/office/drawing/2014/main" xmlns="" id="{E9B73A79-6046-48E8-AE19-28543E119AC0}"/>
                  </a:ext>
                </a:extLst>
              </p:cNvPr>
              <p:cNvSpPr>
                <a:spLocks/>
              </p:cNvSpPr>
              <p:nvPr/>
            </p:nvSpPr>
            <p:spPr bwMode="auto">
              <a:xfrm>
                <a:off x="1328" y="3201"/>
                <a:ext cx="39" cy="30"/>
              </a:xfrm>
              <a:custGeom>
                <a:avLst/>
                <a:gdLst>
                  <a:gd name="T0" fmla="*/ 0 w 77"/>
                  <a:gd name="T1" fmla="*/ 6 h 60"/>
                  <a:gd name="T2" fmla="*/ 10 w 77"/>
                  <a:gd name="T3" fmla="*/ 0 h 60"/>
                  <a:gd name="T4" fmla="*/ 39 w 77"/>
                  <a:gd name="T5" fmla="*/ 30 h 60"/>
                  <a:gd name="T6" fmla="*/ 24 w 77"/>
                  <a:gd name="T7" fmla="*/ 30 h 60"/>
                  <a:gd name="T8" fmla="*/ 0 w 77"/>
                  <a:gd name="T9" fmla="*/ 6 h 60"/>
                  <a:gd name="T10" fmla="*/ 0 60000 65536"/>
                  <a:gd name="T11" fmla="*/ 0 60000 65536"/>
                  <a:gd name="T12" fmla="*/ 0 60000 65536"/>
                  <a:gd name="T13" fmla="*/ 0 60000 65536"/>
                  <a:gd name="T14" fmla="*/ 0 60000 65536"/>
                  <a:gd name="T15" fmla="*/ 0 w 77"/>
                  <a:gd name="T16" fmla="*/ 0 h 60"/>
                  <a:gd name="T17" fmla="*/ 77 w 77"/>
                  <a:gd name="T18" fmla="*/ 60 h 60"/>
                </a:gdLst>
                <a:ahLst/>
                <a:cxnLst>
                  <a:cxn ang="T10">
                    <a:pos x="T0" y="T1"/>
                  </a:cxn>
                  <a:cxn ang="T11">
                    <a:pos x="T2" y="T3"/>
                  </a:cxn>
                  <a:cxn ang="T12">
                    <a:pos x="T4" y="T5"/>
                  </a:cxn>
                  <a:cxn ang="T13">
                    <a:pos x="T6" y="T7"/>
                  </a:cxn>
                  <a:cxn ang="T14">
                    <a:pos x="T8" y="T9"/>
                  </a:cxn>
                </a:cxnLst>
                <a:rect l="T15" t="T16" r="T17" b="T18"/>
                <a:pathLst>
                  <a:path w="77" h="60">
                    <a:moveTo>
                      <a:pt x="0" y="12"/>
                    </a:moveTo>
                    <a:lnTo>
                      <a:pt x="19" y="0"/>
                    </a:lnTo>
                    <a:lnTo>
                      <a:pt x="77" y="60"/>
                    </a:lnTo>
                    <a:lnTo>
                      <a:pt x="47" y="60"/>
                    </a:lnTo>
                    <a:lnTo>
                      <a:pt x="0" y="12"/>
                    </a:lnTo>
                    <a:close/>
                  </a:path>
                </a:pathLst>
              </a:custGeom>
              <a:solidFill>
                <a:srgbClr val="9494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4" name="Freeform 418">
                <a:extLst>
                  <a:ext uri="{FF2B5EF4-FFF2-40B4-BE49-F238E27FC236}">
                    <a16:creationId xmlns:a16="http://schemas.microsoft.com/office/drawing/2014/main" xmlns="" id="{D1E093A0-F2A2-4E0B-95E6-101E7C5CEA1E}"/>
                  </a:ext>
                </a:extLst>
              </p:cNvPr>
              <p:cNvSpPr>
                <a:spLocks/>
              </p:cNvSpPr>
              <p:nvPr/>
            </p:nvSpPr>
            <p:spPr bwMode="auto">
              <a:xfrm>
                <a:off x="1337" y="3195"/>
                <a:ext cx="46" cy="37"/>
              </a:xfrm>
              <a:custGeom>
                <a:avLst/>
                <a:gdLst>
                  <a:gd name="T0" fmla="*/ 0 w 90"/>
                  <a:gd name="T1" fmla="*/ 6 h 72"/>
                  <a:gd name="T2" fmla="*/ 10 w 90"/>
                  <a:gd name="T3" fmla="*/ 0 h 72"/>
                  <a:gd name="T4" fmla="*/ 46 w 90"/>
                  <a:gd name="T5" fmla="*/ 37 h 72"/>
                  <a:gd name="T6" fmla="*/ 30 w 90"/>
                  <a:gd name="T7" fmla="*/ 36 h 72"/>
                  <a:gd name="T8" fmla="*/ 0 w 90"/>
                  <a:gd name="T9" fmla="*/ 6 h 72"/>
                  <a:gd name="T10" fmla="*/ 0 60000 65536"/>
                  <a:gd name="T11" fmla="*/ 0 60000 65536"/>
                  <a:gd name="T12" fmla="*/ 0 60000 65536"/>
                  <a:gd name="T13" fmla="*/ 0 60000 65536"/>
                  <a:gd name="T14" fmla="*/ 0 60000 65536"/>
                  <a:gd name="T15" fmla="*/ 0 w 90"/>
                  <a:gd name="T16" fmla="*/ 0 h 72"/>
                  <a:gd name="T17" fmla="*/ 90 w 90"/>
                  <a:gd name="T18" fmla="*/ 72 h 72"/>
                </a:gdLst>
                <a:ahLst/>
                <a:cxnLst>
                  <a:cxn ang="T10">
                    <a:pos x="T0" y="T1"/>
                  </a:cxn>
                  <a:cxn ang="T11">
                    <a:pos x="T2" y="T3"/>
                  </a:cxn>
                  <a:cxn ang="T12">
                    <a:pos x="T4" y="T5"/>
                  </a:cxn>
                  <a:cxn ang="T13">
                    <a:pos x="T6" y="T7"/>
                  </a:cxn>
                  <a:cxn ang="T14">
                    <a:pos x="T8" y="T9"/>
                  </a:cxn>
                </a:cxnLst>
                <a:rect l="T15" t="T16" r="T17" b="T18"/>
                <a:pathLst>
                  <a:path w="90" h="72">
                    <a:moveTo>
                      <a:pt x="0" y="11"/>
                    </a:moveTo>
                    <a:lnTo>
                      <a:pt x="20" y="0"/>
                    </a:lnTo>
                    <a:lnTo>
                      <a:pt x="90" y="72"/>
                    </a:lnTo>
                    <a:lnTo>
                      <a:pt x="58" y="71"/>
                    </a:lnTo>
                    <a:lnTo>
                      <a:pt x="0" y="11"/>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5" name="Freeform 419">
                <a:extLst>
                  <a:ext uri="{FF2B5EF4-FFF2-40B4-BE49-F238E27FC236}">
                    <a16:creationId xmlns:a16="http://schemas.microsoft.com/office/drawing/2014/main" xmlns="" id="{655B0731-C15C-4A34-82B7-C8F888AFED9C}"/>
                  </a:ext>
                </a:extLst>
              </p:cNvPr>
              <p:cNvSpPr>
                <a:spLocks/>
              </p:cNvSpPr>
              <p:nvPr/>
            </p:nvSpPr>
            <p:spPr bwMode="auto">
              <a:xfrm>
                <a:off x="1347" y="3189"/>
                <a:ext cx="53" cy="43"/>
              </a:xfrm>
              <a:custGeom>
                <a:avLst/>
                <a:gdLst>
                  <a:gd name="T0" fmla="*/ 0 w 104"/>
                  <a:gd name="T1" fmla="*/ 6 h 84"/>
                  <a:gd name="T2" fmla="*/ 10 w 104"/>
                  <a:gd name="T3" fmla="*/ 0 h 84"/>
                  <a:gd name="T4" fmla="*/ 53 w 104"/>
                  <a:gd name="T5" fmla="*/ 43 h 84"/>
                  <a:gd name="T6" fmla="*/ 36 w 104"/>
                  <a:gd name="T7" fmla="*/ 43 h 84"/>
                  <a:gd name="T8" fmla="*/ 0 w 104"/>
                  <a:gd name="T9" fmla="*/ 6 h 84"/>
                  <a:gd name="T10" fmla="*/ 0 60000 65536"/>
                  <a:gd name="T11" fmla="*/ 0 60000 65536"/>
                  <a:gd name="T12" fmla="*/ 0 60000 65536"/>
                  <a:gd name="T13" fmla="*/ 0 60000 65536"/>
                  <a:gd name="T14" fmla="*/ 0 60000 65536"/>
                  <a:gd name="T15" fmla="*/ 0 w 104"/>
                  <a:gd name="T16" fmla="*/ 0 h 84"/>
                  <a:gd name="T17" fmla="*/ 104 w 104"/>
                  <a:gd name="T18" fmla="*/ 84 h 84"/>
                </a:gdLst>
                <a:ahLst/>
                <a:cxnLst>
                  <a:cxn ang="T10">
                    <a:pos x="T0" y="T1"/>
                  </a:cxn>
                  <a:cxn ang="T11">
                    <a:pos x="T2" y="T3"/>
                  </a:cxn>
                  <a:cxn ang="T12">
                    <a:pos x="T4" y="T5"/>
                  </a:cxn>
                  <a:cxn ang="T13">
                    <a:pos x="T6" y="T7"/>
                  </a:cxn>
                  <a:cxn ang="T14">
                    <a:pos x="T8" y="T9"/>
                  </a:cxn>
                </a:cxnLst>
                <a:rect l="T15" t="T16" r="T17" b="T18"/>
                <a:pathLst>
                  <a:path w="104" h="84">
                    <a:moveTo>
                      <a:pt x="0" y="12"/>
                    </a:moveTo>
                    <a:lnTo>
                      <a:pt x="20" y="0"/>
                    </a:lnTo>
                    <a:lnTo>
                      <a:pt x="104" y="84"/>
                    </a:lnTo>
                    <a:lnTo>
                      <a:pt x="70" y="84"/>
                    </a:lnTo>
                    <a:lnTo>
                      <a:pt x="0" y="12"/>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6" name="Freeform 420">
                <a:extLst>
                  <a:ext uri="{FF2B5EF4-FFF2-40B4-BE49-F238E27FC236}">
                    <a16:creationId xmlns:a16="http://schemas.microsoft.com/office/drawing/2014/main" xmlns="" id="{5760B414-098B-4223-8A66-7C2901C613D8}"/>
                  </a:ext>
                </a:extLst>
              </p:cNvPr>
              <p:cNvSpPr>
                <a:spLocks/>
              </p:cNvSpPr>
              <p:nvPr/>
            </p:nvSpPr>
            <p:spPr bwMode="auto">
              <a:xfrm>
                <a:off x="1357" y="3184"/>
                <a:ext cx="59" cy="48"/>
              </a:xfrm>
              <a:custGeom>
                <a:avLst/>
                <a:gdLst>
                  <a:gd name="T0" fmla="*/ 0 w 116"/>
                  <a:gd name="T1" fmla="*/ 6 h 96"/>
                  <a:gd name="T2" fmla="*/ 9 w 116"/>
                  <a:gd name="T3" fmla="*/ 0 h 96"/>
                  <a:gd name="T4" fmla="*/ 59 w 116"/>
                  <a:gd name="T5" fmla="*/ 48 h 96"/>
                  <a:gd name="T6" fmla="*/ 43 w 116"/>
                  <a:gd name="T7" fmla="*/ 48 h 96"/>
                  <a:gd name="T8" fmla="*/ 0 w 116"/>
                  <a:gd name="T9" fmla="*/ 6 h 96"/>
                  <a:gd name="T10" fmla="*/ 0 60000 65536"/>
                  <a:gd name="T11" fmla="*/ 0 60000 65536"/>
                  <a:gd name="T12" fmla="*/ 0 60000 65536"/>
                  <a:gd name="T13" fmla="*/ 0 60000 65536"/>
                  <a:gd name="T14" fmla="*/ 0 60000 65536"/>
                  <a:gd name="T15" fmla="*/ 0 w 116"/>
                  <a:gd name="T16" fmla="*/ 0 h 96"/>
                  <a:gd name="T17" fmla="*/ 116 w 116"/>
                  <a:gd name="T18" fmla="*/ 96 h 96"/>
                </a:gdLst>
                <a:ahLst/>
                <a:cxnLst>
                  <a:cxn ang="T10">
                    <a:pos x="T0" y="T1"/>
                  </a:cxn>
                  <a:cxn ang="T11">
                    <a:pos x="T2" y="T3"/>
                  </a:cxn>
                  <a:cxn ang="T12">
                    <a:pos x="T4" y="T5"/>
                  </a:cxn>
                  <a:cxn ang="T13">
                    <a:pos x="T6" y="T7"/>
                  </a:cxn>
                  <a:cxn ang="T14">
                    <a:pos x="T8" y="T9"/>
                  </a:cxn>
                </a:cxnLst>
                <a:rect l="T15" t="T16" r="T17" b="T18"/>
                <a:pathLst>
                  <a:path w="116" h="96">
                    <a:moveTo>
                      <a:pt x="0" y="12"/>
                    </a:moveTo>
                    <a:lnTo>
                      <a:pt x="18" y="0"/>
                    </a:lnTo>
                    <a:lnTo>
                      <a:pt x="116" y="96"/>
                    </a:lnTo>
                    <a:lnTo>
                      <a:pt x="84" y="96"/>
                    </a:lnTo>
                    <a:lnTo>
                      <a:pt x="0" y="12"/>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7" name="Freeform 421">
                <a:extLst>
                  <a:ext uri="{FF2B5EF4-FFF2-40B4-BE49-F238E27FC236}">
                    <a16:creationId xmlns:a16="http://schemas.microsoft.com/office/drawing/2014/main" xmlns="" id="{6244C00A-8B21-4B63-A3E8-D33133CFFA2C}"/>
                  </a:ext>
                </a:extLst>
              </p:cNvPr>
              <p:cNvSpPr>
                <a:spLocks/>
              </p:cNvSpPr>
              <p:nvPr/>
            </p:nvSpPr>
            <p:spPr bwMode="auto">
              <a:xfrm>
                <a:off x="1367" y="3178"/>
                <a:ext cx="65" cy="54"/>
              </a:xfrm>
              <a:custGeom>
                <a:avLst/>
                <a:gdLst>
                  <a:gd name="T0" fmla="*/ 0 w 130"/>
                  <a:gd name="T1" fmla="*/ 6 h 108"/>
                  <a:gd name="T2" fmla="*/ 10 w 130"/>
                  <a:gd name="T3" fmla="*/ 0 h 108"/>
                  <a:gd name="T4" fmla="*/ 65 w 130"/>
                  <a:gd name="T5" fmla="*/ 54 h 108"/>
                  <a:gd name="T6" fmla="*/ 49 w 130"/>
                  <a:gd name="T7" fmla="*/ 54 h 108"/>
                  <a:gd name="T8" fmla="*/ 0 w 130"/>
                  <a:gd name="T9" fmla="*/ 6 h 108"/>
                  <a:gd name="T10" fmla="*/ 0 60000 65536"/>
                  <a:gd name="T11" fmla="*/ 0 60000 65536"/>
                  <a:gd name="T12" fmla="*/ 0 60000 65536"/>
                  <a:gd name="T13" fmla="*/ 0 60000 65536"/>
                  <a:gd name="T14" fmla="*/ 0 60000 65536"/>
                  <a:gd name="T15" fmla="*/ 0 w 130"/>
                  <a:gd name="T16" fmla="*/ 0 h 108"/>
                  <a:gd name="T17" fmla="*/ 130 w 130"/>
                  <a:gd name="T18" fmla="*/ 108 h 108"/>
                </a:gdLst>
                <a:ahLst/>
                <a:cxnLst>
                  <a:cxn ang="T10">
                    <a:pos x="T0" y="T1"/>
                  </a:cxn>
                  <a:cxn ang="T11">
                    <a:pos x="T2" y="T3"/>
                  </a:cxn>
                  <a:cxn ang="T12">
                    <a:pos x="T4" y="T5"/>
                  </a:cxn>
                  <a:cxn ang="T13">
                    <a:pos x="T6" y="T7"/>
                  </a:cxn>
                  <a:cxn ang="T14">
                    <a:pos x="T8" y="T9"/>
                  </a:cxn>
                </a:cxnLst>
                <a:rect l="T15" t="T16" r="T17" b="T18"/>
                <a:pathLst>
                  <a:path w="130" h="108">
                    <a:moveTo>
                      <a:pt x="0" y="12"/>
                    </a:moveTo>
                    <a:lnTo>
                      <a:pt x="21" y="0"/>
                    </a:lnTo>
                    <a:lnTo>
                      <a:pt x="130" y="108"/>
                    </a:lnTo>
                    <a:lnTo>
                      <a:pt x="98" y="108"/>
                    </a:lnTo>
                    <a:lnTo>
                      <a:pt x="0" y="12"/>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8" name="Freeform 422">
                <a:extLst>
                  <a:ext uri="{FF2B5EF4-FFF2-40B4-BE49-F238E27FC236}">
                    <a16:creationId xmlns:a16="http://schemas.microsoft.com/office/drawing/2014/main" xmlns="" id="{60F00DF3-D8F1-4108-B33C-A6EF64251EA9}"/>
                  </a:ext>
                </a:extLst>
              </p:cNvPr>
              <p:cNvSpPr>
                <a:spLocks/>
              </p:cNvSpPr>
              <p:nvPr/>
            </p:nvSpPr>
            <p:spPr bwMode="auto">
              <a:xfrm>
                <a:off x="1377" y="3172"/>
                <a:ext cx="70" cy="60"/>
              </a:xfrm>
              <a:custGeom>
                <a:avLst/>
                <a:gdLst>
                  <a:gd name="T0" fmla="*/ 0 w 139"/>
                  <a:gd name="T1" fmla="*/ 6 h 122"/>
                  <a:gd name="T2" fmla="*/ 9 w 139"/>
                  <a:gd name="T3" fmla="*/ 0 h 122"/>
                  <a:gd name="T4" fmla="*/ 70 w 139"/>
                  <a:gd name="T5" fmla="*/ 60 h 122"/>
                  <a:gd name="T6" fmla="*/ 55 w 139"/>
                  <a:gd name="T7" fmla="*/ 59 h 122"/>
                  <a:gd name="T8" fmla="*/ 0 w 139"/>
                  <a:gd name="T9" fmla="*/ 6 h 122"/>
                  <a:gd name="T10" fmla="*/ 0 60000 65536"/>
                  <a:gd name="T11" fmla="*/ 0 60000 65536"/>
                  <a:gd name="T12" fmla="*/ 0 60000 65536"/>
                  <a:gd name="T13" fmla="*/ 0 60000 65536"/>
                  <a:gd name="T14" fmla="*/ 0 60000 65536"/>
                  <a:gd name="T15" fmla="*/ 0 w 139"/>
                  <a:gd name="T16" fmla="*/ 0 h 122"/>
                  <a:gd name="T17" fmla="*/ 139 w 139"/>
                  <a:gd name="T18" fmla="*/ 122 h 122"/>
                </a:gdLst>
                <a:ahLst/>
                <a:cxnLst>
                  <a:cxn ang="T10">
                    <a:pos x="T0" y="T1"/>
                  </a:cxn>
                  <a:cxn ang="T11">
                    <a:pos x="T2" y="T3"/>
                  </a:cxn>
                  <a:cxn ang="T12">
                    <a:pos x="T4" y="T5"/>
                  </a:cxn>
                  <a:cxn ang="T13">
                    <a:pos x="T6" y="T7"/>
                  </a:cxn>
                  <a:cxn ang="T14">
                    <a:pos x="T8" y="T9"/>
                  </a:cxn>
                </a:cxnLst>
                <a:rect l="T15" t="T16" r="T17" b="T18"/>
                <a:pathLst>
                  <a:path w="139" h="122">
                    <a:moveTo>
                      <a:pt x="0" y="12"/>
                    </a:moveTo>
                    <a:lnTo>
                      <a:pt x="18" y="0"/>
                    </a:lnTo>
                    <a:lnTo>
                      <a:pt x="139" y="122"/>
                    </a:lnTo>
                    <a:lnTo>
                      <a:pt x="109" y="120"/>
                    </a:lnTo>
                    <a:lnTo>
                      <a:pt x="0" y="12"/>
                    </a:lnTo>
                    <a:close/>
                  </a:path>
                </a:pathLst>
              </a:custGeom>
              <a:solidFill>
                <a:srgbClr val="AFA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9" name="Freeform 423">
                <a:extLst>
                  <a:ext uri="{FF2B5EF4-FFF2-40B4-BE49-F238E27FC236}">
                    <a16:creationId xmlns:a16="http://schemas.microsoft.com/office/drawing/2014/main" xmlns="" id="{05EE3020-79DF-4538-A57D-5E5E9E2B8747}"/>
                  </a:ext>
                </a:extLst>
              </p:cNvPr>
              <p:cNvSpPr>
                <a:spLocks/>
              </p:cNvSpPr>
              <p:nvPr/>
            </p:nvSpPr>
            <p:spPr bwMode="auto">
              <a:xfrm>
                <a:off x="1386" y="3172"/>
                <a:ext cx="76" cy="60"/>
              </a:xfrm>
              <a:custGeom>
                <a:avLst/>
                <a:gdLst>
                  <a:gd name="T0" fmla="*/ 0 w 152"/>
                  <a:gd name="T1" fmla="*/ 0 h 122"/>
                  <a:gd name="T2" fmla="*/ 0 w 152"/>
                  <a:gd name="T3" fmla="*/ 0 h 122"/>
                  <a:gd name="T4" fmla="*/ 16 w 152"/>
                  <a:gd name="T5" fmla="*/ 0 h 122"/>
                  <a:gd name="T6" fmla="*/ 76 w 152"/>
                  <a:gd name="T7" fmla="*/ 59 h 122"/>
                  <a:gd name="T8" fmla="*/ 74 w 152"/>
                  <a:gd name="T9" fmla="*/ 60 h 122"/>
                  <a:gd name="T10" fmla="*/ 60 w 152"/>
                  <a:gd name="T11" fmla="*/ 60 h 122"/>
                  <a:gd name="T12" fmla="*/ 0 w 152"/>
                  <a:gd name="T13" fmla="*/ 0 h 122"/>
                  <a:gd name="T14" fmla="*/ 0 60000 65536"/>
                  <a:gd name="T15" fmla="*/ 0 60000 65536"/>
                  <a:gd name="T16" fmla="*/ 0 60000 65536"/>
                  <a:gd name="T17" fmla="*/ 0 60000 65536"/>
                  <a:gd name="T18" fmla="*/ 0 60000 65536"/>
                  <a:gd name="T19" fmla="*/ 0 60000 65536"/>
                  <a:gd name="T20" fmla="*/ 0 60000 65536"/>
                  <a:gd name="T21" fmla="*/ 0 w 152"/>
                  <a:gd name="T22" fmla="*/ 0 h 122"/>
                  <a:gd name="T23" fmla="*/ 152 w 152"/>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2">
                    <a:moveTo>
                      <a:pt x="0" y="0"/>
                    </a:moveTo>
                    <a:lnTo>
                      <a:pt x="0" y="0"/>
                    </a:lnTo>
                    <a:lnTo>
                      <a:pt x="32" y="0"/>
                    </a:lnTo>
                    <a:lnTo>
                      <a:pt x="152" y="120"/>
                    </a:lnTo>
                    <a:lnTo>
                      <a:pt x="148" y="122"/>
                    </a:lnTo>
                    <a:lnTo>
                      <a:pt x="121" y="122"/>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0" name="Freeform 424">
                <a:extLst>
                  <a:ext uri="{FF2B5EF4-FFF2-40B4-BE49-F238E27FC236}">
                    <a16:creationId xmlns:a16="http://schemas.microsoft.com/office/drawing/2014/main" xmlns="" id="{C55FC8C4-CA84-4C7C-B8B0-2236853918D4}"/>
                  </a:ext>
                </a:extLst>
              </p:cNvPr>
              <p:cNvSpPr>
                <a:spLocks/>
              </p:cNvSpPr>
              <p:nvPr/>
            </p:nvSpPr>
            <p:spPr bwMode="auto">
              <a:xfrm>
                <a:off x="1402" y="3172"/>
                <a:ext cx="68" cy="60"/>
              </a:xfrm>
              <a:custGeom>
                <a:avLst/>
                <a:gdLst>
                  <a:gd name="T0" fmla="*/ 0 w 137"/>
                  <a:gd name="T1" fmla="*/ 0 h 120"/>
                  <a:gd name="T2" fmla="*/ 15 w 137"/>
                  <a:gd name="T3" fmla="*/ 1 h 120"/>
                  <a:gd name="T4" fmla="*/ 68 w 137"/>
                  <a:gd name="T5" fmla="*/ 54 h 120"/>
                  <a:gd name="T6" fmla="*/ 60 w 137"/>
                  <a:gd name="T7" fmla="*/ 60 h 120"/>
                  <a:gd name="T8" fmla="*/ 0 w 137"/>
                  <a:gd name="T9" fmla="*/ 0 h 120"/>
                  <a:gd name="T10" fmla="*/ 0 60000 65536"/>
                  <a:gd name="T11" fmla="*/ 0 60000 65536"/>
                  <a:gd name="T12" fmla="*/ 0 60000 65536"/>
                  <a:gd name="T13" fmla="*/ 0 60000 65536"/>
                  <a:gd name="T14" fmla="*/ 0 60000 65536"/>
                  <a:gd name="T15" fmla="*/ 0 w 137"/>
                  <a:gd name="T16" fmla="*/ 0 h 120"/>
                  <a:gd name="T17" fmla="*/ 137 w 137"/>
                  <a:gd name="T18" fmla="*/ 120 h 120"/>
                </a:gdLst>
                <a:ahLst/>
                <a:cxnLst>
                  <a:cxn ang="T10">
                    <a:pos x="T0" y="T1"/>
                  </a:cxn>
                  <a:cxn ang="T11">
                    <a:pos x="T2" y="T3"/>
                  </a:cxn>
                  <a:cxn ang="T12">
                    <a:pos x="T4" y="T5"/>
                  </a:cxn>
                  <a:cxn ang="T13">
                    <a:pos x="T6" y="T7"/>
                  </a:cxn>
                  <a:cxn ang="T14">
                    <a:pos x="T8" y="T9"/>
                  </a:cxn>
                </a:cxnLst>
                <a:rect l="T15" t="T16" r="T17" b="T18"/>
                <a:pathLst>
                  <a:path w="137" h="120">
                    <a:moveTo>
                      <a:pt x="0" y="0"/>
                    </a:moveTo>
                    <a:lnTo>
                      <a:pt x="31" y="2"/>
                    </a:lnTo>
                    <a:lnTo>
                      <a:pt x="137" y="107"/>
                    </a:lnTo>
                    <a:lnTo>
                      <a:pt x="120" y="120"/>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1" name="Freeform 425">
                <a:extLst>
                  <a:ext uri="{FF2B5EF4-FFF2-40B4-BE49-F238E27FC236}">
                    <a16:creationId xmlns:a16="http://schemas.microsoft.com/office/drawing/2014/main" xmlns="" id="{98CD3C8F-B572-4AC1-A73C-4A2DFA21CF79}"/>
                  </a:ext>
                </a:extLst>
              </p:cNvPr>
              <p:cNvSpPr>
                <a:spLocks/>
              </p:cNvSpPr>
              <p:nvPr/>
            </p:nvSpPr>
            <p:spPr bwMode="auto">
              <a:xfrm>
                <a:off x="1417" y="3173"/>
                <a:ext cx="63" cy="52"/>
              </a:xfrm>
              <a:custGeom>
                <a:avLst/>
                <a:gdLst>
                  <a:gd name="T0" fmla="*/ 0 w 126"/>
                  <a:gd name="T1" fmla="*/ 0 h 105"/>
                  <a:gd name="T2" fmla="*/ 17 w 126"/>
                  <a:gd name="T3" fmla="*/ 0 h 105"/>
                  <a:gd name="T4" fmla="*/ 63 w 126"/>
                  <a:gd name="T5" fmla="*/ 45 h 105"/>
                  <a:gd name="T6" fmla="*/ 53 w 126"/>
                  <a:gd name="T7" fmla="*/ 52 h 105"/>
                  <a:gd name="T8" fmla="*/ 0 w 126"/>
                  <a:gd name="T9" fmla="*/ 0 h 105"/>
                  <a:gd name="T10" fmla="*/ 0 60000 65536"/>
                  <a:gd name="T11" fmla="*/ 0 60000 65536"/>
                  <a:gd name="T12" fmla="*/ 0 60000 65536"/>
                  <a:gd name="T13" fmla="*/ 0 60000 65536"/>
                  <a:gd name="T14" fmla="*/ 0 60000 65536"/>
                  <a:gd name="T15" fmla="*/ 0 w 126"/>
                  <a:gd name="T16" fmla="*/ 0 h 105"/>
                  <a:gd name="T17" fmla="*/ 126 w 126"/>
                  <a:gd name="T18" fmla="*/ 105 h 105"/>
                </a:gdLst>
                <a:ahLst/>
                <a:cxnLst>
                  <a:cxn ang="T10">
                    <a:pos x="T0" y="T1"/>
                  </a:cxn>
                  <a:cxn ang="T11">
                    <a:pos x="T2" y="T3"/>
                  </a:cxn>
                  <a:cxn ang="T12">
                    <a:pos x="T4" y="T5"/>
                  </a:cxn>
                  <a:cxn ang="T13">
                    <a:pos x="T6" y="T7"/>
                  </a:cxn>
                  <a:cxn ang="T14">
                    <a:pos x="T8" y="T9"/>
                  </a:cxn>
                </a:cxnLst>
                <a:rect l="T15" t="T16" r="T17" b="T18"/>
                <a:pathLst>
                  <a:path w="126" h="105">
                    <a:moveTo>
                      <a:pt x="0" y="0"/>
                    </a:moveTo>
                    <a:lnTo>
                      <a:pt x="33" y="0"/>
                    </a:lnTo>
                    <a:lnTo>
                      <a:pt x="126" y="91"/>
                    </a:lnTo>
                    <a:lnTo>
                      <a:pt x="106" y="105"/>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2" name="Freeform 426">
                <a:extLst>
                  <a:ext uri="{FF2B5EF4-FFF2-40B4-BE49-F238E27FC236}">
                    <a16:creationId xmlns:a16="http://schemas.microsoft.com/office/drawing/2014/main" xmlns="" id="{9062EAAD-21C1-433E-9BB2-0430B2038A0D}"/>
                  </a:ext>
                </a:extLst>
              </p:cNvPr>
              <p:cNvSpPr>
                <a:spLocks/>
              </p:cNvSpPr>
              <p:nvPr/>
            </p:nvSpPr>
            <p:spPr bwMode="auto">
              <a:xfrm>
                <a:off x="1434" y="3173"/>
                <a:ext cx="56" cy="45"/>
              </a:xfrm>
              <a:custGeom>
                <a:avLst/>
                <a:gdLst>
                  <a:gd name="T0" fmla="*/ 0 w 111"/>
                  <a:gd name="T1" fmla="*/ 0 h 91"/>
                  <a:gd name="T2" fmla="*/ 16 w 111"/>
                  <a:gd name="T3" fmla="*/ 0 h 91"/>
                  <a:gd name="T4" fmla="*/ 56 w 111"/>
                  <a:gd name="T5" fmla="*/ 39 h 91"/>
                  <a:gd name="T6" fmla="*/ 47 w 111"/>
                  <a:gd name="T7" fmla="*/ 45 h 91"/>
                  <a:gd name="T8" fmla="*/ 0 w 111"/>
                  <a:gd name="T9" fmla="*/ 0 h 91"/>
                  <a:gd name="T10" fmla="*/ 0 60000 65536"/>
                  <a:gd name="T11" fmla="*/ 0 60000 65536"/>
                  <a:gd name="T12" fmla="*/ 0 60000 65536"/>
                  <a:gd name="T13" fmla="*/ 0 60000 65536"/>
                  <a:gd name="T14" fmla="*/ 0 60000 65536"/>
                  <a:gd name="T15" fmla="*/ 0 w 111"/>
                  <a:gd name="T16" fmla="*/ 0 h 91"/>
                  <a:gd name="T17" fmla="*/ 111 w 111"/>
                  <a:gd name="T18" fmla="*/ 91 h 91"/>
                </a:gdLst>
                <a:ahLst/>
                <a:cxnLst>
                  <a:cxn ang="T10">
                    <a:pos x="T0" y="T1"/>
                  </a:cxn>
                  <a:cxn ang="T11">
                    <a:pos x="T2" y="T3"/>
                  </a:cxn>
                  <a:cxn ang="T12">
                    <a:pos x="T4" y="T5"/>
                  </a:cxn>
                  <a:cxn ang="T13">
                    <a:pos x="T6" y="T7"/>
                  </a:cxn>
                  <a:cxn ang="T14">
                    <a:pos x="T8" y="T9"/>
                  </a:cxn>
                </a:cxnLst>
                <a:rect l="T15" t="T16" r="T17" b="T18"/>
                <a:pathLst>
                  <a:path w="111" h="91">
                    <a:moveTo>
                      <a:pt x="0" y="0"/>
                    </a:moveTo>
                    <a:lnTo>
                      <a:pt x="32" y="0"/>
                    </a:lnTo>
                    <a:lnTo>
                      <a:pt x="111" y="79"/>
                    </a:lnTo>
                    <a:lnTo>
                      <a:pt x="93" y="91"/>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3" name="Freeform 427">
                <a:extLst>
                  <a:ext uri="{FF2B5EF4-FFF2-40B4-BE49-F238E27FC236}">
                    <a16:creationId xmlns:a16="http://schemas.microsoft.com/office/drawing/2014/main" xmlns="" id="{4C5F589F-2414-4D6A-85DE-E6D7E752064A}"/>
                  </a:ext>
                </a:extLst>
              </p:cNvPr>
              <p:cNvSpPr>
                <a:spLocks/>
              </p:cNvSpPr>
              <p:nvPr/>
            </p:nvSpPr>
            <p:spPr bwMode="auto">
              <a:xfrm>
                <a:off x="1450" y="3173"/>
                <a:ext cx="48" cy="39"/>
              </a:xfrm>
              <a:custGeom>
                <a:avLst/>
                <a:gdLst>
                  <a:gd name="T0" fmla="*/ 0 w 96"/>
                  <a:gd name="T1" fmla="*/ 0 h 79"/>
                  <a:gd name="T2" fmla="*/ 15 w 96"/>
                  <a:gd name="T3" fmla="*/ 1 h 79"/>
                  <a:gd name="T4" fmla="*/ 48 w 96"/>
                  <a:gd name="T5" fmla="*/ 33 h 79"/>
                  <a:gd name="T6" fmla="*/ 40 w 96"/>
                  <a:gd name="T7" fmla="*/ 39 h 79"/>
                  <a:gd name="T8" fmla="*/ 0 w 96"/>
                  <a:gd name="T9" fmla="*/ 0 h 79"/>
                  <a:gd name="T10" fmla="*/ 0 60000 65536"/>
                  <a:gd name="T11" fmla="*/ 0 60000 65536"/>
                  <a:gd name="T12" fmla="*/ 0 60000 65536"/>
                  <a:gd name="T13" fmla="*/ 0 60000 65536"/>
                  <a:gd name="T14" fmla="*/ 0 60000 65536"/>
                  <a:gd name="T15" fmla="*/ 0 w 96"/>
                  <a:gd name="T16" fmla="*/ 0 h 79"/>
                  <a:gd name="T17" fmla="*/ 96 w 96"/>
                  <a:gd name="T18" fmla="*/ 79 h 79"/>
                </a:gdLst>
                <a:ahLst/>
                <a:cxnLst>
                  <a:cxn ang="T10">
                    <a:pos x="T0" y="T1"/>
                  </a:cxn>
                  <a:cxn ang="T11">
                    <a:pos x="T2" y="T3"/>
                  </a:cxn>
                  <a:cxn ang="T12">
                    <a:pos x="T4" y="T5"/>
                  </a:cxn>
                  <a:cxn ang="T13">
                    <a:pos x="T6" y="T7"/>
                  </a:cxn>
                  <a:cxn ang="T14">
                    <a:pos x="T8" y="T9"/>
                  </a:cxn>
                </a:cxnLst>
                <a:rect l="T15" t="T16" r="T17" b="T18"/>
                <a:pathLst>
                  <a:path w="96" h="79">
                    <a:moveTo>
                      <a:pt x="0" y="0"/>
                    </a:moveTo>
                    <a:lnTo>
                      <a:pt x="31" y="2"/>
                    </a:lnTo>
                    <a:lnTo>
                      <a:pt x="96" y="66"/>
                    </a:lnTo>
                    <a:lnTo>
                      <a:pt x="79" y="79"/>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4" name="Freeform 428">
                <a:extLst>
                  <a:ext uri="{FF2B5EF4-FFF2-40B4-BE49-F238E27FC236}">
                    <a16:creationId xmlns:a16="http://schemas.microsoft.com/office/drawing/2014/main" xmlns="" id="{DE34B3EB-6745-4E35-8E05-7921DC88B750}"/>
                  </a:ext>
                </a:extLst>
              </p:cNvPr>
              <p:cNvSpPr>
                <a:spLocks/>
              </p:cNvSpPr>
              <p:nvPr/>
            </p:nvSpPr>
            <p:spPr bwMode="auto">
              <a:xfrm>
                <a:off x="1465" y="3173"/>
                <a:ext cx="42" cy="32"/>
              </a:xfrm>
              <a:custGeom>
                <a:avLst/>
                <a:gdLst>
                  <a:gd name="T0" fmla="*/ 0 w 84"/>
                  <a:gd name="T1" fmla="*/ 0 h 64"/>
                  <a:gd name="T2" fmla="*/ 16 w 84"/>
                  <a:gd name="T3" fmla="*/ 0 h 64"/>
                  <a:gd name="T4" fmla="*/ 42 w 84"/>
                  <a:gd name="T5" fmla="*/ 26 h 64"/>
                  <a:gd name="T6" fmla="*/ 33 w 84"/>
                  <a:gd name="T7" fmla="*/ 32 h 64"/>
                  <a:gd name="T8" fmla="*/ 0 w 84"/>
                  <a:gd name="T9" fmla="*/ 0 h 64"/>
                  <a:gd name="T10" fmla="*/ 0 60000 65536"/>
                  <a:gd name="T11" fmla="*/ 0 60000 65536"/>
                  <a:gd name="T12" fmla="*/ 0 60000 65536"/>
                  <a:gd name="T13" fmla="*/ 0 60000 65536"/>
                  <a:gd name="T14" fmla="*/ 0 60000 65536"/>
                  <a:gd name="T15" fmla="*/ 0 w 84"/>
                  <a:gd name="T16" fmla="*/ 0 h 64"/>
                  <a:gd name="T17" fmla="*/ 84 w 84"/>
                  <a:gd name="T18" fmla="*/ 64 h 64"/>
                </a:gdLst>
                <a:ahLst/>
                <a:cxnLst>
                  <a:cxn ang="T10">
                    <a:pos x="T0" y="T1"/>
                  </a:cxn>
                  <a:cxn ang="T11">
                    <a:pos x="T2" y="T3"/>
                  </a:cxn>
                  <a:cxn ang="T12">
                    <a:pos x="T4" y="T5"/>
                  </a:cxn>
                  <a:cxn ang="T13">
                    <a:pos x="T6" y="T7"/>
                  </a:cxn>
                  <a:cxn ang="T14">
                    <a:pos x="T8" y="T9"/>
                  </a:cxn>
                </a:cxnLst>
                <a:rect l="T15" t="T16" r="T17" b="T18"/>
                <a:pathLst>
                  <a:path w="84" h="64">
                    <a:moveTo>
                      <a:pt x="0" y="0"/>
                    </a:moveTo>
                    <a:lnTo>
                      <a:pt x="32" y="0"/>
                    </a:lnTo>
                    <a:lnTo>
                      <a:pt x="84" y="52"/>
                    </a:lnTo>
                    <a:lnTo>
                      <a:pt x="65" y="64"/>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5" name="Freeform 429">
                <a:extLst>
                  <a:ext uri="{FF2B5EF4-FFF2-40B4-BE49-F238E27FC236}">
                    <a16:creationId xmlns:a16="http://schemas.microsoft.com/office/drawing/2014/main" xmlns="" id="{68722CB3-32DC-4B22-AF2E-45C28CB849DD}"/>
                  </a:ext>
                </a:extLst>
              </p:cNvPr>
              <p:cNvSpPr>
                <a:spLocks/>
              </p:cNvSpPr>
              <p:nvPr/>
            </p:nvSpPr>
            <p:spPr bwMode="auto">
              <a:xfrm>
                <a:off x="1481" y="3173"/>
                <a:ext cx="36" cy="27"/>
              </a:xfrm>
              <a:custGeom>
                <a:avLst/>
                <a:gdLst>
                  <a:gd name="T0" fmla="*/ 0 w 70"/>
                  <a:gd name="T1" fmla="*/ 0 h 52"/>
                  <a:gd name="T2" fmla="*/ 16 w 70"/>
                  <a:gd name="T3" fmla="*/ 0 h 52"/>
                  <a:gd name="T4" fmla="*/ 36 w 70"/>
                  <a:gd name="T5" fmla="*/ 20 h 52"/>
                  <a:gd name="T6" fmla="*/ 27 w 70"/>
                  <a:gd name="T7" fmla="*/ 27 h 52"/>
                  <a:gd name="T8" fmla="*/ 0 w 70"/>
                  <a:gd name="T9" fmla="*/ 0 h 52"/>
                  <a:gd name="T10" fmla="*/ 0 60000 65536"/>
                  <a:gd name="T11" fmla="*/ 0 60000 65536"/>
                  <a:gd name="T12" fmla="*/ 0 60000 65536"/>
                  <a:gd name="T13" fmla="*/ 0 60000 65536"/>
                  <a:gd name="T14" fmla="*/ 0 60000 65536"/>
                  <a:gd name="T15" fmla="*/ 0 w 70"/>
                  <a:gd name="T16" fmla="*/ 0 h 52"/>
                  <a:gd name="T17" fmla="*/ 70 w 70"/>
                  <a:gd name="T18" fmla="*/ 52 h 52"/>
                </a:gdLst>
                <a:ahLst/>
                <a:cxnLst>
                  <a:cxn ang="T10">
                    <a:pos x="T0" y="T1"/>
                  </a:cxn>
                  <a:cxn ang="T11">
                    <a:pos x="T2" y="T3"/>
                  </a:cxn>
                  <a:cxn ang="T12">
                    <a:pos x="T4" y="T5"/>
                  </a:cxn>
                  <a:cxn ang="T13">
                    <a:pos x="T6" y="T7"/>
                  </a:cxn>
                  <a:cxn ang="T14">
                    <a:pos x="T8" y="T9"/>
                  </a:cxn>
                </a:cxnLst>
                <a:rect l="T15" t="T16" r="T17" b="T18"/>
                <a:pathLst>
                  <a:path w="70" h="52">
                    <a:moveTo>
                      <a:pt x="0" y="0"/>
                    </a:moveTo>
                    <a:lnTo>
                      <a:pt x="32" y="0"/>
                    </a:lnTo>
                    <a:lnTo>
                      <a:pt x="70" y="39"/>
                    </a:lnTo>
                    <a:lnTo>
                      <a:pt x="52" y="52"/>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6" name="Freeform 430">
                <a:extLst>
                  <a:ext uri="{FF2B5EF4-FFF2-40B4-BE49-F238E27FC236}">
                    <a16:creationId xmlns:a16="http://schemas.microsoft.com/office/drawing/2014/main" xmlns="" id="{E1877709-6913-4562-80D3-D1F6332BE4D9}"/>
                  </a:ext>
                </a:extLst>
              </p:cNvPr>
              <p:cNvSpPr>
                <a:spLocks/>
              </p:cNvSpPr>
              <p:nvPr/>
            </p:nvSpPr>
            <p:spPr bwMode="auto">
              <a:xfrm>
                <a:off x="1497" y="3173"/>
                <a:ext cx="28" cy="20"/>
              </a:xfrm>
              <a:custGeom>
                <a:avLst/>
                <a:gdLst>
                  <a:gd name="T0" fmla="*/ 0 w 55"/>
                  <a:gd name="T1" fmla="*/ 0 h 39"/>
                  <a:gd name="T2" fmla="*/ 15 w 55"/>
                  <a:gd name="T3" fmla="*/ 0 h 39"/>
                  <a:gd name="T4" fmla="*/ 28 w 55"/>
                  <a:gd name="T5" fmla="*/ 13 h 39"/>
                  <a:gd name="T6" fmla="*/ 19 w 55"/>
                  <a:gd name="T7" fmla="*/ 20 h 39"/>
                  <a:gd name="T8" fmla="*/ 0 w 55"/>
                  <a:gd name="T9" fmla="*/ 0 h 39"/>
                  <a:gd name="T10" fmla="*/ 0 60000 65536"/>
                  <a:gd name="T11" fmla="*/ 0 60000 65536"/>
                  <a:gd name="T12" fmla="*/ 0 60000 65536"/>
                  <a:gd name="T13" fmla="*/ 0 60000 65536"/>
                  <a:gd name="T14" fmla="*/ 0 60000 65536"/>
                  <a:gd name="T15" fmla="*/ 0 w 55"/>
                  <a:gd name="T16" fmla="*/ 0 h 39"/>
                  <a:gd name="T17" fmla="*/ 55 w 55"/>
                  <a:gd name="T18" fmla="*/ 39 h 39"/>
                </a:gdLst>
                <a:ahLst/>
                <a:cxnLst>
                  <a:cxn ang="T10">
                    <a:pos x="T0" y="T1"/>
                  </a:cxn>
                  <a:cxn ang="T11">
                    <a:pos x="T2" y="T3"/>
                  </a:cxn>
                  <a:cxn ang="T12">
                    <a:pos x="T4" y="T5"/>
                  </a:cxn>
                  <a:cxn ang="T13">
                    <a:pos x="T6" y="T7"/>
                  </a:cxn>
                  <a:cxn ang="T14">
                    <a:pos x="T8" y="T9"/>
                  </a:cxn>
                </a:cxnLst>
                <a:rect l="T15" t="T16" r="T17" b="T18"/>
                <a:pathLst>
                  <a:path w="55" h="39">
                    <a:moveTo>
                      <a:pt x="0" y="0"/>
                    </a:moveTo>
                    <a:lnTo>
                      <a:pt x="30" y="0"/>
                    </a:lnTo>
                    <a:lnTo>
                      <a:pt x="55" y="25"/>
                    </a:lnTo>
                    <a:lnTo>
                      <a:pt x="38" y="39"/>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7" name="Freeform 431">
                <a:extLst>
                  <a:ext uri="{FF2B5EF4-FFF2-40B4-BE49-F238E27FC236}">
                    <a16:creationId xmlns:a16="http://schemas.microsoft.com/office/drawing/2014/main" xmlns="" id="{8CFBC264-B85B-411E-BF13-E2CFA11C1403}"/>
                  </a:ext>
                </a:extLst>
              </p:cNvPr>
              <p:cNvSpPr>
                <a:spLocks/>
              </p:cNvSpPr>
              <p:nvPr/>
            </p:nvSpPr>
            <p:spPr bwMode="auto">
              <a:xfrm>
                <a:off x="1512" y="3173"/>
                <a:ext cx="23" cy="13"/>
              </a:xfrm>
              <a:custGeom>
                <a:avLst/>
                <a:gdLst>
                  <a:gd name="T0" fmla="*/ 0 w 45"/>
                  <a:gd name="T1" fmla="*/ 0 h 25"/>
                  <a:gd name="T2" fmla="*/ 17 w 45"/>
                  <a:gd name="T3" fmla="*/ 1 h 25"/>
                  <a:gd name="T4" fmla="*/ 23 w 45"/>
                  <a:gd name="T5" fmla="*/ 6 h 25"/>
                  <a:gd name="T6" fmla="*/ 13 w 45"/>
                  <a:gd name="T7" fmla="*/ 13 h 25"/>
                  <a:gd name="T8" fmla="*/ 0 w 45"/>
                  <a:gd name="T9" fmla="*/ 0 h 25"/>
                  <a:gd name="T10" fmla="*/ 0 60000 65536"/>
                  <a:gd name="T11" fmla="*/ 0 60000 65536"/>
                  <a:gd name="T12" fmla="*/ 0 60000 65536"/>
                  <a:gd name="T13" fmla="*/ 0 60000 65536"/>
                  <a:gd name="T14" fmla="*/ 0 60000 65536"/>
                  <a:gd name="T15" fmla="*/ 0 w 45"/>
                  <a:gd name="T16" fmla="*/ 0 h 25"/>
                  <a:gd name="T17" fmla="*/ 45 w 45"/>
                  <a:gd name="T18" fmla="*/ 25 h 25"/>
                </a:gdLst>
                <a:ahLst/>
                <a:cxnLst>
                  <a:cxn ang="T10">
                    <a:pos x="T0" y="T1"/>
                  </a:cxn>
                  <a:cxn ang="T11">
                    <a:pos x="T2" y="T3"/>
                  </a:cxn>
                  <a:cxn ang="T12">
                    <a:pos x="T4" y="T5"/>
                  </a:cxn>
                  <a:cxn ang="T13">
                    <a:pos x="T6" y="T7"/>
                  </a:cxn>
                  <a:cxn ang="T14">
                    <a:pos x="T8" y="T9"/>
                  </a:cxn>
                </a:cxnLst>
                <a:rect l="T15" t="T16" r="T17" b="T18"/>
                <a:pathLst>
                  <a:path w="45" h="25">
                    <a:moveTo>
                      <a:pt x="0" y="0"/>
                    </a:moveTo>
                    <a:lnTo>
                      <a:pt x="34" y="1"/>
                    </a:lnTo>
                    <a:lnTo>
                      <a:pt x="45" y="12"/>
                    </a:lnTo>
                    <a:lnTo>
                      <a:pt x="25" y="25"/>
                    </a:lnTo>
                    <a:lnTo>
                      <a:pt x="0"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8" name="Freeform 432">
                <a:extLst>
                  <a:ext uri="{FF2B5EF4-FFF2-40B4-BE49-F238E27FC236}">
                    <a16:creationId xmlns:a16="http://schemas.microsoft.com/office/drawing/2014/main" xmlns="" id="{66F19464-11F9-47CC-937B-954867C5D701}"/>
                  </a:ext>
                </a:extLst>
              </p:cNvPr>
              <p:cNvSpPr>
                <a:spLocks/>
              </p:cNvSpPr>
              <p:nvPr/>
            </p:nvSpPr>
            <p:spPr bwMode="auto">
              <a:xfrm>
                <a:off x="1529" y="3174"/>
                <a:ext cx="14" cy="5"/>
              </a:xfrm>
              <a:custGeom>
                <a:avLst/>
                <a:gdLst>
                  <a:gd name="T0" fmla="*/ 0 w 26"/>
                  <a:gd name="T1" fmla="*/ 0 h 11"/>
                  <a:gd name="T2" fmla="*/ 14 w 26"/>
                  <a:gd name="T3" fmla="*/ 0 h 11"/>
                  <a:gd name="T4" fmla="*/ 6 w 26"/>
                  <a:gd name="T5" fmla="*/ 5 h 11"/>
                  <a:gd name="T6" fmla="*/ 0 w 26"/>
                  <a:gd name="T7" fmla="*/ 0 h 11"/>
                  <a:gd name="T8" fmla="*/ 0 60000 65536"/>
                  <a:gd name="T9" fmla="*/ 0 60000 65536"/>
                  <a:gd name="T10" fmla="*/ 0 60000 65536"/>
                  <a:gd name="T11" fmla="*/ 0 60000 65536"/>
                  <a:gd name="T12" fmla="*/ 0 w 26"/>
                  <a:gd name="T13" fmla="*/ 0 h 11"/>
                  <a:gd name="T14" fmla="*/ 26 w 26"/>
                  <a:gd name="T15" fmla="*/ 11 h 11"/>
                </a:gdLst>
                <a:ahLst/>
                <a:cxnLst>
                  <a:cxn ang="T8">
                    <a:pos x="T0" y="T1"/>
                  </a:cxn>
                  <a:cxn ang="T9">
                    <a:pos x="T2" y="T3"/>
                  </a:cxn>
                  <a:cxn ang="T10">
                    <a:pos x="T4" y="T5"/>
                  </a:cxn>
                  <a:cxn ang="T11">
                    <a:pos x="T6" y="T7"/>
                  </a:cxn>
                </a:cxnLst>
                <a:rect l="T12" t="T13" r="T14" b="T15"/>
                <a:pathLst>
                  <a:path w="26" h="11">
                    <a:moveTo>
                      <a:pt x="0" y="0"/>
                    </a:moveTo>
                    <a:lnTo>
                      <a:pt x="26" y="0"/>
                    </a:lnTo>
                    <a:lnTo>
                      <a:pt x="11" y="11"/>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9" name="Freeform 433">
                <a:extLst>
                  <a:ext uri="{FF2B5EF4-FFF2-40B4-BE49-F238E27FC236}">
                    <a16:creationId xmlns:a16="http://schemas.microsoft.com/office/drawing/2014/main" xmlns="" id="{9460E0DC-ACC4-4568-953C-B4E95D1E58E2}"/>
                  </a:ext>
                </a:extLst>
              </p:cNvPr>
              <p:cNvSpPr>
                <a:spLocks/>
              </p:cNvSpPr>
              <p:nvPr/>
            </p:nvSpPr>
            <p:spPr bwMode="auto">
              <a:xfrm>
                <a:off x="1291" y="3172"/>
                <a:ext cx="252" cy="60"/>
              </a:xfrm>
              <a:custGeom>
                <a:avLst/>
                <a:gdLst>
                  <a:gd name="T0" fmla="*/ 0 w 503"/>
                  <a:gd name="T1" fmla="*/ 58 h 122"/>
                  <a:gd name="T2" fmla="*/ 95 w 503"/>
                  <a:gd name="T3" fmla="*/ 0 h 122"/>
                  <a:gd name="T4" fmla="*/ 252 w 503"/>
                  <a:gd name="T5" fmla="*/ 2 h 122"/>
                  <a:gd name="T6" fmla="*/ 169 w 503"/>
                  <a:gd name="T7" fmla="*/ 60 h 122"/>
                  <a:gd name="T8" fmla="*/ 0 w 503"/>
                  <a:gd name="T9" fmla="*/ 58 h 122"/>
                  <a:gd name="T10" fmla="*/ 0 60000 65536"/>
                  <a:gd name="T11" fmla="*/ 0 60000 65536"/>
                  <a:gd name="T12" fmla="*/ 0 60000 65536"/>
                  <a:gd name="T13" fmla="*/ 0 60000 65536"/>
                  <a:gd name="T14" fmla="*/ 0 60000 65536"/>
                  <a:gd name="T15" fmla="*/ 0 w 503"/>
                  <a:gd name="T16" fmla="*/ 0 h 122"/>
                  <a:gd name="T17" fmla="*/ 503 w 503"/>
                  <a:gd name="T18" fmla="*/ 122 h 122"/>
                </a:gdLst>
                <a:ahLst/>
                <a:cxnLst>
                  <a:cxn ang="T10">
                    <a:pos x="T0" y="T1"/>
                  </a:cxn>
                  <a:cxn ang="T11">
                    <a:pos x="T2" y="T3"/>
                  </a:cxn>
                  <a:cxn ang="T12">
                    <a:pos x="T4" y="T5"/>
                  </a:cxn>
                  <a:cxn ang="T13">
                    <a:pos x="T6" y="T7"/>
                  </a:cxn>
                  <a:cxn ang="T14">
                    <a:pos x="T8" y="T9"/>
                  </a:cxn>
                </a:cxnLst>
                <a:rect l="T15" t="T16" r="T17" b="T18"/>
                <a:pathLst>
                  <a:path w="503" h="122">
                    <a:moveTo>
                      <a:pt x="0" y="117"/>
                    </a:moveTo>
                    <a:lnTo>
                      <a:pt x="190" y="0"/>
                    </a:lnTo>
                    <a:lnTo>
                      <a:pt x="503" y="5"/>
                    </a:lnTo>
                    <a:lnTo>
                      <a:pt x="338" y="122"/>
                    </a:lnTo>
                    <a:lnTo>
                      <a:pt x="0" y="11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0" name="Freeform 434">
                <a:extLst>
                  <a:ext uri="{FF2B5EF4-FFF2-40B4-BE49-F238E27FC236}">
                    <a16:creationId xmlns:a16="http://schemas.microsoft.com/office/drawing/2014/main" xmlns="" id="{2AE118DF-2456-40FA-84EA-40E773D14E15}"/>
                  </a:ext>
                </a:extLst>
              </p:cNvPr>
              <p:cNvSpPr>
                <a:spLocks/>
              </p:cNvSpPr>
              <p:nvPr/>
            </p:nvSpPr>
            <p:spPr bwMode="auto">
              <a:xfrm>
                <a:off x="1463" y="3600"/>
                <a:ext cx="12" cy="23"/>
              </a:xfrm>
              <a:custGeom>
                <a:avLst/>
                <a:gdLst>
                  <a:gd name="T0" fmla="*/ 0 w 24"/>
                  <a:gd name="T1" fmla="*/ 0 h 47"/>
                  <a:gd name="T2" fmla="*/ 0 w 24"/>
                  <a:gd name="T3" fmla="*/ 23 h 47"/>
                  <a:gd name="T4" fmla="*/ 12 w 24"/>
                  <a:gd name="T5" fmla="*/ 11 h 47"/>
                  <a:gd name="T6" fmla="*/ 0 w 24"/>
                  <a:gd name="T7" fmla="*/ 0 h 47"/>
                  <a:gd name="T8" fmla="*/ 0 60000 65536"/>
                  <a:gd name="T9" fmla="*/ 0 60000 65536"/>
                  <a:gd name="T10" fmla="*/ 0 60000 65536"/>
                  <a:gd name="T11" fmla="*/ 0 60000 65536"/>
                  <a:gd name="T12" fmla="*/ 0 w 24"/>
                  <a:gd name="T13" fmla="*/ 0 h 47"/>
                  <a:gd name="T14" fmla="*/ 24 w 24"/>
                  <a:gd name="T15" fmla="*/ 47 h 47"/>
                </a:gdLst>
                <a:ahLst/>
                <a:cxnLst>
                  <a:cxn ang="T8">
                    <a:pos x="T0" y="T1"/>
                  </a:cxn>
                  <a:cxn ang="T9">
                    <a:pos x="T2" y="T3"/>
                  </a:cxn>
                  <a:cxn ang="T10">
                    <a:pos x="T4" y="T5"/>
                  </a:cxn>
                  <a:cxn ang="T11">
                    <a:pos x="T6" y="T7"/>
                  </a:cxn>
                </a:cxnLst>
                <a:rect l="T12" t="T13" r="T14" b="T15"/>
                <a:pathLst>
                  <a:path w="24" h="47">
                    <a:moveTo>
                      <a:pt x="0" y="0"/>
                    </a:moveTo>
                    <a:lnTo>
                      <a:pt x="0" y="47"/>
                    </a:lnTo>
                    <a:lnTo>
                      <a:pt x="24" y="22"/>
                    </a:lnTo>
                    <a:lnTo>
                      <a:pt x="0"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1" name="Freeform 435">
                <a:extLst>
                  <a:ext uri="{FF2B5EF4-FFF2-40B4-BE49-F238E27FC236}">
                    <a16:creationId xmlns:a16="http://schemas.microsoft.com/office/drawing/2014/main" xmlns="" id="{458E009D-143B-46EF-9C13-D449866C3BB3}"/>
                  </a:ext>
                </a:extLst>
              </p:cNvPr>
              <p:cNvSpPr>
                <a:spLocks/>
              </p:cNvSpPr>
              <p:nvPr/>
            </p:nvSpPr>
            <p:spPr bwMode="auto">
              <a:xfrm>
                <a:off x="1463" y="3573"/>
                <a:ext cx="24" cy="38"/>
              </a:xfrm>
              <a:custGeom>
                <a:avLst/>
                <a:gdLst>
                  <a:gd name="T0" fmla="*/ 0 w 49"/>
                  <a:gd name="T1" fmla="*/ 27 h 76"/>
                  <a:gd name="T2" fmla="*/ 0 w 49"/>
                  <a:gd name="T3" fmla="*/ 0 h 76"/>
                  <a:gd name="T4" fmla="*/ 24 w 49"/>
                  <a:gd name="T5" fmla="*/ 24 h 76"/>
                  <a:gd name="T6" fmla="*/ 12 w 49"/>
                  <a:gd name="T7" fmla="*/ 38 h 76"/>
                  <a:gd name="T8" fmla="*/ 0 w 49"/>
                  <a:gd name="T9" fmla="*/ 27 h 76"/>
                  <a:gd name="T10" fmla="*/ 0 60000 65536"/>
                  <a:gd name="T11" fmla="*/ 0 60000 65536"/>
                  <a:gd name="T12" fmla="*/ 0 60000 65536"/>
                  <a:gd name="T13" fmla="*/ 0 60000 65536"/>
                  <a:gd name="T14" fmla="*/ 0 60000 65536"/>
                  <a:gd name="T15" fmla="*/ 0 w 49"/>
                  <a:gd name="T16" fmla="*/ 0 h 76"/>
                  <a:gd name="T17" fmla="*/ 49 w 49"/>
                  <a:gd name="T18" fmla="*/ 76 h 76"/>
                </a:gdLst>
                <a:ahLst/>
                <a:cxnLst>
                  <a:cxn ang="T10">
                    <a:pos x="T0" y="T1"/>
                  </a:cxn>
                  <a:cxn ang="T11">
                    <a:pos x="T2" y="T3"/>
                  </a:cxn>
                  <a:cxn ang="T12">
                    <a:pos x="T4" y="T5"/>
                  </a:cxn>
                  <a:cxn ang="T13">
                    <a:pos x="T6" y="T7"/>
                  </a:cxn>
                  <a:cxn ang="T14">
                    <a:pos x="T8" y="T9"/>
                  </a:cxn>
                </a:cxnLst>
                <a:rect l="T15" t="T16" r="T17" b="T18"/>
                <a:pathLst>
                  <a:path w="49" h="76">
                    <a:moveTo>
                      <a:pt x="0" y="54"/>
                    </a:moveTo>
                    <a:lnTo>
                      <a:pt x="0" y="0"/>
                    </a:lnTo>
                    <a:lnTo>
                      <a:pt x="49" y="49"/>
                    </a:lnTo>
                    <a:lnTo>
                      <a:pt x="24" y="76"/>
                    </a:lnTo>
                    <a:lnTo>
                      <a:pt x="0" y="54"/>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2" name="Freeform 436">
                <a:extLst>
                  <a:ext uri="{FF2B5EF4-FFF2-40B4-BE49-F238E27FC236}">
                    <a16:creationId xmlns:a16="http://schemas.microsoft.com/office/drawing/2014/main" xmlns="" id="{618D25C3-FA58-41C8-8656-193F933A03B4}"/>
                  </a:ext>
                </a:extLst>
              </p:cNvPr>
              <p:cNvSpPr>
                <a:spLocks/>
              </p:cNvSpPr>
              <p:nvPr/>
            </p:nvSpPr>
            <p:spPr bwMode="auto">
              <a:xfrm>
                <a:off x="1462" y="3546"/>
                <a:ext cx="38" cy="51"/>
              </a:xfrm>
              <a:custGeom>
                <a:avLst/>
                <a:gdLst>
                  <a:gd name="T0" fmla="*/ 1 w 76"/>
                  <a:gd name="T1" fmla="*/ 26 h 101"/>
                  <a:gd name="T2" fmla="*/ 0 w 76"/>
                  <a:gd name="T3" fmla="*/ 0 h 101"/>
                  <a:gd name="T4" fmla="*/ 38 w 76"/>
                  <a:gd name="T5" fmla="*/ 37 h 101"/>
                  <a:gd name="T6" fmla="*/ 25 w 76"/>
                  <a:gd name="T7" fmla="*/ 51 h 101"/>
                  <a:gd name="T8" fmla="*/ 1 w 76"/>
                  <a:gd name="T9" fmla="*/ 26 h 101"/>
                  <a:gd name="T10" fmla="*/ 0 60000 65536"/>
                  <a:gd name="T11" fmla="*/ 0 60000 65536"/>
                  <a:gd name="T12" fmla="*/ 0 60000 65536"/>
                  <a:gd name="T13" fmla="*/ 0 60000 65536"/>
                  <a:gd name="T14" fmla="*/ 0 60000 65536"/>
                  <a:gd name="T15" fmla="*/ 0 w 76"/>
                  <a:gd name="T16" fmla="*/ 0 h 101"/>
                  <a:gd name="T17" fmla="*/ 76 w 76"/>
                  <a:gd name="T18" fmla="*/ 101 h 101"/>
                </a:gdLst>
                <a:ahLst/>
                <a:cxnLst>
                  <a:cxn ang="T10">
                    <a:pos x="T0" y="T1"/>
                  </a:cxn>
                  <a:cxn ang="T11">
                    <a:pos x="T2" y="T3"/>
                  </a:cxn>
                  <a:cxn ang="T12">
                    <a:pos x="T4" y="T5"/>
                  </a:cxn>
                  <a:cxn ang="T13">
                    <a:pos x="T6" y="T7"/>
                  </a:cxn>
                  <a:cxn ang="T14">
                    <a:pos x="T8" y="T9"/>
                  </a:cxn>
                </a:cxnLst>
                <a:rect l="T15" t="T16" r="T17" b="T18"/>
                <a:pathLst>
                  <a:path w="76" h="101">
                    <a:moveTo>
                      <a:pt x="1" y="52"/>
                    </a:moveTo>
                    <a:lnTo>
                      <a:pt x="0" y="0"/>
                    </a:lnTo>
                    <a:lnTo>
                      <a:pt x="76" y="74"/>
                    </a:lnTo>
                    <a:lnTo>
                      <a:pt x="50" y="101"/>
                    </a:lnTo>
                    <a:lnTo>
                      <a:pt x="1" y="52"/>
                    </a:lnTo>
                    <a:close/>
                  </a:path>
                </a:pathLst>
              </a:custGeom>
              <a:solidFill>
                <a:srgbClr val="89898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3" name="Freeform 437">
                <a:extLst>
                  <a:ext uri="{FF2B5EF4-FFF2-40B4-BE49-F238E27FC236}">
                    <a16:creationId xmlns:a16="http://schemas.microsoft.com/office/drawing/2014/main" xmlns="" id="{BD625F80-33A2-45E6-A02D-7BDC2F6251B1}"/>
                  </a:ext>
                </a:extLst>
              </p:cNvPr>
              <p:cNvSpPr>
                <a:spLocks/>
              </p:cNvSpPr>
              <p:nvPr/>
            </p:nvSpPr>
            <p:spPr bwMode="auto">
              <a:xfrm>
                <a:off x="1462" y="3519"/>
                <a:ext cx="50" cy="65"/>
              </a:xfrm>
              <a:custGeom>
                <a:avLst/>
                <a:gdLst>
                  <a:gd name="T0" fmla="*/ 0 w 101"/>
                  <a:gd name="T1" fmla="*/ 28 h 130"/>
                  <a:gd name="T2" fmla="*/ 0 w 101"/>
                  <a:gd name="T3" fmla="*/ 0 h 130"/>
                  <a:gd name="T4" fmla="*/ 50 w 101"/>
                  <a:gd name="T5" fmla="*/ 50 h 130"/>
                  <a:gd name="T6" fmla="*/ 38 w 101"/>
                  <a:gd name="T7" fmla="*/ 65 h 130"/>
                  <a:gd name="T8" fmla="*/ 0 w 101"/>
                  <a:gd name="T9" fmla="*/ 28 h 130"/>
                  <a:gd name="T10" fmla="*/ 0 60000 65536"/>
                  <a:gd name="T11" fmla="*/ 0 60000 65536"/>
                  <a:gd name="T12" fmla="*/ 0 60000 65536"/>
                  <a:gd name="T13" fmla="*/ 0 60000 65536"/>
                  <a:gd name="T14" fmla="*/ 0 60000 65536"/>
                  <a:gd name="T15" fmla="*/ 0 w 101"/>
                  <a:gd name="T16" fmla="*/ 0 h 130"/>
                  <a:gd name="T17" fmla="*/ 101 w 101"/>
                  <a:gd name="T18" fmla="*/ 130 h 130"/>
                </a:gdLst>
                <a:ahLst/>
                <a:cxnLst>
                  <a:cxn ang="T10">
                    <a:pos x="T0" y="T1"/>
                  </a:cxn>
                  <a:cxn ang="T11">
                    <a:pos x="T2" y="T3"/>
                  </a:cxn>
                  <a:cxn ang="T12">
                    <a:pos x="T4" y="T5"/>
                  </a:cxn>
                  <a:cxn ang="T13">
                    <a:pos x="T6" y="T7"/>
                  </a:cxn>
                  <a:cxn ang="T14">
                    <a:pos x="T8" y="T9"/>
                  </a:cxn>
                </a:cxnLst>
                <a:rect l="T15" t="T16" r="T17" b="T18"/>
                <a:pathLst>
                  <a:path w="101" h="130">
                    <a:moveTo>
                      <a:pt x="0" y="56"/>
                    </a:moveTo>
                    <a:lnTo>
                      <a:pt x="0" y="0"/>
                    </a:lnTo>
                    <a:lnTo>
                      <a:pt x="101" y="101"/>
                    </a:lnTo>
                    <a:lnTo>
                      <a:pt x="76" y="130"/>
                    </a:lnTo>
                    <a:lnTo>
                      <a:pt x="0" y="56"/>
                    </a:lnTo>
                    <a:close/>
                  </a:path>
                </a:pathLst>
              </a:custGeom>
              <a:solidFill>
                <a:srgbClr val="8F8F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4" name="Freeform 438">
                <a:extLst>
                  <a:ext uri="{FF2B5EF4-FFF2-40B4-BE49-F238E27FC236}">
                    <a16:creationId xmlns:a16="http://schemas.microsoft.com/office/drawing/2014/main" xmlns="" id="{D0636E8F-95ED-4D25-A6DB-CBB8FB8542B2}"/>
                  </a:ext>
                </a:extLst>
              </p:cNvPr>
              <p:cNvSpPr>
                <a:spLocks/>
              </p:cNvSpPr>
              <p:nvPr/>
            </p:nvSpPr>
            <p:spPr bwMode="auto">
              <a:xfrm>
                <a:off x="1462" y="3492"/>
                <a:ext cx="63" cy="77"/>
              </a:xfrm>
              <a:custGeom>
                <a:avLst/>
                <a:gdLst>
                  <a:gd name="T0" fmla="*/ 0 w 126"/>
                  <a:gd name="T1" fmla="*/ 26 h 153"/>
                  <a:gd name="T2" fmla="*/ 0 w 126"/>
                  <a:gd name="T3" fmla="*/ 0 h 153"/>
                  <a:gd name="T4" fmla="*/ 63 w 126"/>
                  <a:gd name="T5" fmla="*/ 63 h 153"/>
                  <a:gd name="T6" fmla="*/ 51 w 126"/>
                  <a:gd name="T7" fmla="*/ 77 h 153"/>
                  <a:gd name="T8" fmla="*/ 0 w 126"/>
                  <a:gd name="T9" fmla="*/ 26 h 153"/>
                  <a:gd name="T10" fmla="*/ 0 60000 65536"/>
                  <a:gd name="T11" fmla="*/ 0 60000 65536"/>
                  <a:gd name="T12" fmla="*/ 0 60000 65536"/>
                  <a:gd name="T13" fmla="*/ 0 60000 65536"/>
                  <a:gd name="T14" fmla="*/ 0 60000 65536"/>
                  <a:gd name="T15" fmla="*/ 0 w 126"/>
                  <a:gd name="T16" fmla="*/ 0 h 153"/>
                  <a:gd name="T17" fmla="*/ 126 w 126"/>
                  <a:gd name="T18" fmla="*/ 153 h 153"/>
                </a:gdLst>
                <a:ahLst/>
                <a:cxnLst>
                  <a:cxn ang="T10">
                    <a:pos x="T0" y="T1"/>
                  </a:cxn>
                  <a:cxn ang="T11">
                    <a:pos x="T2" y="T3"/>
                  </a:cxn>
                  <a:cxn ang="T12">
                    <a:pos x="T4" y="T5"/>
                  </a:cxn>
                  <a:cxn ang="T13">
                    <a:pos x="T6" y="T7"/>
                  </a:cxn>
                  <a:cxn ang="T14">
                    <a:pos x="T8" y="T9"/>
                  </a:cxn>
                </a:cxnLst>
                <a:rect l="T15" t="T16" r="T17" b="T18"/>
                <a:pathLst>
                  <a:path w="126" h="153">
                    <a:moveTo>
                      <a:pt x="0" y="52"/>
                    </a:moveTo>
                    <a:lnTo>
                      <a:pt x="0" y="0"/>
                    </a:lnTo>
                    <a:lnTo>
                      <a:pt x="126" y="126"/>
                    </a:lnTo>
                    <a:lnTo>
                      <a:pt x="101" y="153"/>
                    </a:lnTo>
                    <a:lnTo>
                      <a:pt x="0" y="52"/>
                    </a:lnTo>
                    <a:close/>
                  </a:path>
                </a:pathLst>
              </a:custGeom>
              <a:solidFill>
                <a:srgbClr val="9494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5" name="Freeform 439">
                <a:extLst>
                  <a:ext uri="{FF2B5EF4-FFF2-40B4-BE49-F238E27FC236}">
                    <a16:creationId xmlns:a16="http://schemas.microsoft.com/office/drawing/2014/main" xmlns="" id="{D4AA34E6-EF07-48F9-8010-AFC4C050D898}"/>
                  </a:ext>
                </a:extLst>
              </p:cNvPr>
              <p:cNvSpPr>
                <a:spLocks/>
              </p:cNvSpPr>
              <p:nvPr/>
            </p:nvSpPr>
            <p:spPr bwMode="auto">
              <a:xfrm>
                <a:off x="1462" y="3465"/>
                <a:ext cx="76" cy="91"/>
              </a:xfrm>
              <a:custGeom>
                <a:avLst/>
                <a:gdLst>
                  <a:gd name="T0" fmla="*/ 0 w 151"/>
                  <a:gd name="T1" fmla="*/ 27 h 180"/>
                  <a:gd name="T2" fmla="*/ 0 w 151"/>
                  <a:gd name="T3" fmla="*/ 0 h 180"/>
                  <a:gd name="T4" fmla="*/ 76 w 151"/>
                  <a:gd name="T5" fmla="*/ 77 h 180"/>
                  <a:gd name="T6" fmla="*/ 63 w 151"/>
                  <a:gd name="T7" fmla="*/ 91 h 180"/>
                  <a:gd name="T8" fmla="*/ 0 w 151"/>
                  <a:gd name="T9" fmla="*/ 27 h 180"/>
                  <a:gd name="T10" fmla="*/ 0 60000 65536"/>
                  <a:gd name="T11" fmla="*/ 0 60000 65536"/>
                  <a:gd name="T12" fmla="*/ 0 60000 65536"/>
                  <a:gd name="T13" fmla="*/ 0 60000 65536"/>
                  <a:gd name="T14" fmla="*/ 0 60000 65536"/>
                  <a:gd name="T15" fmla="*/ 0 w 151"/>
                  <a:gd name="T16" fmla="*/ 0 h 180"/>
                  <a:gd name="T17" fmla="*/ 151 w 151"/>
                  <a:gd name="T18" fmla="*/ 180 h 180"/>
                </a:gdLst>
                <a:ahLst/>
                <a:cxnLst>
                  <a:cxn ang="T10">
                    <a:pos x="T0" y="T1"/>
                  </a:cxn>
                  <a:cxn ang="T11">
                    <a:pos x="T2" y="T3"/>
                  </a:cxn>
                  <a:cxn ang="T12">
                    <a:pos x="T4" y="T5"/>
                  </a:cxn>
                  <a:cxn ang="T13">
                    <a:pos x="T6" y="T7"/>
                  </a:cxn>
                  <a:cxn ang="T14">
                    <a:pos x="T8" y="T9"/>
                  </a:cxn>
                </a:cxnLst>
                <a:rect l="T15" t="T16" r="T17" b="T18"/>
                <a:pathLst>
                  <a:path w="151" h="180">
                    <a:moveTo>
                      <a:pt x="0" y="54"/>
                    </a:moveTo>
                    <a:lnTo>
                      <a:pt x="0" y="0"/>
                    </a:lnTo>
                    <a:lnTo>
                      <a:pt x="151" y="153"/>
                    </a:lnTo>
                    <a:lnTo>
                      <a:pt x="126" y="180"/>
                    </a:lnTo>
                    <a:lnTo>
                      <a:pt x="0" y="54"/>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6" name="Freeform 440">
                <a:extLst>
                  <a:ext uri="{FF2B5EF4-FFF2-40B4-BE49-F238E27FC236}">
                    <a16:creationId xmlns:a16="http://schemas.microsoft.com/office/drawing/2014/main" xmlns="" id="{4186D4CF-A2B0-4707-8241-5160E85700E8}"/>
                  </a:ext>
                </a:extLst>
              </p:cNvPr>
              <p:cNvSpPr>
                <a:spLocks/>
              </p:cNvSpPr>
              <p:nvPr/>
            </p:nvSpPr>
            <p:spPr bwMode="auto">
              <a:xfrm>
                <a:off x="1462" y="3438"/>
                <a:ext cx="82" cy="104"/>
              </a:xfrm>
              <a:custGeom>
                <a:avLst/>
                <a:gdLst>
                  <a:gd name="T0" fmla="*/ 0 w 165"/>
                  <a:gd name="T1" fmla="*/ 27 h 207"/>
                  <a:gd name="T2" fmla="*/ 0 w 165"/>
                  <a:gd name="T3" fmla="*/ 0 h 207"/>
                  <a:gd name="T4" fmla="*/ 82 w 165"/>
                  <a:gd name="T5" fmla="*/ 83 h 207"/>
                  <a:gd name="T6" fmla="*/ 82 w 165"/>
                  <a:gd name="T7" fmla="*/ 97 h 207"/>
                  <a:gd name="T8" fmla="*/ 75 w 165"/>
                  <a:gd name="T9" fmla="*/ 104 h 207"/>
                  <a:gd name="T10" fmla="*/ 0 w 165"/>
                  <a:gd name="T11" fmla="*/ 27 h 207"/>
                  <a:gd name="T12" fmla="*/ 0 60000 65536"/>
                  <a:gd name="T13" fmla="*/ 0 60000 65536"/>
                  <a:gd name="T14" fmla="*/ 0 60000 65536"/>
                  <a:gd name="T15" fmla="*/ 0 60000 65536"/>
                  <a:gd name="T16" fmla="*/ 0 60000 65536"/>
                  <a:gd name="T17" fmla="*/ 0 60000 65536"/>
                  <a:gd name="T18" fmla="*/ 0 w 165"/>
                  <a:gd name="T19" fmla="*/ 0 h 207"/>
                  <a:gd name="T20" fmla="*/ 165 w 165"/>
                  <a:gd name="T21" fmla="*/ 207 h 207"/>
                </a:gdLst>
                <a:ahLst/>
                <a:cxnLst>
                  <a:cxn ang="T12">
                    <a:pos x="T0" y="T1"/>
                  </a:cxn>
                  <a:cxn ang="T13">
                    <a:pos x="T2" y="T3"/>
                  </a:cxn>
                  <a:cxn ang="T14">
                    <a:pos x="T4" y="T5"/>
                  </a:cxn>
                  <a:cxn ang="T15">
                    <a:pos x="T6" y="T7"/>
                  </a:cxn>
                  <a:cxn ang="T16">
                    <a:pos x="T8" y="T9"/>
                  </a:cxn>
                  <a:cxn ang="T17">
                    <a:pos x="T10" y="T11"/>
                  </a:cxn>
                </a:cxnLst>
                <a:rect l="T18" t="T19" r="T20" b="T21"/>
                <a:pathLst>
                  <a:path w="165" h="207">
                    <a:moveTo>
                      <a:pt x="0" y="54"/>
                    </a:moveTo>
                    <a:lnTo>
                      <a:pt x="0" y="0"/>
                    </a:lnTo>
                    <a:lnTo>
                      <a:pt x="165" y="165"/>
                    </a:lnTo>
                    <a:lnTo>
                      <a:pt x="165" y="194"/>
                    </a:lnTo>
                    <a:lnTo>
                      <a:pt x="151" y="207"/>
                    </a:lnTo>
                    <a:lnTo>
                      <a:pt x="0" y="54"/>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7" name="Freeform 441">
                <a:extLst>
                  <a:ext uri="{FF2B5EF4-FFF2-40B4-BE49-F238E27FC236}">
                    <a16:creationId xmlns:a16="http://schemas.microsoft.com/office/drawing/2014/main" xmlns="" id="{02B8153F-1D10-454B-B237-6E9798B4C6D4}"/>
                  </a:ext>
                </a:extLst>
              </p:cNvPr>
              <p:cNvSpPr>
                <a:spLocks/>
              </p:cNvSpPr>
              <p:nvPr/>
            </p:nvSpPr>
            <p:spPr bwMode="auto">
              <a:xfrm>
                <a:off x="1461" y="3411"/>
                <a:ext cx="83" cy="110"/>
              </a:xfrm>
              <a:custGeom>
                <a:avLst/>
                <a:gdLst>
                  <a:gd name="T0" fmla="*/ 1 w 167"/>
                  <a:gd name="T1" fmla="*/ 27 h 219"/>
                  <a:gd name="T2" fmla="*/ 0 w 167"/>
                  <a:gd name="T3" fmla="*/ 0 h 219"/>
                  <a:gd name="T4" fmla="*/ 83 w 167"/>
                  <a:gd name="T5" fmla="*/ 84 h 219"/>
                  <a:gd name="T6" fmla="*/ 83 w 167"/>
                  <a:gd name="T7" fmla="*/ 110 h 219"/>
                  <a:gd name="T8" fmla="*/ 1 w 167"/>
                  <a:gd name="T9" fmla="*/ 27 h 219"/>
                  <a:gd name="T10" fmla="*/ 0 60000 65536"/>
                  <a:gd name="T11" fmla="*/ 0 60000 65536"/>
                  <a:gd name="T12" fmla="*/ 0 60000 65536"/>
                  <a:gd name="T13" fmla="*/ 0 60000 65536"/>
                  <a:gd name="T14" fmla="*/ 0 60000 65536"/>
                  <a:gd name="T15" fmla="*/ 0 w 167"/>
                  <a:gd name="T16" fmla="*/ 0 h 219"/>
                  <a:gd name="T17" fmla="*/ 167 w 167"/>
                  <a:gd name="T18" fmla="*/ 219 h 219"/>
                </a:gdLst>
                <a:ahLst/>
                <a:cxnLst>
                  <a:cxn ang="T10">
                    <a:pos x="T0" y="T1"/>
                  </a:cxn>
                  <a:cxn ang="T11">
                    <a:pos x="T2" y="T3"/>
                  </a:cxn>
                  <a:cxn ang="T12">
                    <a:pos x="T4" y="T5"/>
                  </a:cxn>
                  <a:cxn ang="T13">
                    <a:pos x="T6" y="T7"/>
                  </a:cxn>
                  <a:cxn ang="T14">
                    <a:pos x="T8" y="T9"/>
                  </a:cxn>
                </a:cxnLst>
                <a:rect l="T15" t="T16" r="T17" b="T18"/>
                <a:pathLst>
                  <a:path w="167" h="219">
                    <a:moveTo>
                      <a:pt x="2" y="54"/>
                    </a:moveTo>
                    <a:lnTo>
                      <a:pt x="0" y="0"/>
                    </a:lnTo>
                    <a:lnTo>
                      <a:pt x="167" y="167"/>
                    </a:lnTo>
                    <a:lnTo>
                      <a:pt x="167" y="219"/>
                    </a:lnTo>
                    <a:lnTo>
                      <a:pt x="2" y="54"/>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8" name="Freeform 442">
                <a:extLst>
                  <a:ext uri="{FF2B5EF4-FFF2-40B4-BE49-F238E27FC236}">
                    <a16:creationId xmlns:a16="http://schemas.microsoft.com/office/drawing/2014/main" xmlns="" id="{69ADA00E-4F07-4CE8-BDCD-B959FC06DC85}"/>
                  </a:ext>
                </a:extLst>
              </p:cNvPr>
              <p:cNvSpPr>
                <a:spLocks/>
              </p:cNvSpPr>
              <p:nvPr/>
            </p:nvSpPr>
            <p:spPr bwMode="auto">
              <a:xfrm>
                <a:off x="1461" y="3384"/>
                <a:ext cx="83" cy="111"/>
              </a:xfrm>
              <a:custGeom>
                <a:avLst/>
                <a:gdLst>
                  <a:gd name="T0" fmla="*/ 0 w 167"/>
                  <a:gd name="T1" fmla="*/ 27 h 221"/>
                  <a:gd name="T2" fmla="*/ 0 w 167"/>
                  <a:gd name="T3" fmla="*/ 0 h 221"/>
                  <a:gd name="T4" fmla="*/ 83 w 167"/>
                  <a:gd name="T5" fmla="*/ 83 h 221"/>
                  <a:gd name="T6" fmla="*/ 83 w 167"/>
                  <a:gd name="T7" fmla="*/ 111 h 221"/>
                  <a:gd name="T8" fmla="*/ 0 w 167"/>
                  <a:gd name="T9" fmla="*/ 27 h 221"/>
                  <a:gd name="T10" fmla="*/ 0 60000 65536"/>
                  <a:gd name="T11" fmla="*/ 0 60000 65536"/>
                  <a:gd name="T12" fmla="*/ 0 60000 65536"/>
                  <a:gd name="T13" fmla="*/ 0 60000 65536"/>
                  <a:gd name="T14" fmla="*/ 0 60000 65536"/>
                  <a:gd name="T15" fmla="*/ 0 w 167"/>
                  <a:gd name="T16" fmla="*/ 0 h 221"/>
                  <a:gd name="T17" fmla="*/ 167 w 167"/>
                  <a:gd name="T18" fmla="*/ 221 h 221"/>
                </a:gdLst>
                <a:ahLst/>
                <a:cxnLst>
                  <a:cxn ang="T10">
                    <a:pos x="T0" y="T1"/>
                  </a:cxn>
                  <a:cxn ang="T11">
                    <a:pos x="T2" y="T3"/>
                  </a:cxn>
                  <a:cxn ang="T12">
                    <a:pos x="T4" y="T5"/>
                  </a:cxn>
                  <a:cxn ang="T13">
                    <a:pos x="T6" y="T7"/>
                  </a:cxn>
                  <a:cxn ang="T14">
                    <a:pos x="T8" y="T9"/>
                  </a:cxn>
                </a:cxnLst>
                <a:rect l="T15" t="T16" r="T17" b="T18"/>
                <a:pathLst>
                  <a:path w="167" h="221">
                    <a:moveTo>
                      <a:pt x="0" y="54"/>
                    </a:moveTo>
                    <a:lnTo>
                      <a:pt x="0" y="0"/>
                    </a:lnTo>
                    <a:lnTo>
                      <a:pt x="167" y="165"/>
                    </a:lnTo>
                    <a:lnTo>
                      <a:pt x="167" y="221"/>
                    </a:lnTo>
                    <a:lnTo>
                      <a:pt x="0" y="54"/>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9" name="Freeform 443">
                <a:extLst>
                  <a:ext uri="{FF2B5EF4-FFF2-40B4-BE49-F238E27FC236}">
                    <a16:creationId xmlns:a16="http://schemas.microsoft.com/office/drawing/2014/main" xmlns="" id="{EADB8FB2-9CF1-44F3-8BC3-5DE89DD8AAB1}"/>
                  </a:ext>
                </a:extLst>
              </p:cNvPr>
              <p:cNvSpPr>
                <a:spLocks/>
              </p:cNvSpPr>
              <p:nvPr/>
            </p:nvSpPr>
            <p:spPr bwMode="auto">
              <a:xfrm>
                <a:off x="1461" y="3357"/>
                <a:ext cx="83" cy="110"/>
              </a:xfrm>
              <a:custGeom>
                <a:avLst/>
                <a:gdLst>
                  <a:gd name="T0" fmla="*/ 0 w 167"/>
                  <a:gd name="T1" fmla="*/ 27 h 219"/>
                  <a:gd name="T2" fmla="*/ 0 w 167"/>
                  <a:gd name="T3" fmla="*/ 0 h 219"/>
                  <a:gd name="T4" fmla="*/ 82 w 167"/>
                  <a:gd name="T5" fmla="*/ 84 h 219"/>
                  <a:gd name="T6" fmla="*/ 83 w 167"/>
                  <a:gd name="T7" fmla="*/ 110 h 219"/>
                  <a:gd name="T8" fmla="*/ 0 w 167"/>
                  <a:gd name="T9" fmla="*/ 27 h 219"/>
                  <a:gd name="T10" fmla="*/ 0 60000 65536"/>
                  <a:gd name="T11" fmla="*/ 0 60000 65536"/>
                  <a:gd name="T12" fmla="*/ 0 60000 65536"/>
                  <a:gd name="T13" fmla="*/ 0 60000 65536"/>
                  <a:gd name="T14" fmla="*/ 0 60000 65536"/>
                  <a:gd name="T15" fmla="*/ 0 w 167"/>
                  <a:gd name="T16" fmla="*/ 0 h 219"/>
                  <a:gd name="T17" fmla="*/ 167 w 167"/>
                  <a:gd name="T18" fmla="*/ 219 h 219"/>
                </a:gdLst>
                <a:ahLst/>
                <a:cxnLst>
                  <a:cxn ang="T10">
                    <a:pos x="T0" y="T1"/>
                  </a:cxn>
                  <a:cxn ang="T11">
                    <a:pos x="T2" y="T3"/>
                  </a:cxn>
                  <a:cxn ang="T12">
                    <a:pos x="T4" y="T5"/>
                  </a:cxn>
                  <a:cxn ang="T13">
                    <a:pos x="T6" y="T7"/>
                  </a:cxn>
                  <a:cxn ang="T14">
                    <a:pos x="T8" y="T9"/>
                  </a:cxn>
                </a:cxnLst>
                <a:rect l="T15" t="T16" r="T17" b="T18"/>
                <a:pathLst>
                  <a:path w="167" h="219">
                    <a:moveTo>
                      <a:pt x="0" y="54"/>
                    </a:moveTo>
                    <a:lnTo>
                      <a:pt x="0" y="0"/>
                    </a:lnTo>
                    <a:lnTo>
                      <a:pt x="165" y="167"/>
                    </a:lnTo>
                    <a:lnTo>
                      <a:pt x="167" y="219"/>
                    </a:lnTo>
                    <a:lnTo>
                      <a:pt x="0" y="54"/>
                    </a:lnTo>
                    <a:close/>
                  </a:path>
                </a:pathLst>
              </a:custGeom>
              <a:solidFill>
                <a:srgbClr val="AFA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0" name="Freeform 444">
                <a:extLst>
                  <a:ext uri="{FF2B5EF4-FFF2-40B4-BE49-F238E27FC236}">
                    <a16:creationId xmlns:a16="http://schemas.microsoft.com/office/drawing/2014/main" xmlns="" id="{A986ED6D-F0C4-4015-9A39-0D7C981BB251}"/>
                  </a:ext>
                </a:extLst>
              </p:cNvPr>
              <p:cNvSpPr>
                <a:spLocks/>
              </p:cNvSpPr>
              <p:nvPr/>
            </p:nvSpPr>
            <p:spPr bwMode="auto">
              <a:xfrm>
                <a:off x="1461" y="3331"/>
                <a:ext cx="83" cy="110"/>
              </a:xfrm>
              <a:custGeom>
                <a:avLst/>
                <a:gdLst>
                  <a:gd name="T0" fmla="*/ 0 w 165"/>
                  <a:gd name="T1" fmla="*/ 27 h 220"/>
                  <a:gd name="T2" fmla="*/ 0 w 165"/>
                  <a:gd name="T3" fmla="*/ 0 h 220"/>
                  <a:gd name="T4" fmla="*/ 83 w 165"/>
                  <a:gd name="T5" fmla="*/ 84 h 220"/>
                  <a:gd name="T6" fmla="*/ 83 w 165"/>
                  <a:gd name="T7" fmla="*/ 110 h 220"/>
                  <a:gd name="T8" fmla="*/ 0 w 165"/>
                  <a:gd name="T9" fmla="*/ 27 h 220"/>
                  <a:gd name="T10" fmla="*/ 0 60000 65536"/>
                  <a:gd name="T11" fmla="*/ 0 60000 65536"/>
                  <a:gd name="T12" fmla="*/ 0 60000 65536"/>
                  <a:gd name="T13" fmla="*/ 0 60000 65536"/>
                  <a:gd name="T14" fmla="*/ 0 60000 65536"/>
                  <a:gd name="T15" fmla="*/ 0 w 165"/>
                  <a:gd name="T16" fmla="*/ 0 h 220"/>
                  <a:gd name="T17" fmla="*/ 165 w 165"/>
                  <a:gd name="T18" fmla="*/ 220 h 220"/>
                </a:gdLst>
                <a:ahLst/>
                <a:cxnLst>
                  <a:cxn ang="T10">
                    <a:pos x="T0" y="T1"/>
                  </a:cxn>
                  <a:cxn ang="T11">
                    <a:pos x="T2" y="T3"/>
                  </a:cxn>
                  <a:cxn ang="T12">
                    <a:pos x="T4" y="T5"/>
                  </a:cxn>
                  <a:cxn ang="T13">
                    <a:pos x="T6" y="T7"/>
                  </a:cxn>
                  <a:cxn ang="T14">
                    <a:pos x="T8" y="T9"/>
                  </a:cxn>
                </a:cxnLst>
                <a:rect l="T15" t="T16" r="T17" b="T18"/>
                <a:pathLst>
                  <a:path w="165" h="220">
                    <a:moveTo>
                      <a:pt x="0" y="53"/>
                    </a:moveTo>
                    <a:lnTo>
                      <a:pt x="0" y="0"/>
                    </a:lnTo>
                    <a:lnTo>
                      <a:pt x="165" y="168"/>
                    </a:lnTo>
                    <a:lnTo>
                      <a:pt x="165" y="220"/>
                    </a:lnTo>
                    <a:lnTo>
                      <a:pt x="0" y="53"/>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1" name="Freeform 445">
                <a:extLst>
                  <a:ext uri="{FF2B5EF4-FFF2-40B4-BE49-F238E27FC236}">
                    <a16:creationId xmlns:a16="http://schemas.microsoft.com/office/drawing/2014/main" xmlns="" id="{8BA53E81-EC09-48B9-99E7-43CF9869612F}"/>
                  </a:ext>
                </a:extLst>
              </p:cNvPr>
              <p:cNvSpPr>
                <a:spLocks/>
              </p:cNvSpPr>
              <p:nvPr/>
            </p:nvSpPr>
            <p:spPr bwMode="auto">
              <a:xfrm>
                <a:off x="1461" y="3303"/>
                <a:ext cx="83" cy="112"/>
              </a:xfrm>
              <a:custGeom>
                <a:avLst/>
                <a:gdLst>
                  <a:gd name="T0" fmla="*/ 0 w 165"/>
                  <a:gd name="T1" fmla="*/ 28 h 223"/>
                  <a:gd name="T2" fmla="*/ 0 w 165"/>
                  <a:gd name="T3" fmla="*/ 0 h 223"/>
                  <a:gd name="T4" fmla="*/ 83 w 165"/>
                  <a:gd name="T5" fmla="*/ 84 h 223"/>
                  <a:gd name="T6" fmla="*/ 83 w 165"/>
                  <a:gd name="T7" fmla="*/ 112 h 223"/>
                  <a:gd name="T8" fmla="*/ 0 w 165"/>
                  <a:gd name="T9" fmla="*/ 28 h 223"/>
                  <a:gd name="T10" fmla="*/ 0 60000 65536"/>
                  <a:gd name="T11" fmla="*/ 0 60000 65536"/>
                  <a:gd name="T12" fmla="*/ 0 60000 65536"/>
                  <a:gd name="T13" fmla="*/ 0 60000 65536"/>
                  <a:gd name="T14" fmla="*/ 0 60000 65536"/>
                  <a:gd name="T15" fmla="*/ 0 w 165"/>
                  <a:gd name="T16" fmla="*/ 0 h 223"/>
                  <a:gd name="T17" fmla="*/ 165 w 165"/>
                  <a:gd name="T18" fmla="*/ 223 h 223"/>
                </a:gdLst>
                <a:ahLst/>
                <a:cxnLst>
                  <a:cxn ang="T10">
                    <a:pos x="T0" y="T1"/>
                  </a:cxn>
                  <a:cxn ang="T11">
                    <a:pos x="T2" y="T3"/>
                  </a:cxn>
                  <a:cxn ang="T12">
                    <a:pos x="T4" y="T5"/>
                  </a:cxn>
                  <a:cxn ang="T13">
                    <a:pos x="T6" y="T7"/>
                  </a:cxn>
                  <a:cxn ang="T14">
                    <a:pos x="T8" y="T9"/>
                  </a:cxn>
                </a:cxnLst>
                <a:rect l="T15" t="T16" r="T17" b="T18"/>
                <a:pathLst>
                  <a:path w="165" h="223">
                    <a:moveTo>
                      <a:pt x="0" y="55"/>
                    </a:moveTo>
                    <a:lnTo>
                      <a:pt x="0" y="0"/>
                    </a:lnTo>
                    <a:lnTo>
                      <a:pt x="165" y="167"/>
                    </a:lnTo>
                    <a:lnTo>
                      <a:pt x="165" y="223"/>
                    </a:lnTo>
                    <a:lnTo>
                      <a:pt x="0" y="55"/>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2" name="Freeform 446">
                <a:extLst>
                  <a:ext uri="{FF2B5EF4-FFF2-40B4-BE49-F238E27FC236}">
                    <a16:creationId xmlns:a16="http://schemas.microsoft.com/office/drawing/2014/main" xmlns="" id="{656DADF6-97E7-402E-BECA-6F8639137C57}"/>
                  </a:ext>
                </a:extLst>
              </p:cNvPr>
              <p:cNvSpPr>
                <a:spLocks/>
              </p:cNvSpPr>
              <p:nvPr/>
            </p:nvSpPr>
            <p:spPr bwMode="auto">
              <a:xfrm>
                <a:off x="1460" y="3277"/>
                <a:ext cx="84" cy="110"/>
              </a:xfrm>
              <a:custGeom>
                <a:avLst/>
                <a:gdLst>
                  <a:gd name="T0" fmla="*/ 1 w 167"/>
                  <a:gd name="T1" fmla="*/ 27 h 220"/>
                  <a:gd name="T2" fmla="*/ 0 w 167"/>
                  <a:gd name="T3" fmla="*/ 0 h 220"/>
                  <a:gd name="T4" fmla="*/ 84 w 167"/>
                  <a:gd name="T5" fmla="*/ 84 h 220"/>
                  <a:gd name="T6" fmla="*/ 84 w 167"/>
                  <a:gd name="T7" fmla="*/ 110 h 220"/>
                  <a:gd name="T8" fmla="*/ 1 w 167"/>
                  <a:gd name="T9" fmla="*/ 27 h 220"/>
                  <a:gd name="T10" fmla="*/ 0 60000 65536"/>
                  <a:gd name="T11" fmla="*/ 0 60000 65536"/>
                  <a:gd name="T12" fmla="*/ 0 60000 65536"/>
                  <a:gd name="T13" fmla="*/ 0 60000 65536"/>
                  <a:gd name="T14" fmla="*/ 0 60000 65536"/>
                  <a:gd name="T15" fmla="*/ 0 w 167"/>
                  <a:gd name="T16" fmla="*/ 0 h 220"/>
                  <a:gd name="T17" fmla="*/ 167 w 167"/>
                  <a:gd name="T18" fmla="*/ 220 h 220"/>
                </a:gdLst>
                <a:ahLst/>
                <a:cxnLst>
                  <a:cxn ang="T10">
                    <a:pos x="T0" y="T1"/>
                  </a:cxn>
                  <a:cxn ang="T11">
                    <a:pos x="T2" y="T3"/>
                  </a:cxn>
                  <a:cxn ang="T12">
                    <a:pos x="T4" y="T5"/>
                  </a:cxn>
                  <a:cxn ang="T13">
                    <a:pos x="T6" y="T7"/>
                  </a:cxn>
                  <a:cxn ang="T14">
                    <a:pos x="T8" y="T9"/>
                  </a:cxn>
                </a:cxnLst>
                <a:rect l="T15" t="T16" r="T17" b="T18"/>
                <a:pathLst>
                  <a:path w="167" h="220">
                    <a:moveTo>
                      <a:pt x="2" y="53"/>
                    </a:moveTo>
                    <a:lnTo>
                      <a:pt x="0" y="0"/>
                    </a:lnTo>
                    <a:lnTo>
                      <a:pt x="167" y="167"/>
                    </a:lnTo>
                    <a:lnTo>
                      <a:pt x="167" y="220"/>
                    </a:lnTo>
                    <a:lnTo>
                      <a:pt x="2" y="53"/>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3" name="Freeform 447">
                <a:extLst>
                  <a:ext uri="{FF2B5EF4-FFF2-40B4-BE49-F238E27FC236}">
                    <a16:creationId xmlns:a16="http://schemas.microsoft.com/office/drawing/2014/main" xmlns="" id="{834A939F-AA88-434E-B5C9-949794BB7357}"/>
                  </a:ext>
                </a:extLst>
              </p:cNvPr>
              <p:cNvSpPr>
                <a:spLocks/>
              </p:cNvSpPr>
              <p:nvPr/>
            </p:nvSpPr>
            <p:spPr bwMode="auto">
              <a:xfrm>
                <a:off x="1460" y="3249"/>
                <a:ext cx="84" cy="112"/>
              </a:xfrm>
              <a:custGeom>
                <a:avLst/>
                <a:gdLst>
                  <a:gd name="T0" fmla="*/ 0 w 167"/>
                  <a:gd name="T1" fmla="*/ 28 h 222"/>
                  <a:gd name="T2" fmla="*/ 0 w 167"/>
                  <a:gd name="T3" fmla="*/ 0 h 222"/>
                  <a:gd name="T4" fmla="*/ 84 w 167"/>
                  <a:gd name="T5" fmla="*/ 84 h 222"/>
                  <a:gd name="T6" fmla="*/ 84 w 167"/>
                  <a:gd name="T7" fmla="*/ 112 h 222"/>
                  <a:gd name="T8" fmla="*/ 0 w 167"/>
                  <a:gd name="T9" fmla="*/ 28 h 222"/>
                  <a:gd name="T10" fmla="*/ 0 60000 65536"/>
                  <a:gd name="T11" fmla="*/ 0 60000 65536"/>
                  <a:gd name="T12" fmla="*/ 0 60000 65536"/>
                  <a:gd name="T13" fmla="*/ 0 60000 65536"/>
                  <a:gd name="T14" fmla="*/ 0 60000 65536"/>
                  <a:gd name="T15" fmla="*/ 0 w 167"/>
                  <a:gd name="T16" fmla="*/ 0 h 222"/>
                  <a:gd name="T17" fmla="*/ 167 w 167"/>
                  <a:gd name="T18" fmla="*/ 222 h 222"/>
                </a:gdLst>
                <a:ahLst/>
                <a:cxnLst>
                  <a:cxn ang="T10">
                    <a:pos x="T0" y="T1"/>
                  </a:cxn>
                  <a:cxn ang="T11">
                    <a:pos x="T2" y="T3"/>
                  </a:cxn>
                  <a:cxn ang="T12">
                    <a:pos x="T4" y="T5"/>
                  </a:cxn>
                  <a:cxn ang="T13">
                    <a:pos x="T6" y="T7"/>
                  </a:cxn>
                  <a:cxn ang="T14">
                    <a:pos x="T8" y="T9"/>
                  </a:cxn>
                </a:cxnLst>
                <a:rect l="T15" t="T16" r="T17" b="T18"/>
                <a:pathLst>
                  <a:path w="167" h="222">
                    <a:moveTo>
                      <a:pt x="0" y="55"/>
                    </a:moveTo>
                    <a:lnTo>
                      <a:pt x="0" y="0"/>
                    </a:lnTo>
                    <a:lnTo>
                      <a:pt x="167" y="167"/>
                    </a:lnTo>
                    <a:lnTo>
                      <a:pt x="167" y="222"/>
                    </a:lnTo>
                    <a:lnTo>
                      <a:pt x="0" y="55"/>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4" name="Freeform 448">
                <a:extLst>
                  <a:ext uri="{FF2B5EF4-FFF2-40B4-BE49-F238E27FC236}">
                    <a16:creationId xmlns:a16="http://schemas.microsoft.com/office/drawing/2014/main" xmlns="" id="{62525551-7519-47A7-97E6-5C84E7E07CD7}"/>
                  </a:ext>
                </a:extLst>
              </p:cNvPr>
              <p:cNvSpPr>
                <a:spLocks/>
              </p:cNvSpPr>
              <p:nvPr/>
            </p:nvSpPr>
            <p:spPr bwMode="auto">
              <a:xfrm>
                <a:off x="1460" y="3228"/>
                <a:ext cx="84" cy="105"/>
              </a:xfrm>
              <a:custGeom>
                <a:avLst/>
                <a:gdLst>
                  <a:gd name="T0" fmla="*/ 0 w 167"/>
                  <a:gd name="T1" fmla="*/ 22 h 210"/>
                  <a:gd name="T2" fmla="*/ 0 w 167"/>
                  <a:gd name="T3" fmla="*/ 5 h 210"/>
                  <a:gd name="T4" fmla="*/ 6 w 167"/>
                  <a:gd name="T5" fmla="*/ 0 h 210"/>
                  <a:gd name="T6" fmla="*/ 84 w 167"/>
                  <a:gd name="T7" fmla="*/ 79 h 210"/>
                  <a:gd name="T8" fmla="*/ 84 w 167"/>
                  <a:gd name="T9" fmla="*/ 105 h 210"/>
                  <a:gd name="T10" fmla="*/ 0 w 167"/>
                  <a:gd name="T11" fmla="*/ 22 h 210"/>
                  <a:gd name="T12" fmla="*/ 0 60000 65536"/>
                  <a:gd name="T13" fmla="*/ 0 60000 65536"/>
                  <a:gd name="T14" fmla="*/ 0 60000 65536"/>
                  <a:gd name="T15" fmla="*/ 0 60000 65536"/>
                  <a:gd name="T16" fmla="*/ 0 60000 65536"/>
                  <a:gd name="T17" fmla="*/ 0 60000 65536"/>
                  <a:gd name="T18" fmla="*/ 0 w 167"/>
                  <a:gd name="T19" fmla="*/ 0 h 210"/>
                  <a:gd name="T20" fmla="*/ 167 w 167"/>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67" h="210">
                    <a:moveTo>
                      <a:pt x="0" y="43"/>
                    </a:moveTo>
                    <a:lnTo>
                      <a:pt x="0" y="9"/>
                    </a:lnTo>
                    <a:lnTo>
                      <a:pt x="12" y="0"/>
                    </a:lnTo>
                    <a:lnTo>
                      <a:pt x="167" y="157"/>
                    </a:lnTo>
                    <a:lnTo>
                      <a:pt x="167" y="210"/>
                    </a:lnTo>
                    <a:lnTo>
                      <a:pt x="0" y="43"/>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5" name="Freeform 449">
                <a:extLst>
                  <a:ext uri="{FF2B5EF4-FFF2-40B4-BE49-F238E27FC236}">
                    <a16:creationId xmlns:a16="http://schemas.microsoft.com/office/drawing/2014/main" xmlns="" id="{2A767ACD-2364-4C4B-95C4-62D986D1C4EA}"/>
                  </a:ext>
                </a:extLst>
              </p:cNvPr>
              <p:cNvSpPr>
                <a:spLocks/>
              </p:cNvSpPr>
              <p:nvPr/>
            </p:nvSpPr>
            <p:spPr bwMode="auto">
              <a:xfrm>
                <a:off x="1466" y="3218"/>
                <a:ext cx="78" cy="89"/>
              </a:xfrm>
              <a:custGeom>
                <a:avLst/>
                <a:gdLst>
                  <a:gd name="T0" fmla="*/ 0 w 155"/>
                  <a:gd name="T1" fmla="*/ 10 h 177"/>
                  <a:gd name="T2" fmla="*/ 16 w 155"/>
                  <a:gd name="T3" fmla="*/ 0 h 177"/>
                  <a:gd name="T4" fmla="*/ 78 w 155"/>
                  <a:gd name="T5" fmla="*/ 63 h 177"/>
                  <a:gd name="T6" fmla="*/ 78 w 155"/>
                  <a:gd name="T7" fmla="*/ 89 h 177"/>
                  <a:gd name="T8" fmla="*/ 0 w 155"/>
                  <a:gd name="T9" fmla="*/ 10 h 177"/>
                  <a:gd name="T10" fmla="*/ 0 60000 65536"/>
                  <a:gd name="T11" fmla="*/ 0 60000 65536"/>
                  <a:gd name="T12" fmla="*/ 0 60000 65536"/>
                  <a:gd name="T13" fmla="*/ 0 60000 65536"/>
                  <a:gd name="T14" fmla="*/ 0 60000 65536"/>
                  <a:gd name="T15" fmla="*/ 0 w 155"/>
                  <a:gd name="T16" fmla="*/ 0 h 177"/>
                  <a:gd name="T17" fmla="*/ 155 w 155"/>
                  <a:gd name="T18" fmla="*/ 177 h 177"/>
                </a:gdLst>
                <a:ahLst/>
                <a:cxnLst>
                  <a:cxn ang="T10">
                    <a:pos x="T0" y="T1"/>
                  </a:cxn>
                  <a:cxn ang="T11">
                    <a:pos x="T2" y="T3"/>
                  </a:cxn>
                  <a:cxn ang="T12">
                    <a:pos x="T4" y="T5"/>
                  </a:cxn>
                  <a:cxn ang="T13">
                    <a:pos x="T6" y="T7"/>
                  </a:cxn>
                  <a:cxn ang="T14">
                    <a:pos x="T8" y="T9"/>
                  </a:cxn>
                </a:cxnLst>
                <a:rect l="T15" t="T16" r="T17" b="T18"/>
                <a:pathLst>
                  <a:path w="155" h="177">
                    <a:moveTo>
                      <a:pt x="0" y="20"/>
                    </a:moveTo>
                    <a:lnTo>
                      <a:pt x="31" y="0"/>
                    </a:lnTo>
                    <a:lnTo>
                      <a:pt x="155" y="125"/>
                    </a:lnTo>
                    <a:lnTo>
                      <a:pt x="155" y="177"/>
                    </a:lnTo>
                    <a:lnTo>
                      <a:pt x="0" y="2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6" name="Freeform 450">
                <a:extLst>
                  <a:ext uri="{FF2B5EF4-FFF2-40B4-BE49-F238E27FC236}">
                    <a16:creationId xmlns:a16="http://schemas.microsoft.com/office/drawing/2014/main" xmlns="" id="{D9B86FF6-8761-4DC1-8EBB-36E6F7A19ACA}"/>
                  </a:ext>
                </a:extLst>
              </p:cNvPr>
              <p:cNvSpPr>
                <a:spLocks/>
              </p:cNvSpPr>
              <p:nvPr/>
            </p:nvSpPr>
            <p:spPr bwMode="auto">
              <a:xfrm>
                <a:off x="1481" y="3206"/>
                <a:ext cx="63" cy="75"/>
              </a:xfrm>
              <a:custGeom>
                <a:avLst/>
                <a:gdLst>
                  <a:gd name="T0" fmla="*/ 0 w 124"/>
                  <a:gd name="T1" fmla="*/ 12 h 148"/>
                  <a:gd name="T2" fmla="*/ 16 w 124"/>
                  <a:gd name="T3" fmla="*/ 0 h 148"/>
                  <a:gd name="T4" fmla="*/ 62 w 124"/>
                  <a:gd name="T5" fmla="*/ 48 h 148"/>
                  <a:gd name="T6" fmla="*/ 63 w 124"/>
                  <a:gd name="T7" fmla="*/ 75 h 148"/>
                  <a:gd name="T8" fmla="*/ 0 w 124"/>
                  <a:gd name="T9" fmla="*/ 12 h 148"/>
                  <a:gd name="T10" fmla="*/ 0 60000 65536"/>
                  <a:gd name="T11" fmla="*/ 0 60000 65536"/>
                  <a:gd name="T12" fmla="*/ 0 60000 65536"/>
                  <a:gd name="T13" fmla="*/ 0 60000 65536"/>
                  <a:gd name="T14" fmla="*/ 0 60000 65536"/>
                  <a:gd name="T15" fmla="*/ 0 w 124"/>
                  <a:gd name="T16" fmla="*/ 0 h 148"/>
                  <a:gd name="T17" fmla="*/ 124 w 124"/>
                  <a:gd name="T18" fmla="*/ 148 h 148"/>
                </a:gdLst>
                <a:ahLst/>
                <a:cxnLst>
                  <a:cxn ang="T10">
                    <a:pos x="T0" y="T1"/>
                  </a:cxn>
                  <a:cxn ang="T11">
                    <a:pos x="T2" y="T3"/>
                  </a:cxn>
                  <a:cxn ang="T12">
                    <a:pos x="T4" y="T5"/>
                  </a:cxn>
                  <a:cxn ang="T13">
                    <a:pos x="T6" y="T7"/>
                  </a:cxn>
                  <a:cxn ang="T14">
                    <a:pos x="T8" y="T9"/>
                  </a:cxn>
                </a:cxnLst>
                <a:rect l="T15" t="T16" r="T17" b="T18"/>
                <a:pathLst>
                  <a:path w="124" h="148">
                    <a:moveTo>
                      <a:pt x="0" y="23"/>
                    </a:moveTo>
                    <a:lnTo>
                      <a:pt x="32" y="0"/>
                    </a:lnTo>
                    <a:lnTo>
                      <a:pt x="122" y="94"/>
                    </a:lnTo>
                    <a:lnTo>
                      <a:pt x="124" y="148"/>
                    </a:lnTo>
                    <a:lnTo>
                      <a:pt x="0" y="23"/>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7" name="Freeform 451">
                <a:extLst>
                  <a:ext uri="{FF2B5EF4-FFF2-40B4-BE49-F238E27FC236}">
                    <a16:creationId xmlns:a16="http://schemas.microsoft.com/office/drawing/2014/main" xmlns="" id="{01982709-61F1-48DB-8804-69A50D760BAD}"/>
                  </a:ext>
                </a:extLst>
              </p:cNvPr>
              <p:cNvSpPr>
                <a:spLocks/>
              </p:cNvSpPr>
              <p:nvPr/>
            </p:nvSpPr>
            <p:spPr bwMode="auto">
              <a:xfrm>
                <a:off x="1497" y="3196"/>
                <a:ext cx="46" cy="58"/>
              </a:xfrm>
              <a:custGeom>
                <a:avLst/>
                <a:gdLst>
                  <a:gd name="T0" fmla="*/ 0 w 90"/>
                  <a:gd name="T1" fmla="*/ 11 h 115"/>
                  <a:gd name="T2" fmla="*/ 15 w 90"/>
                  <a:gd name="T3" fmla="*/ 0 h 115"/>
                  <a:gd name="T4" fmla="*/ 46 w 90"/>
                  <a:gd name="T5" fmla="*/ 31 h 115"/>
                  <a:gd name="T6" fmla="*/ 46 w 90"/>
                  <a:gd name="T7" fmla="*/ 58 h 115"/>
                  <a:gd name="T8" fmla="*/ 0 w 90"/>
                  <a:gd name="T9" fmla="*/ 11 h 115"/>
                  <a:gd name="T10" fmla="*/ 0 60000 65536"/>
                  <a:gd name="T11" fmla="*/ 0 60000 65536"/>
                  <a:gd name="T12" fmla="*/ 0 60000 65536"/>
                  <a:gd name="T13" fmla="*/ 0 60000 65536"/>
                  <a:gd name="T14" fmla="*/ 0 60000 65536"/>
                  <a:gd name="T15" fmla="*/ 0 w 90"/>
                  <a:gd name="T16" fmla="*/ 0 h 115"/>
                  <a:gd name="T17" fmla="*/ 90 w 90"/>
                  <a:gd name="T18" fmla="*/ 115 h 115"/>
                </a:gdLst>
                <a:ahLst/>
                <a:cxnLst>
                  <a:cxn ang="T10">
                    <a:pos x="T0" y="T1"/>
                  </a:cxn>
                  <a:cxn ang="T11">
                    <a:pos x="T2" y="T3"/>
                  </a:cxn>
                  <a:cxn ang="T12">
                    <a:pos x="T4" y="T5"/>
                  </a:cxn>
                  <a:cxn ang="T13">
                    <a:pos x="T6" y="T7"/>
                  </a:cxn>
                  <a:cxn ang="T14">
                    <a:pos x="T8" y="T9"/>
                  </a:cxn>
                </a:cxnLst>
                <a:rect l="T15" t="T16" r="T17" b="T18"/>
                <a:pathLst>
                  <a:path w="90" h="115">
                    <a:moveTo>
                      <a:pt x="0" y="21"/>
                    </a:moveTo>
                    <a:lnTo>
                      <a:pt x="30" y="0"/>
                    </a:lnTo>
                    <a:lnTo>
                      <a:pt x="90" y="61"/>
                    </a:lnTo>
                    <a:lnTo>
                      <a:pt x="90" y="115"/>
                    </a:lnTo>
                    <a:lnTo>
                      <a:pt x="0" y="21"/>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8" name="Freeform 452">
                <a:extLst>
                  <a:ext uri="{FF2B5EF4-FFF2-40B4-BE49-F238E27FC236}">
                    <a16:creationId xmlns:a16="http://schemas.microsoft.com/office/drawing/2014/main" xmlns="" id="{FED1E0AC-F7E1-4B8A-8B10-2D3F1C7D4FA8}"/>
                  </a:ext>
                </a:extLst>
              </p:cNvPr>
              <p:cNvSpPr>
                <a:spLocks/>
              </p:cNvSpPr>
              <p:nvPr/>
            </p:nvSpPr>
            <p:spPr bwMode="auto">
              <a:xfrm>
                <a:off x="1512" y="3184"/>
                <a:ext cx="31" cy="43"/>
              </a:xfrm>
              <a:custGeom>
                <a:avLst/>
                <a:gdLst>
                  <a:gd name="T0" fmla="*/ 0 w 60"/>
                  <a:gd name="T1" fmla="*/ 12 h 84"/>
                  <a:gd name="T2" fmla="*/ 17 w 60"/>
                  <a:gd name="T3" fmla="*/ 0 h 84"/>
                  <a:gd name="T4" fmla="*/ 31 w 60"/>
                  <a:gd name="T5" fmla="*/ 15 h 84"/>
                  <a:gd name="T6" fmla="*/ 31 w 60"/>
                  <a:gd name="T7" fmla="*/ 43 h 84"/>
                  <a:gd name="T8" fmla="*/ 0 w 60"/>
                  <a:gd name="T9" fmla="*/ 12 h 84"/>
                  <a:gd name="T10" fmla="*/ 0 60000 65536"/>
                  <a:gd name="T11" fmla="*/ 0 60000 65536"/>
                  <a:gd name="T12" fmla="*/ 0 60000 65536"/>
                  <a:gd name="T13" fmla="*/ 0 60000 65536"/>
                  <a:gd name="T14" fmla="*/ 0 60000 65536"/>
                  <a:gd name="T15" fmla="*/ 0 w 60"/>
                  <a:gd name="T16" fmla="*/ 0 h 84"/>
                  <a:gd name="T17" fmla="*/ 60 w 60"/>
                  <a:gd name="T18" fmla="*/ 84 h 84"/>
                </a:gdLst>
                <a:ahLst/>
                <a:cxnLst>
                  <a:cxn ang="T10">
                    <a:pos x="T0" y="T1"/>
                  </a:cxn>
                  <a:cxn ang="T11">
                    <a:pos x="T2" y="T3"/>
                  </a:cxn>
                  <a:cxn ang="T12">
                    <a:pos x="T4" y="T5"/>
                  </a:cxn>
                  <a:cxn ang="T13">
                    <a:pos x="T6" y="T7"/>
                  </a:cxn>
                  <a:cxn ang="T14">
                    <a:pos x="T8" y="T9"/>
                  </a:cxn>
                </a:cxnLst>
                <a:rect l="T15" t="T16" r="T17" b="T18"/>
                <a:pathLst>
                  <a:path w="60" h="84">
                    <a:moveTo>
                      <a:pt x="0" y="23"/>
                    </a:moveTo>
                    <a:lnTo>
                      <a:pt x="32" y="0"/>
                    </a:lnTo>
                    <a:lnTo>
                      <a:pt x="60" y="30"/>
                    </a:lnTo>
                    <a:lnTo>
                      <a:pt x="60" y="84"/>
                    </a:lnTo>
                    <a:lnTo>
                      <a:pt x="0" y="23"/>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9" name="Freeform 453">
                <a:extLst>
                  <a:ext uri="{FF2B5EF4-FFF2-40B4-BE49-F238E27FC236}">
                    <a16:creationId xmlns:a16="http://schemas.microsoft.com/office/drawing/2014/main" xmlns="" id="{191D677B-C7DD-42E6-B29E-7A7EE6CC1D5D}"/>
                  </a:ext>
                </a:extLst>
              </p:cNvPr>
              <p:cNvSpPr>
                <a:spLocks/>
              </p:cNvSpPr>
              <p:nvPr/>
            </p:nvSpPr>
            <p:spPr bwMode="auto">
              <a:xfrm>
                <a:off x="1528" y="3174"/>
                <a:ext cx="15" cy="26"/>
              </a:xfrm>
              <a:custGeom>
                <a:avLst/>
                <a:gdLst>
                  <a:gd name="T0" fmla="*/ 0 w 28"/>
                  <a:gd name="T1" fmla="*/ 11 h 51"/>
                  <a:gd name="T2" fmla="*/ 15 w 28"/>
                  <a:gd name="T3" fmla="*/ 0 h 51"/>
                  <a:gd name="T4" fmla="*/ 15 w 28"/>
                  <a:gd name="T5" fmla="*/ 26 h 51"/>
                  <a:gd name="T6" fmla="*/ 0 w 28"/>
                  <a:gd name="T7" fmla="*/ 11 h 51"/>
                  <a:gd name="T8" fmla="*/ 0 60000 65536"/>
                  <a:gd name="T9" fmla="*/ 0 60000 65536"/>
                  <a:gd name="T10" fmla="*/ 0 60000 65536"/>
                  <a:gd name="T11" fmla="*/ 0 60000 65536"/>
                  <a:gd name="T12" fmla="*/ 0 w 28"/>
                  <a:gd name="T13" fmla="*/ 0 h 51"/>
                  <a:gd name="T14" fmla="*/ 28 w 28"/>
                  <a:gd name="T15" fmla="*/ 51 h 51"/>
                </a:gdLst>
                <a:ahLst/>
                <a:cxnLst>
                  <a:cxn ang="T8">
                    <a:pos x="T0" y="T1"/>
                  </a:cxn>
                  <a:cxn ang="T9">
                    <a:pos x="T2" y="T3"/>
                  </a:cxn>
                  <a:cxn ang="T10">
                    <a:pos x="T4" y="T5"/>
                  </a:cxn>
                  <a:cxn ang="T11">
                    <a:pos x="T6" y="T7"/>
                  </a:cxn>
                </a:cxnLst>
                <a:rect l="T12" t="T13" r="T14" b="T15"/>
                <a:pathLst>
                  <a:path w="28" h="51">
                    <a:moveTo>
                      <a:pt x="0" y="21"/>
                    </a:moveTo>
                    <a:lnTo>
                      <a:pt x="28" y="0"/>
                    </a:lnTo>
                    <a:lnTo>
                      <a:pt x="28" y="51"/>
                    </a:lnTo>
                    <a:lnTo>
                      <a:pt x="0" y="21"/>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0" name="Freeform 454">
                <a:extLst>
                  <a:ext uri="{FF2B5EF4-FFF2-40B4-BE49-F238E27FC236}">
                    <a16:creationId xmlns:a16="http://schemas.microsoft.com/office/drawing/2014/main" xmlns="" id="{8D9DD867-A0E4-4426-A414-A6EB67B04616}"/>
                  </a:ext>
                </a:extLst>
              </p:cNvPr>
              <p:cNvSpPr>
                <a:spLocks/>
              </p:cNvSpPr>
              <p:nvPr/>
            </p:nvSpPr>
            <p:spPr bwMode="auto">
              <a:xfrm>
                <a:off x="1460" y="3174"/>
                <a:ext cx="84" cy="449"/>
              </a:xfrm>
              <a:custGeom>
                <a:avLst/>
                <a:gdLst>
                  <a:gd name="T0" fmla="*/ 0 w 169"/>
                  <a:gd name="T1" fmla="*/ 58 h 898"/>
                  <a:gd name="T2" fmla="*/ 82 w 169"/>
                  <a:gd name="T3" fmla="*/ 0 h 898"/>
                  <a:gd name="T4" fmla="*/ 84 w 169"/>
                  <a:gd name="T5" fmla="*/ 362 h 898"/>
                  <a:gd name="T6" fmla="*/ 2 w 169"/>
                  <a:gd name="T7" fmla="*/ 449 h 898"/>
                  <a:gd name="T8" fmla="*/ 0 w 169"/>
                  <a:gd name="T9" fmla="*/ 58 h 898"/>
                  <a:gd name="T10" fmla="*/ 0 60000 65536"/>
                  <a:gd name="T11" fmla="*/ 0 60000 65536"/>
                  <a:gd name="T12" fmla="*/ 0 60000 65536"/>
                  <a:gd name="T13" fmla="*/ 0 60000 65536"/>
                  <a:gd name="T14" fmla="*/ 0 60000 65536"/>
                  <a:gd name="T15" fmla="*/ 0 w 169"/>
                  <a:gd name="T16" fmla="*/ 0 h 898"/>
                  <a:gd name="T17" fmla="*/ 169 w 169"/>
                  <a:gd name="T18" fmla="*/ 898 h 898"/>
                </a:gdLst>
                <a:ahLst/>
                <a:cxnLst>
                  <a:cxn ang="T10">
                    <a:pos x="T0" y="T1"/>
                  </a:cxn>
                  <a:cxn ang="T11">
                    <a:pos x="T2" y="T3"/>
                  </a:cxn>
                  <a:cxn ang="T12">
                    <a:pos x="T4" y="T5"/>
                  </a:cxn>
                  <a:cxn ang="T13">
                    <a:pos x="T6" y="T7"/>
                  </a:cxn>
                  <a:cxn ang="T14">
                    <a:pos x="T8" y="T9"/>
                  </a:cxn>
                </a:cxnLst>
                <a:rect l="T15" t="T16" r="T17" b="T18"/>
                <a:pathLst>
                  <a:path w="169" h="898">
                    <a:moveTo>
                      <a:pt x="0" y="117"/>
                    </a:moveTo>
                    <a:lnTo>
                      <a:pt x="165" y="0"/>
                    </a:lnTo>
                    <a:lnTo>
                      <a:pt x="169" y="723"/>
                    </a:lnTo>
                    <a:lnTo>
                      <a:pt x="5" y="898"/>
                    </a:lnTo>
                    <a:lnTo>
                      <a:pt x="0" y="11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1" name="Freeform 455">
                <a:extLst>
                  <a:ext uri="{FF2B5EF4-FFF2-40B4-BE49-F238E27FC236}">
                    <a16:creationId xmlns:a16="http://schemas.microsoft.com/office/drawing/2014/main" xmlns="" id="{3BDB9224-9279-46CB-8704-5BC22102A435}"/>
                  </a:ext>
                </a:extLst>
              </p:cNvPr>
              <p:cNvSpPr>
                <a:spLocks/>
              </p:cNvSpPr>
              <p:nvPr/>
            </p:nvSpPr>
            <p:spPr bwMode="auto">
              <a:xfrm>
                <a:off x="1293" y="3598"/>
                <a:ext cx="25" cy="24"/>
              </a:xfrm>
              <a:custGeom>
                <a:avLst/>
                <a:gdLst>
                  <a:gd name="T0" fmla="*/ 0 w 49"/>
                  <a:gd name="T1" fmla="*/ 0 h 49"/>
                  <a:gd name="T2" fmla="*/ 0 w 49"/>
                  <a:gd name="T3" fmla="*/ 24 h 49"/>
                  <a:gd name="T4" fmla="*/ 25 w 49"/>
                  <a:gd name="T5" fmla="*/ 24 h 49"/>
                  <a:gd name="T6" fmla="*/ 0 w 49"/>
                  <a:gd name="T7" fmla="*/ 0 h 49"/>
                  <a:gd name="T8" fmla="*/ 0 60000 65536"/>
                  <a:gd name="T9" fmla="*/ 0 60000 65536"/>
                  <a:gd name="T10" fmla="*/ 0 60000 65536"/>
                  <a:gd name="T11" fmla="*/ 0 60000 65536"/>
                  <a:gd name="T12" fmla="*/ 0 w 49"/>
                  <a:gd name="T13" fmla="*/ 0 h 49"/>
                  <a:gd name="T14" fmla="*/ 49 w 49"/>
                  <a:gd name="T15" fmla="*/ 49 h 49"/>
                </a:gdLst>
                <a:ahLst/>
                <a:cxnLst>
                  <a:cxn ang="T8">
                    <a:pos x="T0" y="T1"/>
                  </a:cxn>
                  <a:cxn ang="T9">
                    <a:pos x="T2" y="T3"/>
                  </a:cxn>
                  <a:cxn ang="T10">
                    <a:pos x="T4" y="T5"/>
                  </a:cxn>
                  <a:cxn ang="T11">
                    <a:pos x="T6" y="T7"/>
                  </a:cxn>
                </a:cxnLst>
                <a:rect l="T12" t="T13" r="T14" b="T15"/>
                <a:pathLst>
                  <a:path w="49" h="49">
                    <a:moveTo>
                      <a:pt x="0" y="0"/>
                    </a:moveTo>
                    <a:lnTo>
                      <a:pt x="0" y="49"/>
                    </a:lnTo>
                    <a:lnTo>
                      <a:pt x="49" y="49"/>
                    </a:lnTo>
                    <a:lnTo>
                      <a:pt x="0"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2" name="Freeform 456">
                <a:extLst>
                  <a:ext uri="{FF2B5EF4-FFF2-40B4-BE49-F238E27FC236}">
                    <a16:creationId xmlns:a16="http://schemas.microsoft.com/office/drawing/2014/main" xmlns="" id="{D0C2964D-7222-4151-9ABA-7D8E8CA0F40E}"/>
                  </a:ext>
                </a:extLst>
              </p:cNvPr>
              <p:cNvSpPr>
                <a:spLocks/>
              </p:cNvSpPr>
              <p:nvPr/>
            </p:nvSpPr>
            <p:spPr bwMode="auto">
              <a:xfrm>
                <a:off x="1293" y="3571"/>
                <a:ext cx="52" cy="51"/>
              </a:xfrm>
              <a:custGeom>
                <a:avLst/>
                <a:gdLst>
                  <a:gd name="T0" fmla="*/ 0 w 103"/>
                  <a:gd name="T1" fmla="*/ 27 h 103"/>
                  <a:gd name="T2" fmla="*/ 0 w 103"/>
                  <a:gd name="T3" fmla="*/ 0 h 103"/>
                  <a:gd name="T4" fmla="*/ 52 w 103"/>
                  <a:gd name="T5" fmla="*/ 51 h 103"/>
                  <a:gd name="T6" fmla="*/ 25 w 103"/>
                  <a:gd name="T7" fmla="*/ 51 h 103"/>
                  <a:gd name="T8" fmla="*/ 0 w 103"/>
                  <a:gd name="T9" fmla="*/ 27 h 103"/>
                  <a:gd name="T10" fmla="*/ 0 60000 65536"/>
                  <a:gd name="T11" fmla="*/ 0 60000 65536"/>
                  <a:gd name="T12" fmla="*/ 0 60000 65536"/>
                  <a:gd name="T13" fmla="*/ 0 60000 65536"/>
                  <a:gd name="T14" fmla="*/ 0 60000 65536"/>
                  <a:gd name="T15" fmla="*/ 0 w 103"/>
                  <a:gd name="T16" fmla="*/ 0 h 103"/>
                  <a:gd name="T17" fmla="*/ 103 w 103"/>
                  <a:gd name="T18" fmla="*/ 103 h 103"/>
                </a:gdLst>
                <a:ahLst/>
                <a:cxnLst>
                  <a:cxn ang="T10">
                    <a:pos x="T0" y="T1"/>
                  </a:cxn>
                  <a:cxn ang="T11">
                    <a:pos x="T2" y="T3"/>
                  </a:cxn>
                  <a:cxn ang="T12">
                    <a:pos x="T4" y="T5"/>
                  </a:cxn>
                  <a:cxn ang="T13">
                    <a:pos x="T6" y="T7"/>
                  </a:cxn>
                  <a:cxn ang="T14">
                    <a:pos x="T8" y="T9"/>
                  </a:cxn>
                </a:cxnLst>
                <a:rect l="T15" t="T16" r="T17" b="T18"/>
                <a:pathLst>
                  <a:path w="103" h="103">
                    <a:moveTo>
                      <a:pt x="0" y="54"/>
                    </a:moveTo>
                    <a:lnTo>
                      <a:pt x="0" y="0"/>
                    </a:lnTo>
                    <a:lnTo>
                      <a:pt x="103" y="103"/>
                    </a:lnTo>
                    <a:lnTo>
                      <a:pt x="49" y="103"/>
                    </a:lnTo>
                    <a:lnTo>
                      <a:pt x="0" y="54"/>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3" name="Freeform 457">
                <a:extLst>
                  <a:ext uri="{FF2B5EF4-FFF2-40B4-BE49-F238E27FC236}">
                    <a16:creationId xmlns:a16="http://schemas.microsoft.com/office/drawing/2014/main" xmlns="" id="{93BF7DCA-1468-44F2-9BEA-8501D501AC5B}"/>
                  </a:ext>
                </a:extLst>
              </p:cNvPr>
              <p:cNvSpPr>
                <a:spLocks/>
              </p:cNvSpPr>
              <p:nvPr/>
            </p:nvSpPr>
            <p:spPr bwMode="auto">
              <a:xfrm>
                <a:off x="1293" y="3541"/>
                <a:ext cx="81" cy="81"/>
              </a:xfrm>
              <a:custGeom>
                <a:avLst/>
                <a:gdLst>
                  <a:gd name="T0" fmla="*/ 1 w 164"/>
                  <a:gd name="T1" fmla="*/ 29 h 162"/>
                  <a:gd name="T2" fmla="*/ 0 w 164"/>
                  <a:gd name="T3" fmla="*/ 0 h 162"/>
                  <a:gd name="T4" fmla="*/ 81 w 164"/>
                  <a:gd name="T5" fmla="*/ 81 h 162"/>
                  <a:gd name="T6" fmla="*/ 52 w 164"/>
                  <a:gd name="T7" fmla="*/ 81 h 162"/>
                  <a:gd name="T8" fmla="*/ 1 w 164"/>
                  <a:gd name="T9" fmla="*/ 29 h 162"/>
                  <a:gd name="T10" fmla="*/ 0 60000 65536"/>
                  <a:gd name="T11" fmla="*/ 0 60000 65536"/>
                  <a:gd name="T12" fmla="*/ 0 60000 65536"/>
                  <a:gd name="T13" fmla="*/ 0 60000 65536"/>
                  <a:gd name="T14" fmla="*/ 0 60000 65536"/>
                  <a:gd name="T15" fmla="*/ 0 w 164"/>
                  <a:gd name="T16" fmla="*/ 0 h 162"/>
                  <a:gd name="T17" fmla="*/ 164 w 164"/>
                  <a:gd name="T18" fmla="*/ 162 h 162"/>
                </a:gdLst>
                <a:ahLst/>
                <a:cxnLst>
                  <a:cxn ang="T10">
                    <a:pos x="T0" y="T1"/>
                  </a:cxn>
                  <a:cxn ang="T11">
                    <a:pos x="T2" y="T3"/>
                  </a:cxn>
                  <a:cxn ang="T12">
                    <a:pos x="T4" y="T5"/>
                  </a:cxn>
                  <a:cxn ang="T13">
                    <a:pos x="T6" y="T7"/>
                  </a:cxn>
                  <a:cxn ang="T14">
                    <a:pos x="T8" y="T9"/>
                  </a:cxn>
                </a:cxnLst>
                <a:rect l="T15" t="T16" r="T17" b="T18"/>
                <a:pathLst>
                  <a:path w="164" h="162">
                    <a:moveTo>
                      <a:pt x="2" y="59"/>
                    </a:moveTo>
                    <a:lnTo>
                      <a:pt x="0" y="0"/>
                    </a:lnTo>
                    <a:lnTo>
                      <a:pt x="164" y="162"/>
                    </a:lnTo>
                    <a:lnTo>
                      <a:pt x="105" y="162"/>
                    </a:lnTo>
                    <a:lnTo>
                      <a:pt x="2" y="59"/>
                    </a:lnTo>
                    <a:close/>
                  </a:path>
                </a:pathLst>
              </a:custGeom>
              <a:solidFill>
                <a:srgbClr val="89898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4" name="Freeform 458">
                <a:extLst>
                  <a:ext uri="{FF2B5EF4-FFF2-40B4-BE49-F238E27FC236}">
                    <a16:creationId xmlns:a16="http://schemas.microsoft.com/office/drawing/2014/main" xmlns="" id="{BF1090DD-6E07-4A68-8AF1-BF988501E9C2}"/>
                  </a:ext>
                </a:extLst>
              </p:cNvPr>
              <p:cNvSpPr>
                <a:spLocks/>
              </p:cNvSpPr>
              <p:nvPr/>
            </p:nvSpPr>
            <p:spPr bwMode="auto">
              <a:xfrm>
                <a:off x="1293" y="3513"/>
                <a:ext cx="110" cy="110"/>
              </a:xfrm>
              <a:custGeom>
                <a:avLst/>
                <a:gdLst>
                  <a:gd name="T0" fmla="*/ 0 w 221"/>
                  <a:gd name="T1" fmla="*/ 29 h 221"/>
                  <a:gd name="T2" fmla="*/ 0 w 221"/>
                  <a:gd name="T3" fmla="*/ 0 h 221"/>
                  <a:gd name="T4" fmla="*/ 110 w 221"/>
                  <a:gd name="T5" fmla="*/ 110 h 221"/>
                  <a:gd name="T6" fmla="*/ 82 w 221"/>
                  <a:gd name="T7" fmla="*/ 110 h 221"/>
                  <a:gd name="T8" fmla="*/ 0 w 221"/>
                  <a:gd name="T9" fmla="*/ 29 h 221"/>
                  <a:gd name="T10" fmla="*/ 0 60000 65536"/>
                  <a:gd name="T11" fmla="*/ 0 60000 65536"/>
                  <a:gd name="T12" fmla="*/ 0 60000 65536"/>
                  <a:gd name="T13" fmla="*/ 0 60000 65536"/>
                  <a:gd name="T14" fmla="*/ 0 60000 65536"/>
                  <a:gd name="T15" fmla="*/ 0 w 221"/>
                  <a:gd name="T16" fmla="*/ 0 h 221"/>
                  <a:gd name="T17" fmla="*/ 221 w 221"/>
                  <a:gd name="T18" fmla="*/ 221 h 221"/>
                </a:gdLst>
                <a:ahLst/>
                <a:cxnLst>
                  <a:cxn ang="T10">
                    <a:pos x="T0" y="T1"/>
                  </a:cxn>
                  <a:cxn ang="T11">
                    <a:pos x="T2" y="T3"/>
                  </a:cxn>
                  <a:cxn ang="T12">
                    <a:pos x="T4" y="T5"/>
                  </a:cxn>
                  <a:cxn ang="T13">
                    <a:pos x="T6" y="T7"/>
                  </a:cxn>
                  <a:cxn ang="T14">
                    <a:pos x="T8" y="T9"/>
                  </a:cxn>
                </a:cxnLst>
                <a:rect l="T15" t="T16" r="T17" b="T18"/>
                <a:pathLst>
                  <a:path w="221" h="221">
                    <a:moveTo>
                      <a:pt x="0" y="58"/>
                    </a:moveTo>
                    <a:lnTo>
                      <a:pt x="0" y="0"/>
                    </a:lnTo>
                    <a:lnTo>
                      <a:pt x="221" y="221"/>
                    </a:lnTo>
                    <a:lnTo>
                      <a:pt x="164" y="220"/>
                    </a:lnTo>
                    <a:lnTo>
                      <a:pt x="0" y="58"/>
                    </a:lnTo>
                    <a:close/>
                  </a:path>
                </a:pathLst>
              </a:custGeom>
              <a:solidFill>
                <a:srgbClr val="8F8F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5" name="Freeform 459">
                <a:extLst>
                  <a:ext uri="{FF2B5EF4-FFF2-40B4-BE49-F238E27FC236}">
                    <a16:creationId xmlns:a16="http://schemas.microsoft.com/office/drawing/2014/main" xmlns="" id="{76DA40AB-4F07-4C60-8B7F-E98056EB55AC}"/>
                  </a:ext>
                </a:extLst>
              </p:cNvPr>
              <p:cNvSpPr>
                <a:spLocks/>
              </p:cNvSpPr>
              <p:nvPr/>
            </p:nvSpPr>
            <p:spPr bwMode="auto">
              <a:xfrm>
                <a:off x="1293" y="3485"/>
                <a:ext cx="138" cy="138"/>
              </a:xfrm>
              <a:custGeom>
                <a:avLst/>
                <a:gdLst>
                  <a:gd name="T0" fmla="*/ 0 w 276"/>
                  <a:gd name="T1" fmla="*/ 27 h 276"/>
                  <a:gd name="T2" fmla="*/ 0 w 276"/>
                  <a:gd name="T3" fmla="*/ 0 h 276"/>
                  <a:gd name="T4" fmla="*/ 138 w 276"/>
                  <a:gd name="T5" fmla="*/ 138 h 276"/>
                  <a:gd name="T6" fmla="*/ 110 w 276"/>
                  <a:gd name="T7" fmla="*/ 138 h 276"/>
                  <a:gd name="T8" fmla="*/ 0 w 276"/>
                  <a:gd name="T9" fmla="*/ 27 h 276"/>
                  <a:gd name="T10" fmla="*/ 0 60000 65536"/>
                  <a:gd name="T11" fmla="*/ 0 60000 65536"/>
                  <a:gd name="T12" fmla="*/ 0 60000 65536"/>
                  <a:gd name="T13" fmla="*/ 0 60000 65536"/>
                  <a:gd name="T14" fmla="*/ 0 60000 65536"/>
                  <a:gd name="T15" fmla="*/ 0 w 276"/>
                  <a:gd name="T16" fmla="*/ 0 h 276"/>
                  <a:gd name="T17" fmla="*/ 276 w 276"/>
                  <a:gd name="T18" fmla="*/ 276 h 276"/>
                </a:gdLst>
                <a:ahLst/>
                <a:cxnLst>
                  <a:cxn ang="T10">
                    <a:pos x="T0" y="T1"/>
                  </a:cxn>
                  <a:cxn ang="T11">
                    <a:pos x="T2" y="T3"/>
                  </a:cxn>
                  <a:cxn ang="T12">
                    <a:pos x="T4" y="T5"/>
                  </a:cxn>
                  <a:cxn ang="T13">
                    <a:pos x="T6" y="T7"/>
                  </a:cxn>
                  <a:cxn ang="T14">
                    <a:pos x="T8" y="T9"/>
                  </a:cxn>
                </a:cxnLst>
                <a:rect l="T15" t="T16" r="T17" b="T18"/>
                <a:pathLst>
                  <a:path w="276" h="276">
                    <a:moveTo>
                      <a:pt x="0" y="55"/>
                    </a:moveTo>
                    <a:lnTo>
                      <a:pt x="0" y="0"/>
                    </a:lnTo>
                    <a:lnTo>
                      <a:pt x="276" y="276"/>
                    </a:lnTo>
                    <a:lnTo>
                      <a:pt x="221" y="276"/>
                    </a:lnTo>
                    <a:lnTo>
                      <a:pt x="0" y="55"/>
                    </a:lnTo>
                    <a:close/>
                  </a:path>
                </a:pathLst>
              </a:custGeom>
              <a:solidFill>
                <a:srgbClr val="9494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6" name="Freeform 460">
                <a:extLst>
                  <a:ext uri="{FF2B5EF4-FFF2-40B4-BE49-F238E27FC236}">
                    <a16:creationId xmlns:a16="http://schemas.microsoft.com/office/drawing/2014/main" xmlns="" id="{8A6C170E-78E0-4C20-9F60-E2B3FD493852}"/>
                  </a:ext>
                </a:extLst>
              </p:cNvPr>
              <p:cNvSpPr>
                <a:spLocks/>
              </p:cNvSpPr>
              <p:nvPr/>
            </p:nvSpPr>
            <p:spPr bwMode="auto">
              <a:xfrm>
                <a:off x="1293" y="3456"/>
                <a:ext cx="166" cy="167"/>
              </a:xfrm>
              <a:custGeom>
                <a:avLst/>
                <a:gdLst>
                  <a:gd name="T0" fmla="*/ 0 w 334"/>
                  <a:gd name="T1" fmla="*/ 29 h 334"/>
                  <a:gd name="T2" fmla="*/ 0 w 334"/>
                  <a:gd name="T3" fmla="*/ 0 h 334"/>
                  <a:gd name="T4" fmla="*/ 166 w 334"/>
                  <a:gd name="T5" fmla="*/ 167 h 334"/>
                  <a:gd name="T6" fmla="*/ 137 w 334"/>
                  <a:gd name="T7" fmla="*/ 167 h 334"/>
                  <a:gd name="T8" fmla="*/ 0 w 334"/>
                  <a:gd name="T9" fmla="*/ 29 h 334"/>
                  <a:gd name="T10" fmla="*/ 0 60000 65536"/>
                  <a:gd name="T11" fmla="*/ 0 60000 65536"/>
                  <a:gd name="T12" fmla="*/ 0 60000 65536"/>
                  <a:gd name="T13" fmla="*/ 0 60000 65536"/>
                  <a:gd name="T14" fmla="*/ 0 60000 65536"/>
                  <a:gd name="T15" fmla="*/ 0 w 334"/>
                  <a:gd name="T16" fmla="*/ 0 h 334"/>
                  <a:gd name="T17" fmla="*/ 334 w 334"/>
                  <a:gd name="T18" fmla="*/ 334 h 334"/>
                </a:gdLst>
                <a:ahLst/>
                <a:cxnLst>
                  <a:cxn ang="T10">
                    <a:pos x="T0" y="T1"/>
                  </a:cxn>
                  <a:cxn ang="T11">
                    <a:pos x="T2" y="T3"/>
                  </a:cxn>
                  <a:cxn ang="T12">
                    <a:pos x="T4" y="T5"/>
                  </a:cxn>
                  <a:cxn ang="T13">
                    <a:pos x="T6" y="T7"/>
                  </a:cxn>
                  <a:cxn ang="T14">
                    <a:pos x="T8" y="T9"/>
                  </a:cxn>
                </a:cxnLst>
                <a:rect l="T15" t="T16" r="T17" b="T18"/>
                <a:pathLst>
                  <a:path w="334" h="334">
                    <a:moveTo>
                      <a:pt x="0" y="58"/>
                    </a:moveTo>
                    <a:lnTo>
                      <a:pt x="0" y="0"/>
                    </a:lnTo>
                    <a:lnTo>
                      <a:pt x="334" y="334"/>
                    </a:lnTo>
                    <a:lnTo>
                      <a:pt x="276" y="334"/>
                    </a:lnTo>
                    <a:lnTo>
                      <a:pt x="0" y="58"/>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7" name="Freeform 461">
                <a:extLst>
                  <a:ext uri="{FF2B5EF4-FFF2-40B4-BE49-F238E27FC236}">
                    <a16:creationId xmlns:a16="http://schemas.microsoft.com/office/drawing/2014/main" xmlns="" id="{DC2FA3CA-69DC-46E6-ADAA-A6167180D116}"/>
                  </a:ext>
                </a:extLst>
              </p:cNvPr>
              <p:cNvSpPr>
                <a:spLocks/>
              </p:cNvSpPr>
              <p:nvPr/>
            </p:nvSpPr>
            <p:spPr bwMode="auto">
              <a:xfrm>
                <a:off x="1293" y="3427"/>
                <a:ext cx="170" cy="196"/>
              </a:xfrm>
              <a:custGeom>
                <a:avLst/>
                <a:gdLst>
                  <a:gd name="T0" fmla="*/ 0 w 340"/>
                  <a:gd name="T1" fmla="*/ 29 h 391"/>
                  <a:gd name="T2" fmla="*/ 0 w 340"/>
                  <a:gd name="T3" fmla="*/ 0 h 391"/>
                  <a:gd name="T4" fmla="*/ 170 w 340"/>
                  <a:gd name="T5" fmla="*/ 171 h 391"/>
                  <a:gd name="T6" fmla="*/ 170 w 340"/>
                  <a:gd name="T7" fmla="*/ 196 h 391"/>
                  <a:gd name="T8" fmla="*/ 167 w 340"/>
                  <a:gd name="T9" fmla="*/ 196 h 391"/>
                  <a:gd name="T10" fmla="*/ 0 w 340"/>
                  <a:gd name="T11" fmla="*/ 29 h 391"/>
                  <a:gd name="T12" fmla="*/ 0 60000 65536"/>
                  <a:gd name="T13" fmla="*/ 0 60000 65536"/>
                  <a:gd name="T14" fmla="*/ 0 60000 65536"/>
                  <a:gd name="T15" fmla="*/ 0 60000 65536"/>
                  <a:gd name="T16" fmla="*/ 0 60000 65536"/>
                  <a:gd name="T17" fmla="*/ 0 60000 65536"/>
                  <a:gd name="T18" fmla="*/ 0 w 340"/>
                  <a:gd name="T19" fmla="*/ 0 h 391"/>
                  <a:gd name="T20" fmla="*/ 340 w 340"/>
                  <a:gd name="T21" fmla="*/ 391 h 391"/>
                </a:gdLst>
                <a:ahLst/>
                <a:cxnLst>
                  <a:cxn ang="T12">
                    <a:pos x="T0" y="T1"/>
                  </a:cxn>
                  <a:cxn ang="T13">
                    <a:pos x="T2" y="T3"/>
                  </a:cxn>
                  <a:cxn ang="T14">
                    <a:pos x="T4" y="T5"/>
                  </a:cxn>
                  <a:cxn ang="T15">
                    <a:pos x="T6" y="T7"/>
                  </a:cxn>
                  <a:cxn ang="T16">
                    <a:pos x="T8" y="T9"/>
                  </a:cxn>
                  <a:cxn ang="T17">
                    <a:pos x="T10" y="T11"/>
                  </a:cxn>
                </a:cxnLst>
                <a:rect l="T18" t="T19" r="T20" b="T21"/>
                <a:pathLst>
                  <a:path w="340" h="391">
                    <a:moveTo>
                      <a:pt x="0" y="57"/>
                    </a:moveTo>
                    <a:lnTo>
                      <a:pt x="0" y="0"/>
                    </a:lnTo>
                    <a:lnTo>
                      <a:pt x="340" y="341"/>
                    </a:lnTo>
                    <a:lnTo>
                      <a:pt x="340" y="391"/>
                    </a:lnTo>
                    <a:lnTo>
                      <a:pt x="334" y="391"/>
                    </a:lnTo>
                    <a:lnTo>
                      <a:pt x="0" y="57"/>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8" name="Freeform 462">
                <a:extLst>
                  <a:ext uri="{FF2B5EF4-FFF2-40B4-BE49-F238E27FC236}">
                    <a16:creationId xmlns:a16="http://schemas.microsoft.com/office/drawing/2014/main" xmlns="" id="{DB5B882C-0CFD-4B9C-968A-34ABB2882B6E}"/>
                  </a:ext>
                </a:extLst>
              </p:cNvPr>
              <p:cNvSpPr>
                <a:spLocks/>
              </p:cNvSpPr>
              <p:nvPr/>
            </p:nvSpPr>
            <p:spPr bwMode="auto">
              <a:xfrm>
                <a:off x="1292" y="3399"/>
                <a:ext cx="171" cy="199"/>
              </a:xfrm>
              <a:custGeom>
                <a:avLst/>
                <a:gdLst>
                  <a:gd name="T0" fmla="*/ 1 w 341"/>
                  <a:gd name="T1" fmla="*/ 29 h 399"/>
                  <a:gd name="T2" fmla="*/ 0 w 341"/>
                  <a:gd name="T3" fmla="*/ 0 h 399"/>
                  <a:gd name="T4" fmla="*/ 171 w 341"/>
                  <a:gd name="T5" fmla="*/ 170 h 399"/>
                  <a:gd name="T6" fmla="*/ 171 w 341"/>
                  <a:gd name="T7" fmla="*/ 199 h 399"/>
                  <a:gd name="T8" fmla="*/ 1 w 341"/>
                  <a:gd name="T9" fmla="*/ 29 h 399"/>
                  <a:gd name="T10" fmla="*/ 0 60000 65536"/>
                  <a:gd name="T11" fmla="*/ 0 60000 65536"/>
                  <a:gd name="T12" fmla="*/ 0 60000 65536"/>
                  <a:gd name="T13" fmla="*/ 0 60000 65536"/>
                  <a:gd name="T14" fmla="*/ 0 60000 65536"/>
                  <a:gd name="T15" fmla="*/ 0 w 341"/>
                  <a:gd name="T16" fmla="*/ 0 h 399"/>
                  <a:gd name="T17" fmla="*/ 341 w 341"/>
                  <a:gd name="T18" fmla="*/ 399 h 399"/>
                </a:gdLst>
                <a:ahLst/>
                <a:cxnLst>
                  <a:cxn ang="T10">
                    <a:pos x="T0" y="T1"/>
                  </a:cxn>
                  <a:cxn ang="T11">
                    <a:pos x="T2" y="T3"/>
                  </a:cxn>
                  <a:cxn ang="T12">
                    <a:pos x="T4" y="T5"/>
                  </a:cxn>
                  <a:cxn ang="T13">
                    <a:pos x="T6" y="T7"/>
                  </a:cxn>
                  <a:cxn ang="T14">
                    <a:pos x="T8" y="T9"/>
                  </a:cxn>
                </a:cxnLst>
                <a:rect l="T15" t="T16" r="T17" b="T18"/>
                <a:pathLst>
                  <a:path w="341" h="399">
                    <a:moveTo>
                      <a:pt x="1" y="58"/>
                    </a:moveTo>
                    <a:lnTo>
                      <a:pt x="0" y="0"/>
                    </a:lnTo>
                    <a:lnTo>
                      <a:pt x="341" y="341"/>
                    </a:lnTo>
                    <a:lnTo>
                      <a:pt x="341" y="399"/>
                    </a:lnTo>
                    <a:lnTo>
                      <a:pt x="1" y="58"/>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9" name="Freeform 463">
                <a:extLst>
                  <a:ext uri="{FF2B5EF4-FFF2-40B4-BE49-F238E27FC236}">
                    <a16:creationId xmlns:a16="http://schemas.microsoft.com/office/drawing/2014/main" xmlns="" id="{411E0967-CC71-4AA3-A8BA-949D1228114F}"/>
                  </a:ext>
                </a:extLst>
              </p:cNvPr>
              <p:cNvSpPr>
                <a:spLocks/>
              </p:cNvSpPr>
              <p:nvPr/>
            </p:nvSpPr>
            <p:spPr bwMode="auto">
              <a:xfrm>
                <a:off x="1292" y="3371"/>
                <a:ext cx="171" cy="198"/>
              </a:xfrm>
              <a:custGeom>
                <a:avLst/>
                <a:gdLst>
                  <a:gd name="T0" fmla="*/ 0 w 341"/>
                  <a:gd name="T1" fmla="*/ 27 h 396"/>
                  <a:gd name="T2" fmla="*/ 0 w 341"/>
                  <a:gd name="T3" fmla="*/ 0 h 396"/>
                  <a:gd name="T4" fmla="*/ 170 w 341"/>
                  <a:gd name="T5" fmla="*/ 171 h 396"/>
                  <a:gd name="T6" fmla="*/ 171 w 341"/>
                  <a:gd name="T7" fmla="*/ 198 h 396"/>
                  <a:gd name="T8" fmla="*/ 0 w 341"/>
                  <a:gd name="T9" fmla="*/ 27 h 396"/>
                  <a:gd name="T10" fmla="*/ 0 60000 65536"/>
                  <a:gd name="T11" fmla="*/ 0 60000 65536"/>
                  <a:gd name="T12" fmla="*/ 0 60000 65536"/>
                  <a:gd name="T13" fmla="*/ 0 60000 65536"/>
                  <a:gd name="T14" fmla="*/ 0 60000 65536"/>
                  <a:gd name="T15" fmla="*/ 0 w 341"/>
                  <a:gd name="T16" fmla="*/ 0 h 396"/>
                  <a:gd name="T17" fmla="*/ 341 w 341"/>
                  <a:gd name="T18" fmla="*/ 396 h 396"/>
                </a:gdLst>
                <a:ahLst/>
                <a:cxnLst>
                  <a:cxn ang="T10">
                    <a:pos x="T0" y="T1"/>
                  </a:cxn>
                  <a:cxn ang="T11">
                    <a:pos x="T2" y="T3"/>
                  </a:cxn>
                  <a:cxn ang="T12">
                    <a:pos x="T4" y="T5"/>
                  </a:cxn>
                  <a:cxn ang="T13">
                    <a:pos x="T6" y="T7"/>
                  </a:cxn>
                  <a:cxn ang="T14">
                    <a:pos x="T8" y="T9"/>
                  </a:cxn>
                </a:cxnLst>
                <a:rect l="T15" t="T16" r="T17" b="T18"/>
                <a:pathLst>
                  <a:path w="341" h="396">
                    <a:moveTo>
                      <a:pt x="0" y="55"/>
                    </a:moveTo>
                    <a:lnTo>
                      <a:pt x="0" y="0"/>
                    </a:lnTo>
                    <a:lnTo>
                      <a:pt x="340" y="341"/>
                    </a:lnTo>
                    <a:lnTo>
                      <a:pt x="341" y="396"/>
                    </a:lnTo>
                    <a:lnTo>
                      <a:pt x="0" y="55"/>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0" name="Freeform 464">
                <a:extLst>
                  <a:ext uri="{FF2B5EF4-FFF2-40B4-BE49-F238E27FC236}">
                    <a16:creationId xmlns:a16="http://schemas.microsoft.com/office/drawing/2014/main" xmlns="" id="{4045CBAF-C0D9-4ED7-AB72-CC598E2F2035}"/>
                  </a:ext>
                </a:extLst>
              </p:cNvPr>
              <p:cNvSpPr>
                <a:spLocks/>
              </p:cNvSpPr>
              <p:nvPr/>
            </p:nvSpPr>
            <p:spPr bwMode="auto">
              <a:xfrm>
                <a:off x="1292" y="3342"/>
                <a:ext cx="170" cy="199"/>
              </a:xfrm>
              <a:custGeom>
                <a:avLst/>
                <a:gdLst>
                  <a:gd name="T0" fmla="*/ 0 w 340"/>
                  <a:gd name="T1" fmla="*/ 29 h 399"/>
                  <a:gd name="T2" fmla="*/ 0 w 340"/>
                  <a:gd name="T3" fmla="*/ 0 h 399"/>
                  <a:gd name="T4" fmla="*/ 170 w 340"/>
                  <a:gd name="T5" fmla="*/ 170 h 399"/>
                  <a:gd name="T6" fmla="*/ 170 w 340"/>
                  <a:gd name="T7" fmla="*/ 199 h 399"/>
                  <a:gd name="T8" fmla="*/ 0 w 340"/>
                  <a:gd name="T9" fmla="*/ 29 h 399"/>
                  <a:gd name="T10" fmla="*/ 0 60000 65536"/>
                  <a:gd name="T11" fmla="*/ 0 60000 65536"/>
                  <a:gd name="T12" fmla="*/ 0 60000 65536"/>
                  <a:gd name="T13" fmla="*/ 0 60000 65536"/>
                  <a:gd name="T14" fmla="*/ 0 60000 65536"/>
                  <a:gd name="T15" fmla="*/ 0 w 340"/>
                  <a:gd name="T16" fmla="*/ 0 h 399"/>
                  <a:gd name="T17" fmla="*/ 340 w 340"/>
                  <a:gd name="T18" fmla="*/ 399 h 399"/>
                </a:gdLst>
                <a:ahLst/>
                <a:cxnLst>
                  <a:cxn ang="T10">
                    <a:pos x="T0" y="T1"/>
                  </a:cxn>
                  <a:cxn ang="T11">
                    <a:pos x="T2" y="T3"/>
                  </a:cxn>
                  <a:cxn ang="T12">
                    <a:pos x="T4" y="T5"/>
                  </a:cxn>
                  <a:cxn ang="T13">
                    <a:pos x="T6" y="T7"/>
                  </a:cxn>
                  <a:cxn ang="T14">
                    <a:pos x="T8" y="T9"/>
                  </a:cxn>
                </a:cxnLst>
                <a:rect l="T15" t="T16" r="T17" b="T18"/>
                <a:pathLst>
                  <a:path w="340" h="399">
                    <a:moveTo>
                      <a:pt x="0" y="58"/>
                    </a:moveTo>
                    <a:lnTo>
                      <a:pt x="0" y="0"/>
                    </a:lnTo>
                    <a:lnTo>
                      <a:pt x="340" y="341"/>
                    </a:lnTo>
                    <a:lnTo>
                      <a:pt x="340" y="399"/>
                    </a:lnTo>
                    <a:lnTo>
                      <a:pt x="0" y="58"/>
                    </a:lnTo>
                    <a:close/>
                  </a:path>
                </a:pathLst>
              </a:custGeom>
              <a:solidFill>
                <a:srgbClr val="AFA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1" name="Freeform 465">
                <a:extLst>
                  <a:ext uri="{FF2B5EF4-FFF2-40B4-BE49-F238E27FC236}">
                    <a16:creationId xmlns:a16="http://schemas.microsoft.com/office/drawing/2014/main" xmlns="" id="{40B0A4AA-36D1-425D-864A-1CEC1BEDBE47}"/>
                  </a:ext>
                </a:extLst>
              </p:cNvPr>
              <p:cNvSpPr>
                <a:spLocks/>
              </p:cNvSpPr>
              <p:nvPr/>
            </p:nvSpPr>
            <p:spPr bwMode="auto">
              <a:xfrm>
                <a:off x="1292" y="3313"/>
                <a:ext cx="170" cy="200"/>
              </a:xfrm>
              <a:custGeom>
                <a:avLst/>
                <a:gdLst>
                  <a:gd name="T0" fmla="*/ 0 w 340"/>
                  <a:gd name="T1" fmla="*/ 29 h 400"/>
                  <a:gd name="T2" fmla="*/ 0 w 340"/>
                  <a:gd name="T3" fmla="*/ 0 h 400"/>
                  <a:gd name="T4" fmla="*/ 170 w 340"/>
                  <a:gd name="T5" fmla="*/ 172 h 400"/>
                  <a:gd name="T6" fmla="*/ 170 w 340"/>
                  <a:gd name="T7" fmla="*/ 200 h 400"/>
                  <a:gd name="T8" fmla="*/ 0 w 340"/>
                  <a:gd name="T9" fmla="*/ 29 h 400"/>
                  <a:gd name="T10" fmla="*/ 0 60000 65536"/>
                  <a:gd name="T11" fmla="*/ 0 60000 65536"/>
                  <a:gd name="T12" fmla="*/ 0 60000 65536"/>
                  <a:gd name="T13" fmla="*/ 0 60000 65536"/>
                  <a:gd name="T14" fmla="*/ 0 60000 65536"/>
                  <a:gd name="T15" fmla="*/ 0 w 340"/>
                  <a:gd name="T16" fmla="*/ 0 h 400"/>
                  <a:gd name="T17" fmla="*/ 340 w 340"/>
                  <a:gd name="T18" fmla="*/ 400 h 400"/>
                </a:gdLst>
                <a:ahLst/>
                <a:cxnLst>
                  <a:cxn ang="T10">
                    <a:pos x="T0" y="T1"/>
                  </a:cxn>
                  <a:cxn ang="T11">
                    <a:pos x="T2" y="T3"/>
                  </a:cxn>
                  <a:cxn ang="T12">
                    <a:pos x="T4" y="T5"/>
                  </a:cxn>
                  <a:cxn ang="T13">
                    <a:pos x="T6" y="T7"/>
                  </a:cxn>
                  <a:cxn ang="T14">
                    <a:pos x="T8" y="T9"/>
                  </a:cxn>
                </a:cxnLst>
                <a:rect l="T15" t="T16" r="T17" b="T18"/>
                <a:pathLst>
                  <a:path w="340" h="400">
                    <a:moveTo>
                      <a:pt x="0" y="59"/>
                    </a:moveTo>
                    <a:lnTo>
                      <a:pt x="0" y="0"/>
                    </a:lnTo>
                    <a:lnTo>
                      <a:pt x="340" y="343"/>
                    </a:lnTo>
                    <a:lnTo>
                      <a:pt x="340" y="400"/>
                    </a:lnTo>
                    <a:lnTo>
                      <a:pt x="0" y="59"/>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2" name="Freeform 466">
                <a:extLst>
                  <a:ext uri="{FF2B5EF4-FFF2-40B4-BE49-F238E27FC236}">
                    <a16:creationId xmlns:a16="http://schemas.microsoft.com/office/drawing/2014/main" xmlns="" id="{B9C25AF5-8C6A-419F-8CF8-3D6976D7C278}"/>
                  </a:ext>
                </a:extLst>
              </p:cNvPr>
              <p:cNvSpPr>
                <a:spLocks/>
              </p:cNvSpPr>
              <p:nvPr/>
            </p:nvSpPr>
            <p:spPr bwMode="auto">
              <a:xfrm>
                <a:off x="1291" y="3286"/>
                <a:ext cx="171" cy="198"/>
              </a:xfrm>
              <a:custGeom>
                <a:avLst/>
                <a:gdLst>
                  <a:gd name="T0" fmla="*/ 1 w 342"/>
                  <a:gd name="T1" fmla="*/ 27 h 397"/>
                  <a:gd name="T2" fmla="*/ 0 w 342"/>
                  <a:gd name="T3" fmla="*/ 0 h 397"/>
                  <a:gd name="T4" fmla="*/ 171 w 342"/>
                  <a:gd name="T5" fmla="*/ 170 h 397"/>
                  <a:gd name="T6" fmla="*/ 171 w 342"/>
                  <a:gd name="T7" fmla="*/ 198 h 397"/>
                  <a:gd name="T8" fmla="*/ 1 w 342"/>
                  <a:gd name="T9" fmla="*/ 27 h 397"/>
                  <a:gd name="T10" fmla="*/ 0 60000 65536"/>
                  <a:gd name="T11" fmla="*/ 0 60000 65536"/>
                  <a:gd name="T12" fmla="*/ 0 60000 65536"/>
                  <a:gd name="T13" fmla="*/ 0 60000 65536"/>
                  <a:gd name="T14" fmla="*/ 0 60000 65536"/>
                  <a:gd name="T15" fmla="*/ 0 w 342"/>
                  <a:gd name="T16" fmla="*/ 0 h 397"/>
                  <a:gd name="T17" fmla="*/ 342 w 342"/>
                  <a:gd name="T18" fmla="*/ 397 h 397"/>
                </a:gdLst>
                <a:ahLst/>
                <a:cxnLst>
                  <a:cxn ang="T10">
                    <a:pos x="T0" y="T1"/>
                  </a:cxn>
                  <a:cxn ang="T11">
                    <a:pos x="T2" y="T3"/>
                  </a:cxn>
                  <a:cxn ang="T12">
                    <a:pos x="T4" y="T5"/>
                  </a:cxn>
                  <a:cxn ang="T13">
                    <a:pos x="T6" y="T7"/>
                  </a:cxn>
                  <a:cxn ang="T14">
                    <a:pos x="T8" y="T9"/>
                  </a:cxn>
                </a:cxnLst>
                <a:rect l="T15" t="T16" r="T17" b="T18"/>
                <a:pathLst>
                  <a:path w="342" h="397">
                    <a:moveTo>
                      <a:pt x="2" y="54"/>
                    </a:moveTo>
                    <a:lnTo>
                      <a:pt x="0" y="0"/>
                    </a:lnTo>
                    <a:lnTo>
                      <a:pt x="342" y="341"/>
                    </a:lnTo>
                    <a:lnTo>
                      <a:pt x="342" y="397"/>
                    </a:lnTo>
                    <a:lnTo>
                      <a:pt x="2" y="54"/>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3" name="Freeform 467">
                <a:extLst>
                  <a:ext uri="{FF2B5EF4-FFF2-40B4-BE49-F238E27FC236}">
                    <a16:creationId xmlns:a16="http://schemas.microsoft.com/office/drawing/2014/main" xmlns="" id="{25284E81-E8CE-41D5-B59E-34C801FD906C}"/>
                  </a:ext>
                </a:extLst>
              </p:cNvPr>
              <p:cNvSpPr>
                <a:spLocks/>
              </p:cNvSpPr>
              <p:nvPr/>
            </p:nvSpPr>
            <p:spPr bwMode="auto">
              <a:xfrm>
                <a:off x="1291" y="3256"/>
                <a:ext cx="171" cy="200"/>
              </a:xfrm>
              <a:custGeom>
                <a:avLst/>
                <a:gdLst>
                  <a:gd name="T0" fmla="*/ 0 w 342"/>
                  <a:gd name="T1" fmla="*/ 29 h 400"/>
                  <a:gd name="T2" fmla="*/ 0 w 342"/>
                  <a:gd name="T3" fmla="*/ 0 h 400"/>
                  <a:gd name="T4" fmla="*/ 170 w 342"/>
                  <a:gd name="T5" fmla="*/ 172 h 400"/>
                  <a:gd name="T6" fmla="*/ 171 w 342"/>
                  <a:gd name="T7" fmla="*/ 200 h 400"/>
                  <a:gd name="T8" fmla="*/ 0 w 342"/>
                  <a:gd name="T9" fmla="*/ 29 h 400"/>
                  <a:gd name="T10" fmla="*/ 0 60000 65536"/>
                  <a:gd name="T11" fmla="*/ 0 60000 65536"/>
                  <a:gd name="T12" fmla="*/ 0 60000 65536"/>
                  <a:gd name="T13" fmla="*/ 0 60000 65536"/>
                  <a:gd name="T14" fmla="*/ 0 60000 65536"/>
                  <a:gd name="T15" fmla="*/ 0 w 342"/>
                  <a:gd name="T16" fmla="*/ 0 h 400"/>
                  <a:gd name="T17" fmla="*/ 342 w 342"/>
                  <a:gd name="T18" fmla="*/ 400 h 400"/>
                </a:gdLst>
                <a:ahLst/>
                <a:cxnLst>
                  <a:cxn ang="T10">
                    <a:pos x="T0" y="T1"/>
                  </a:cxn>
                  <a:cxn ang="T11">
                    <a:pos x="T2" y="T3"/>
                  </a:cxn>
                  <a:cxn ang="T12">
                    <a:pos x="T4" y="T5"/>
                  </a:cxn>
                  <a:cxn ang="T13">
                    <a:pos x="T6" y="T7"/>
                  </a:cxn>
                  <a:cxn ang="T14">
                    <a:pos x="T8" y="T9"/>
                  </a:cxn>
                </a:cxnLst>
                <a:rect l="T15" t="T16" r="T17" b="T18"/>
                <a:pathLst>
                  <a:path w="342" h="400">
                    <a:moveTo>
                      <a:pt x="0" y="59"/>
                    </a:moveTo>
                    <a:lnTo>
                      <a:pt x="0" y="0"/>
                    </a:lnTo>
                    <a:lnTo>
                      <a:pt x="340" y="343"/>
                    </a:lnTo>
                    <a:lnTo>
                      <a:pt x="342" y="400"/>
                    </a:lnTo>
                    <a:lnTo>
                      <a:pt x="0" y="59"/>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4" name="Freeform 468">
                <a:extLst>
                  <a:ext uri="{FF2B5EF4-FFF2-40B4-BE49-F238E27FC236}">
                    <a16:creationId xmlns:a16="http://schemas.microsoft.com/office/drawing/2014/main" xmlns="" id="{74DC22F1-28CA-4E31-A014-6BF203FA6A10}"/>
                  </a:ext>
                </a:extLst>
              </p:cNvPr>
              <p:cNvSpPr>
                <a:spLocks/>
              </p:cNvSpPr>
              <p:nvPr/>
            </p:nvSpPr>
            <p:spPr bwMode="auto">
              <a:xfrm>
                <a:off x="1291" y="3230"/>
                <a:ext cx="170" cy="197"/>
              </a:xfrm>
              <a:custGeom>
                <a:avLst/>
                <a:gdLst>
                  <a:gd name="T0" fmla="*/ 0 w 340"/>
                  <a:gd name="T1" fmla="*/ 26 h 395"/>
                  <a:gd name="T2" fmla="*/ 0 w 340"/>
                  <a:gd name="T3" fmla="*/ 0 h 395"/>
                  <a:gd name="T4" fmla="*/ 3 w 340"/>
                  <a:gd name="T5" fmla="*/ 0 h 395"/>
                  <a:gd name="T6" fmla="*/ 170 w 340"/>
                  <a:gd name="T7" fmla="*/ 168 h 395"/>
                  <a:gd name="T8" fmla="*/ 170 w 340"/>
                  <a:gd name="T9" fmla="*/ 197 h 395"/>
                  <a:gd name="T10" fmla="*/ 0 w 340"/>
                  <a:gd name="T11" fmla="*/ 26 h 395"/>
                  <a:gd name="T12" fmla="*/ 0 60000 65536"/>
                  <a:gd name="T13" fmla="*/ 0 60000 65536"/>
                  <a:gd name="T14" fmla="*/ 0 60000 65536"/>
                  <a:gd name="T15" fmla="*/ 0 60000 65536"/>
                  <a:gd name="T16" fmla="*/ 0 60000 65536"/>
                  <a:gd name="T17" fmla="*/ 0 60000 65536"/>
                  <a:gd name="T18" fmla="*/ 0 w 340"/>
                  <a:gd name="T19" fmla="*/ 0 h 395"/>
                  <a:gd name="T20" fmla="*/ 340 w 340"/>
                  <a:gd name="T21" fmla="*/ 395 h 395"/>
                </a:gdLst>
                <a:ahLst/>
                <a:cxnLst>
                  <a:cxn ang="T12">
                    <a:pos x="T0" y="T1"/>
                  </a:cxn>
                  <a:cxn ang="T13">
                    <a:pos x="T2" y="T3"/>
                  </a:cxn>
                  <a:cxn ang="T14">
                    <a:pos x="T4" y="T5"/>
                  </a:cxn>
                  <a:cxn ang="T15">
                    <a:pos x="T6" y="T7"/>
                  </a:cxn>
                  <a:cxn ang="T16">
                    <a:pos x="T8" y="T9"/>
                  </a:cxn>
                  <a:cxn ang="T17">
                    <a:pos x="T10" y="T11"/>
                  </a:cxn>
                </a:cxnLst>
                <a:rect l="T18" t="T19" r="T20" b="T21"/>
                <a:pathLst>
                  <a:path w="340" h="395">
                    <a:moveTo>
                      <a:pt x="0" y="52"/>
                    </a:moveTo>
                    <a:lnTo>
                      <a:pt x="0" y="0"/>
                    </a:lnTo>
                    <a:lnTo>
                      <a:pt x="5" y="0"/>
                    </a:lnTo>
                    <a:lnTo>
                      <a:pt x="340" y="337"/>
                    </a:lnTo>
                    <a:lnTo>
                      <a:pt x="340" y="395"/>
                    </a:lnTo>
                    <a:lnTo>
                      <a:pt x="0" y="52"/>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5" name="Freeform 469">
                <a:extLst>
                  <a:ext uri="{FF2B5EF4-FFF2-40B4-BE49-F238E27FC236}">
                    <a16:creationId xmlns:a16="http://schemas.microsoft.com/office/drawing/2014/main" xmlns="" id="{61968AC7-65B0-4136-9D3F-0F7035FF6E36}"/>
                  </a:ext>
                </a:extLst>
              </p:cNvPr>
              <p:cNvSpPr>
                <a:spLocks/>
              </p:cNvSpPr>
              <p:nvPr/>
            </p:nvSpPr>
            <p:spPr bwMode="auto">
              <a:xfrm>
                <a:off x="1293" y="3230"/>
                <a:ext cx="168" cy="169"/>
              </a:xfrm>
              <a:custGeom>
                <a:avLst/>
                <a:gdLst>
                  <a:gd name="T0" fmla="*/ 0 w 335"/>
                  <a:gd name="T1" fmla="*/ 0 h 337"/>
                  <a:gd name="T2" fmla="*/ 29 w 335"/>
                  <a:gd name="T3" fmla="*/ 1 h 337"/>
                  <a:gd name="T4" fmla="*/ 168 w 335"/>
                  <a:gd name="T5" fmla="*/ 139 h 337"/>
                  <a:gd name="T6" fmla="*/ 168 w 335"/>
                  <a:gd name="T7" fmla="*/ 169 h 337"/>
                  <a:gd name="T8" fmla="*/ 0 w 335"/>
                  <a:gd name="T9" fmla="*/ 0 h 337"/>
                  <a:gd name="T10" fmla="*/ 0 60000 65536"/>
                  <a:gd name="T11" fmla="*/ 0 60000 65536"/>
                  <a:gd name="T12" fmla="*/ 0 60000 65536"/>
                  <a:gd name="T13" fmla="*/ 0 60000 65536"/>
                  <a:gd name="T14" fmla="*/ 0 60000 65536"/>
                  <a:gd name="T15" fmla="*/ 0 w 335"/>
                  <a:gd name="T16" fmla="*/ 0 h 337"/>
                  <a:gd name="T17" fmla="*/ 335 w 335"/>
                  <a:gd name="T18" fmla="*/ 337 h 337"/>
                </a:gdLst>
                <a:ahLst/>
                <a:cxnLst>
                  <a:cxn ang="T10">
                    <a:pos x="T0" y="T1"/>
                  </a:cxn>
                  <a:cxn ang="T11">
                    <a:pos x="T2" y="T3"/>
                  </a:cxn>
                  <a:cxn ang="T12">
                    <a:pos x="T4" y="T5"/>
                  </a:cxn>
                  <a:cxn ang="T13">
                    <a:pos x="T6" y="T7"/>
                  </a:cxn>
                  <a:cxn ang="T14">
                    <a:pos x="T8" y="T9"/>
                  </a:cxn>
                </a:cxnLst>
                <a:rect l="T15" t="T16" r="T17" b="T18"/>
                <a:pathLst>
                  <a:path w="335" h="337">
                    <a:moveTo>
                      <a:pt x="0" y="0"/>
                    </a:moveTo>
                    <a:lnTo>
                      <a:pt x="57" y="2"/>
                    </a:lnTo>
                    <a:lnTo>
                      <a:pt x="335" y="278"/>
                    </a:lnTo>
                    <a:lnTo>
                      <a:pt x="335" y="337"/>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6" name="Freeform 470">
                <a:extLst>
                  <a:ext uri="{FF2B5EF4-FFF2-40B4-BE49-F238E27FC236}">
                    <a16:creationId xmlns:a16="http://schemas.microsoft.com/office/drawing/2014/main" xmlns="" id="{B4597D24-0275-480D-B07B-FE31E201E47F}"/>
                  </a:ext>
                </a:extLst>
              </p:cNvPr>
              <p:cNvSpPr>
                <a:spLocks/>
              </p:cNvSpPr>
              <p:nvPr/>
            </p:nvSpPr>
            <p:spPr bwMode="auto">
              <a:xfrm>
                <a:off x="1322" y="3231"/>
                <a:ext cx="139" cy="138"/>
              </a:xfrm>
              <a:custGeom>
                <a:avLst/>
                <a:gdLst>
                  <a:gd name="T0" fmla="*/ 0 w 278"/>
                  <a:gd name="T1" fmla="*/ 0 h 276"/>
                  <a:gd name="T2" fmla="*/ 28 w 278"/>
                  <a:gd name="T3" fmla="*/ 0 h 276"/>
                  <a:gd name="T4" fmla="*/ 139 w 278"/>
                  <a:gd name="T5" fmla="*/ 111 h 276"/>
                  <a:gd name="T6" fmla="*/ 139 w 278"/>
                  <a:gd name="T7" fmla="*/ 138 h 276"/>
                  <a:gd name="T8" fmla="*/ 0 w 278"/>
                  <a:gd name="T9" fmla="*/ 0 h 276"/>
                  <a:gd name="T10" fmla="*/ 0 60000 65536"/>
                  <a:gd name="T11" fmla="*/ 0 60000 65536"/>
                  <a:gd name="T12" fmla="*/ 0 60000 65536"/>
                  <a:gd name="T13" fmla="*/ 0 60000 65536"/>
                  <a:gd name="T14" fmla="*/ 0 60000 65536"/>
                  <a:gd name="T15" fmla="*/ 0 w 278"/>
                  <a:gd name="T16" fmla="*/ 0 h 276"/>
                  <a:gd name="T17" fmla="*/ 278 w 278"/>
                  <a:gd name="T18" fmla="*/ 276 h 276"/>
                </a:gdLst>
                <a:ahLst/>
                <a:cxnLst>
                  <a:cxn ang="T10">
                    <a:pos x="T0" y="T1"/>
                  </a:cxn>
                  <a:cxn ang="T11">
                    <a:pos x="T2" y="T3"/>
                  </a:cxn>
                  <a:cxn ang="T12">
                    <a:pos x="T4" y="T5"/>
                  </a:cxn>
                  <a:cxn ang="T13">
                    <a:pos x="T6" y="T7"/>
                  </a:cxn>
                  <a:cxn ang="T14">
                    <a:pos x="T8" y="T9"/>
                  </a:cxn>
                </a:cxnLst>
                <a:rect l="T15" t="T16" r="T17" b="T18"/>
                <a:pathLst>
                  <a:path w="278" h="276">
                    <a:moveTo>
                      <a:pt x="0" y="0"/>
                    </a:moveTo>
                    <a:lnTo>
                      <a:pt x="56" y="0"/>
                    </a:lnTo>
                    <a:lnTo>
                      <a:pt x="278" y="222"/>
                    </a:lnTo>
                    <a:lnTo>
                      <a:pt x="278" y="276"/>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7" name="Freeform 471">
                <a:extLst>
                  <a:ext uri="{FF2B5EF4-FFF2-40B4-BE49-F238E27FC236}">
                    <a16:creationId xmlns:a16="http://schemas.microsoft.com/office/drawing/2014/main" xmlns="" id="{66FF32C9-E326-4775-A276-5E98DAF40FF3}"/>
                  </a:ext>
                </a:extLst>
              </p:cNvPr>
              <p:cNvSpPr>
                <a:spLocks/>
              </p:cNvSpPr>
              <p:nvPr/>
            </p:nvSpPr>
            <p:spPr bwMode="auto">
              <a:xfrm>
                <a:off x="1350" y="3231"/>
                <a:ext cx="111" cy="111"/>
              </a:xfrm>
              <a:custGeom>
                <a:avLst/>
                <a:gdLst>
                  <a:gd name="T0" fmla="*/ 0 w 222"/>
                  <a:gd name="T1" fmla="*/ 0 h 222"/>
                  <a:gd name="T2" fmla="*/ 29 w 222"/>
                  <a:gd name="T3" fmla="*/ 1 h 222"/>
                  <a:gd name="T4" fmla="*/ 111 w 222"/>
                  <a:gd name="T5" fmla="*/ 82 h 222"/>
                  <a:gd name="T6" fmla="*/ 111 w 222"/>
                  <a:gd name="T7" fmla="*/ 111 h 222"/>
                  <a:gd name="T8" fmla="*/ 0 w 222"/>
                  <a:gd name="T9" fmla="*/ 0 h 222"/>
                  <a:gd name="T10" fmla="*/ 0 60000 65536"/>
                  <a:gd name="T11" fmla="*/ 0 60000 65536"/>
                  <a:gd name="T12" fmla="*/ 0 60000 65536"/>
                  <a:gd name="T13" fmla="*/ 0 60000 65536"/>
                  <a:gd name="T14" fmla="*/ 0 60000 65536"/>
                  <a:gd name="T15" fmla="*/ 0 w 222"/>
                  <a:gd name="T16" fmla="*/ 0 h 222"/>
                  <a:gd name="T17" fmla="*/ 222 w 222"/>
                  <a:gd name="T18" fmla="*/ 222 h 222"/>
                </a:gdLst>
                <a:ahLst/>
                <a:cxnLst>
                  <a:cxn ang="T10">
                    <a:pos x="T0" y="T1"/>
                  </a:cxn>
                  <a:cxn ang="T11">
                    <a:pos x="T2" y="T3"/>
                  </a:cxn>
                  <a:cxn ang="T12">
                    <a:pos x="T4" y="T5"/>
                  </a:cxn>
                  <a:cxn ang="T13">
                    <a:pos x="T6" y="T7"/>
                  </a:cxn>
                  <a:cxn ang="T14">
                    <a:pos x="T8" y="T9"/>
                  </a:cxn>
                </a:cxnLst>
                <a:rect l="T15" t="T16" r="T17" b="T18"/>
                <a:pathLst>
                  <a:path w="222" h="222">
                    <a:moveTo>
                      <a:pt x="0" y="0"/>
                    </a:moveTo>
                    <a:lnTo>
                      <a:pt x="59" y="1"/>
                    </a:lnTo>
                    <a:lnTo>
                      <a:pt x="222" y="163"/>
                    </a:lnTo>
                    <a:lnTo>
                      <a:pt x="222" y="222"/>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8" name="Freeform 472">
                <a:extLst>
                  <a:ext uri="{FF2B5EF4-FFF2-40B4-BE49-F238E27FC236}">
                    <a16:creationId xmlns:a16="http://schemas.microsoft.com/office/drawing/2014/main" xmlns="" id="{6F483C9B-B734-4456-8D04-A44DA2B6C45B}"/>
                  </a:ext>
                </a:extLst>
              </p:cNvPr>
              <p:cNvSpPr>
                <a:spLocks/>
              </p:cNvSpPr>
              <p:nvPr/>
            </p:nvSpPr>
            <p:spPr bwMode="auto">
              <a:xfrm>
                <a:off x="1379" y="3232"/>
                <a:ext cx="82" cy="81"/>
              </a:xfrm>
              <a:custGeom>
                <a:avLst/>
                <a:gdLst>
                  <a:gd name="T0" fmla="*/ 0 w 163"/>
                  <a:gd name="T1" fmla="*/ 0 h 162"/>
                  <a:gd name="T2" fmla="*/ 29 w 163"/>
                  <a:gd name="T3" fmla="*/ 0 h 162"/>
                  <a:gd name="T4" fmla="*/ 81 w 163"/>
                  <a:gd name="T5" fmla="*/ 52 h 162"/>
                  <a:gd name="T6" fmla="*/ 82 w 163"/>
                  <a:gd name="T7" fmla="*/ 81 h 162"/>
                  <a:gd name="T8" fmla="*/ 0 w 163"/>
                  <a:gd name="T9" fmla="*/ 0 h 162"/>
                  <a:gd name="T10" fmla="*/ 0 60000 65536"/>
                  <a:gd name="T11" fmla="*/ 0 60000 65536"/>
                  <a:gd name="T12" fmla="*/ 0 60000 65536"/>
                  <a:gd name="T13" fmla="*/ 0 60000 65536"/>
                  <a:gd name="T14" fmla="*/ 0 60000 65536"/>
                  <a:gd name="T15" fmla="*/ 0 w 163"/>
                  <a:gd name="T16" fmla="*/ 0 h 162"/>
                  <a:gd name="T17" fmla="*/ 163 w 163"/>
                  <a:gd name="T18" fmla="*/ 162 h 162"/>
                </a:gdLst>
                <a:ahLst/>
                <a:cxnLst>
                  <a:cxn ang="T10">
                    <a:pos x="T0" y="T1"/>
                  </a:cxn>
                  <a:cxn ang="T11">
                    <a:pos x="T2" y="T3"/>
                  </a:cxn>
                  <a:cxn ang="T12">
                    <a:pos x="T4" y="T5"/>
                  </a:cxn>
                  <a:cxn ang="T13">
                    <a:pos x="T6" y="T7"/>
                  </a:cxn>
                  <a:cxn ang="T14">
                    <a:pos x="T8" y="T9"/>
                  </a:cxn>
                </a:cxnLst>
                <a:rect l="T15" t="T16" r="T17" b="T18"/>
                <a:pathLst>
                  <a:path w="163" h="162">
                    <a:moveTo>
                      <a:pt x="0" y="0"/>
                    </a:moveTo>
                    <a:lnTo>
                      <a:pt x="57" y="0"/>
                    </a:lnTo>
                    <a:lnTo>
                      <a:pt x="161" y="105"/>
                    </a:lnTo>
                    <a:lnTo>
                      <a:pt x="163" y="162"/>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9" name="Freeform 473">
                <a:extLst>
                  <a:ext uri="{FF2B5EF4-FFF2-40B4-BE49-F238E27FC236}">
                    <a16:creationId xmlns:a16="http://schemas.microsoft.com/office/drawing/2014/main" xmlns="" id="{2A37706E-CD39-413F-BFCD-5D9B1AFBBACC}"/>
                  </a:ext>
                </a:extLst>
              </p:cNvPr>
              <p:cNvSpPr>
                <a:spLocks/>
              </p:cNvSpPr>
              <p:nvPr/>
            </p:nvSpPr>
            <p:spPr bwMode="auto">
              <a:xfrm>
                <a:off x="1408" y="3232"/>
                <a:ext cx="52" cy="52"/>
              </a:xfrm>
              <a:custGeom>
                <a:avLst/>
                <a:gdLst>
                  <a:gd name="T0" fmla="*/ 0 w 104"/>
                  <a:gd name="T1" fmla="*/ 0 h 105"/>
                  <a:gd name="T2" fmla="*/ 29 w 104"/>
                  <a:gd name="T3" fmla="*/ 1 h 105"/>
                  <a:gd name="T4" fmla="*/ 52 w 104"/>
                  <a:gd name="T5" fmla="*/ 23 h 105"/>
                  <a:gd name="T6" fmla="*/ 52 w 104"/>
                  <a:gd name="T7" fmla="*/ 52 h 105"/>
                  <a:gd name="T8" fmla="*/ 0 w 104"/>
                  <a:gd name="T9" fmla="*/ 0 h 105"/>
                  <a:gd name="T10" fmla="*/ 0 60000 65536"/>
                  <a:gd name="T11" fmla="*/ 0 60000 65536"/>
                  <a:gd name="T12" fmla="*/ 0 60000 65536"/>
                  <a:gd name="T13" fmla="*/ 0 60000 65536"/>
                  <a:gd name="T14" fmla="*/ 0 60000 65536"/>
                  <a:gd name="T15" fmla="*/ 0 w 104"/>
                  <a:gd name="T16" fmla="*/ 0 h 105"/>
                  <a:gd name="T17" fmla="*/ 104 w 104"/>
                  <a:gd name="T18" fmla="*/ 105 h 105"/>
                </a:gdLst>
                <a:ahLst/>
                <a:cxnLst>
                  <a:cxn ang="T10">
                    <a:pos x="T0" y="T1"/>
                  </a:cxn>
                  <a:cxn ang="T11">
                    <a:pos x="T2" y="T3"/>
                  </a:cxn>
                  <a:cxn ang="T12">
                    <a:pos x="T4" y="T5"/>
                  </a:cxn>
                  <a:cxn ang="T13">
                    <a:pos x="T6" y="T7"/>
                  </a:cxn>
                  <a:cxn ang="T14">
                    <a:pos x="T8" y="T9"/>
                  </a:cxn>
                </a:cxnLst>
                <a:rect l="T15" t="T16" r="T17" b="T18"/>
                <a:pathLst>
                  <a:path w="104" h="105">
                    <a:moveTo>
                      <a:pt x="0" y="0"/>
                    </a:moveTo>
                    <a:lnTo>
                      <a:pt x="59" y="2"/>
                    </a:lnTo>
                    <a:lnTo>
                      <a:pt x="104" y="47"/>
                    </a:lnTo>
                    <a:lnTo>
                      <a:pt x="104" y="105"/>
                    </a:lnTo>
                    <a:lnTo>
                      <a:pt x="0"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0" name="Freeform 474">
                <a:extLst>
                  <a:ext uri="{FF2B5EF4-FFF2-40B4-BE49-F238E27FC236}">
                    <a16:creationId xmlns:a16="http://schemas.microsoft.com/office/drawing/2014/main" xmlns="" id="{6FADEA7D-F7CE-4803-B66A-7D16510934E1}"/>
                  </a:ext>
                </a:extLst>
              </p:cNvPr>
              <p:cNvSpPr>
                <a:spLocks/>
              </p:cNvSpPr>
              <p:nvPr/>
            </p:nvSpPr>
            <p:spPr bwMode="auto">
              <a:xfrm>
                <a:off x="1437" y="3232"/>
                <a:ext cx="23" cy="23"/>
              </a:xfrm>
              <a:custGeom>
                <a:avLst/>
                <a:gdLst>
                  <a:gd name="T0" fmla="*/ 0 w 45"/>
                  <a:gd name="T1" fmla="*/ 0 h 45"/>
                  <a:gd name="T2" fmla="*/ 23 w 45"/>
                  <a:gd name="T3" fmla="*/ 0 h 45"/>
                  <a:gd name="T4" fmla="*/ 23 w 45"/>
                  <a:gd name="T5" fmla="*/ 23 h 45"/>
                  <a:gd name="T6" fmla="*/ 0 w 45"/>
                  <a:gd name="T7" fmla="*/ 0 h 45"/>
                  <a:gd name="T8" fmla="*/ 0 60000 65536"/>
                  <a:gd name="T9" fmla="*/ 0 60000 65536"/>
                  <a:gd name="T10" fmla="*/ 0 60000 65536"/>
                  <a:gd name="T11" fmla="*/ 0 60000 65536"/>
                  <a:gd name="T12" fmla="*/ 0 w 45"/>
                  <a:gd name="T13" fmla="*/ 0 h 45"/>
                  <a:gd name="T14" fmla="*/ 45 w 45"/>
                  <a:gd name="T15" fmla="*/ 45 h 45"/>
                </a:gdLst>
                <a:ahLst/>
                <a:cxnLst>
                  <a:cxn ang="T8">
                    <a:pos x="T0" y="T1"/>
                  </a:cxn>
                  <a:cxn ang="T9">
                    <a:pos x="T2" y="T3"/>
                  </a:cxn>
                  <a:cxn ang="T10">
                    <a:pos x="T4" y="T5"/>
                  </a:cxn>
                  <a:cxn ang="T11">
                    <a:pos x="T6" y="T7"/>
                  </a:cxn>
                </a:cxnLst>
                <a:rect l="T12" t="T13" r="T14" b="T15"/>
                <a:pathLst>
                  <a:path w="45" h="45">
                    <a:moveTo>
                      <a:pt x="0" y="0"/>
                    </a:moveTo>
                    <a:lnTo>
                      <a:pt x="45" y="0"/>
                    </a:lnTo>
                    <a:lnTo>
                      <a:pt x="45" y="45"/>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1" name="Freeform 475">
                <a:extLst>
                  <a:ext uri="{FF2B5EF4-FFF2-40B4-BE49-F238E27FC236}">
                    <a16:creationId xmlns:a16="http://schemas.microsoft.com/office/drawing/2014/main" xmlns="" id="{AE9ABF01-4F13-413D-92AA-5C8E45884580}"/>
                  </a:ext>
                </a:extLst>
              </p:cNvPr>
              <p:cNvSpPr>
                <a:spLocks/>
              </p:cNvSpPr>
              <p:nvPr/>
            </p:nvSpPr>
            <p:spPr bwMode="auto">
              <a:xfrm>
                <a:off x="1291" y="3230"/>
                <a:ext cx="172" cy="393"/>
              </a:xfrm>
              <a:custGeom>
                <a:avLst/>
                <a:gdLst>
                  <a:gd name="T0" fmla="*/ 0 w 343"/>
                  <a:gd name="T1" fmla="*/ 0 h 786"/>
                  <a:gd name="T2" fmla="*/ 169 w 343"/>
                  <a:gd name="T3" fmla="*/ 3 h 786"/>
                  <a:gd name="T4" fmla="*/ 172 w 343"/>
                  <a:gd name="T5" fmla="*/ 393 h 786"/>
                  <a:gd name="T6" fmla="*/ 3 w 343"/>
                  <a:gd name="T7" fmla="*/ 393 h 786"/>
                  <a:gd name="T8" fmla="*/ 0 w 343"/>
                  <a:gd name="T9" fmla="*/ 0 h 786"/>
                  <a:gd name="T10" fmla="*/ 0 60000 65536"/>
                  <a:gd name="T11" fmla="*/ 0 60000 65536"/>
                  <a:gd name="T12" fmla="*/ 0 60000 65536"/>
                  <a:gd name="T13" fmla="*/ 0 60000 65536"/>
                  <a:gd name="T14" fmla="*/ 0 60000 65536"/>
                  <a:gd name="T15" fmla="*/ 0 w 343"/>
                  <a:gd name="T16" fmla="*/ 0 h 786"/>
                  <a:gd name="T17" fmla="*/ 343 w 343"/>
                  <a:gd name="T18" fmla="*/ 786 h 786"/>
                </a:gdLst>
                <a:ahLst/>
                <a:cxnLst>
                  <a:cxn ang="T10">
                    <a:pos x="T0" y="T1"/>
                  </a:cxn>
                  <a:cxn ang="T11">
                    <a:pos x="T2" y="T3"/>
                  </a:cxn>
                  <a:cxn ang="T12">
                    <a:pos x="T4" y="T5"/>
                  </a:cxn>
                  <a:cxn ang="T13">
                    <a:pos x="T6" y="T7"/>
                  </a:cxn>
                  <a:cxn ang="T14">
                    <a:pos x="T8" y="T9"/>
                  </a:cxn>
                </a:cxnLst>
                <a:rect l="T15" t="T16" r="T17" b="T18"/>
                <a:pathLst>
                  <a:path w="343" h="786">
                    <a:moveTo>
                      <a:pt x="0" y="0"/>
                    </a:moveTo>
                    <a:lnTo>
                      <a:pt x="338" y="5"/>
                    </a:lnTo>
                    <a:lnTo>
                      <a:pt x="343" y="786"/>
                    </a:lnTo>
                    <a:lnTo>
                      <a:pt x="5" y="785"/>
                    </a:lnTo>
                    <a:lnTo>
                      <a:pt x="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2" name="Rectangle 476">
                <a:extLst>
                  <a:ext uri="{FF2B5EF4-FFF2-40B4-BE49-F238E27FC236}">
                    <a16:creationId xmlns:a16="http://schemas.microsoft.com/office/drawing/2014/main" xmlns="" id="{4310AB9B-9080-4925-85E3-8DA2D8B163BB}"/>
                  </a:ext>
                </a:extLst>
              </p:cNvPr>
              <p:cNvSpPr>
                <a:spLocks noChangeArrowheads="1"/>
              </p:cNvSpPr>
              <p:nvPr/>
            </p:nvSpPr>
            <p:spPr bwMode="auto">
              <a:xfrm>
                <a:off x="1305" y="3253"/>
                <a:ext cx="138" cy="114"/>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3" name="Rectangle 477">
                <a:extLst>
                  <a:ext uri="{FF2B5EF4-FFF2-40B4-BE49-F238E27FC236}">
                    <a16:creationId xmlns:a16="http://schemas.microsoft.com/office/drawing/2014/main" xmlns="" id="{4B66F6B8-99E6-4C24-ABE4-779F6B7365DD}"/>
                  </a:ext>
                </a:extLst>
              </p:cNvPr>
              <p:cNvSpPr>
                <a:spLocks noChangeArrowheads="1"/>
              </p:cNvSpPr>
              <p:nvPr/>
            </p:nvSpPr>
            <p:spPr bwMode="auto">
              <a:xfrm>
                <a:off x="1305" y="3253"/>
                <a:ext cx="138" cy="11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4" name="Rectangle 478">
                <a:extLst>
                  <a:ext uri="{FF2B5EF4-FFF2-40B4-BE49-F238E27FC236}">
                    <a16:creationId xmlns:a16="http://schemas.microsoft.com/office/drawing/2014/main" xmlns="" id="{14B8F739-E333-49D1-868B-1966FF5F128C}"/>
                  </a:ext>
                </a:extLst>
              </p:cNvPr>
              <p:cNvSpPr>
                <a:spLocks noChangeArrowheads="1"/>
              </p:cNvSpPr>
              <p:nvPr/>
            </p:nvSpPr>
            <p:spPr bwMode="auto">
              <a:xfrm>
                <a:off x="1319" y="3400"/>
                <a:ext cx="108"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5" name="Rectangle 479">
                <a:extLst>
                  <a:ext uri="{FF2B5EF4-FFF2-40B4-BE49-F238E27FC236}">
                    <a16:creationId xmlns:a16="http://schemas.microsoft.com/office/drawing/2014/main" xmlns="" id="{7CA5F85C-1645-4539-ACD3-EE141EE84507}"/>
                  </a:ext>
                </a:extLst>
              </p:cNvPr>
              <p:cNvSpPr>
                <a:spLocks noChangeArrowheads="1"/>
              </p:cNvSpPr>
              <p:nvPr/>
            </p:nvSpPr>
            <p:spPr bwMode="auto">
              <a:xfrm>
                <a:off x="1319" y="3400"/>
                <a:ext cx="108" cy="15"/>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6" name="Rectangle 480">
                <a:extLst>
                  <a:ext uri="{FF2B5EF4-FFF2-40B4-BE49-F238E27FC236}">
                    <a16:creationId xmlns:a16="http://schemas.microsoft.com/office/drawing/2014/main" xmlns="" id="{1CB79095-BD44-4B1C-8B4A-D70AB67B6A30}"/>
                  </a:ext>
                </a:extLst>
              </p:cNvPr>
              <p:cNvSpPr>
                <a:spLocks noChangeArrowheads="1"/>
              </p:cNvSpPr>
              <p:nvPr/>
            </p:nvSpPr>
            <p:spPr bwMode="auto">
              <a:xfrm>
                <a:off x="1341" y="3392"/>
                <a:ext cx="66" cy="3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9790" name="Text Box 481">
              <a:extLst>
                <a:ext uri="{FF2B5EF4-FFF2-40B4-BE49-F238E27FC236}">
                  <a16:creationId xmlns:a16="http://schemas.microsoft.com/office/drawing/2014/main" xmlns="" id="{A5A5950D-4F23-4520-9B85-20C2B9960F47}"/>
                </a:ext>
              </a:extLst>
            </p:cNvPr>
            <p:cNvSpPr txBox="1">
              <a:spLocks noChangeArrowheads="1"/>
            </p:cNvSpPr>
            <p:nvPr/>
          </p:nvSpPr>
          <p:spPr bwMode="auto">
            <a:xfrm>
              <a:off x="576" y="2928"/>
              <a:ext cx="94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000">
                  <a:solidFill>
                    <a:srgbClr val="7FE77F"/>
                  </a:solidFill>
                  <a:latin typeface="Book Antiqua" panose="02040602050305030304" pitchFamily="18" charset="0"/>
                </a:rPr>
                <a:t>Data Server</a:t>
              </a:r>
              <a:endParaRPr lang="en-US" altLang="en-US" sz="2400">
                <a:solidFill>
                  <a:srgbClr val="FF0000"/>
                </a:solidFill>
                <a:latin typeface="Book Antiqua" panose="02040602050305030304" pitchFamily="18" charset="0"/>
              </a:endParaRPr>
            </a:p>
          </p:txBody>
        </p:sp>
      </p:grpSp>
      <p:grpSp>
        <p:nvGrpSpPr>
          <p:cNvPr id="6" name="Group 482">
            <a:extLst>
              <a:ext uri="{FF2B5EF4-FFF2-40B4-BE49-F238E27FC236}">
                <a16:creationId xmlns:a16="http://schemas.microsoft.com/office/drawing/2014/main" xmlns="" id="{8479AB31-9893-410B-BD64-7C16D0BCE3DB}"/>
              </a:ext>
            </a:extLst>
          </p:cNvPr>
          <p:cNvGrpSpPr>
            <a:grpSpLocks/>
          </p:cNvGrpSpPr>
          <p:nvPr/>
        </p:nvGrpSpPr>
        <p:grpSpPr bwMode="auto">
          <a:xfrm>
            <a:off x="762000" y="2895600"/>
            <a:ext cx="3276600" cy="1365250"/>
            <a:chOff x="192" y="864"/>
            <a:chExt cx="2064" cy="860"/>
          </a:xfrm>
        </p:grpSpPr>
        <p:graphicFrame>
          <p:nvGraphicFramePr>
            <p:cNvPr id="1029" name="Object 483">
              <a:extLst>
                <a:ext uri="{FF2B5EF4-FFF2-40B4-BE49-F238E27FC236}">
                  <a16:creationId xmlns:a16="http://schemas.microsoft.com/office/drawing/2014/main" xmlns="" id="{C8AD3FCE-50C1-42EB-9F7E-D35843498636}"/>
                </a:ext>
              </a:extLst>
            </p:cNvPr>
            <p:cNvGraphicFramePr>
              <a:graphicFrameLocks noChangeAspect="1"/>
            </p:cNvGraphicFramePr>
            <p:nvPr/>
          </p:nvGraphicFramePr>
          <p:xfrm>
            <a:off x="1152" y="864"/>
            <a:ext cx="1104" cy="860"/>
          </p:xfrm>
          <a:graphic>
            <a:graphicData uri="http://schemas.openxmlformats.org/presentationml/2006/ole">
              <p:oleObj spid="_x0000_s97282" name="CorelDRAW! Graphic" r:id="rId4" imgW="1198778" imgH="931774" progId="">
                <p:embed/>
              </p:oleObj>
            </a:graphicData>
          </a:graphic>
        </p:graphicFrame>
        <p:graphicFrame>
          <p:nvGraphicFramePr>
            <p:cNvPr id="1030" name="Object 484">
              <a:extLst>
                <a:ext uri="{FF2B5EF4-FFF2-40B4-BE49-F238E27FC236}">
                  <a16:creationId xmlns:a16="http://schemas.microsoft.com/office/drawing/2014/main" xmlns="" id="{B49D5B53-08F7-45E7-8B7D-0132C9C47013}"/>
                </a:ext>
              </a:extLst>
            </p:cNvPr>
            <p:cNvGraphicFramePr>
              <a:graphicFrameLocks noChangeAspect="1"/>
            </p:cNvGraphicFramePr>
            <p:nvPr/>
          </p:nvGraphicFramePr>
          <p:xfrm>
            <a:off x="192" y="864"/>
            <a:ext cx="1104" cy="860"/>
          </p:xfrm>
          <a:graphic>
            <a:graphicData uri="http://schemas.openxmlformats.org/presentationml/2006/ole">
              <p:oleObj spid="_x0000_s97283" name="CorelDRAW! Graphic" r:id="rId5" imgW="1198778" imgH="931774" progId="">
                <p:embed/>
              </p:oleObj>
            </a:graphicData>
          </a:graphic>
        </p:graphicFrame>
      </p:grpSp>
      <p:grpSp>
        <p:nvGrpSpPr>
          <p:cNvPr id="7" name="Group 486">
            <a:extLst>
              <a:ext uri="{FF2B5EF4-FFF2-40B4-BE49-F238E27FC236}">
                <a16:creationId xmlns:a16="http://schemas.microsoft.com/office/drawing/2014/main" xmlns="" id="{15B3D61A-F119-4464-8BEA-3A1B4347AD25}"/>
              </a:ext>
            </a:extLst>
          </p:cNvPr>
          <p:cNvGrpSpPr>
            <a:grpSpLocks/>
          </p:cNvGrpSpPr>
          <p:nvPr/>
        </p:nvGrpSpPr>
        <p:grpSpPr bwMode="auto">
          <a:xfrm>
            <a:off x="1600200" y="1322388"/>
            <a:ext cx="1909763" cy="900112"/>
            <a:chOff x="1008" y="833"/>
            <a:chExt cx="1203" cy="567"/>
          </a:xfrm>
        </p:grpSpPr>
        <p:sp>
          <p:nvSpPr>
            <p:cNvPr id="19787" name="Text Box 487">
              <a:extLst>
                <a:ext uri="{FF2B5EF4-FFF2-40B4-BE49-F238E27FC236}">
                  <a16:creationId xmlns:a16="http://schemas.microsoft.com/office/drawing/2014/main" xmlns="" id="{0B21BDFB-EB29-4D36-92B4-660C0A6B20B1}"/>
                </a:ext>
              </a:extLst>
            </p:cNvPr>
            <p:cNvSpPr txBox="1">
              <a:spLocks noChangeArrowheads="1"/>
            </p:cNvSpPr>
            <p:nvPr/>
          </p:nvSpPr>
          <p:spPr bwMode="auto">
            <a:xfrm>
              <a:off x="1008" y="833"/>
              <a:ext cx="1203"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800" b="1" u="sng">
                  <a:solidFill>
                    <a:srgbClr val="CC00CC"/>
                  </a:solidFill>
                  <a:latin typeface="Book Antiqua" panose="02040602050305030304" pitchFamily="18" charset="0"/>
                </a:rPr>
                <a:t>S</a:t>
              </a:r>
              <a:r>
                <a:rPr lang="en-US" altLang="en-US" sz="2400" b="1">
                  <a:solidFill>
                    <a:srgbClr val="CC00CC"/>
                  </a:solidFill>
                  <a:latin typeface="Book Antiqua" panose="02040602050305030304" pitchFamily="18" charset="0"/>
                </a:rPr>
                <a:t>upervisory</a:t>
              </a:r>
            </a:p>
          </p:txBody>
        </p:sp>
        <p:sp>
          <p:nvSpPr>
            <p:cNvPr id="19788" name="Text Box 488">
              <a:extLst>
                <a:ext uri="{FF2B5EF4-FFF2-40B4-BE49-F238E27FC236}">
                  <a16:creationId xmlns:a16="http://schemas.microsoft.com/office/drawing/2014/main" xmlns="" id="{2972FE0B-9A89-46D0-8170-D6596F953167}"/>
                </a:ext>
              </a:extLst>
            </p:cNvPr>
            <p:cNvSpPr txBox="1">
              <a:spLocks noChangeArrowheads="1"/>
            </p:cNvSpPr>
            <p:nvPr/>
          </p:nvSpPr>
          <p:spPr bwMode="auto">
            <a:xfrm>
              <a:off x="1008" y="1073"/>
              <a:ext cx="812"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800" b="1" u="sng">
                  <a:solidFill>
                    <a:srgbClr val="CC00CC"/>
                  </a:solidFill>
                  <a:latin typeface="Book Antiqua" panose="02040602050305030304" pitchFamily="18" charset="0"/>
                </a:rPr>
                <a:t>C</a:t>
              </a:r>
              <a:r>
                <a:rPr lang="en-US" altLang="en-US" sz="2400" b="1">
                  <a:solidFill>
                    <a:srgbClr val="CC00CC"/>
                  </a:solidFill>
                  <a:latin typeface="Book Antiqua" panose="02040602050305030304" pitchFamily="18" charset="0"/>
                </a:rPr>
                <a:t>ontrol</a:t>
              </a:r>
            </a:p>
          </p:txBody>
        </p:sp>
      </p:grpSp>
      <p:sp>
        <p:nvSpPr>
          <p:cNvPr id="1036" name="Text Box 489">
            <a:extLst>
              <a:ext uri="{FF2B5EF4-FFF2-40B4-BE49-F238E27FC236}">
                <a16:creationId xmlns:a16="http://schemas.microsoft.com/office/drawing/2014/main" xmlns="" id="{8CE0D8BA-9014-4512-909D-2D114852DAF9}"/>
              </a:ext>
            </a:extLst>
          </p:cNvPr>
          <p:cNvSpPr txBox="1">
            <a:spLocks noChangeArrowheads="1"/>
          </p:cNvSpPr>
          <p:nvPr/>
        </p:nvSpPr>
        <p:spPr bwMode="auto">
          <a:xfrm>
            <a:off x="4252913" y="1474788"/>
            <a:ext cx="8318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800" b="1" u="sng">
                <a:solidFill>
                  <a:srgbClr val="CC00CC"/>
                </a:solidFill>
                <a:latin typeface="Book Antiqua" panose="02040602050305030304" pitchFamily="18" charset="0"/>
              </a:rPr>
              <a:t>A</a:t>
            </a:r>
            <a:r>
              <a:rPr lang="en-US" altLang="en-US" sz="2400" b="1">
                <a:solidFill>
                  <a:srgbClr val="CC00CC"/>
                </a:solidFill>
                <a:latin typeface="Book Antiqua" panose="02040602050305030304" pitchFamily="18" charset="0"/>
              </a:rPr>
              <a:t>nd</a:t>
            </a:r>
          </a:p>
        </p:txBody>
      </p:sp>
      <p:grpSp>
        <p:nvGrpSpPr>
          <p:cNvPr id="8" name="Group 490">
            <a:extLst>
              <a:ext uri="{FF2B5EF4-FFF2-40B4-BE49-F238E27FC236}">
                <a16:creationId xmlns:a16="http://schemas.microsoft.com/office/drawing/2014/main" xmlns="" id="{FA14ABB8-2EE2-40BC-8A54-228834E68161}"/>
              </a:ext>
            </a:extLst>
          </p:cNvPr>
          <p:cNvGrpSpPr>
            <a:grpSpLocks/>
          </p:cNvGrpSpPr>
          <p:nvPr/>
        </p:nvGrpSpPr>
        <p:grpSpPr bwMode="auto">
          <a:xfrm>
            <a:off x="5562600" y="1219200"/>
            <a:ext cx="1863725" cy="908050"/>
            <a:chOff x="3505" y="833"/>
            <a:chExt cx="1174" cy="448"/>
          </a:xfrm>
        </p:grpSpPr>
        <p:sp>
          <p:nvSpPr>
            <p:cNvPr id="19785" name="Text Box 491">
              <a:extLst>
                <a:ext uri="{FF2B5EF4-FFF2-40B4-BE49-F238E27FC236}">
                  <a16:creationId xmlns:a16="http://schemas.microsoft.com/office/drawing/2014/main" xmlns="" id="{223F00F5-E5BE-48EC-9A84-27F3D5EC72F1}"/>
                </a:ext>
              </a:extLst>
            </p:cNvPr>
            <p:cNvSpPr txBox="1">
              <a:spLocks noChangeArrowheads="1"/>
            </p:cNvSpPr>
            <p:nvPr/>
          </p:nvSpPr>
          <p:spPr bwMode="auto">
            <a:xfrm>
              <a:off x="3507" y="833"/>
              <a:ext cx="559" cy="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800" b="1" u="sng">
                  <a:solidFill>
                    <a:srgbClr val="CC00CC"/>
                  </a:solidFill>
                  <a:latin typeface="Book Antiqua" panose="02040602050305030304" pitchFamily="18" charset="0"/>
                </a:rPr>
                <a:t>D</a:t>
              </a:r>
              <a:r>
                <a:rPr lang="en-US" altLang="en-US" sz="2400" b="1">
                  <a:solidFill>
                    <a:srgbClr val="CC00CC"/>
                  </a:solidFill>
                  <a:latin typeface="Book Antiqua" panose="02040602050305030304" pitchFamily="18" charset="0"/>
                </a:rPr>
                <a:t>ata</a:t>
              </a:r>
            </a:p>
          </p:txBody>
        </p:sp>
        <p:sp>
          <p:nvSpPr>
            <p:cNvPr id="19786" name="Text Box 492">
              <a:extLst>
                <a:ext uri="{FF2B5EF4-FFF2-40B4-BE49-F238E27FC236}">
                  <a16:creationId xmlns:a16="http://schemas.microsoft.com/office/drawing/2014/main" xmlns="" id="{006414AE-9A9D-453B-AF24-36EFE52637F8}"/>
                </a:ext>
              </a:extLst>
            </p:cNvPr>
            <p:cNvSpPr txBox="1">
              <a:spLocks noChangeArrowheads="1"/>
            </p:cNvSpPr>
            <p:nvPr/>
          </p:nvSpPr>
          <p:spPr bwMode="auto">
            <a:xfrm>
              <a:off x="3505" y="1025"/>
              <a:ext cx="1174" cy="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800" b="1" u="sng">
                  <a:solidFill>
                    <a:srgbClr val="CC00CC"/>
                  </a:solidFill>
                  <a:latin typeface="Book Antiqua" panose="02040602050305030304" pitchFamily="18" charset="0"/>
                </a:rPr>
                <a:t>A</a:t>
              </a:r>
              <a:r>
                <a:rPr lang="en-US" altLang="en-US" sz="2400" b="1">
                  <a:solidFill>
                    <a:srgbClr val="CC00CC"/>
                  </a:solidFill>
                  <a:latin typeface="Book Antiqua" panose="02040602050305030304" pitchFamily="18" charset="0"/>
                </a:rPr>
                <a:t>cquisition</a:t>
              </a:r>
            </a:p>
          </p:txBody>
        </p:sp>
      </p:grpSp>
      <p:sp>
        <p:nvSpPr>
          <p:cNvPr id="1038" name="Text Box 493">
            <a:extLst>
              <a:ext uri="{FF2B5EF4-FFF2-40B4-BE49-F238E27FC236}">
                <a16:creationId xmlns:a16="http://schemas.microsoft.com/office/drawing/2014/main" xmlns="" id="{ADC2D1BD-08F7-4E89-A944-16154FED8570}"/>
              </a:ext>
            </a:extLst>
          </p:cNvPr>
          <p:cNvSpPr txBox="1">
            <a:spLocks noChangeArrowheads="1"/>
          </p:cNvSpPr>
          <p:nvPr/>
        </p:nvSpPr>
        <p:spPr bwMode="auto">
          <a:xfrm>
            <a:off x="762000" y="2514600"/>
            <a:ext cx="3308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a:solidFill>
                  <a:schemeClr val="hlink"/>
                </a:solidFill>
                <a:latin typeface="Book Antiqua" panose="02040602050305030304" pitchFamily="18" charset="0"/>
              </a:rPr>
              <a:t>Graphics and Batch processing</a:t>
            </a:r>
            <a:endParaRPr lang="en-US" altLang="en-US" sz="2400">
              <a:solidFill>
                <a:srgbClr val="FF0000"/>
              </a:solidFill>
              <a:latin typeface="Book Antiqua" panose="02040602050305030304" pitchFamily="18" charset="0"/>
            </a:endParaRPr>
          </a:p>
        </p:txBody>
      </p:sp>
      <p:grpSp>
        <p:nvGrpSpPr>
          <p:cNvPr id="9" name="Group 494">
            <a:extLst>
              <a:ext uri="{FF2B5EF4-FFF2-40B4-BE49-F238E27FC236}">
                <a16:creationId xmlns:a16="http://schemas.microsoft.com/office/drawing/2014/main" xmlns="" id="{C719FCD3-4C4B-42F1-9454-C65DE8F566FE}"/>
              </a:ext>
            </a:extLst>
          </p:cNvPr>
          <p:cNvGrpSpPr>
            <a:grpSpLocks/>
          </p:cNvGrpSpPr>
          <p:nvPr/>
        </p:nvGrpSpPr>
        <p:grpSpPr bwMode="auto">
          <a:xfrm>
            <a:off x="4876800" y="2895600"/>
            <a:ext cx="3276600" cy="1365250"/>
            <a:chOff x="192" y="864"/>
            <a:chExt cx="2064" cy="860"/>
          </a:xfrm>
        </p:grpSpPr>
        <p:graphicFrame>
          <p:nvGraphicFramePr>
            <p:cNvPr id="1027" name="Object 495">
              <a:extLst>
                <a:ext uri="{FF2B5EF4-FFF2-40B4-BE49-F238E27FC236}">
                  <a16:creationId xmlns:a16="http://schemas.microsoft.com/office/drawing/2014/main" xmlns="" id="{CC2DFD04-B26F-43B8-8D6D-C8A6571B64FC}"/>
                </a:ext>
              </a:extLst>
            </p:cNvPr>
            <p:cNvGraphicFramePr>
              <a:graphicFrameLocks noChangeAspect="1"/>
            </p:cNvGraphicFramePr>
            <p:nvPr/>
          </p:nvGraphicFramePr>
          <p:xfrm>
            <a:off x="1152" y="864"/>
            <a:ext cx="1104" cy="860"/>
          </p:xfrm>
          <a:graphic>
            <a:graphicData uri="http://schemas.openxmlformats.org/presentationml/2006/ole">
              <p:oleObj spid="_x0000_s97284" name="CorelDRAW! Graphic" r:id="rId6" imgW="1198778" imgH="931774" progId="">
                <p:embed/>
              </p:oleObj>
            </a:graphicData>
          </a:graphic>
        </p:graphicFrame>
        <p:graphicFrame>
          <p:nvGraphicFramePr>
            <p:cNvPr id="1028" name="Object 496">
              <a:extLst>
                <a:ext uri="{FF2B5EF4-FFF2-40B4-BE49-F238E27FC236}">
                  <a16:creationId xmlns:a16="http://schemas.microsoft.com/office/drawing/2014/main" xmlns="" id="{A361EFF1-F638-4104-BC73-92B02943F0A9}"/>
                </a:ext>
              </a:extLst>
            </p:cNvPr>
            <p:cNvGraphicFramePr>
              <a:graphicFrameLocks noChangeAspect="1"/>
            </p:cNvGraphicFramePr>
            <p:nvPr/>
          </p:nvGraphicFramePr>
          <p:xfrm>
            <a:off x="192" y="864"/>
            <a:ext cx="1104" cy="860"/>
          </p:xfrm>
          <a:graphic>
            <a:graphicData uri="http://schemas.openxmlformats.org/presentationml/2006/ole">
              <p:oleObj spid="_x0000_s97285" name="CorelDRAW! Graphic" r:id="rId7" imgW="1198778" imgH="931774" progId="">
                <p:embed/>
              </p:oleObj>
            </a:graphicData>
          </a:graphic>
        </p:graphicFrame>
      </p:grpSp>
      <p:sp>
        <p:nvSpPr>
          <p:cNvPr id="1040" name="Text Box 497">
            <a:extLst>
              <a:ext uri="{FF2B5EF4-FFF2-40B4-BE49-F238E27FC236}">
                <a16:creationId xmlns:a16="http://schemas.microsoft.com/office/drawing/2014/main" xmlns="" id="{B123F3ED-2B49-437A-A3A1-7D7A4621C329}"/>
              </a:ext>
            </a:extLst>
          </p:cNvPr>
          <p:cNvSpPr txBox="1">
            <a:spLocks noChangeArrowheads="1"/>
          </p:cNvSpPr>
          <p:nvPr/>
        </p:nvSpPr>
        <p:spPr bwMode="auto">
          <a:xfrm>
            <a:off x="5257800" y="2286000"/>
            <a:ext cx="2565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a:solidFill>
                  <a:schemeClr val="hlink"/>
                </a:solidFill>
                <a:latin typeface="Book Antiqua" panose="02040602050305030304" pitchFamily="18" charset="0"/>
              </a:rPr>
              <a:t>Archiving, Logging, </a:t>
            </a:r>
          </a:p>
          <a:p>
            <a:pPr eaLnBrk="0" hangingPunct="0"/>
            <a:r>
              <a:rPr lang="en-US" altLang="en-US">
                <a:solidFill>
                  <a:schemeClr val="hlink"/>
                </a:solidFill>
                <a:latin typeface="Book Antiqua" panose="02040602050305030304" pitchFamily="18" charset="0"/>
              </a:rPr>
              <a:t>Access Control, Alarms</a:t>
            </a:r>
            <a:endParaRPr lang="en-US" altLang="en-US" sz="2400">
              <a:solidFill>
                <a:srgbClr val="FF0000"/>
              </a:solidFill>
              <a:latin typeface="Book Antiqua" panose="02040602050305030304" pitchFamily="18" charset="0"/>
            </a:endParaRPr>
          </a:p>
        </p:txBody>
      </p:sp>
      <p:grpSp>
        <p:nvGrpSpPr>
          <p:cNvPr id="10" name="Group 498">
            <a:extLst>
              <a:ext uri="{FF2B5EF4-FFF2-40B4-BE49-F238E27FC236}">
                <a16:creationId xmlns:a16="http://schemas.microsoft.com/office/drawing/2014/main" xmlns="" id="{9E281201-6B4E-44BB-830E-748B7913A498}"/>
              </a:ext>
            </a:extLst>
          </p:cNvPr>
          <p:cNvGrpSpPr>
            <a:grpSpLocks/>
          </p:cNvGrpSpPr>
          <p:nvPr/>
        </p:nvGrpSpPr>
        <p:grpSpPr bwMode="auto">
          <a:xfrm>
            <a:off x="1981200" y="3505200"/>
            <a:ext cx="5867400" cy="1104900"/>
            <a:chOff x="1248" y="2208"/>
            <a:chExt cx="3696" cy="696"/>
          </a:xfrm>
        </p:grpSpPr>
        <p:sp>
          <p:nvSpPr>
            <p:cNvPr id="19775" name="Rectangle 499">
              <a:extLst>
                <a:ext uri="{FF2B5EF4-FFF2-40B4-BE49-F238E27FC236}">
                  <a16:creationId xmlns:a16="http://schemas.microsoft.com/office/drawing/2014/main" xmlns="" id="{D0257035-16EA-42AA-92AF-CF3CA03F2FD2}"/>
                </a:ext>
              </a:extLst>
            </p:cNvPr>
            <p:cNvSpPr>
              <a:spLocks noChangeArrowheads="1"/>
            </p:cNvSpPr>
            <p:nvPr/>
          </p:nvSpPr>
          <p:spPr bwMode="auto">
            <a:xfrm>
              <a:off x="1248" y="2208"/>
              <a:ext cx="144" cy="192"/>
            </a:xfrm>
            <a:prstGeom prst="rect">
              <a:avLst/>
            </a:prstGeom>
            <a:solidFill>
              <a:srgbClr val="7FE77F"/>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76" name="Rectangle 500">
              <a:extLst>
                <a:ext uri="{FF2B5EF4-FFF2-40B4-BE49-F238E27FC236}">
                  <a16:creationId xmlns:a16="http://schemas.microsoft.com/office/drawing/2014/main" xmlns="" id="{B69A112E-6ACB-49B8-8293-FCE1B2836400}"/>
                </a:ext>
              </a:extLst>
            </p:cNvPr>
            <p:cNvSpPr>
              <a:spLocks noChangeArrowheads="1"/>
            </p:cNvSpPr>
            <p:nvPr/>
          </p:nvSpPr>
          <p:spPr bwMode="auto">
            <a:xfrm>
              <a:off x="2208" y="2208"/>
              <a:ext cx="144" cy="192"/>
            </a:xfrm>
            <a:prstGeom prst="rect">
              <a:avLst/>
            </a:prstGeom>
            <a:solidFill>
              <a:srgbClr val="7FE77F"/>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77" name="Rectangle 501">
              <a:extLst>
                <a:ext uri="{FF2B5EF4-FFF2-40B4-BE49-F238E27FC236}">
                  <a16:creationId xmlns:a16="http://schemas.microsoft.com/office/drawing/2014/main" xmlns="" id="{B018CB81-ADBD-423F-83BF-040A0AD81C62}"/>
                </a:ext>
              </a:extLst>
            </p:cNvPr>
            <p:cNvSpPr>
              <a:spLocks noChangeArrowheads="1"/>
            </p:cNvSpPr>
            <p:nvPr/>
          </p:nvSpPr>
          <p:spPr bwMode="auto">
            <a:xfrm>
              <a:off x="3840" y="2208"/>
              <a:ext cx="144" cy="192"/>
            </a:xfrm>
            <a:prstGeom prst="rect">
              <a:avLst/>
            </a:prstGeom>
            <a:solidFill>
              <a:srgbClr val="7FE77F"/>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78" name="Rectangle 502">
              <a:extLst>
                <a:ext uri="{FF2B5EF4-FFF2-40B4-BE49-F238E27FC236}">
                  <a16:creationId xmlns:a16="http://schemas.microsoft.com/office/drawing/2014/main" xmlns="" id="{8F766761-7FEA-4E73-AFA1-A84DD4315A6C}"/>
                </a:ext>
              </a:extLst>
            </p:cNvPr>
            <p:cNvSpPr>
              <a:spLocks noChangeArrowheads="1"/>
            </p:cNvSpPr>
            <p:nvPr/>
          </p:nvSpPr>
          <p:spPr bwMode="auto">
            <a:xfrm>
              <a:off x="4800" y="2208"/>
              <a:ext cx="144" cy="192"/>
            </a:xfrm>
            <a:prstGeom prst="rect">
              <a:avLst/>
            </a:prstGeom>
            <a:solidFill>
              <a:srgbClr val="7FE77F"/>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79" name="Line 503">
              <a:extLst>
                <a:ext uri="{FF2B5EF4-FFF2-40B4-BE49-F238E27FC236}">
                  <a16:creationId xmlns:a16="http://schemas.microsoft.com/office/drawing/2014/main" xmlns="" id="{E3942E86-4C2B-40B4-A07A-5D2FC07E4B21}"/>
                </a:ext>
              </a:extLst>
            </p:cNvPr>
            <p:cNvSpPr>
              <a:spLocks noChangeShapeType="1"/>
            </p:cNvSpPr>
            <p:nvPr/>
          </p:nvSpPr>
          <p:spPr bwMode="auto">
            <a:xfrm>
              <a:off x="1344" y="2400"/>
              <a:ext cx="0" cy="48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80" name="Line 504">
              <a:extLst>
                <a:ext uri="{FF2B5EF4-FFF2-40B4-BE49-F238E27FC236}">
                  <a16:creationId xmlns:a16="http://schemas.microsoft.com/office/drawing/2014/main" xmlns="" id="{8D553A75-83C4-44C5-9CF0-017741C72B30}"/>
                </a:ext>
              </a:extLst>
            </p:cNvPr>
            <p:cNvSpPr>
              <a:spLocks noChangeShapeType="1"/>
            </p:cNvSpPr>
            <p:nvPr/>
          </p:nvSpPr>
          <p:spPr bwMode="auto">
            <a:xfrm>
              <a:off x="2304" y="2400"/>
              <a:ext cx="0" cy="48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81" name="Line 505">
              <a:extLst>
                <a:ext uri="{FF2B5EF4-FFF2-40B4-BE49-F238E27FC236}">
                  <a16:creationId xmlns:a16="http://schemas.microsoft.com/office/drawing/2014/main" xmlns="" id="{13C02A46-D6A0-40CF-A1B9-EC2B10221D60}"/>
                </a:ext>
              </a:extLst>
            </p:cNvPr>
            <p:cNvSpPr>
              <a:spLocks noChangeShapeType="1"/>
            </p:cNvSpPr>
            <p:nvPr/>
          </p:nvSpPr>
          <p:spPr bwMode="auto">
            <a:xfrm>
              <a:off x="3936" y="2400"/>
              <a:ext cx="0" cy="48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82" name="Line 506">
              <a:extLst>
                <a:ext uri="{FF2B5EF4-FFF2-40B4-BE49-F238E27FC236}">
                  <a16:creationId xmlns:a16="http://schemas.microsoft.com/office/drawing/2014/main" xmlns="" id="{813CEB53-257E-49DB-8F51-5DCA7A2BBFA2}"/>
                </a:ext>
              </a:extLst>
            </p:cNvPr>
            <p:cNvSpPr>
              <a:spLocks noChangeShapeType="1"/>
            </p:cNvSpPr>
            <p:nvPr/>
          </p:nvSpPr>
          <p:spPr bwMode="auto">
            <a:xfrm>
              <a:off x="4896" y="2400"/>
              <a:ext cx="0" cy="48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83" name="Line 507">
              <a:extLst>
                <a:ext uri="{FF2B5EF4-FFF2-40B4-BE49-F238E27FC236}">
                  <a16:creationId xmlns:a16="http://schemas.microsoft.com/office/drawing/2014/main" xmlns="" id="{CA577FDC-0A09-40FC-8983-4CF43A7704DB}"/>
                </a:ext>
              </a:extLst>
            </p:cNvPr>
            <p:cNvSpPr>
              <a:spLocks noChangeShapeType="1"/>
            </p:cNvSpPr>
            <p:nvPr/>
          </p:nvSpPr>
          <p:spPr bwMode="auto">
            <a:xfrm>
              <a:off x="1344" y="2880"/>
              <a:ext cx="3552" cy="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84" name="Text Box 508">
              <a:extLst>
                <a:ext uri="{FF2B5EF4-FFF2-40B4-BE49-F238E27FC236}">
                  <a16:creationId xmlns:a16="http://schemas.microsoft.com/office/drawing/2014/main" xmlns="" id="{A6136196-1AAB-43A6-88BF-D24819269C36}"/>
                </a:ext>
              </a:extLst>
            </p:cNvPr>
            <p:cNvSpPr txBox="1">
              <a:spLocks noChangeArrowheads="1"/>
            </p:cNvSpPr>
            <p:nvPr/>
          </p:nvSpPr>
          <p:spPr bwMode="auto">
            <a:xfrm>
              <a:off x="2342" y="2654"/>
              <a:ext cx="1593"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000">
                  <a:solidFill>
                    <a:srgbClr val="7FE77F"/>
                  </a:solidFill>
                  <a:latin typeface="Book Antiqua" panose="02040602050305030304" pitchFamily="18" charset="0"/>
                </a:rPr>
                <a:t>Distributed database</a:t>
              </a:r>
              <a:endParaRPr lang="en-US" altLang="en-US" sz="2400">
                <a:latin typeface="Book Antiqua" panose="02040602050305030304" pitchFamily="18" charset="0"/>
              </a:endParaRPr>
            </a:p>
          </p:txBody>
        </p:sp>
      </p:grpSp>
      <p:grpSp>
        <p:nvGrpSpPr>
          <p:cNvPr id="11" name="Group 509">
            <a:extLst>
              <a:ext uri="{FF2B5EF4-FFF2-40B4-BE49-F238E27FC236}">
                <a16:creationId xmlns:a16="http://schemas.microsoft.com/office/drawing/2014/main" xmlns="" id="{CDC74EC7-90DF-44C2-98DB-A3D0C9962A90}"/>
              </a:ext>
            </a:extLst>
          </p:cNvPr>
          <p:cNvGrpSpPr>
            <a:grpSpLocks/>
          </p:cNvGrpSpPr>
          <p:nvPr/>
        </p:nvGrpSpPr>
        <p:grpSpPr bwMode="auto">
          <a:xfrm>
            <a:off x="533400" y="3810000"/>
            <a:ext cx="8305800" cy="838200"/>
            <a:chOff x="336" y="2400"/>
            <a:chExt cx="5232" cy="528"/>
          </a:xfrm>
        </p:grpSpPr>
        <p:sp>
          <p:nvSpPr>
            <p:cNvPr id="19770" name="Line 510">
              <a:extLst>
                <a:ext uri="{FF2B5EF4-FFF2-40B4-BE49-F238E27FC236}">
                  <a16:creationId xmlns:a16="http://schemas.microsoft.com/office/drawing/2014/main" xmlns="" id="{FC780F5E-C352-4220-B4C2-9EB10CF02154}"/>
                </a:ext>
              </a:extLst>
            </p:cNvPr>
            <p:cNvSpPr>
              <a:spLocks noChangeShapeType="1"/>
            </p:cNvSpPr>
            <p:nvPr/>
          </p:nvSpPr>
          <p:spPr bwMode="auto">
            <a:xfrm>
              <a:off x="336" y="2928"/>
              <a:ext cx="5232" cy="0"/>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71" name="Line 511">
              <a:extLst>
                <a:ext uri="{FF2B5EF4-FFF2-40B4-BE49-F238E27FC236}">
                  <a16:creationId xmlns:a16="http://schemas.microsoft.com/office/drawing/2014/main" xmlns="" id="{76E46DAF-7E20-4897-9448-7B6B3F2CA555}"/>
                </a:ext>
              </a:extLst>
            </p:cNvPr>
            <p:cNvSpPr>
              <a:spLocks noChangeShapeType="1"/>
            </p:cNvSpPr>
            <p:nvPr/>
          </p:nvSpPr>
          <p:spPr bwMode="auto">
            <a:xfrm flipH="1">
              <a:off x="2352" y="2400"/>
              <a:ext cx="0" cy="528"/>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72" name="Line 512">
              <a:extLst>
                <a:ext uri="{FF2B5EF4-FFF2-40B4-BE49-F238E27FC236}">
                  <a16:creationId xmlns:a16="http://schemas.microsoft.com/office/drawing/2014/main" xmlns="" id="{58BFE566-C524-4EF4-A406-1F8FFDD1E9A9}"/>
                </a:ext>
              </a:extLst>
            </p:cNvPr>
            <p:cNvSpPr>
              <a:spLocks noChangeShapeType="1"/>
            </p:cNvSpPr>
            <p:nvPr/>
          </p:nvSpPr>
          <p:spPr bwMode="auto">
            <a:xfrm flipH="1">
              <a:off x="1392" y="2400"/>
              <a:ext cx="0" cy="528"/>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73" name="Line 513">
              <a:extLst>
                <a:ext uri="{FF2B5EF4-FFF2-40B4-BE49-F238E27FC236}">
                  <a16:creationId xmlns:a16="http://schemas.microsoft.com/office/drawing/2014/main" xmlns="" id="{F87C1FDA-C632-4B67-BC00-D85B84D2F7D8}"/>
                </a:ext>
              </a:extLst>
            </p:cNvPr>
            <p:cNvSpPr>
              <a:spLocks noChangeShapeType="1"/>
            </p:cNvSpPr>
            <p:nvPr/>
          </p:nvSpPr>
          <p:spPr bwMode="auto">
            <a:xfrm flipH="1">
              <a:off x="3984" y="2400"/>
              <a:ext cx="0" cy="528"/>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9774" name="Line 514">
              <a:extLst>
                <a:ext uri="{FF2B5EF4-FFF2-40B4-BE49-F238E27FC236}">
                  <a16:creationId xmlns:a16="http://schemas.microsoft.com/office/drawing/2014/main" xmlns="" id="{76497E4F-E716-4E83-8F8B-13AE9177BC98}"/>
                </a:ext>
              </a:extLst>
            </p:cNvPr>
            <p:cNvSpPr>
              <a:spLocks noChangeShapeType="1"/>
            </p:cNvSpPr>
            <p:nvPr/>
          </p:nvSpPr>
          <p:spPr bwMode="auto">
            <a:xfrm flipH="1">
              <a:off x="4944" y="2400"/>
              <a:ext cx="0" cy="528"/>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sp>
        <p:nvSpPr>
          <p:cNvPr id="1043" name="Rectangle 515">
            <a:extLst>
              <a:ext uri="{FF2B5EF4-FFF2-40B4-BE49-F238E27FC236}">
                <a16:creationId xmlns:a16="http://schemas.microsoft.com/office/drawing/2014/main" xmlns="" id="{A22E42C2-F92B-489E-B574-E8087E279ABD}"/>
              </a:ext>
            </a:extLst>
          </p:cNvPr>
          <p:cNvSpPr>
            <a:spLocks noChangeArrowheads="1"/>
          </p:cNvSpPr>
          <p:nvPr/>
        </p:nvSpPr>
        <p:spPr bwMode="auto">
          <a:xfrm>
            <a:off x="2514600" y="5334000"/>
            <a:ext cx="228600" cy="304800"/>
          </a:xfrm>
          <a:prstGeom prst="rect">
            <a:avLst/>
          </a:prstGeom>
          <a:solidFill>
            <a:srgbClr val="7FE77F"/>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44" name="Line 516">
            <a:extLst>
              <a:ext uri="{FF2B5EF4-FFF2-40B4-BE49-F238E27FC236}">
                <a16:creationId xmlns:a16="http://schemas.microsoft.com/office/drawing/2014/main" xmlns="" id="{86A39C45-7A96-4CD5-8F0F-7D3325F5CBCC}"/>
              </a:ext>
            </a:extLst>
          </p:cNvPr>
          <p:cNvSpPr>
            <a:spLocks noChangeShapeType="1"/>
          </p:cNvSpPr>
          <p:nvPr/>
        </p:nvSpPr>
        <p:spPr bwMode="auto">
          <a:xfrm>
            <a:off x="2667000" y="4572000"/>
            <a:ext cx="0" cy="76200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45" name="Line 517">
            <a:extLst>
              <a:ext uri="{FF2B5EF4-FFF2-40B4-BE49-F238E27FC236}">
                <a16:creationId xmlns:a16="http://schemas.microsoft.com/office/drawing/2014/main" xmlns="" id="{A078AB68-291C-41EE-AF95-144CC72AA26B}"/>
              </a:ext>
            </a:extLst>
          </p:cNvPr>
          <p:cNvSpPr>
            <a:spLocks noChangeShapeType="1"/>
          </p:cNvSpPr>
          <p:nvPr/>
        </p:nvSpPr>
        <p:spPr bwMode="auto">
          <a:xfrm flipH="1">
            <a:off x="2590800" y="4648200"/>
            <a:ext cx="0" cy="381000"/>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nvGrpSpPr>
          <p:cNvPr id="12" name="Group 518">
            <a:extLst>
              <a:ext uri="{FF2B5EF4-FFF2-40B4-BE49-F238E27FC236}">
                <a16:creationId xmlns:a16="http://schemas.microsoft.com/office/drawing/2014/main" xmlns="" id="{0F40E019-FFBF-4582-84AA-1F46387343BC}"/>
              </a:ext>
            </a:extLst>
          </p:cNvPr>
          <p:cNvGrpSpPr>
            <a:grpSpLocks/>
          </p:cNvGrpSpPr>
          <p:nvPr/>
        </p:nvGrpSpPr>
        <p:grpSpPr bwMode="auto">
          <a:xfrm>
            <a:off x="6324600" y="4648200"/>
            <a:ext cx="2743200" cy="914400"/>
            <a:chOff x="3984" y="2928"/>
            <a:chExt cx="1728" cy="576"/>
          </a:xfrm>
        </p:grpSpPr>
        <p:grpSp>
          <p:nvGrpSpPr>
            <p:cNvPr id="13" name="Group 519">
              <a:extLst>
                <a:ext uri="{FF2B5EF4-FFF2-40B4-BE49-F238E27FC236}">
                  <a16:creationId xmlns:a16="http://schemas.microsoft.com/office/drawing/2014/main" xmlns="" id="{EDF310CF-375D-4C64-8CDC-A234CA1E828C}"/>
                </a:ext>
              </a:extLst>
            </p:cNvPr>
            <p:cNvGrpSpPr>
              <a:grpSpLocks/>
            </p:cNvGrpSpPr>
            <p:nvPr/>
          </p:nvGrpSpPr>
          <p:grpSpPr bwMode="auto">
            <a:xfrm>
              <a:off x="4176" y="3120"/>
              <a:ext cx="576" cy="384"/>
              <a:chOff x="4308" y="3343"/>
              <a:chExt cx="628" cy="361"/>
            </a:xfrm>
          </p:grpSpPr>
          <p:sp>
            <p:nvSpPr>
              <p:cNvPr id="19203" name="Freeform 520">
                <a:extLst>
                  <a:ext uri="{FF2B5EF4-FFF2-40B4-BE49-F238E27FC236}">
                    <a16:creationId xmlns:a16="http://schemas.microsoft.com/office/drawing/2014/main" xmlns="" id="{3BB21EEB-3E95-4DFE-A4C9-848B18CCA431}"/>
                  </a:ext>
                </a:extLst>
              </p:cNvPr>
              <p:cNvSpPr>
                <a:spLocks/>
              </p:cNvSpPr>
              <p:nvPr/>
            </p:nvSpPr>
            <p:spPr bwMode="auto">
              <a:xfrm>
                <a:off x="4308" y="3343"/>
                <a:ext cx="607" cy="13"/>
              </a:xfrm>
              <a:custGeom>
                <a:avLst/>
                <a:gdLst>
                  <a:gd name="T0" fmla="*/ 11 w 1213"/>
                  <a:gd name="T1" fmla="*/ 13 h 27"/>
                  <a:gd name="T2" fmla="*/ 607 w 1213"/>
                  <a:gd name="T3" fmla="*/ 13 h 27"/>
                  <a:gd name="T4" fmla="*/ 596 w 1213"/>
                  <a:gd name="T5" fmla="*/ 0 h 27"/>
                  <a:gd name="T6" fmla="*/ 0 w 1213"/>
                  <a:gd name="T7" fmla="*/ 0 h 27"/>
                  <a:gd name="T8" fmla="*/ 11 w 1213"/>
                  <a:gd name="T9" fmla="*/ 13 h 27"/>
                  <a:gd name="T10" fmla="*/ 0 60000 65536"/>
                  <a:gd name="T11" fmla="*/ 0 60000 65536"/>
                  <a:gd name="T12" fmla="*/ 0 60000 65536"/>
                  <a:gd name="T13" fmla="*/ 0 60000 65536"/>
                  <a:gd name="T14" fmla="*/ 0 60000 65536"/>
                  <a:gd name="T15" fmla="*/ 0 w 1213"/>
                  <a:gd name="T16" fmla="*/ 0 h 27"/>
                  <a:gd name="T17" fmla="*/ 1213 w 1213"/>
                  <a:gd name="T18" fmla="*/ 27 h 27"/>
                </a:gdLst>
                <a:ahLst/>
                <a:cxnLst>
                  <a:cxn ang="T10">
                    <a:pos x="T0" y="T1"/>
                  </a:cxn>
                  <a:cxn ang="T11">
                    <a:pos x="T2" y="T3"/>
                  </a:cxn>
                  <a:cxn ang="T12">
                    <a:pos x="T4" y="T5"/>
                  </a:cxn>
                  <a:cxn ang="T13">
                    <a:pos x="T6" y="T7"/>
                  </a:cxn>
                  <a:cxn ang="T14">
                    <a:pos x="T8" y="T9"/>
                  </a:cxn>
                </a:cxnLst>
                <a:rect l="T15" t="T16" r="T17" b="T18"/>
                <a:pathLst>
                  <a:path w="1213" h="27">
                    <a:moveTo>
                      <a:pt x="21" y="27"/>
                    </a:moveTo>
                    <a:lnTo>
                      <a:pt x="1213" y="27"/>
                    </a:lnTo>
                    <a:lnTo>
                      <a:pt x="1192" y="0"/>
                    </a:lnTo>
                    <a:lnTo>
                      <a:pt x="0" y="0"/>
                    </a:lnTo>
                    <a:lnTo>
                      <a:pt x="21" y="27"/>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4" name="Freeform 521">
                <a:extLst>
                  <a:ext uri="{FF2B5EF4-FFF2-40B4-BE49-F238E27FC236}">
                    <a16:creationId xmlns:a16="http://schemas.microsoft.com/office/drawing/2014/main" xmlns="" id="{4707D992-E662-4CAA-9D8D-680959C4EF75}"/>
                  </a:ext>
                </a:extLst>
              </p:cNvPr>
              <p:cNvSpPr>
                <a:spLocks/>
              </p:cNvSpPr>
              <p:nvPr/>
            </p:nvSpPr>
            <p:spPr bwMode="auto">
              <a:xfrm>
                <a:off x="4308" y="3343"/>
                <a:ext cx="607" cy="13"/>
              </a:xfrm>
              <a:custGeom>
                <a:avLst/>
                <a:gdLst>
                  <a:gd name="T0" fmla="*/ 11 w 1213"/>
                  <a:gd name="T1" fmla="*/ 13 h 27"/>
                  <a:gd name="T2" fmla="*/ 607 w 1213"/>
                  <a:gd name="T3" fmla="*/ 13 h 27"/>
                  <a:gd name="T4" fmla="*/ 596 w 1213"/>
                  <a:gd name="T5" fmla="*/ 0 h 27"/>
                  <a:gd name="T6" fmla="*/ 0 w 1213"/>
                  <a:gd name="T7" fmla="*/ 0 h 27"/>
                  <a:gd name="T8" fmla="*/ 11 w 1213"/>
                  <a:gd name="T9" fmla="*/ 13 h 27"/>
                  <a:gd name="T10" fmla="*/ 0 60000 65536"/>
                  <a:gd name="T11" fmla="*/ 0 60000 65536"/>
                  <a:gd name="T12" fmla="*/ 0 60000 65536"/>
                  <a:gd name="T13" fmla="*/ 0 60000 65536"/>
                  <a:gd name="T14" fmla="*/ 0 60000 65536"/>
                  <a:gd name="T15" fmla="*/ 0 w 1213"/>
                  <a:gd name="T16" fmla="*/ 0 h 27"/>
                  <a:gd name="T17" fmla="*/ 1213 w 1213"/>
                  <a:gd name="T18" fmla="*/ 27 h 27"/>
                </a:gdLst>
                <a:ahLst/>
                <a:cxnLst>
                  <a:cxn ang="T10">
                    <a:pos x="T0" y="T1"/>
                  </a:cxn>
                  <a:cxn ang="T11">
                    <a:pos x="T2" y="T3"/>
                  </a:cxn>
                  <a:cxn ang="T12">
                    <a:pos x="T4" y="T5"/>
                  </a:cxn>
                  <a:cxn ang="T13">
                    <a:pos x="T6" y="T7"/>
                  </a:cxn>
                  <a:cxn ang="T14">
                    <a:pos x="T8" y="T9"/>
                  </a:cxn>
                </a:cxnLst>
                <a:rect l="T15" t="T16" r="T17" b="T18"/>
                <a:pathLst>
                  <a:path w="1213" h="27">
                    <a:moveTo>
                      <a:pt x="21" y="27"/>
                    </a:moveTo>
                    <a:lnTo>
                      <a:pt x="1213" y="27"/>
                    </a:lnTo>
                    <a:lnTo>
                      <a:pt x="1192" y="0"/>
                    </a:lnTo>
                    <a:lnTo>
                      <a:pt x="0" y="0"/>
                    </a:lnTo>
                    <a:lnTo>
                      <a:pt x="21" y="2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5" name="Freeform 522">
                <a:extLst>
                  <a:ext uri="{FF2B5EF4-FFF2-40B4-BE49-F238E27FC236}">
                    <a16:creationId xmlns:a16="http://schemas.microsoft.com/office/drawing/2014/main" xmlns="" id="{692BDC42-A173-4979-8DC7-06D7D76A2290}"/>
                  </a:ext>
                </a:extLst>
              </p:cNvPr>
              <p:cNvSpPr>
                <a:spLocks/>
              </p:cNvSpPr>
              <p:nvPr/>
            </p:nvSpPr>
            <p:spPr bwMode="auto">
              <a:xfrm>
                <a:off x="4308" y="3343"/>
                <a:ext cx="11" cy="349"/>
              </a:xfrm>
              <a:custGeom>
                <a:avLst/>
                <a:gdLst>
                  <a:gd name="T0" fmla="*/ 11 w 21"/>
                  <a:gd name="T1" fmla="*/ 349 h 699"/>
                  <a:gd name="T2" fmla="*/ 11 w 21"/>
                  <a:gd name="T3" fmla="*/ 13 h 699"/>
                  <a:gd name="T4" fmla="*/ 0 w 21"/>
                  <a:gd name="T5" fmla="*/ 0 h 699"/>
                  <a:gd name="T6" fmla="*/ 0 w 21"/>
                  <a:gd name="T7" fmla="*/ 336 h 699"/>
                  <a:gd name="T8" fmla="*/ 11 w 21"/>
                  <a:gd name="T9" fmla="*/ 349 h 699"/>
                  <a:gd name="T10" fmla="*/ 0 60000 65536"/>
                  <a:gd name="T11" fmla="*/ 0 60000 65536"/>
                  <a:gd name="T12" fmla="*/ 0 60000 65536"/>
                  <a:gd name="T13" fmla="*/ 0 60000 65536"/>
                  <a:gd name="T14" fmla="*/ 0 60000 65536"/>
                  <a:gd name="T15" fmla="*/ 0 w 21"/>
                  <a:gd name="T16" fmla="*/ 0 h 699"/>
                  <a:gd name="T17" fmla="*/ 21 w 21"/>
                  <a:gd name="T18" fmla="*/ 699 h 699"/>
                </a:gdLst>
                <a:ahLst/>
                <a:cxnLst>
                  <a:cxn ang="T10">
                    <a:pos x="T0" y="T1"/>
                  </a:cxn>
                  <a:cxn ang="T11">
                    <a:pos x="T2" y="T3"/>
                  </a:cxn>
                  <a:cxn ang="T12">
                    <a:pos x="T4" y="T5"/>
                  </a:cxn>
                  <a:cxn ang="T13">
                    <a:pos x="T6" y="T7"/>
                  </a:cxn>
                  <a:cxn ang="T14">
                    <a:pos x="T8" y="T9"/>
                  </a:cxn>
                </a:cxnLst>
                <a:rect l="T15" t="T16" r="T17" b="T18"/>
                <a:pathLst>
                  <a:path w="21" h="699">
                    <a:moveTo>
                      <a:pt x="21" y="699"/>
                    </a:moveTo>
                    <a:lnTo>
                      <a:pt x="21" y="27"/>
                    </a:lnTo>
                    <a:lnTo>
                      <a:pt x="0" y="0"/>
                    </a:lnTo>
                    <a:lnTo>
                      <a:pt x="0" y="673"/>
                    </a:lnTo>
                    <a:lnTo>
                      <a:pt x="21" y="699"/>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6" name="Freeform 523">
                <a:extLst>
                  <a:ext uri="{FF2B5EF4-FFF2-40B4-BE49-F238E27FC236}">
                    <a16:creationId xmlns:a16="http://schemas.microsoft.com/office/drawing/2014/main" xmlns="" id="{99C508E1-345D-4BEF-9C04-833E07FEFFFF}"/>
                  </a:ext>
                </a:extLst>
              </p:cNvPr>
              <p:cNvSpPr>
                <a:spLocks/>
              </p:cNvSpPr>
              <p:nvPr/>
            </p:nvSpPr>
            <p:spPr bwMode="auto">
              <a:xfrm>
                <a:off x="4308" y="3343"/>
                <a:ext cx="11" cy="349"/>
              </a:xfrm>
              <a:custGeom>
                <a:avLst/>
                <a:gdLst>
                  <a:gd name="T0" fmla="*/ 11 w 21"/>
                  <a:gd name="T1" fmla="*/ 349 h 699"/>
                  <a:gd name="T2" fmla="*/ 11 w 21"/>
                  <a:gd name="T3" fmla="*/ 13 h 699"/>
                  <a:gd name="T4" fmla="*/ 0 w 21"/>
                  <a:gd name="T5" fmla="*/ 0 h 699"/>
                  <a:gd name="T6" fmla="*/ 0 w 21"/>
                  <a:gd name="T7" fmla="*/ 336 h 699"/>
                  <a:gd name="T8" fmla="*/ 11 w 21"/>
                  <a:gd name="T9" fmla="*/ 349 h 699"/>
                  <a:gd name="T10" fmla="*/ 0 60000 65536"/>
                  <a:gd name="T11" fmla="*/ 0 60000 65536"/>
                  <a:gd name="T12" fmla="*/ 0 60000 65536"/>
                  <a:gd name="T13" fmla="*/ 0 60000 65536"/>
                  <a:gd name="T14" fmla="*/ 0 60000 65536"/>
                  <a:gd name="T15" fmla="*/ 0 w 21"/>
                  <a:gd name="T16" fmla="*/ 0 h 699"/>
                  <a:gd name="T17" fmla="*/ 21 w 21"/>
                  <a:gd name="T18" fmla="*/ 699 h 699"/>
                </a:gdLst>
                <a:ahLst/>
                <a:cxnLst>
                  <a:cxn ang="T10">
                    <a:pos x="T0" y="T1"/>
                  </a:cxn>
                  <a:cxn ang="T11">
                    <a:pos x="T2" y="T3"/>
                  </a:cxn>
                  <a:cxn ang="T12">
                    <a:pos x="T4" y="T5"/>
                  </a:cxn>
                  <a:cxn ang="T13">
                    <a:pos x="T6" y="T7"/>
                  </a:cxn>
                  <a:cxn ang="T14">
                    <a:pos x="T8" y="T9"/>
                  </a:cxn>
                </a:cxnLst>
                <a:rect l="T15" t="T16" r="T17" b="T18"/>
                <a:pathLst>
                  <a:path w="21" h="699">
                    <a:moveTo>
                      <a:pt x="21" y="699"/>
                    </a:moveTo>
                    <a:lnTo>
                      <a:pt x="21" y="27"/>
                    </a:lnTo>
                    <a:lnTo>
                      <a:pt x="0" y="0"/>
                    </a:lnTo>
                    <a:lnTo>
                      <a:pt x="0" y="673"/>
                    </a:lnTo>
                    <a:lnTo>
                      <a:pt x="21" y="699"/>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7" name="Rectangle 524">
                <a:extLst>
                  <a:ext uri="{FF2B5EF4-FFF2-40B4-BE49-F238E27FC236}">
                    <a16:creationId xmlns:a16="http://schemas.microsoft.com/office/drawing/2014/main" xmlns="" id="{C28A90A7-0B2A-419E-BFDB-CDD0BC5C31ED}"/>
                  </a:ext>
                </a:extLst>
              </p:cNvPr>
              <p:cNvSpPr>
                <a:spLocks noChangeArrowheads="1"/>
              </p:cNvSpPr>
              <p:nvPr/>
            </p:nvSpPr>
            <p:spPr bwMode="auto">
              <a:xfrm>
                <a:off x="4319" y="3356"/>
                <a:ext cx="596" cy="336"/>
              </a:xfrm>
              <a:prstGeom prst="rect">
                <a:avLst/>
              </a:prstGeom>
              <a:solidFill>
                <a:srgbClr val="7F7F7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8" name="Rectangle 525">
                <a:extLst>
                  <a:ext uri="{FF2B5EF4-FFF2-40B4-BE49-F238E27FC236}">
                    <a16:creationId xmlns:a16="http://schemas.microsoft.com/office/drawing/2014/main" xmlns="" id="{A3F994FA-4C34-499A-BB21-67438F668F76}"/>
                  </a:ext>
                </a:extLst>
              </p:cNvPr>
              <p:cNvSpPr>
                <a:spLocks noChangeArrowheads="1"/>
              </p:cNvSpPr>
              <p:nvPr/>
            </p:nvSpPr>
            <p:spPr bwMode="auto">
              <a:xfrm>
                <a:off x="4319" y="3356"/>
                <a:ext cx="596" cy="33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9" name="Freeform 526">
                <a:extLst>
                  <a:ext uri="{FF2B5EF4-FFF2-40B4-BE49-F238E27FC236}">
                    <a16:creationId xmlns:a16="http://schemas.microsoft.com/office/drawing/2014/main" xmlns="" id="{A12F445B-0E29-42E1-9E52-64E35A885190}"/>
                  </a:ext>
                </a:extLst>
              </p:cNvPr>
              <p:cNvSpPr>
                <a:spLocks/>
              </p:cNvSpPr>
              <p:nvPr/>
            </p:nvSpPr>
            <p:spPr bwMode="auto">
              <a:xfrm>
                <a:off x="4348" y="3371"/>
                <a:ext cx="588" cy="39"/>
              </a:xfrm>
              <a:custGeom>
                <a:avLst/>
                <a:gdLst>
                  <a:gd name="T0" fmla="*/ 73 w 1174"/>
                  <a:gd name="T1" fmla="*/ 39 h 80"/>
                  <a:gd name="T2" fmla="*/ 588 w 1174"/>
                  <a:gd name="T3" fmla="*/ 39 h 80"/>
                  <a:gd name="T4" fmla="*/ 515 w 1174"/>
                  <a:gd name="T5" fmla="*/ 0 h 80"/>
                  <a:gd name="T6" fmla="*/ 0 w 1174"/>
                  <a:gd name="T7" fmla="*/ 0 h 80"/>
                  <a:gd name="T8" fmla="*/ 73 w 1174"/>
                  <a:gd name="T9" fmla="*/ 39 h 80"/>
                  <a:gd name="T10" fmla="*/ 0 60000 65536"/>
                  <a:gd name="T11" fmla="*/ 0 60000 65536"/>
                  <a:gd name="T12" fmla="*/ 0 60000 65536"/>
                  <a:gd name="T13" fmla="*/ 0 60000 65536"/>
                  <a:gd name="T14" fmla="*/ 0 60000 65536"/>
                  <a:gd name="T15" fmla="*/ 0 w 1174"/>
                  <a:gd name="T16" fmla="*/ 0 h 80"/>
                  <a:gd name="T17" fmla="*/ 1174 w 1174"/>
                  <a:gd name="T18" fmla="*/ 80 h 80"/>
                </a:gdLst>
                <a:ahLst/>
                <a:cxnLst>
                  <a:cxn ang="T10">
                    <a:pos x="T0" y="T1"/>
                  </a:cxn>
                  <a:cxn ang="T11">
                    <a:pos x="T2" y="T3"/>
                  </a:cxn>
                  <a:cxn ang="T12">
                    <a:pos x="T4" y="T5"/>
                  </a:cxn>
                  <a:cxn ang="T13">
                    <a:pos x="T6" y="T7"/>
                  </a:cxn>
                  <a:cxn ang="T14">
                    <a:pos x="T8" y="T9"/>
                  </a:cxn>
                </a:cxnLst>
                <a:rect l="T15" t="T16" r="T17" b="T18"/>
                <a:pathLst>
                  <a:path w="1174" h="80">
                    <a:moveTo>
                      <a:pt x="146" y="80"/>
                    </a:moveTo>
                    <a:lnTo>
                      <a:pt x="1174" y="80"/>
                    </a:lnTo>
                    <a:lnTo>
                      <a:pt x="1028" y="0"/>
                    </a:lnTo>
                    <a:lnTo>
                      <a:pt x="0" y="0"/>
                    </a:lnTo>
                    <a:lnTo>
                      <a:pt x="146" y="8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0" name="Freeform 527">
                <a:extLst>
                  <a:ext uri="{FF2B5EF4-FFF2-40B4-BE49-F238E27FC236}">
                    <a16:creationId xmlns:a16="http://schemas.microsoft.com/office/drawing/2014/main" xmlns="" id="{E6F201CD-32DC-46E5-846B-2BB547F10CBC}"/>
                  </a:ext>
                </a:extLst>
              </p:cNvPr>
              <p:cNvSpPr>
                <a:spLocks/>
              </p:cNvSpPr>
              <p:nvPr/>
            </p:nvSpPr>
            <p:spPr bwMode="auto">
              <a:xfrm>
                <a:off x="4348" y="3371"/>
                <a:ext cx="588" cy="39"/>
              </a:xfrm>
              <a:custGeom>
                <a:avLst/>
                <a:gdLst>
                  <a:gd name="T0" fmla="*/ 73 w 1174"/>
                  <a:gd name="T1" fmla="*/ 39 h 80"/>
                  <a:gd name="T2" fmla="*/ 588 w 1174"/>
                  <a:gd name="T3" fmla="*/ 39 h 80"/>
                  <a:gd name="T4" fmla="*/ 515 w 1174"/>
                  <a:gd name="T5" fmla="*/ 0 h 80"/>
                  <a:gd name="T6" fmla="*/ 0 w 1174"/>
                  <a:gd name="T7" fmla="*/ 0 h 80"/>
                  <a:gd name="T8" fmla="*/ 73 w 1174"/>
                  <a:gd name="T9" fmla="*/ 39 h 80"/>
                  <a:gd name="T10" fmla="*/ 0 60000 65536"/>
                  <a:gd name="T11" fmla="*/ 0 60000 65536"/>
                  <a:gd name="T12" fmla="*/ 0 60000 65536"/>
                  <a:gd name="T13" fmla="*/ 0 60000 65536"/>
                  <a:gd name="T14" fmla="*/ 0 60000 65536"/>
                  <a:gd name="T15" fmla="*/ 0 w 1174"/>
                  <a:gd name="T16" fmla="*/ 0 h 80"/>
                  <a:gd name="T17" fmla="*/ 1174 w 1174"/>
                  <a:gd name="T18" fmla="*/ 80 h 80"/>
                </a:gdLst>
                <a:ahLst/>
                <a:cxnLst>
                  <a:cxn ang="T10">
                    <a:pos x="T0" y="T1"/>
                  </a:cxn>
                  <a:cxn ang="T11">
                    <a:pos x="T2" y="T3"/>
                  </a:cxn>
                  <a:cxn ang="T12">
                    <a:pos x="T4" y="T5"/>
                  </a:cxn>
                  <a:cxn ang="T13">
                    <a:pos x="T6" y="T7"/>
                  </a:cxn>
                  <a:cxn ang="T14">
                    <a:pos x="T8" y="T9"/>
                  </a:cxn>
                </a:cxnLst>
                <a:rect l="T15" t="T16" r="T17" b="T18"/>
                <a:pathLst>
                  <a:path w="1174" h="80">
                    <a:moveTo>
                      <a:pt x="146" y="80"/>
                    </a:moveTo>
                    <a:lnTo>
                      <a:pt x="1174" y="80"/>
                    </a:lnTo>
                    <a:lnTo>
                      <a:pt x="1028" y="0"/>
                    </a:lnTo>
                    <a:lnTo>
                      <a:pt x="0" y="0"/>
                    </a:lnTo>
                    <a:lnTo>
                      <a:pt x="146" y="8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1" name="Freeform 528">
                <a:extLst>
                  <a:ext uri="{FF2B5EF4-FFF2-40B4-BE49-F238E27FC236}">
                    <a16:creationId xmlns:a16="http://schemas.microsoft.com/office/drawing/2014/main" xmlns="" id="{77F89AA1-0922-47E4-82DF-22038999162B}"/>
                  </a:ext>
                </a:extLst>
              </p:cNvPr>
              <p:cNvSpPr>
                <a:spLocks/>
              </p:cNvSpPr>
              <p:nvPr/>
            </p:nvSpPr>
            <p:spPr bwMode="auto">
              <a:xfrm>
                <a:off x="4348" y="3371"/>
                <a:ext cx="73" cy="333"/>
              </a:xfrm>
              <a:custGeom>
                <a:avLst/>
                <a:gdLst>
                  <a:gd name="T0" fmla="*/ 73 w 146"/>
                  <a:gd name="T1" fmla="*/ 333 h 667"/>
                  <a:gd name="T2" fmla="*/ 73 w 146"/>
                  <a:gd name="T3" fmla="*/ 40 h 667"/>
                  <a:gd name="T4" fmla="*/ 0 w 146"/>
                  <a:gd name="T5" fmla="*/ 0 h 667"/>
                  <a:gd name="T6" fmla="*/ 0 w 146"/>
                  <a:gd name="T7" fmla="*/ 293 h 667"/>
                  <a:gd name="T8" fmla="*/ 73 w 146"/>
                  <a:gd name="T9" fmla="*/ 333 h 667"/>
                  <a:gd name="T10" fmla="*/ 0 60000 65536"/>
                  <a:gd name="T11" fmla="*/ 0 60000 65536"/>
                  <a:gd name="T12" fmla="*/ 0 60000 65536"/>
                  <a:gd name="T13" fmla="*/ 0 60000 65536"/>
                  <a:gd name="T14" fmla="*/ 0 60000 65536"/>
                  <a:gd name="T15" fmla="*/ 0 w 146"/>
                  <a:gd name="T16" fmla="*/ 0 h 667"/>
                  <a:gd name="T17" fmla="*/ 146 w 146"/>
                  <a:gd name="T18" fmla="*/ 667 h 667"/>
                </a:gdLst>
                <a:ahLst/>
                <a:cxnLst>
                  <a:cxn ang="T10">
                    <a:pos x="T0" y="T1"/>
                  </a:cxn>
                  <a:cxn ang="T11">
                    <a:pos x="T2" y="T3"/>
                  </a:cxn>
                  <a:cxn ang="T12">
                    <a:pos x="T4" y="T5"/>
                  </a:cxn>
                  <a:cxn ang="T13">
                    <a:pos x="T6" y="T7"/>
                  </a:cxn>
                  <a:cxn ang="T14">
                    <a:pos x="T8" y="T9"/>
                  </a:cxn>
                </a:cxnLst>
                <a:rect l="T15" t="T16" r="T17" b="T18"/>
                <a:pathLst>
                  <a:path w="146" h="667">
                    <a:moveTo>
                      <a:pt x="146" y="667"/>
                    </a:moveTo>
                    <a:lnTo>
                      <a:pt x="146" y="80"/>
                    </a:lnTo>
                    <a:lnTo>
                      <a:pt x="0" y="0"/>
                    </a:lnTo>
                    <a:lnTo>
                      <a:pt x="0" y="587"/>
                    </a:lnTo>
                    <a:lnTo>
                      <a:pt x="146" y="667"/>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2" name="Freeform 529">
                <a:extLst>
                  <a:ext uri="{FF2B5EF4-FFF2-40B4-BE49-F238E27FC236}">
                    <a16:creationId xmlns:a16="http://schemas.microsoft.com/office/drawing/2014/main" xmlns="" id="{1CFF402D-8E13-416E-85FC-FB6113F4EC61}"/>
                  </a:ext>
                </a:extLst>
              </p:cNvPr>
              <p:cNvSpPr>
                <a:spLocks/>
              </p:cNvSpPr>
              <p:nvPr/>
            </p:nvSpPr>
            <p:spPr bwMode="auto">
              <a:xfrm>
                <a:off x="4348" y="3371"/>
                <a:ext cx="73" cy="333"/>
              </a:xfrm>
              <a:custGeom>
                <a:avLst/>
                <a:gdLst>
                  <a:gd name="T0" fmla="*/ 73 w 146"/>
                  <a:gd name="T1" fmla="*/ 333 h 667"/>
                  <a:gd name="T2" fmla="*/ 73 w 146"/>
                  <a:gd name="T3" fmla="*/ 40 h 667"/>
                  <a:gd name="T4" fmla="*/ 0 w 146"/>
                  <a:gd name="T5" fmla="*/ 0 h 667"/>
                  <a:gd name="T6" fmla="*/ 0 w 146"/>
                  <a:gd name="T7" fmla="*/ 293 h 667"/>
                  <a:gd name="T8" fmla="*/ 73 w 146"/>
                  <a:gd name="T9" fmla="*/ 333 h 667"/>
                  <a:gd name="T10" fmla="*/ 0 60000 65536"/>
                  <a:gd name="T11" fmla="*/ 0 60000 65536"/>
                  <a:gd name="T12" fmla="*/ 0 60000 65536"/>
                  <a:gd name="T13" fmla="*/ 0 60000 65536"/>
                  <a:gd name="T14" fmla="*/ 0 60000 65536"/>
                  <a:gd name="T15" fmla="*/ 0 w 146"/>
                  <a:gd name="T16" fmla="*/ 0 h 667"/>
                  <a:gd name="T17" fmla="*/ 146 w 146"/>
                  <a:gd name="T18" fmla="*/ 667 h 667"/>
                </a:gdLst>
                <a:ahLst/>
                <a:cxnLst>
                  <a:cxn ang="T10">
                    <a:pos x="T0" y="T1"/>
                  </a:cxn>
                  <a:cxn ang="T11">
                    <a:pos x="T2" y="T3"/>
                  </a:cxn>
                  <a:cxn ang="T12">
                    <a:pos x="T4" y="T5"/>
                  </a:cxn>
                  <a:cxn ang="T13">
                    <a:pos x="T6" y="T7"/>
                  </a:cxn>
                  <a:cxn ang="T14">
                    <a:pos x="T8" y="T9"/>
                  </a:cxn>
                </a:cxnLst>
                <a:rect l="T15" t="T16" r="T17" b="T18"/>
                <a:pathLst>
                  <a:path w="146" h="667">
                    <a:moveTo>
                      <a:pt x="146" y="667"/>
                    </a:moveTo>
                    <a:lnTo>
                      <a:pt x="146" y="80"/>
                    </a:lnTo>
                    <a:lnTo>
                      <a:pt x="0" y="0"/>
                    </a:lnTo>
                    <a:lnTo>
                      <a:pt x="0" y="587"/>
                    </a:lnTo>
                    <a:lnTo>
                      <a:pt x="146" y="66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3" name="Rectangle 530">
                <a:extLst>
                  <a:ext uri="{FF2B5EF4-FFF2-40B4-BE49-F238E27FC236}">
                    <a16:creationId xmlns:a16="http://schemas.microsoft.com/office/drawing/2014/main" xmlns="" id="{8FE4B342-DCF0-4E1C-AC04-40C610B1EC7D}"/>
                  </a:ext>
                </a:extLst>
              </p:cNvPr>
              <p:cNvSpPr>
                <a:spLocks noChangeArrowheads="1"/>
              </p:cNvSpPr>
              <p:nvPr/>
            </p:nvSpPr>
            <p:spPr bwMode="auto">
              <a:xfrm>
                <a:off x="4421" y="3410"/>
                <a:ext cx="515" cy="294"/>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4" name="Rectangle 531">
                <a:extLst>
                  <a:ext uri="{FF2B5EF4-FFF2-40B4-BE49-F238E27FC236}">
                    <a16:creationId xmlns:a16="http://schemas.microsoft.com/office/drawing/2014/main" xmlns="" id="{128EF114-D9A6-4B68-BBAF-1C5A86005A73}"/>
                  </a:ext>
                </a:extLst>
              </p:cNvPr>
              <p:cNvSpPr>
                <a:spLocks noChangeArrowheads="1"/>
              </p:cNvSpPr>
              <p:nvPr/>
            </p:nvSpPr>
            <p:spPr bwMode="auto">
              <a:xfrm>
                <a:off x="4421" y="3410"/>
                <a:ext cx="515" cy="29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5" name="Freeform 532">
                <a:extLst>
                  <a:ext uri="{FF2B5EF4-FFF2-40B4-BE49-F238E27FC236}">
                    <a16:creationId xmlns:a16="http://schemas.microsoft.com/office/drawing/2014/main" xmlns="" id="{5C0D60D3-6BB8-47FB-8736-096E567BC767}"/>
                  </a:ext>
                </a:extLst>
              </p:cNvPr>
              <p:cNvSpPr>
                <a:spLocks/>
              </p:cNvSpPr>
              <p:nvPr/>
            </p:nvSpPr>
            <p:spPr bwMode="auto">
              <a:xfrm>
                <a:off x="4427" y="3417"/>
                <a:ext cx="130" cy="279"/>
              </a:xfrm>
              <a:custGeom>
                <a:avLst/>
                <a:gdLst>
                  <a:gd name="T0" fmla="*/ 6 w 260"/>
                  <a:gd name="T1" fmla="*/ 0 h 558"/>
                  <a:gd name="T2" fmla="*/ 123 w 260"/>
                  <a:gd name="T3" fmla="*/ 0 h 558"/>
                  <a:gd name="T4" fmla="*/ 126 w 260"/>
                  <a:gd name="T5" fmla="*/ 1 h 558"/>
                  <a:gd name="T6" fmla="*/ 129 w 260"/>
                  <a:gd name="T7" fmla="*/ 2 h 558"/>
                  <a:gd name="T8" fmla="*/ 130 w 260"/>
                  <a:gd name="T9" fmla="*/ 5 h 558"/>
                  <a:gd name="T10" fmla="*/ 130 w 260"/>
                  <a:gd name="T11" fmla="*/ 9 h 558"/>
                  <a:gd name="T12" fmla="*/ 130 w 260"/>
                  <a:gd name="T13" fmla="*/ 270 h 558"/>
                  <a:gd name="T14" fmla="*/ 130 w 260"/>
                  <a:gd name="T15" fmla="*/ 274 h 558"/>
                  <a:gd name="T16" fmla="*/ 129 w 260"/>
                  <a:gd name="T17" fmla="*/ 276 h 558"/>
                  <a:gd name="T18" fmla="*/ 126 w 260"/>
                  <a:gd name="T19" fmla="*/ 279 h 558"/>
                  <a:gd name="T20" fmla="*/ 123 w 260"/>
                  <a:gd name="T21" fmla="*/ 279 h 558"/>
                  <a:gd name="T22" fmla="*/ 6 w 260"/>
                  <a:gd name="T23" fmla="*/ 279 h 558"/>
                  <a:gd name="T24" fmla="*/ 4 w 260"/>
                  <a:gd name="T25" fmla="*/ 279 h 558"/>
                  <a:gd name="T26" fmla="*/ 2 w 260"/>
                  <a:gd name="T27" fmla="*/ 276 h 558"/>
                  <a:gd name="T28" fmla="*/ 1 w 260"/>
                  <a:gd name="T29" fmla="*/ 274 h 558"/>
                  <a:gd name="T30" fmla="*/ 0 w 260"/>
                  <a:gd name="T31" fmla="*/ 270 h 558"/>
                  <a:gd name="T32" fmla="*/ 0 w 260"/>
                  <a:gd name="T33" fmla="*/ 9 h 558"/>
                  <a:gd name="T34" fmla="*/ 1 w 260"/>
                  <a:gd name="T35" fmla="*/ 5 h 558"/>
                  <a:gd name="T36" fmla="*/ 2 w 260"/>
                  <a:gd name="T37" fmla="*/ 2 h 558"/>
                  <a:gd name="T38" fmla="*/ 4 w 260"/>
                  <a:gd name="T39" fmla="*/ 1 h 558"/>
                  <a:gd name="T40" fmla="*/ 6 w 260"/>
                  <a:gd name="T41" fmla="*/ 0 h 5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0"/>
                  <a:gd name="T64" fmla="*/ 0 h 558"/>
                  <a:gd name="T65" fmla="*/ 260 w 260"/>
                  <a:gd name="T66" fmla="*/ 558 h 5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0" h="558">
                    <a:moveTo>
                      <a:pt x="13" y="0"/>
                    </a:moveTo>
                    <a:lnTo>
                      <a:pt x="247" y="0"/>
                    </a:lnTo>
                    <a:lnTo>
                      <a:pt x="252" y="1"/>
                    </a:lnTo>
                    <a:lnTo>
                      <a:pt x="257" y="5"/>
                    </a:lnTo>
                    <a:lnTo>
                      <a:pt x="259" y="10"/>
                    </a:lnTo>
                    <a:lnTo>
                      <a:pt x="260" y="17"/>
                    </a:lnTo>
                    <a:lnTo>
                      <a:pt x="260" y="540"/>
                    </a:lnTo>
                    <a:lnTo>
                      <a:pt x="259" y="547"/>
                    </a:lnTo>
                    <a:lnTo>
                      <a:pt x="257" y="552"/>
                    </a:lnTo>
                    <a:lnTo>
                      <a:pt x="252" y="557"/>
                    </a:lnTo>
                    <a:lnTo>
                      <a:pt x="247" y="558"/>
                    </a:lnTo>
                    <a:lnTo>
                      <a:pt x="13" y="558"/>
                    </a:lnTo>
                    <a:lnTo>
                      <a:pt x="9" y="557"/>
                    </a:lnTo>
                    <a:lnTo>
                      <a:pt x="4" y="552"/>
                    </a:lnTo>
                    <a:lnTo>
                      <a:pt x="2" y="547"/>
                    </a:lnTo>
                    <a:lnTo>
                      <a:pt x="0" y="540"/>
                    </a:lnTo>
                    <a:lnTo>
                      <a:pt x="0" y="17"/>
                    </a:lnTo>
                    <a:lnTo>
                      <a:pt x="2"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6" name="Freeform 533">
                <a:extLst>
                  <a:ext uri="{FF2B5EF4-FFF2-40B4-BE49-F238E27FC236}">
                    <a16:creationId xmlns:a16="http://schemas.microsoft.com/office/drawing/2014/main" xmlns="" id="{79665AFC-D259-4152-B2B8-7D1AC1AE0070}"/>
                  </a:ext>
                </a:extLst>
              </p:cNvPr>
              <p:cNvSpPr>
                <a:spLocks/>
              </p:cNvSpPr>
              <p:nvPr/>
            </p:nvSpPr>
            <p:spPr bwMode="auto">
              <a:xfrm>
                <a:off x="4427" y="3417"/>
                <a:ext cx="130" cy="279"/>
              </a:xfrm>
              <a:custGeom>
                <a:avLst/>
                <a:gdLst>
                  <a:gd name="T0" fmla="*/ 6 w 260"/>
                  <a:gd name="T1" fmla="*/ 0 h 558"/>
                  <a:gd name="T2" fmla="*/ 123 w 260"/>
                  <a:gd name="T3" fmla="*/ 0 h 558"/>
                  <a:gd name="T4" fmla="*/ 123 w 260"/>
                  <a:gd name="T5" fmla="*/ 0 h 558"/>
                  <a:gd name="T6" fmla="*/ 126 w 260"/>
                  <a:gd name="T7" fmla="*/ 1 h 558"/>
                  <a:gd name="T8" fmla="*/ 129 w 260"/>
                  <a:gd name="T9" fmla="*/ 2 h 558"/>
                  <a:gd name="T10" fmla="*/ 130 w 260"/>
                  <a:gd name="T11" fmla="*/ 5 h 558"/>
                  <a:gd name="T12" fmla="*/ 130 w 260"/>
                  <a:gd name="T13" fmla="*/ 9 h 558"/>
                  <a:gd name="T14" fmla="*/ 130 w 260"/>
                  <a:gd name="T15" fmla="*/ 270 h 558"/>
                  <a:gd name="T16" fmla="*/ 130 w 260"/>
                  <a:gd name="T17" fmla="*/ 270 h 558"/>
                  <a:gd name="T18" fmla="*/ 130 w 260"/>
                  <a:gd name="T19" fmla="*/ 274 h 558"/>
                  <a:gd name="T20" fmla="*/ 129 w 260"/>
                  <a:gd name="T21" fmla="*/ 276 h 558"/>
                  <a:gd name="T22" fmla="*/ 126 w 260"/>
                  <a:gd name="T23" fmla="*/ 279 h 558"/>
                  <a:gd name="T24" fmla="*/ 123 w 260"/>
                  <a:gd name="T25" fmla="*/ 279 h 558"/>
                  <a:gd name="T26" fmla="*/ 6 w 260"/>
                  <a:gd name="T27" fmla="*/ 279 h 558"/>
                  <a:gd name="T28" fmla="*/ 6 w 260"/>
                  <a:gd name="T29" fmla="*/ 279 h 558"/>
                  <a:gd name="T30" fmla="*/ 4 w 260"/>
                  <a:gd name="T31" fmla="*/ 279 h 558"/>
                  <a:gd name="T32" fmla="*/ 2 w 260"/>
                  <a:gd name="T33" fmla="*/ 276 h 558"/>
                  <a:gd name="T34" fmla="*/ 1 w 260"/>
                  <a:gd name="T35" fmla="*/ 274 h 558"/>
                  <a:gd name="T36" fmla="*/ 0 w 260"/>
                  <a:gd name="T37" fmla="*/ 270 h 558"/>
                  <a:gd name="T38" fmla="*/ 0 w 260"/>
                  <a:gd name="T39" fmla="*/ 9 h 558"/>
                  <a:gd name="T40" fmla="*/ 0 w 260"/>
                  <a:gd name="T41" fmla="*/ 9 h 558"/>
                  <a:gd name="T42" fmla="*/ 1 w 260"/>
                  <a:gd name="T43" fmla="*/ 5 h 558"/>
                  <a:gd name="T44" fmla="*/ 2 w 260"/>
                  <a:gd name="T45" fmla="*/ 2 h 558"/>
                  <a:gd name="T46" fmla="*/ 4 w 260"/>
                  <a:gd name="T47" fmla="*/ 1 h 558"/>
                  <a:gd name="T48" fmla="*/ 6 w 260"/>
                  <a:gd name="T49" fmla="*/ 0 h 5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60"/>
                  <a:gd name="T76" fmla="*/ 0 h 558"/>
                  <a:gd name="T77" fmla="*/ 260 w 260"/>
                  <a:gd name="T78" fmla="*/ 558 h 5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60" h="558">
                    <a:moveTo>
                      <a:pt x="13" y="0"/>
                    </a:moveTo>
                    <a:lnTo>
                      <a:pt x="247" y="0"/>
                    </a:lnTo>
                    <a:lnTo>
                      <a:pt x="252" y="1"/>
                    </a:lnTo>
                    <a:lnTo>
                      <a:pt x="257" y="5"/>
                    </a:lnTo>
                    <a:lnTo>
                      <a:pt x="259" y="10"/>
                    </a:lnTo>
                    <a:lnTo>
                      <a:pt x="260" y="17"/>
                    </a:lnTo>
                    <a:lnTo>
                      <a:pt x="260" y="540"/>
                    </a:lnTo>
                    <a:lnTo>
                      <a:pt x="259" y="547"/>
                    </a:lnTo>
                    <a:lnTo>
                      <a:pt x="257" y="552"/>
                    </a:lnTo>
                    <a:lnTo>
                      <a:pt x="252" y="557"/>
                    </a:lnTo>
                    <a:lnTo>
                      <a:pt x="247" y="558"/>
                    </a:lnTo>
                    <a:lnTo>
                      <a:pt x="13" y="558"/>
                    </a:lnTo>
                    <a:lnTo>
                      <a:pt x="9" y="557"/>
                    </a:lnTo>
                    <a:lnTo>
                      <a:pt x="4" y="552"/>
                    </a:lnTo>
                    <a:lnTo>
                      <a:pt x="2" y="547"/>
                    </a:lnTo>
                    <a:lnTo>
                      <a:pt x="0" y="540"/>
                    </a:lnTo>
                    <a:lnTo>
                      <a:pt x="0" y="17"/>
                    </a:lnTo>
                    <a:lnTo>
                      <a:pt x="2"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7" name="Rectangle 534">
                <a:extLst>
                  <a:ext uri="{FF2B5EF4-FFF2-40B4-BE49-F238E27FC236}">
                    <a16:creationId xmlns:a16="http://schemas.microsoft.com/office/drawing/2014/main" xmlns="" id="{4C7B7E96-F533-4284-AB56-5EFCA8554593}"/>
                  </a:ext>
                </a:extLst>
              </p:cNvPr>
              <p:cNvSpPr>
                <a:spLocks noChangeArrowheads="1"/>
              </p:cNvSpPr>
              <p:nvPr/>
            </p:nvSpPr>
            <p:spPr bwMode="auto">
              <a:xfrm>
                <a:off x="4457" y="3505"/>
                <a:ext cx="3" cy="19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8" name="Rectangle 535">
                <a:extLst>
                  <a:ext uri="{FF2B5EF4-FFF2-40B4-BE49-F238E27FC236}">
                    <a16:creationId xmlns:a16="http://schemas.microsoft.com/office/drawing/2014/main" xmlns="" id="{5AF0B588-EA29-4CDD-9DBA-CA42DC48321B}"/>
                  </a:ext>
                </a:extLst>
              </p:cNvPr>
              <p:cNvSpPr>
                <a:spLocks noChangeArrowheads="1"/>
              </p:cNvSpPr>
              <p:nvPr/>
            </p:nvSpPr>
            <p:spPr bwMode="auto">
              <a:xfrm>
                <a:off x="4460" y="3505"/>
                <a:ext cx="2" cy="191"/>
              </a:xfrm>
              <a:prstGeom prst="rect">
                <a:avLst/>
              </a:prstGeom>
              <a:solidFill>
                <a:srgbClr val="0A0A0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9" name="Rectangle 536">
                <a:extLst>
                  <a:ext uri="{FF2B5EF4-FFF2-40B4-BE49-F238E27FC236}">
                    <a16:creationId xmlns:a16="http://schemas.microsoft.com/office/drawing/2014/main" xmlns="" id="{40F5E43B-B2AD-4B36-B4A9-DAA21D1DB1FE}"/>
                  </a:ext>
                </a:extLst>
              </p:cNvPr>
              <p:cNvSpPr>
                <a:spLocks noChangeArrowheads="1"/>
              </p:cNvSpPr>
              <p:nvPr/>
            </p:nvSpPr>
            <p:spPr bwMode="auto">
              <a:xfrm>
                <a:off x="4467" y="3505"/>
                <a:ext cx="3" cy="191"/>
              </a:xfrm>
              <a:prstGeom prst="rect">
                <a:avLst/>
              </a:prstGeom>
              <a:solidFill>
                <a:srgbClr val="2A2A2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0" name="Rectangle 537">
                <a:extLst>
                  <a:ext uri="{FF2B5EF4-FFF2-40B4-BE49-F238E27FC236}">
                    <a16:creationId xmlns:a16="http://schemas.microsoft.com/office/drawing/2014/main" xmlns="" id="{72EC0753-6F55-4FB3-9314-49C5D4663347}"/>
                  </a:ext>
                </a:extLst>
              </p:cNvPr>
              <p:cNvSpPr>
                <a:spLocks noChangeArrowheads="1"/>
              </p:cNvSpPr>
              <p:nvPr/>
            </p:nvSpPr>
            <p:spPr bwMode="auto">
              <a:xfrm>
                <a:off x="4473" y="3505"/>
                <a:ext cx="3" cy="191"/>
              </a:xfrm>
              <a:prstGeom prst="rect">
                <a:avLst/>
              </a:prstGeom>
              <a:solidFill>
                <a:srgbClr val="40404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1" name="Rectangle 538">
                <a:extLst>
                  <a:ext uri="{FF2B5EF4-FFF2-40B4-BE49-F238E27FC236}">
                    <a16:creationId xmlns:a16="http://schemas.microsoft.com/office/drawing/2014/main" xmlns="" id="{8AB59CA2-4CC3-409F-AA02-CB6C2C2C6399}"/>
                  </a:ext>
                </a:extLst>
              </p:cNvPr>
              <p:cNvSpPr>
                <a:spLocks noChangeArrowheads="1"/>
              </p:cNvSpPr>
              <p:nvPr/>
            </p:nvSpPr>
            <p:spPr bwMode="auto">
              <a:xfrm>
                <a:off x="4476" y="3505"/>
                <a:ext cx="2" cy="191"/>
              </a:xfrm>
              <a:prstGeom prst="rect">
                <a:avLst/>
              </a:prstGeom>
              <a:solidFill>
                <a:srgbClr val="4B4B4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2" name="Rectangle 539">
                <a:extLst>
                  <a:ext uri="{FF2B5EF4-FFF2-40B4-BE49-F238E27FC236}">
                    <a16:creationId xmlns:a16="http://schemas.microsoft.com/office/drawing/2014/main" xmlns="" id="{8D10CD57-5DFD-4677-B3B6-147322D8D0B6}"/>
                  </a:ext>
                </a:extLst>
              </p:cNvPr>
              <p:cNvSpPr>
                <a:spLocks noChangeArrowheads="1"/>
              </p:cNvSpPr>
              <p:nvPr/>
            </p:nvSpPr>
            <p:spPr bwMode="auto">
              <a:xfrm>
                <a:off x="4481" y="3505"/>
                <a:ext cx="3" cy="191"/>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3" name="Rectangle 540">
                <a:extLst>
                  <a:ext uri="{FF2B5EF4-FFF2-40B4-BE49-F238E27FC236}">
                    <a16:creationId xmlns:a16="http://schemas.microsoft.com/office/drawing/2014/main" xmlns="" id="{EAA353BF-59AA-48D1-9723-757E8C2278C6}"/>
                  </a:ext>
                </a:extLst>
              </p:cNvPr>
              <p:cNvSpPr>
                <a:spLocks noChangeArrowheads="1"/>
              </p:cNvSpPr>
              <p:nvPr/>
            </p:nvSpPr>
            <p:spPr bwMode="auto">
              <a:xfrm>
                <a:off x="4484" y="3505"/>
                <a:ext cx="2" cy="191"/>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4" name="Rectangle 541">
                <a:extLst>
                  <a:ext uri="{FF2B5EF4-FFF2-40B4-BE49-F238E27FC236}">
                    <a16:creationId xmlns:a16="http://schemas.microsoft.com/office/drawing/2014/main" xmlns="" id="{C3C9D25A-A015-475E-8475-1D1413A2F157}"/>
                  </a:ext>
                </a:extLst>
              </p:cNvPr>
              <p:cNvSpPr>
                <a:spLocks noChangeArrowheads="1"/>
              </p:cNvSpPr>
              <p:nvPr/>
            </p:nvSpPr>
            <p:spPr bwMode="auto">
              <a:xfrm>
                <a:off x="4491" y="3505"/>
                <a:ext cx="3" cy="191"/>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5" name="Rectangle 542">
                <a:extLst>
                  <a:ext uri="{FF2B5EF4-FFF2-40B4-BE49-F238E27FC236}">
                    <a16:creationId xmlns:a16="http://schemas.microsoft.com/office/drawing/2014/main" xmlns="" id="{CDED3B2C-722B-429F-8303-9F60659E92C8}"/>
                  </a:ext>
                </a:extLst>
              </p:cNvPr>
              <p:cNvSpPr>
                <a:spLocks noChangeArrowheads="1"/>
              </p:cNvSpPr>
              <p:nvPr/>
            </p:nvSpPr>
            <p:spPr bwMode="auto">
              <a:xfrm>
                <a:off x="4497" y="3505"/>
                <a:ext cx="3" cy="191"/>
              </a:xfrm>
              <a:prstGeom prst="rect">
                <a:avLst/>
              </a:prstGeom>
              <a:solidFill>
                <a:srgbClr val="A1A1A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6" name="Rectangle 543">
                <a:extLst>
                  <a:ext uri="{FF2B5EF4-FFF2-40B4-BE49-F238E27FC236}">
                    <a16:creationId xmlns:a16="http://schemas.microsoft.com/office/drawing/2014/main" xmlns="" id="{23098430-6C0E-4FEF-ADA2-743B80381F66}"/>
                  </a:ext>
                </a:extLst>
              </p:cNvPr>
              <p:cNvSpPr>
                <a:spLocks noChangeArrowheads="1"/>
              </p:cNvSpPr>
              <p:nvPr/>
            </p:nvSpPr>
            <p:spPr bwMode="auto">
              <a:xfrm>
                <a:off x="4500" y="3505"/>
                <a:ext cx="2" cy="191"/>
              </a:xfrm>
              <a:prstGeom prst="rect">
                <a:avLst/>
              </a:prstGeom>
              <a:solidFill>
                <a:srgbClr val="ABABA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7" name="Rectangle 544">
                <a:extLst>
                  <a:ext uri="{FF2B5EF4-FFF2-40B4-BE49-F238E27FC236}">
                    <a16:creationId xmlns:a16="http://schemas.microsoft.com/office/drawing/2014/main" xmlns="" id="{606E83E7-8B59-4A71-A758-74C132D90E32}"/>
                  </a:ext>
                </a:extLst>
              </p:cNvPr>
              <p:cNvSpPr>
                <a:spLocks noChangeArrowheads="1"/>
              </p:cNvSpPr>
              <p:nvPr/>
            </p:nvSpPr>
            <p:spPr bwMode="auto">
              <a:xfrm>
                <a:off x="4505" y="3505"/>
                <a:ext cx="3" cy="191"/>
              </a:xfrm>
              <a:prstGeom prst="rect">
                <a:avLst/>
              </a:prstGeom>
              <a:solidFill>
                <a:srgbClr val="C1C1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8" name="Rectangle 545">
                <a:extLst>
                  <a:ext uri="{FF2B5EF4-FFF2-40B4-BE49-F238E27FC236}">
                    <a16:creationId xmlns:a16="http://schemas.microsoft.com/office/drawing/2014/main" xmlns="" id="{E8E03704-F339-464B-856C-7E30E50B6B93}"/>
                  </a:ext>
                </a:extLst>
              </p:cNvPr>
              <p:cNvSpPr>
                <a:spLocks noChangeArrowheads="1"/>
              </p:cNvSpPr>
              <p:nvPr/>
            </p:nvSpPr>
            <p:spPr bwMode="auto">
              <a:xfrm>
                <a:off x="4508" y="3505"/>
                <a:ext cx="2" cy="191"/>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9" name="Rectangle 546">
                <a:extLst>
                  <a:ext uri="{FF2B5EF4-FFF2-40B4-BE49-F238E27FC236}">
                    <a16:creationId xmlns:a16="http://schemas.microsoft.com/office/drawing/2014/main" xmlns="" id="{7F690169-A9C8-43D8-BA3D-F2C8D1716C43}"/>
                  </a:ext>
                </a:extLst>
              </p:cNvPr>
              <p:cNvSpPr>
                <a:spLocks noChangeArrowheads="1"/>
              </p:cNvSpPr>
              <p:nvPr/>
            </p:nvSpPr>
            <p:spPr bwMode="auto">
              <a:xfrm>
                <a:off x="4457" y="3505"/>
                <a:ext cx="53" cy="19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0" name="Rectangle 547">
                <a:extLst>
                  <a:ext uri="{FF2B5EF4-FFF2-40B4-BE49-F238E27FC236}">
                    <a16:creationId xmlns:a16="http://schemas.microsoft.com/office/drawing/2014/main" xmlns="" id="{41B66F4B-2168-4EF9-8416-D83E0E0CA6B8}"/>
                  </a:ext>
                </a:extLst>
              </p:cNvPr>
              <p:cNvSpPr>
                <a:spLocks noChangeArrowheads="1"/>
              </p:cNvSpPr>
              <p:nvPr/>
            </p:nvSpPr>
            <p:spPr bwMode="auto">
              <a:xfrm>
                <a:off x="4436" y="3626"/>
                <a:ext cx="21" cy="60"/>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1" name="Rectangle 548">
                <a:extLst>
                  <a:ext uri="{FF2B5EF4-FFF2-40B4-BE49-F238E27FC236}">
                    <a16:creationId xmlns:a16="http://schemas.microsoft.com/office/drawing/2014/main" xmlns="" id="{ECF6CE33-97D0-42E2-9274-A0F471912866}"/>
                  </a:ext>
                </a:extLst>
              </p:cNvPr>
              <p:cNvSpPr>
                <a:spLocks noChangeArrowheads="1"/>
              </p:cNvSpPr>
              <p:nvPr/>
            </p:nvSpPr>
            <p:spPr bwMode="auto">
              <a:xfrm>
                <a:off x="4436" y="3626"/>
                <a:ext cx="21" cy="6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2" name="Rectangle 549">
                <a:extLst>
                  <a:ext uri="{FF2B5EF4-FFF2-40B4-BE49-F238E27FC236}">
                    <a16:creationId xmlns:a16="http://schemas.microsoft.com/office/drawing/2014/main" xmlns="" id="{D162EF0D-5F74-47D9-BCFD-29DDAAC88AFE}"/>
                  </a:ext>
                </a:extLst>
              </p:cNvPr>
              <p:cNvSpPr>
                <a:spLocks noChangeArrowheads="1"/>
              </p:cNvSpPr>
              <p:nvPr/>
            </p:nvSpPr>
            <p:spPr bwMode="auto">
              <a:xfrm>
                <a:off x="4436" y="3644"/>
                <a:ext cx="14" cy="3"/>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3" name="Rectangle 550">
                <a:extLst>
                  <a:ext uri="{FF2B5EF4-FFF2-40B4-BE49-F238E27FC236}">
                    <a16:creationId xmlns:a16="http://schemas.microsoft.com/office/drawing/2014/main" xmlns="" id="{67C25B88-AB9F-4ECF-95BC-84CE6CCCE1B5}"/>
                  </a:ext>
                </a:extLst>
              </p:cNvPr>
              <p:cNvSpPr>
                <a:spLocks noChangeArrowheads="1"/>
              </p:cNvSpPr>
              <p:nvPr/>
            </p:nvSpPr>
            <p:spPr bwMode="auto">
              <a:xfrm>
                <a:off x="4436" y="3644"/>
                <a:ext cx="14" cy="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4" name="Rectangle 551">
                <a:extLst>
                  <a:ext uri="{FF2B5EF4-FFF2-40B4-BE49-F238E27FC236}">
                    <a16:creationId xmlns:a16="http://schemas.microsoft.com/office/drawing/2014/main" xmlns="" id="{9783739E-4529-453F-89A5-4EEF8D0A8BB6}"/>
                  </a:ext>
                </a:extLst>
              </p:cNvPr>
              <p:cNvSpPr>
                <a:spLocks noChangeArrowheads="1"/>
              </p:cNvSpPr>
              <p:nvPr/>
            </p:nvSpPr>
            <p:spPr bwMode="auto">
              <a:xfrm>
                <a:off x="4436" y="3663"/>
                <a:ext cx="14" cy="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5" name="Rectangle 552">
                <a:extLst>
                  <a:ext uri="{FF2B5EF4-FFF2-40B4-BE49-F238E27FC236}">
                    <a16:creationId xmlns:a16="http://schemas.microsoft.com/office/drawing/2014/main" xmlns="" id="{2D7343E1-6384-4368-8EBC-FFBD439A58C5}"/>
                  </a:ext>
                </a:extLst>
              </p:cNvPr>
              <p:cNvSpPr>
                <a:spLocks noChangeArrowheads="1"/>
              </p:cNvSpPr>
              <p:nvPr/>
            </p:nvSpPr>
            <p:spPr bwMode="auto">
              <a:xfrm>
                <a:off x="4438" y="362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6" name="Rectangle 553">
                <a:extLst>
                  <a:ext uri="{FF2B5EF4-FFF2-40B4-BE49-F238E27FC236}">
                    <a16:creationId xmlns:a16="http://schemas.microsoft.com/office/drawing/2014/main" xmlns="" id="{51120F8B-B236-44C5-A8C8-55822AC53004}"/>
                  </a:ext>
                </a:extLst>
              </p:cNvPr>
              <p:cNvSpPr>
                <a:spLocks noChangeArrowheads="1"/>
              </p:cNvSpPr>
              <p:nvPr/>
            </p:nvSpPr>
            <p:spPr bwMode="auto">
              <a:xfrm>
                <a:off x="4438" y="362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7" name="Freeform 554">
                <a:extLst>
                  <a:ext uri="{FF2B5EF4-FFF2-40B4-BE49-F238E27FC236}">
                    <a16:creationId xmlns:a16="http://schemas.microsoft.com/office/drawing/2014/main" xmlns="" id="{C4B0BBB4-5403-4172-82F5-7B5B4E95A7BD}"/>
                  </a:ext>
                </a:extLst>
              </p:cNvPr>
              <p:cNvSpPr>
                <a:spLocks/>
              </p:cNvSpPr>
              <p:nvPr/>
            </p:nvSpPr>
            <p:spPr bwMode="auto">
              <a:xfrm>
                <a:off x="4439" y="3630"/>
                <a:ext cx="9" cy="11"/>
              </a:xfrm>
              <a:custGeom>
                <a:avLst/>
                <a:gdLst>
                  <a:gd name="T0" fmla="*/ 5 w 19"/>
                  <a:gd name="T1" fmla="*/ 0 h 23"/>
                  <a:gd name="T2" fmla="*/ 6 w 19"/>
                  <a:gd name="T3" fmla="*/ 0 h 23"/>
                  <a:gd name="T4" fmla="*/ 8 w 19"/>
                  <a:gd name="T5" fmla="*/ 1 h 23"/>
                  <a:gd name="T6" fmla="*/ 9 w 19"/>
                  <a:gd name="T7" fmla="*/ 3 h 23"/>
                  <a:gd name="T8" fmla="*/ 9 w 19"/>
                  <a:gd name="T9" fmla="*/ 5 h 23"/>
                  <a:gd name="T10" fmla="*/ 9 w 19"/>
                  <a:gd name="T11" fmla="*/ 7 h 23"/>
                  <a:gd name="T12" fmla="*/ 8 w 19"/>
                  <a:gd name="T13" fmla="*/ 9 h 23"/>
                  <a:gd name="T14" fmla="*/ 6 w 19"/>
                  <a:gd name="T15" fmla="*/ 11 h 23"/>
                  <a:gd name="T16" fmla="*/ 5 w 19"/>
                  <a:gd name="T17" fmla="*/ 11 h 23"/>
                  <a:gd name="T18" fmla="*/ 3 w 19"/>
                  <a:gd name="T19" fmla="*/ 11 h 23"/>
                  <a:gd name="T20" fmla="*/ 2 w 19"/>
                  <a:gd name="T21" fmla="*/ 9 h 23"/>
                  <a:gd name="T22" fmla="*/ 0 w 19"/>
                  <a:gd name="T23" fmla="*/ 7 h 23"/>
                  <a:gd name="T24" fmla="*/ 0 w 19"/>
                  <a:gd name="T25" fmla="*/ 5 h 23"/>
                  <a:gd name="T26" fmla="*/ 0 w 19"/>
                  <a:gd name="T27" fmla="*/ 3 h 23"/>
                  <a:gd name="T28" fmla="*/ 2 w 19"/>
                  <a:gd name="T29" fmla="*/ 1 h 23"/>
                  <a:gd name="T30" fmla="*/ 3 w 19"/>
                  <a:gd name="T31" fmla="*/ 0 h 23"/>
                  <a:gd name="T32" fmla="*/ 5 w 1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3"/>
                  <a:gd name="T53" fmla="*/ 19 w 1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3">
                    <a:moveTo>
                      <a:pt x="10" y="0"/>
                    </a:moveTo>
                    <a:lnTo>
                      <a:pt x="13" y="1"/>
                    </a:lnTo>
                    <a:lnTo>
                      <a:pt x="17" y="3"/>
                    </a:lnTo>
                    <a:lnTo>
                      <a:pt x="18" y="7"/>
                    </a:lnTo>
                    <a:lnTo>
                      <a:pt x="19" y="11"/>
                    </a:lnTo>
                    <a:lnTo>
                      <a:pt x="18" y="15"/>
                    </a:lnTo>
                    <a:lnTo>
                      <a:pt x="17" y="19"/>
                    </a:lnTo>
                    <a:lnTo>
                      <a:pt x="13" y="22"/>
                    </a:lnTo>
                    <a:lnTo>
                      <a:pt x="10" y="23"/>
                    </a:lnTo>
                    <a:lnTo>
                      <a:pt x="6" y="22"/>
                    </a:lnTo>
                    <a:lnTo>
                      <a:pt x="4" y="19"/>
                    </a:lnTo>
                    <a:lnTo>
                      <a:pt x="1" y="15"/>
                    </a:lnTo>
                    <a:lnTo>
                      <a:pt x="0" y="11"/>
                    </a:lnTo>
                    <a:lnTo>
                      <a:pt x="1" y="7"/>
                    </a:lnTo>
                    <a:lnTo>
                      <a:pt x="4"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8" name="Freeform 555">
                <a:extLst>
                  <a:ext uri="{FF2B5EF4-FFF2-40B4-BE49-F238E27FC236}">
                    <a16:creationId xmlns:a16="http://schemas.microsoft.com/office/drawing/2014/main" xmlns="" id="{7BAA7C4A-3717-400E-8B7A-E8B10967833B}"/>
                  </a:ext>
                </a:extLst>
              </p:cNvPr>
              <p:cNvSpPr>
                <a:spLocks/>
              </p:cNvSpPr>
              <p:nvPr/>
            </p:nvSpPr>
            <p:spPr bwMode="auto">
              <a:xfrm>
                <a:off x="4439" y="3630"/>
                <a:ext cx="9" cy="11"/>
              </a:xfrm>
              <a:custGeom>
                <a:avLst/>
                <a:gdLst>
                  <a:gd name="T0" fmla="*/ 5 w 19"/>
                  <a:gd name="T1" fmla="*/ 0 h 23"/>
                  <a:gd name="T2" fmla="*/ 5 w 19"/>
                  <a:gd name="T3" fmla="*/ 0 h 23"/>
                  <a:gd name="T4" fmla="*/ 6 w 19"/>
                  <a:gd name="T5" fmla="*/ 0 h 23"/>
                  <a:gd name="T6" fmla="*/ 8 w 19"/>
                  <a:gd name="T7" fmla="*/ 1 h 23"/>
                  <a:gd name="T8" fmla="*/ 9 w 19"/>
                  <a:gd name="T9" fmla="*/ 3 h 23"/>
                  <a:gd name="T10" fmla="*/ 9 w 19"/>
                  <a:gd name="T11" fmla="*/ 5 h 23"/>
                  <a:gd name="T12" fmla="*/ 9 w 19"/>
                  <a:gd name="T13" fmla="*/ 5 h 23"/>
                  <a:gd name="T14" fmla="*/ 9 w 19"/>
                  <a:gd name="T15" fmla="*/ 7 h 23"/>
                  <a:gd name="T16" fmla="*/ 8 w 19"/>
                  <a:gd name="T17" fmla="*/ 9 h 23"/>
                  <a:gd name="T18" fmla="*/ 6 w 19"/>
                  <a:gd name="T19" fmla="*/ 11 h 23"/>
                  <a:gd name="T20" fmla="*/ 5 w 19"/>
                  <a:gd name="T21" fmla="*/ 11 h 23"/>
                  <a:gd name="T22" fmla="*/ 5 w 19"/>
                  <a:gd name="T23" fmla="*/ 11 h 23"/>
                  <a:gd name="T24" fmla="*/ 3 w 19"/>
                  <a:gd name="T25" fmla="*/ 11 h 23"/>
                  <a:gd name="T26" fmla="*/ 2 w 19"/>
                  <a:gd name="T27" fmla="*/ 9 h 23"/>
                  <a:gd name="T28" fmla="*/ 0 w 19"/>
                  <a:gd name="T29" fmla="*/ 7 h 23"/>
                  <a:gd name="T30" fmla="*/ 0 w 19"/>
                  <a:gd name="T31" fmla="*/ 5 h 23"/>
                  <a:gd name="T32" fmla="*/ 0 w 19"/>
                  <a:gd name="T33" fmla="*/ 5 h 23"/>
                  <a:gd name="T34" fmla="*/ 0 w 19"/>
                  <a:gd name="T35" fmla="*/ 3 h 23"/>
                  <a:gd name="T36" fmla="*/ 2 w 19"/>
                  <a:gd name="T37" fmla="*/ 1 h 23"/>
                  <a:gd name="T38" fmla="*/ 3 w 19"/>
                  <a:gd name="T39" fmla="*/ 0 h 23"/>
                  <a:gd name="T40" fmla="*/ 5 w 19"/>
                  <a:gd name="T41" fmla="*/ 0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3"/>
                  <a:gd name="T65" fmla="*/ 19 w 19"/>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3">
                    <a:moveTo>
                      <a:pt x="10" y="0"/>
                    </a:moveTo>
                    <a:lnTo>
                      <a:pt x="10" y="0"/>
                    </a:lnTo>
                    <a:lnTo>
                      <a:pt x="13" y="1"/>
                    </a:lnTo>
                    <a:lnTo>
                      <a:pt x="17" y="3"/>
                    </a:lnTo>
                    <a:lnTo>
                      <a:pt x="18" y="7"/>
                    </a:lnTo>
                    <a:lnTo>
                      <a:pt x="19" y="11"/>
                    </a:lnTo>
                    <a:lnTo>
                      <a:pt x="18" y="15"/>
                    </a:lnTo>
                    <a:lnTo>
                      <a:pt x="17" y="19"/>
                    </a:lnTo>
                    <a:lnTo>
                      <a:pt x="13" y="22"/>
                    </a:lnTo>
                    <a:lnTo>
                      <a:pt x="10" y="23"/>
                    </a:lnTo>
                    <a:lnTo>
                      <a:pt x="6" y="22"/>
                    </a:lnTo>
                    <a:lnTo>
                      <a:pt x="4" y="19"/>
                    </a:lnTo>
                    <a:lnTo>
                      <a:pt x="1" y="15"/>
                    </a:lnTo>
                    <a:lnTo>
                      <a:pt x="0" y="11"/>
                    </a:lnTo>
                    <a:lnTo>
                      <a:pt x="1" y="7"/>
                    </a:lnTo>
                    <a:lnTo>
                      <a:pt x="4"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9" name="Rectangle 556">
                <a:extLst>
                  <a:ext uri="{FF2B5EF4-FFF2-40B4-BE49-F238E27FC236}">
                    <a16:creationId xmlns:a16="http://schemas.microsoft.com/office/drawing/2014/main" xmlns="" id="{E2DC0023-B191-457C-AA07-BD5806D12BE4}"/>
                  </a:ext>
                </a:extLst>
              </p:cNvPr>
              <p:cNvSpPr>
                <a:spLocks noChangeArrowheads="1"/>
              </p:cNvSpPr>
              <p:nvPr/>
            </p:nvSpPr>
            <p:spPr bwMode="auto">
              <a:xfrm>
                <a:off x="4438" y="364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0" name="Rectangle 557">
                <a:extLst>
                  <a:ext uri="{FF2B5EF4-FFF2-40B4-BE49-F238E27FC236}">
                    <a16:creationId xmlns:a16="http://schemas.microsoft.com/office/drawing/2014/main" xmlns="" id="{042C87E6-9888-45E8-BE41-6570DA1F4366}"/>
                  </a:ext>
                </a:extLst>
              </p:cNvPr>
              <p:cNvSpPr>
                <a:spLocks noChangeArrowheads="1"/>
              </p:cNvSpPr>
              <p:nvPr/>
            </p:nvSpPr>
            <p:spPr bwMode="auto">
              <a:xfrm>
                <a:off x="4438" y="364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1" name="Freeform 558">
                <a:extLst>
                  <a:ext uri="{FF2B5EF4-FFF2-40B4-BE49-F238E27FC236}">
                    <a16:creationId xmlns:a16="http://schemas.microsoft.com/office/drawing/2014/main" xmlns="" id="{7D9109C1-1CA2-46E0-8717-0F012E97A205}"/>
                  </a:ext>
                </a:extLst>
              </p:cNvPr>
              <p:cNvSpPr>
                <a:spLocks/>
              </p:cNvSpPr>
              <p:nvPr/>
            </p:nvSpPr>
            <p:spPr bwMode="auto">
              <a:xfrm>
                <a:off x="4438" y="3649"/>
                <a:ext cx="10" cy="12"/>
              </a:xfrm>
              <a:custGeom>
                <a:avLst/>
                <a:gdLst>
                  <a:gd name="T0" fmla="*/ 5 w 19"/>
                  <a:gd name="T1" fmla="*/ 0 h 24"/>
                  <a:gd name="T2" fmla="*/ 7 w 19"/>
                  <a:gd name="T3" fmla="*/ 1 h 24"/>
                  <a:gd name="T4" fmla="*/ 8 w 19"/>
                  <a:gd name="T5" fmla="*/ 2 h 24"/>
                  <a:gd name="T6" fmla="*/ 9 w 19"/>
                  <a:gd name="T7" fmla="*/ 3 h 24"/>
                  <a:gd name="T8" fmla="*/ 10 w 19"/>
                  <a:gd name="T9" fmla="*/ 6 h 24"/>
                  <a:gd name="T10" fmla="*/ 9 w 19"/>
                  <a:gd name="T11" fmla="*/ 8 h 24"/>
                  <a:gd name="T12" fmla="*/ 8 w 19"/>
                  <a:gd name="T13" fmla="*/ 10 h 24"/>
                  <a:gd name="T14" fmla="*/ 7 w 19"/>
                  <a:gd name="T15" fmla="*/ 12 h 24"/>
                  <a:gd name="T16" fmla="*/ 5 w 19"/>
                  <a:gd name="T17" fmla="*/ 12 h 24"/>
                  <a:gd name="T18" fmla="*/ 3 w 19"/>
                  <a:gd name="T19" fmla="*/ 12 h 24"/>
                  <a:gd name="T20" fmla="*/ 2 w 19"/>
                  <a:gd name="T21" fmla="*/ 10 h 24"/>
                  <a:gd name="T22" fmla="*/ 1 w 19"/>
                  <a:gd name="T23" fmla="*/ 8 h 24"/>
                  <a:gd name="T24" fmla="*/ 0 w 19"/>
                  <a:gd name="T25" fmla="*/ 6 h 24"/>
                  <a:gd name="T26" fmla="*/ 1 w 19"/>
                  <a:gd name="T27" fmla="*/ 3 h 24"/>
                  <a:gd name="T28" fmla="*/ 2 w 19"/>
                  <a:gd name="T29" fmla="*/ 2 h 24"/>
                  <a:gd name="T30" fmla="*/ 3 w 19"/>
                  <a:gd name="T31" fmla="*/ 1 h 24"/>
                  <a:gd name="T32" fmla="*/ 5 w 19"/>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4"/>
                  <a:gd name="T53" fmla="*/ 19 w 19"/>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4">
                    <a:moveTo>
                      <a:pt x="9" y="0"/>
                    </a:moveTo>
                    <a:lnTo>
                      <a:pt x="13" y="1"/>
                    </a:lnTo>
                    <a:lnTo>
                      <a:pt x="16" y="3"/>
                    </a:lnTo>
                    <a:lnTo>
                      <a:pt x="18" y="7"/>
                    </a:lnTo>
                    <a:lnTo>
                      <a:pt x="19" y="12"/>
                    </a:lnTo>
                    <a:lnTo>
                      <a:pt x="18" y="16"/>
                    </a:lnTo>
                    <a:lnTo>
                      <a:pt x="16" y="20"/>
                    </a:lnTo>
                    <a:lnTo>
                      <a:pt x="13" y="23"/>
                    </a:lnTo>
                    <a:lnTo>
                      <a:pt x="9" y="24"/>
                    </a:lnTo>
                    <a:lnTo>
                      <a:pt x="6" y="23"/>
                    </a:lnTo>
                    <a:lnTo>
                      <a:pt x="4" y="20"/>
                    </a:lnTo>
                    <a:lnTo>
                      <a:pt x="1" y="16"/>
                    </a:lnTo>
                    <a:lnTo>
                      <a:pt x="0" y="12"/>
                    </a:lnTo>
                    <a:lnTo>
                      <a:pt x="1" y="7"/>
                    </a:lnTo>
                    <a:lnTo>
                      <a:pt x="4" y="3"/>
                    </a:lnTo>
                    <a:lnTo>
                      <a:pt x="6" y="1"/>
                    </a:lnTo>
                    <a:lnTo>
                      <a:pt x="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2" name="Freeform 559">
                <a:extLst>
                  <a:ext uri="{FF2B5EF4-FFF2-40B4-BE49-F238E27FC236}">
                    <a16:creationId xmlns:a16="http://schemas.microsoft.com/office/drawing/2014/main" xmlns="" id="{68E79808-37D7-44E0-853A-3AC992E77E00}"/>
                  </a:ext>
                </a:extLst>
              </p:cNvPr>
              <p:cNvSpPr>
                <a:spLocks/>
              </p:cNvSpPr>
              <p:nvPr/>
            </p:nvSpPr>
            <p:spPr bwMode="auto">
              <a:xfrm>
                <a:off x="4438" y="3649"/>
                <a:ext cx="10" cy="12"/>
              </a:xfrm>
              <a:custGeom>
                <a:avLst/>
                <a:gdLst>
                  <a:gd name="T0" fmla="*/ 5 w 19"/>
                  <a:gd name="T1" fmla="*/ 0 h 24"/>
                  <a:gd name="T2" fmla="*/ 5 w 19"/>
                  <a:gd name="T3" fmla="*/ 0 h 24"/>
                  <a:gd name="T4" fmla="*/ 7 w 19"/>
                  <a:gd name="T5" fmla="*/ 1 h 24"/>
                  <a:gd name="T6" fmla="*/ 8 w 19"/>
                  <a:gd name="T7" fmla="*/ 2 h 24"/>
                  <a:gd name="T8" fmla="*/ 9 w 19"/>
                  <a:gd name="T9" fmla="*/ 3 h 24"/>
                  <a:gd name="T10" fmla="*/ 10 w 19"/>
                  <a:gd name="T11" fmla="*/ 6 h 24"/>
                  <a:gd name="T12" fmla="*/ 10 w 19"/>
                  <a:gd name="T13" fmla="*/ 6 h 24"/>
                  <a:gd name="T14" fmla="*/ 9 w 19"/>
                  <a:gd name="T15" fmla="*/ 8 h 24"/>
                  <a:gd name="T16" fmla="*/ 8 w 19"/>
                  <a:gd name="T17" fmla="*/ 10 h 24"/>
                  <a:gd name="T18" fmla="*/ 7 w 19"/>
                  <a:gd name="T19" fmla="*/ 12 h 24"/>
                  <a:gd name="T20" fmla="*/ 5 w 19"/>
                  <a:gd name="T21" fmla="*/ 12 h 24"/>
                  <a:gd name="T22" fmla="*/ 5 w 19"/>
                  <a:gd name="T23" fmla="*/ 12 h 24"/>
                  <a:gd name="T24" fmla="*/ 3 w 19"/>
                  <a:gd name="T25" fmla="*/ 12 h 24"/>
                  <a:gd name="T26" fmla="*/ 2 w 19"/>
                  <a:gd name="T27" fmla="*/ 10 h 24"/>
                  <a:gd name="T28" fmla="*/ 1 w 19"/>
                  <a:gd name="T29" fmla="*/ 8 h 24"/>
                  <a:gd name="T30" fmla="*/ 0 w 19"/>
                  <a:gd name="T31" fmla="*/ 6 h 24"/>
                  <a:gd name="T32" fmla="*/ 0 w 19"/>
                  <a:gd name="T33" fmla="*/ 6 h 24"/>
                  <a:gd name="T34" fmla="*/ 1 w 19"/>
                  <a:gd name="T35" fmla="*/ 3 h 24"/>
                  <a:gd name="T36" fmla="*/ 2 w 19"/>
                  <a:gd name="T37" fmla="*/ 2 h 24"/>
                  <a:gd name="T38" fmla="*/ 3 w 19"/>
                  <a:gd name="T39" fmla="*/ 1 h 24"/>
                  <a:gd name="T40" fmla="*/ 5 w 19"/>
                  <a:gd name="T41" fmla="*/ 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4"/>
                  <a:gd name="T65" fmla="*/ 19 w 19"/>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4">
                    <a:moveTo>
                      <a:pt x="9" y="0"/>
                    </a:moveTo>
                    <a:lnTo>
                      <a:pt x="9" y="0"/>
                    </a:lnTo>
                    <a:lnTo>
                      <a:pt x="13" y="1"/>
                    </a:lnTo>
                    <a:lnTo>
                      <a:pt x="16" y="3"/>
                    </a:lnTo>
                    <a:lnTo>
                      <a:pt x="18" y="7"/>
                    </a:lnTo>
                    <a:lnTo>
                      <a:pt x="19" y="12"/>
                    </a:lnTo>
                    <a:lnTo>
                      <a:pt x="18" y="16"/>
                    </a:lnTo>
                    <a:lnTo>
                      <a:pt x="16" y="20"/>
                    </a:lnTo>
                    <a:lnTo>
                      <a:pt x="13" y="23"/>
                    </a:lnTo>
                    <a:lnTo>
                      <a:pt x="9" y="24"/>
                    </a:lnTo>
                    <a:lnTo>
                      <a:pt x="6" y="23"/>
                    </a:lnTo>
                    <a:lnTo>
                      <a:pt x="4" y="20"/>
                    </a:lnTo>
                    <a:lnTo>
                      <a:pt x="1" y="16"/>
                    </a:lnTo>
                    <a:lnTo>
                      <a:pt x="0" y="12"/>
                    </a:lnTo>
                    <a:lnTo>
                      <a:pt x="1" y="7"/>
                    </a:lnTo>
                    <a:lnTo>
                      <a:pt x="4" y="3"/>
                    </a:lnTo>
                    <a:lnTo>
                      <a:pt x="6" y="1"/>
                    </a:lnTo>
                    <a:lnTo>
                      <a:pt x="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3" name="Rectangle 560">
                <a:extLst>
                  <a:ext uri="{FF2B5EF4-FFF2-40B4-BE49-F238E27FC236}">
                    <a16:creationId xmlns:a16="http://schemas.microsoft.com/office/drawing/2014/main" xmlns="" id="{2B89A2C9-49D7-4595-B144-DBC427F8F368}"/>
                  </a:ext>
                </a:extLst>
              </p:cNvPr>
              <p:cNvSpPr>
                <a:spLocks noChangeArrowheads="1"/>
              </p:cNvSpPr>
              <p:nvPr/>
            </p:nvSpPr>
            <p:spPr bwMode="auto">
              <a:xfrm>
                <a:off x="4438" y="366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4" name="Rectangle 561">
                <a:extLst>
                  <a:ext uri="{FF2B5EF4-FFF2-40B4-BE49-F238E27FC236}">
                    <a16:creationId xmlns:a16="http://schemas.microsoft.com/office/drawing/2014/main" xmlns="" id="{15F386F7-CD81-416C-A711-5C2790D8478A}"/>
                  </a:ext>
                </a:extLst>
              </p:cNvPr>
              <p:cNvSpPr>
                <a:spLocks noChangeArrowheads="1"/>
              </p:cNvSpPr>
              <p:nvPr/>
            </p:nvSpPr>
            <p:spPr bwMode="auto">
              <a:xfrm>
                <a:off x="4438" y="366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5" name="Freeform 562">
                <a:extLst>
                  <a:ext uri="{FF2B5EF4-FFF2-40B4-BE49-F238E27FC236}">
                    <a16:creationId xmlns:a16="http://schemas.microsoft.com/office/drawing/2014/main" xmlns="" id="{5CAA39DA-2B87-4D78-931A-80CE1C11D3C8}"/>
                  </a:ext>
                </a:extLst>
              </p:cNvPr>
              <p:cNvSpPr>
                <a:spLocks/>
              </p:cNvSpPr>
              <p:nvPr/>
            </p:nvSpPr>
            <p:spPr bwMode="auto">
              <a:xfrm>
                <a:off x="4438" y="3670"/>
                <a:ext cx="10" cy="11"/>
              </a:xfrm>
              <a:custGeom>
                <a:avLst/>
                <a:gdLst>
                  <a:gd name="T0" fmla="*/ 5 w 19"/>
                  <a:gd name="T1" fmla="*/ 0 h 22"/>
                  <a:gd name="T2" fmla="*/ 7 w 19"/>
                  <a:gd name="T3" fmla="*/ 1 h 22"/>
                  <a:gd name="T4" fmla="*/ 8 w 19"/>
                  <a:gd name="T5" fmla="*/ 1 h 22"/>
                  <a:gd name="T6" fmla="*/ 9 w 19"/>
                  <a:gd name="T7" fmla="*/ 3 h 22"/>
                  <a:gd name="T8" fmla="*/ 10 w 19"/>
                  <a:gd name="T9" fmla="*/ 6 h 22"/>
                  <a:gd name="T10" fmla="*/ 9 w 19"/>
                  <a:gd name="T11" fmla="*/ 8 h 22"/>
                  <a:gd name="T12" fmla="*/ 8 w 19"/>
                  <a:gd name="T13" fmla="*/ 10 h 22"/>
                  <a:gd name="T14" fmla="*/ 7 w 19"/>
                  <a:gd name="T15" fmla="*/ 11 h 22"/>
                  <a:gd name="T16" fmla="*/ 5 w 19"/>
                  <a:gd name="T17" fmla="*/ 11 h 22"/>
                  <a:gd name="T18" fmla="*/ 3 w 19"/>
                  <a:gd name="T19" fmla="*/ 11 h 22"/>
                  <a:gd name="T20" fmla="*/ 2 w 19"/>
                  <a:gd name="T21" fmla="*/ 10 h 22"/>
                  <a:gd name="T22" fmla="*/ 1 w 19"/>
                  <a:gd name="T23" fmla="*/ 8 h 22"/>
                  <a:gd name="T24" fmla="*/ 0 w 19"/>
                  <a:gd name="T25" fmla="*/ 6 h 22"/>
                  <a:gd name="T26" fmla="*/ 1 w 19"/>
                  <a:gd name="T27" fmla="*/ 3 h 22"/>
                  <a:gd name="T28" fmla="*/ 2 w 19"/>
                  <a:gd name="T29" fmla="*/ 1 h 22"/>
                  <a:gd name="T30" fmla="*/ 3 w 19"/>
                  <a:gd name="T31" fmla="*/ 1 h 22"/>
                  <a:gd name="T32" fmla="*/ 5 w 19"/>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2"/>
                  <a:gd name="T53" fmla="*/ 19 w 1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2">
                    <a:moveTo>
                      <a:pt x="9" y="0"/>
                    </a:moveTo>
                    <a:lnTo>
                      <a:pt x="13" y="1"/>
                    </a:lnTo>
                    <a:lnTo>
                      <a:pt x="16" y="3"/>
                    </a:lnTo>
                    <a:lnTo>
                      <a:pt x="18" y="7"/>
                    </a:lnTo>
                    <a:lnTo>
                      <a:pt x="19" y="12"/>
                    </a:lnTo>
                    <a:lnTo>
                      <a:pt x="18" y="16"/>
                    </a:lnTo>
                    <a:lnTo>
                      <a:pt x="16" y="19"/>
                    </a:lnTo>
                    <a:lnTo>
                      <a:pt x="13" y="21"/>
                    </a:lnTo>
                    <a:lnTo>
                      <a:pt x="9" y="22"/>
                    </a:lnTo>
                    <a:lnTo>
                      <a:pt x="6" y="21"/>
                    </a:lnTo>
                    <a:lnTo>
                      <a:pt x="4" y="19"/>
                    </a:lnTo>
                    <a:lnTo>
                      <a:pt x="1" y="16"/>
                    </a:lnTo>
                    <a:lnTo>
                      <a:pt x="0" y="12"/>
                    </a:lnTo>
                    <a:lnTo>
                      <a:pt x="1" y="7"/>
                    </a:lnTo>
                    <a:lnTo>
                      <a:pt x="4" y="3"/>
                    </a:lnTo>
                    <a:lnTo>
                      <a:pt x="6" y="1"/>
                    </a:lnTo>
                    <a:lnTo>
                      <a:pt x="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6" name="Freeform 563">
                <a:extLst>
                  <a:ext uri="{FF2B5EF4-FFF2-40B4-BE49-F238E27FC236}">
                    <a16:creationId xmlns:a16="http://schemas.microsoft.com/office/drawing/2014/main" xmlns="" id="{89C3E5D9-1AC5-4DBF-AEA8-BD2929443520}"/>
                  </a:ext>
                </a:extLst>
              </p:cNvPr>
              <p:cNvSpPr>
                <a:spLocks/>
              </p:cNvSpPr>
              <p:nvPr/>
            </p:nvSpPr>
            <p:spPr bwMode="auto">
              <a:xfrm>
                <a:off x="4438" y="3670"/>
                <a:ext cx="10" cy="11"/>
              </a:xfrm>
              <a:custGeom>
                <a:avLst/>
                <a:gdLst>
                  <a:gd name="T0" fmla="*/ 5 w 19"/>
                  <a:gd name="T1" fmla="*/ 0 h 22"/>
                  <a:gd name="T2" fmla="*/ 5 w 19"/>
                  <a:gd name="T3" fmla="*/ 0 h 22"/>
                  <a:gd name="T4" fmla="*/ 7 w 19"/>
                  <a:gd name="T5" fmla="*/ 1 h 22"/>
                  <a:gd name="T6" fmla="*/ 8 w 19"/>
                  <a:gd name="T7" fmla="*/ 1 h 22"/>
                  <a:gd name="T8" fmla="*/ 9 w 19"/>
                  <a:gd name="T9" fmla="*/ 3 h 22"/>
                  <a:gd name="T10" fmla="*/ 10 w 19"/>
                  <a:gd name="T11" fmla="*/ 6 h 22"/>
                  <a:gd name="T12" fmla="*/ 10 w 19"/>
                  <a:gd name="T13" fmla="*/ 6 h 22"/>
                  <a:gd name="T14" fmla="*/ 9 w 19"/>
                  <a:gd name="T15" fmla="*/ 8 h 22"/>
                  <a:gd name="T16" fmla="*/ 8 w 19"/>
                  <a:gd name="T17" fmla="*/ 10 h 22"/>
                  <a:gd name="T18" fmla="*/ 7 w 19"/>
                  <a:gd name="T19" fmla="*/ 11 h 22"/>
                  <a:gd name="T20" fmla="*/ 5 w 19"/>
                  <a:gd name="T21" fmla="*/ 11 h 22"/>
                  <a:gd name="T22" fmla="*/ 5 w 19"/>
                  <a:gd name="T23" fmla="*/ 11 h 22"/>
                  <a:gd name="T24" fmla="*/ 3 w 19"/>
                  <a:gd name="T25" fmla="*/ 11 h 22"/>
                  <a:gd name="T26" fmla="*/ 2 w 19"/>
                  <a:gd name="T27" fmla="*/ 10 h 22"/>
                  <a:gd name="T28" fmla="*/ 1 w 19"/>
                  <a:gd name="T29" fmla="*/ 8 h 22"/>
                  <a:gd name="T30" fmla="*/ 0 w 19"/>
                  <a:gd name="T31" fmla="*/ 6 h 22"/>
                  <a:gd name="T32" fmla="*/ 0 w 19"/>
                  <a:gd name="T33" fmla="*/ 6 h 22"/>
                  <a:gd name="T34" fmla="*/ 1 w 19"/>
                  <a:gd name="T35" fmla="*/ 3 h 22"/>
                  <a:gd name="T36" fmla="*/ 2 w 19"/>
                  <a:gd name="T37" fmla="*/ 1 h 22"/>
                  <a:gd name="T38" fmla="*/ 3 w 19"/>
                  <a:gd name="T39" fmla="*/ 1 h 22"/>
                  <a:gd name="T40" fmla="*/ 5 w 19"/>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2"/>
                  <a:gd name="T65" fmla="*/ 19 w 19"/>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2">
                    <a:moveTo>
                      <a:pt x="9" y="0"/>
                    </a:moveTo>
                    <a:lnTo>
                      <a:pt x="9" y="0"/>
                    </a:lnTo>
                    <a:lnTo>
                      <a:pt x="13" y="1"/>
                    </a:lnTo>
                    <a:lnTo>
                      <a:pt x="16" y="3"/>
                    </a:lnTo>
                    <a:lnTo>
                      <a:pt x="18" y="7"/>
                    </a:lnTo>
                    <a:lnTo>
                      <a:pt x="19" y="12"/>
                    </a:lnTo>
                    <a:lnTo>
                      <a:pt x="18" y="16"/>
                    </a:lnTo>
                    <a:lnTo>
                      <a:pt x="16" y="19"/>
                    </a:lnTo>
                    <a:lnTo>
                      <a:pt x="13" y="21"/>
                    </a:lnTo>
                    <a:lnTo>
                      <a:pt x="9" y="22"/>
                    </a:lnTo>
                    <a:lnTo>
                      <a:pt x="6" y="21"/>
                    </a:lnTo>
                    <a:lnTo>
                      <a:pt x="4" y="19"/>
                    </a:lnTo>
                    <a:lnTo>
                      <a:pt x="1" y="16"/>
                    </a:lnTo>
                    <a:lnTo>
                      <a:pt x="0" y="12"/>
                    </a:lnTo>
                    <a:lnTo>
                      <a:pt x="1" y="7"/>
                    </a:lnTo>
                    <a:lnTo>
                      <a:pt x="4" y="3"/>
                    </a:lnTo>
                    <a:lnTo>
                      <a:pt x="6" y="1"/>
                    </a:lnTo>
                    <a:lnTo>
                      <a:pt x="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7" name="Freeform 564">
                <a:extLst>
                  <a:ext uri="{FF2B5EF4-FFF2-40B4-BE49-F238E27FC236}">
                    <a16:creationId xmlns:a16="http://schemas.microsoft.com/office/drawing/2014/main" xmlns="" id="{F4173F40-8CC3-4D45-B770-403F33BF3F9C}"/>
                  </a:ext>
                </a:extLst>
              </p:cNvPr>
              <p:cNvSpPr>
                <a:spLocks noEditPoints="1"/>
              </p:cNvSpPr>
              <p:nvPr/>
            </p:nvSpPr>
            <p:spPr bwMode="auto">
              <a:xfrm>
                <a:off x="4429" y="3631"/>
                <a:ext cx="6" cy="46"/>
              </a:xfrm>
              <a:custGeom>
                <a:avLst/>
                <a:gdLst>
                  <a:gd name="T0" fmla="*/ 3 w 12"/>
                  <a:gd name="T1" fmla="*/ 2 h 92"/>
                  <a:gd name="T2" fmla="*/ 3 w 12"/>
                  <a:gd name="T3" fmla="*/ 2 h 92"/>
                  <a:gd name="T4" fmla="*/ 3 w 12"/>
                  <a:gd name="T5" fmla="*/ 3 h 92"/>
                  <a:gd name="T6" fmla="*/ 3 w 12"/>
                  <a:gd name="T7" fmla="*/ 3 h 92"/>
                  <a:gd name="T8" fmla="*/ 4 w 12"/>
                  <a:gd name="T9" fmla="*/ 22 h 92"/>
                  <a:gd name="T10" fmla="*/ 2 w 12"/>
                  <a:gd name="T11" fmla="*/ 22 h 92"/>
                  <a:gd name="T12" fmla="*/ 0 w 12"/>
                  <a:gd name="T13" fmla="*/ 41 h 92"/>
                  <a:gd name="T14" fmla="*/ 0 w 12"/>
                  <a:gd name="T15" fmla="*/ 40 h 92"/>
                  <a:gd name="T16" fmla="*/ 1 w 12"/>
                  <a:gd name="T17" fmla="*/ 39 h 92"/>
                  <a:gd name="T18" fmla="*/ 2 w 12"/>
                  <a:gd name="T19" fmla="*/ 39 h 92"/>
                  <a:gd name="T20" fmla="*/ 3 w 12"/>
                  <a:gd name="T21" fmla="*/ 38 h 92"/>
                  <a:gd name="T22" fmla="*/ 3 w 12"/>
                  <a:gd name="T23" fmla="*/ 38 h 92"/>
                  <a:gd name="T24" fmla="*/ 3 w 12"/>
                  <a:gd name="T25" fmla="*/ 38 h 92"/>
                  <a:gd name="T26" fmla="*/ 4 w 12"/>
                  <a:gd name="T27" fmla="*/ 39 h 92"/>
                  <a:gd name="T28" fmla="*/ 5 w 12"/>
                  <a:gd name="T29" fmla="*/ 39 h 92"/>
                  <a:gd name="T30" fmla="*/ 6 w 12"/>
                  <a:gd name="T31" fmla="*/ 40 h 92"/>
                  <a:gd name="T32" fmla="*/ 6 w 12"/>
                  <a:gd name="T33" fmla="*/ 40 h 92"/>
                  <a:gd name="T34" fmla="*/ 5 w 12"/>
                  <a:gd name="T35" fmla="*/ 40 h 92"/>
                  <a:gd name="T36" fmla="*/ 4 w 12"/>
                  <a:gd name="T37" fmla="*/ 39 h 92"/>
                  <a:gd name="T38" fmla="*/ 3 w 12"/>
                  <a:gd name="T39" fmla="*/ 39 h 92"/>
                  <a:gd name="T40" fmla="*/ 3 w 12"/>
                  <a:gd name="T41" fmla="*/ 39 h 92"/>
                  <a:gd name="T42" fmla="*/ 3 w 12"/>
                  <a:gd name="T43" fmla="*/ 39 h 92"/>
                  <a:gd name="T44" fmla="*/ 2 w 12"/>
                  <a:gd name="T45" fmla="*/ 39 h 92"/>
                  <a:gd name="T46" fmla="*/ 2 w 12"/>
                  <a:gd name="T47" fmla="*/ 40 h 92"/>
                  <a:gd name="T48" fmla="*/ 1 w 12"/>
                  <a:gd name="T49" fmla="*/ 41 h 92"/>
                  <a:gd name="T50" fmla="*/ 1 w 12"/>
                  <a:gd name="T51" fmla="*/ 41 h 92"/>
                  <a:gd name="T52" fmla="*/ 1 w 12"/>
                  <a:gd name="T53" fmla="*/ 42 h 92"/>
                  <a:gd name="T54" fmla="*/ 1 w 12"/>
                  <a:gd name="T55" fmla="*/ 44 h 92"/>
                  <a:gd name="T56" fmla="*/ 2 w 12"/>
                  <a:gd name="T57" fmla="*/ 45 h 92"/>
                  <a:gd name="T58" fmla="*/ 3 w 12"/>
                  <a:gd name="T59" fmla="*/ 45 h 92"/>
                  <a:gd name="T60" fmla="*/ 3 w 12"/>
                  <a:gd name="T61" fmla="*/ 45 h 92"/>
                  <a:gd name="T62" fmla="*/ 3 w 12"/>
                  <a:gd name="T63" fmla="*/ 45 h 92"/>
                  <a:gd name="T64" fmla="*/ 4 w 12"/>
                  <a:gd name="T65" fmla="*/ 45 h 92"/>
                  <a:gd name="T66" fmla="*/ 6 w 12"/>
                  <a:gd name="T67" fmla="*/ 43 h 92"/>
                  <a:gd name="T68" fmla="*/ 2 w 12"/>
                  <a:gd name="T69" fmla="*/ 43 h 92"/>
                  <a:gd name="T70" fmla="*/ 6 w 12"/>
                  <a:gd name="T71" fmla="*/ 43 h 92"/>
                  <a:gd name="T72" fmla="*/ 6 w 12"/>
                  <a:gd name="T73" fmla="*/ 44 h 92"/>
                  <a:gd name="T74" fmla="*/ 6 w 12"/>
                  <a:gd name="T75" fmla="*/ 45 h 92"/>
                  <a:gd name="T76" fmla="*/ 5 w 12"/>
                  <a:gd name="T77" fmla="*/ 46 h 92"/>
                  <a:gd name="T78" fmla="*/ 3 w 12"/>
                  <a:gd name="T79" fmla="*/ 46 h 92"/>
                  <a:gd name="T80" fmla="*/ 3 w 12"/>
                  <a:gd name="T81" fmla="*/ 46 h 92"/>
                  <a:gd name="T82" fmla="*/ 3 w 12"/>
                  <a:gd name="T83" fmla="*/ 46 h 92"/>
                  <a:gd name="T84" fmla="*/ 2 w 12"/>
                  <a:gd name="T85" fmla="*/ 45 h 92"/>
                  <a:gd name="T86" fmla="*/ 1 w 12"/>
                  <a:gd name="T87" fmla="*/ 45 h 92"/>
                  <a:gd name="T88" fmla="*/ 0 w 12"/>
                  <a:gd name="T89" fmla="*/ 43 h 92"/>
                  <a:gd name="T90" fmla="*/ 0 w 12"/>
                  <a:gd name="T91" fmla="*/ 42 h 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92"/>
                  <a:gd name="T140" fmla="*/ 12 w 12"/>
                  <a:gd name="T141" fmla="*/ 92 h 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92">
                    <a:moveTo>
                      <a:pt x="1" y="6"/>
                    </a:moveTo>
                    <a:lnTo>
                      <a:pt x="1" y="4"/>
                    </a:lnTo>
                    <a:lnTo>
                      <a:pt x="5" y="4"/>
                    </a:lnTo>
                    <a:lnTo>
                      <a:pt x="5" y="0"/>
                    </a:lnTo>
                    <a:lnTo>
                      <a:pt x="6" y="0"/>
                    </a:lnTo>
                    <a:lnTo>
                      <a:pt x="6" y="4"/>
                    </a:lnTo>
                    <a:lnTo>
                      <a:pt x="10" y="4"/>
                    </a:lnTo>
                    <a:lnTo>
                      <a:pt x="10" y="6"/>
                    </a:lnTo>
                    <a:lnTo>
                      <a:pt x="6" y="6"/>
                    </a:lnTo>
                    <a:lnTo>
                      <a:pt x="6" y="10"/>
                    </a:lnTo>
                    <a:lnTo>
                      <a:pt x="5" y="10"/>
                    </a:lnTo>
                    <a:lnTo>
                      <a:pt x="5" y="6"/>
                    </a:lnTo>
                    <a:lnTo>
                      <a:pt x="1" y="6"/>
                    </a:lnTo>
                    <a:close/>
                    <a:moveTo>
                      <a:pt x="4" y="44"/>
                    </a:moveTo>
                    <a:lnTo>
                      <a:pt x="8" y="44"/>
                    </a:lnTo>
                    <a:lnTo>
                      <a:pt x="8" y="46"/>
                    </a:lnTo>
                    <a:lnTo>
                      <a:pt x="4" y="46"/>
                    </a:lnTo>
                    <a:lnTo>
                      <a:pt x="4" y="44"/>
                    </a:lnTo>
                    <a:close/>
                    <a:moveTo>
                      <a:pt x="0" y="83"/>
                    </a:moveTo>
                    <a:lnTo>
                      <a:pt x="0" y="82"/>
                    </a:lnTo>
                    <a:lnTo>
                      <a:pt x="0" y="81"/>
                    </a:lnTo>
                    <a:lnTo>
                      <a:pt x="0" y="80"/>
                    </a:lnTo>
                    <a:lnTo>
                      <a:pt x="1" y="79"/>
                    </a:lnTo>
                    <a:lnTo>
                      <a:pt x="1" y="78"/>
                    </a:lnTo>
                    <a:lnTo>
                      <a:pt x="3" y="78"/>
                    </a:lnTo>
                    <a:lnTo>
                      <a:pt x="3" y="77"/>
                    </a:lnTo>
                    <a:lnTo>
                      <a:pt x="4" y="77"/>
                    </a:lnTo>
                    <a:lnTo>
                      <a:pt x="5" y="76"/>
                    </a:lnTo>
                    <a:lnTo>
                      <a:pt x="6" y="76"/>
                    </a:lnTo>
                    <a:lnTo>
                      <a:pt x="7" y="76"/>
                    </a:lnTo>
                    <a:lnTo>
                      <a:pt x="8" y="77"/>
                    </a:lnTo>
                    <a:lnTo>
                      <a:pt x="10" y="78"/>
                    </a:lnTo>
                    <a:lnTo>
                      <a:pt x="11" y="79"/>
                    </a:lnTo>
                    <a:lnTo>
                      <a:pt x="11" y="80"/>
                    </a:lnTo>
                    <a:lnTo>
                      <a:pt x="10" y="80"/>
                    </a:lnTo>
                    <a:lnTo>
                      <a:pt x="10" y="79"/>
                    </a:lnTo>
                    <a:lnTo>
                      <a:pt x="8" y="79"/>
                    </a:lnTo>
                    <a:lnTo>
                      <a:pt x="8" y="78"/>
                    </a:lnTo>
                    <a:lnTo>
                      <a:pt x="7" y="78"/>
                    </a:lnTo>
                    <a:lnTo>
                      <a:pt x="6" y="78"/>
                    </a:lnTo>
                    <a:lnTo>
                      <a:pt x="5" y="78"/>
                    </a:lnTo>
                    <a:lnTo>
                      <a:pt x="4" y="78"/>
                    </a:lnTo>
                    <a:lnTo>
                      <a:pt x="3" y="78"/>
                    </a:lnTo>
                    <a:lnTo>
                      <a:pt x="3" y="79"/>
                    </a:lnTo>
                    <a:lnTo>
                      <a:pt x="1" y="80"/>
                    </a:lnTo>
                    <a:lnTo>
                      <a:pt x="1" y="81"/>
                    </a:lnTo>
                    <a:lnTo>
                      <a:pt x="1" y="82"/>
                    </a:lnTo>
                    <a:lnTo>
                      <a:pt x="1" y="83"/>
                    </a:lnTo>
                    <a:lnTo>
                      <a:pt x="1" y="84"/>
                    </a:lnTo>
                    <a:lnTo>
                      <a:pt x="1" y="85"/>
                    </a:lnTo>
                    <a:lnTo>
                      <a:pt x="1" y="86"/>
                    </a:lnTo>
                    <a:lnTo>
                      <a:pt x="1" y="88"/>
                    </a:lnTo>
                    <a:lnTo>
                      <a:pt x="3" y="88"/>
                    </a:lnTo>
                    <a:lnTo>
                      <a:pt x="3" y="89"/>
                    </a:lnTo>
                    <a:lnTo>
                      <a:pt x="4" y="90"/>
                    </a:lnTo>
                    <a:lnTo>
                      <a:pt x="5" y="90"/>
                    </a:lnTo>
                    <a:lnTo>
                      <a:pt x="6" y="90"/>
                    </a:lnTo>
                    <a:lnTo>
                      <a:pt x="7" y="90"/>
                    </a:lnTo>
                    <a:lnTo>
                      <a:pt x="8" y="90"/>
                    </a:lnTo>
                    <a:lnTo>
                      <a:pt x="8" y="89"/>
                    </a:lnTo>
                    <a:lnTo>
                      <a:pt x="10" y="89"/>
                    </a:lnTo>
                    <a:lnTo>
                      <a:pt x="10" y="88"/>
                    </a:lnTo>
                    <a:lnTo>
                      <a:pt x="11" y="86"/>
                    </a:lnTo>
                    <a:lnTo>
                      <a:pt x="11" y="85"/>
                    </a:lnTo>
                    <a:lnTo>
                      <a:pt x="4" y="85"/>
                    </a:lnTo>
                    <a:lnTo>
                      <a:pt x="4" y="84"/>
                    </a:lnTo>
                    <a:lnTo>
                      <a:pt x="12" y="84"/>
                    </a:lnTo>
                    <a:lnTo>
                      <a:pt x="12" y="85"/>
                    </a:lnTo>
                    <a:lnTo>
                      <a:pt x="12" y="86"/>
                    </a:lnTo>
                    <a:lnTo>
                      <a:pt x="11" y="88"/>
                    </a:lnTo>
                    <a:lnTo>
                      <a:pt x="11" y="89"/>
                    </a:lnTo>
                    <a:lnTo>
                      <a:pt x="10" y="90"/>
                    </a:lnTo>
                    <a:lnTo>
                      <a:pt x="10" y="91"/>
                    </a:lnTo>
                    <a:lnTo>
                      <a:pt x="8" y="91"/>
                    </a:lnTo>
                    <a:lnTo>
                      <a:pt x="7" y="92"/>
                    </a:lnTo>
                    <a:lnTo>
                      <a:pt x="6" y="92"/>
                    </a:lnTo>
                    <a:lnTo>
                      <a:pt x="5" y="92"/>
                    </a:lnTo>
                    <a:lnTo>
                      <a:pt x="5" y="91"/>
                    </a:lnTo>
                    <a:lnTo>
                      <a:pt x="4" y="91"/>
                    </a:lnTo>
                    <a:lnTo>
                      <a:pt x="3" y="91"/>
                    </a:lnTo>
                    <a:lnTo>
                      <a:pt x="3" y="90"/>
                    </a:lnTo>
                    <a:lnTo>
                      <a:pt x="1" y="90"/>
                    </a:lnTo>
                    <a:lnTo>
                      <a:pt x="1" y="89"/>
                    </a:lnTo>
                    <a:lnTo>
                      <a:pt x="1" y="88"/>
                    </a:lnTo>
                    <a:lnTo>
                      <a:pt x="0" y="88"/>
                    </a:lnTo>
                    <a:lnTo>
                      <a:pt x="0" y="86"/>
                    </a:lnTo>
                    <a:lnTo>
                      <a:pt x="0" y="85"/>
                    </a:lnTo>
                    <a:lnTo>
                      <a:pt x="0" y="84"/>
                    </a:lnTo>
                    <a:lnTo>
                      <a:pt x="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8" name="Rectangle 565">
                <a:extLst>
                  <a:ext uri="{FF2B5EF4-FFF2-40B4-BE49-F238E27FC236}">
                    <a16:creationId xmlns:a16="http://schemas.microsoft.com/office/drawing/2014/main" xmlns="" id="{32B9890E-BA8E-453E-BDED-A7194F77A17D}"/>
                  </a:ext>
                </a:extLst>
              </p:cNvPr>
              <p:cNvSpPr>
                <a:spLocks noChangeArrowheads="1"/>
              </p:cNvSpPr>
              <p:nvPr/>
            </p:nvSpPr>
            <p:spPr bwMode="auto">
              <a:xfrm>
                <a:off x="4516" y="3471"/>
                <a:ext cx="37" cy="73"/>
              </a:xfrm>
              <a:prstGeom prst="rect">
                <a:avLst/>
              </a:prstGeom>
              <a:solidFill>
                <a:srgbClr val="7F7F7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9" name="Rectangle 566">
                <a:extLst>
                  <a:ext uri="{FF2B5EF4-FFF2-40B4-BE49-F238E27FC236}">
                    <a16:creationId xmlns:a16="http://schemas.microsoft.com/office/drawing/2014/main" xmlns="" id="{A8DE9DBF-0DBA-4973-94C4-ABD0DDE9BE89}"/>
                  </a:ext>
                </a:extLst>
              </p:cNvPr>
              <p:cNvSpPr>
                <a:spLocks noChangeArrowheads="1"/>
              </p:cNvSpPr>
              <p:nvPr/>
            </p:nvSpPr>
            <p:spPr bwMode="auto">
              <a:xfrm>
                <a:off x="4516" y="3471"/>
                <a:ext cx="37" cy="7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0" name="Rectangle 567">
                <a:extLst>
                  <a:ext uri="{FF2B5EF4-FFF2-40B4-BE49-F238E27FC236}">
                    <a16:creationId xmlns:a16="http://schemas.microsoft.com/office/drawing/2014/main" xmlns="" id="{F0506A32-91D8-42BA-88AB-33FE49BDED99}"/>
                  </a:ext>
                </a:extLst>
              </p:cNvPr>
              <p:cNvSpPr>
                <a:spLocks noChangeArrowheads="1"/>
              </p:cNvSpPr>
              <p:nvPr/>
            </p:nvSpPr>
            <p:spPr bwMode="auto">
              <a:xfrm>
                <a:off x="4527" y="3437"/>
                <a:ext cx="17" cy="141"/>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1" name="Rectangle 568">
                <a:extLst>
                  <a:ext uri="{FF2B5EF4-FFF2-40B4-BE49-F238E27FC236}">
                    <a16:creationId xmlns:a16="http://schemas.microsoft.com/office/drawing/2014/main" xmlns="" id="{3C75F49B-6512-4E92-A439-11B121538D4D}"/>
                  </a:ext>
                </a:extLst>
              </p:cNvPr>
              <p:cNvSpPr>
                <a:spLocks noChangeArrowheads="1"/>
              </p:cNvSpPr>
              <p:nvPr/>
            </p:nvSpPr>
            <p:spPr bwMode="auto">
              <a:xfrm>
                <a:off x="4527" y="3437"/>
                <a:ext cx="17" cy="14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2" name="Rectangle 569">
                <a:extLst>
                  <a:ext uri="{FF2B5EF4-FFF2-40B4-BE49-F238E27FC236}">
                    <a16:creationId xmlns:a16="http://schemas.microsoft.com/office/drawing/2014/main" xmlns="" id="{C1557B51-86F0-47D8-B1AD-6787CF30D999}"/>
                  </a:ext>
                </a:extLst>
              </p:cNvPr>
              <p:cNvSpPr>
                <a:spLocks noChangeArrowheads="1"/>
              </p:cNvSpPr>
              <p:nvPr/>
            </p:nvSpPr>
            <p:spPr bwMode="auto">
              <a:xfrm>
                <a:off x="4518" y="3474"/>
                <a:ext cx="33" cy="67"/>
              </a:xfrm>
              <a:prstGeom prst="rect">
                <a:avLst/>
              </a:prstGeom>
              <a:solidFill>
                <a:srgbClr val="B2B2B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3" name="Rectangle 570">
                <a:extLst>
                  <a:ext uri="{FF2B5EF4-FFF2-40B4-BE49-F238E27FC236}">
                    <a16:creationId xmlns:a16="http://schemas.microsoft.com/office/drawing/2014/main" xmlns="" id="{04A53968-75DE-490A-92F9-2C64D6B10452}"/>
                  </a:ext>
                </a:extLst>
              </p:cNvPr>
              <p:cNvSpPr>
                <a:spLocks noChangeArrowheads="1"/>
              </p:cNvSpPr>
              <p:nvPr/>
            </p:nvSpPr>
            <p:spPr bwMode="auto">
              <a:xfrm>
                <a:off x="4518" y="3474"/>
                <a:ext cx="33" cy="6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4" name="Rectangle 571">
                <a:extLst>
                  <a:ext uri="{FF2B5EF4-FFF2-40B4-BE49-F238E27FC236}">
                    <a16:creationId xmlns:a16="http://schemas.microsoft.com/office/drawing/2014/main" xmlns="" id="{89EBF239-07EA-409C-8E66-1E05F8679FD3}"/>
                  </a:ext>
                </a:extLst>
              </p:cNvPr>
              <p:cNvSpPr>
                <a:spLocks noChangeArrowheads="1"/>
              </p:cNvSpPr>
              <p:nvPr/>
            </p:nvSpPr>
            <p:spPr bwMode="auto">
              <a:xfrm>
                <a:off x="4531" y="3437"/>
                <a:ext cx="7" cy="14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5" name="Rectangle 572">
                <a:extLst>
                  <a:ext uri="{FF2B5EF4-FFF2-40B4-BE49-F238E27FC236}">
                    <a16:creationId xmlns:a16="http://schemas.microsoft.com/office/drawing/2014/main" xmlns="" id="{6A0E017A-D2EB-4A1F-8A48-00EE4298280B}"/>
                  </a:ext>
                </a:extLst>
              </p:cNvPr>
              <p:cNvSpPr>
                <a:spLocks noChangeArrowheads="1"/>
              </p:cNvSpPr>
              <p:nvPr/>
            </p:nvSpPr>
            <p:spPr bwMode="auto">
              <a:xfrm>
                <a:off x="4531" y="3437"/>
                <a:ext cx="7" cy="14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6" name="Rectangle 573">
                <a:extLst>
                  <a:ext uri="{FF2B5EF4-FFF2-40B4-BE49-F238E27FC236}">
                    <a16:creationId xmlns:a16="http://schemas.microsoft.com/office/drawing/2014/main" xmlns="" id="{466C77AD-8FC1-499A-8DB2-43AEB1FF3229}"/>
                  </a:ext>
                </a:extLst>
              </p:cNvPr>
              <p:cNvSpPr>
                <a:spLocks noChangeArrowheads="1"/>
              </p:cNvSpPr>
              <p:nvPr/>
            </p:nvSpPr>
            <p:spPr bwMode="auto">
              <a:xfrm>
                <a:off x="4440" y="3417"/>
                <a:ext cx="46" cy="7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7" name="Rectangle 574">
                <a:extLst>
                  <a:ext uri="{FF2B5EF4-FFF2-40B4-BE49-F238E27FC236}">
                    <a16:creationId xmlns:a16="http://schemas.microsoft.com/office/drawing/2014/main" xmlns="" id="{40C97357-76C7-434B-8037-99809BB10D08}"/>
                  </a:ext>
                </a:extLst>
              </p:cNvPr>
              <p:cNvSpPr>
                <a:spLocks noChangeArrowheads="1"/>
              </p:cNvSpPr>
              <p:nvPr/>
            </p:nvSpPr>
            <p:spPr bwMode="auto">
              <a:xfrm>
                <a:off x="4539" y="3588"/>
                <a:ext cx="9" cy="1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8" name="Rectangle 575">
                <a:extLst>
                  <a:ext uri="{FF2B5EF4-FFF2-40B4-BE49-F238E27FC236}">
                    <a16:creationId xmlns:a16="http://schemas.microsoft.com/office/drawing/2014/main" xmlns="" id="{A56CC767-04F7-4AE4-A1AA-50E07D099984}"/>
                  </a:ext>
                </a:extLst>
              </p:cNvPr>
              <p:cNvSpPr>
                <a:spLocks noChangeArrowheads="1"/>
              </p:cNvSpPr>
              <p:nvPr/>
            </p:nvSpPr>
            <p:spPr bwMode="auto">
              <a:xfrm>
                <a:off x="4539" y="3588"/>
                <a:ext cx="9" cy="1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9" name="Rectangle 576">
                <a:extLst>
                  <a:ext uri="{FF2B5EF4-FFF2-40B4-BE49-F238E27FC236}">
                    <a16:creationId xmlns:a16="http://schemas.microsoft.com/office/drawing/2014/main" xmlns="" id="{A340709A-DBF9-4A4E-825B-A6A7D345FDAC}"/>
                  </a:ext>
                </a:extLst>
              </p:cNvPr>
              <p:cNvSpPr>
                <a:spLocks noChangeArrowheads="1"/>
              </p:cNvSpPr>
              <p:nvPr/>
            </p:nvSpPr>
            <p:spPr bwMode="auto">
              <a:xfrm>
                <a:off x="4540" y="3595"/>
                <a:ext cx="7" cy="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0" name="Rectangle 577">
                <a:extLst>
                  <a:ext uri="{FF2B5EF4-FFF2-40B4-BE49-F238E27FC236}">
                    <a16:creationId xmlns:a16="http://schemas.microsoft.com/office/drawing/2014/main" xmlns="" id="{E502F976-1541-4BCB-9011-0F9AC0A1BD06}"/>
                  </a:ext>
                </a:extLst>
              </p:cNvPr>
              <p:cNvSpPr>
                <a:spLocks noChangeArrowheads="1"/>
              </p:cNvSpPr>
              <p:nvPr/>
            </p:nvSpPr>
            <p:spPr bwMode="auto">
              <a:xfrm>
                <a:off x="4540" y="3595"/>
                <a:ext cx="7" cy="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1" name="Rectangle 578">
                <a:extLst>
                  <a:ext uri="{FF2B5EF4-FFF2-40B4-BE49-F238E27FC236}">
                    <a16:creationId xmlns:a16="http://schemas.microsoft.com/office/drawing/2014/main" xmlns="" id="{35E743EA-058F-4B49-9F66-9CE2E958CABC}"/>
                  </a:ext>
                </a:extLst>
              </p:cNvPr>
              <p:cNvSpPr>
                <a:spLocks noChangeArrowheads="1"/>
              </p:cNvSpPr>
              <p:nvPr/>
            </p:nvSpPr>
            <p:spPr bwMode="auto">
              <a:xfrm>
                <a:off x="4539" y="3609"/>
                <a:ext cx="9" cy="1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2" name="Rectangle 579">
                <a:extLst>
                  <a:ext uri="{FF2B5EF4-FFF2-40B4-BE49-F238E27FC236}">
                    <a16:creationId xmlns:a16="http://schemas.microsoft.com/office/drawing/2014/main" xmlns="" id="{AAC2F8E1-5088-4CD7-B3ED-AA572720D2FF}"/>
                  </a:ext>
                </a:extLst>
              </p:cNvPr>
              <p:cNvSpPr>
                <a:spLocks noChangeArrowheads="1"/>
              </p:cNvSpPr>
              <p:nvPr/>
            </p:nvSpPr>
            <p:spPr bwMode="auto">
              <a:xfrm>
                <a:off x="4539" y="3609"/>
                <a:ext cx="9" cy="1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3" name="Rectangle 580">
                <a:extLst>
                  <a:ext uri="{FF2B5EF4-FFF2-40B4-BE49-F238E27FC236}">
                    <a16:creationId xmlns:a16="http://schemas.microsoft.com/office/drawing/2014/main" xmlns="" id="{C7903B51-A7CF-4470-B9C4-A506416522D0}"/>
                  </a:ext>
                </a:extLst>
              </p:cNvPr>
              <p:cNvSpPr>
                <a:spLocks noChangeArrowheads="1"/>
              </p:cNvSpPr>
              <p:nvPr/>
            </p:nvSpPr>
            <p:spPr bwMode="auto">
              <a:xfrm>
                <a:off x="4540" y="3617"/>
                <a:ext cx="7" cy="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4" name="Rectangle 581">
                <a:extLst>
                  <a:ext uri="{FF2B5EF4-FFF2-40B4-BE49-F238E27FC236}">
                    <a16:creationId xmlns:a16="http://schemas.microsoft.com/office/drawing/2014/main" xmlns="" id="{20DAB3F6-0146-499A-AEC0-66FA7EA24394}"/>
                  </a:ext>
                </a:extLst>
              </p:cNvPr>
              <p:cNvSpPr>
                <a:spLocks noChangeArrowheads="1"/>
              </p:cNvSpPr>
              <p:nvPr/>
            </p:nvSpPr>
            <p:spPr bwMode="auto">
              <a:xfrm>
                <a:off x="4540" y="3617"/>
                <a:ext cx="7" cy="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5" name="Freeform 582">
                <a:extLst>
                  <a:ext uri="{FF2B5EF4-FFF2-40B4-BE49-F238E27FC236}">
                    <a16:creationId xmlns:a16="http://schemas.microsoft.com/office/drawing/2014/main" xmlns="" id="{2291FF61-8154-4D02-8FC3-162E3CA4CB5E}"/>
                  </a:ext>
                </a:extLst>
              </p:cNvPr>
              <p:cNvSpPr>
                <a:spLocks/>
              </p:cNvSpPr>
              <p:nvPr/>
            </p:nvSpPr>
            <p:spPr bwMode="auto">
              <a:xfrm>
                <a:off x="4521" y="3637"/>
                <a:ext cx="6" cy="7"/>
              </a:xfrm>
              <a:custGeom>
                <a:avLst/>
                <a:gdLst>
                  <a:gd name="T0" fmla="*/ 3 w 11"/>
                  <a:gd name="T1" fmla="*/ 0 h 15"/>
                  <a:gd name="T2" fmla="*/ 4 w 11"/>
                  <a:gd name="T3" fmla="*/ 0 h 15"/>
                  <a:gd name="T4" fmla="*/ 5 w 11"/>
                  <a:gd name="T5" fmla="*/ 1 h 15"/>
                  <a:gd name="T6" fmla="*/ 6 w 11"/>
                  <a:gd name="T7" fmla="*/ 2 h 15"/>
                  <a:gd name="T8" fmla="*/ 6 w 11"/>
                  <a:gd name="T9" fmla="*/ 4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4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8"/>
                    </a:lnTo>
                    <a:lnTo>
                      <a:pt x="11" y="11"/>
                    </a:lnTo>
                    <a:lnTo>
                      <a:pt x="10" y="13"/>
                    </a:lnTo>
                    <a:lnTo>
                      <a:pt x="8" y="14"/>
                    </a:lnTo>
                    <a:lnTo>
                      <a:pt x="6" y="15"/>
                    </a:lnTo>
                    <a:lnTo>
                      <a:pt x="3" y="14"/>
                    </a:lnTo>
                    <a:lnTo>
                      <a:pt x="1" y="13"/>
                    </a:lnTo>
                    <a:lnTo>
                      <a:pt x="0" y="11"/>
                    </a:lnTo>
                    <a:lnTo>
                      <a:pt x="0" y="8"/>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6" name="Freeform 583">
                <a:extLst>
                  <a:ext uri="{FF2B5EF4-FFF2-40B4-BE49-F238E27FC236}">
                    <a16:creationId xmlns:a16="http://schemas.microsoft.com/office/drawing/2014/main" xmlns="" id="{111D27D0-4EA0-4703-B742-7C7669574753}"/>
                  </a:ext>
                </a:extLst>
              </p:cNvPr>
              <p:cNvSpPr>
                <a:spLocks/>
              </p:cNvSpPr>
              <p:nvPr/>
            </p:nvSpPr>
            <p:spPr bwMode="auto">
              <a:xfrm>
                <a:off x="4521" y="3637"/>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4 h 15"/>
                  <a:gd name="T12" fmla="*/ 6 w 11"/>
                  <a:gd name="T13" fmla="*/ 4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4 h 15"/>
                  <a:gd name="T32" fmla="*/ 0 w 11"/>
                  <a:gd name="T33" fmla="*/ 4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8"/>
                    </a:lnTo>
                    <a:lnTo>
                      <a:pt x="11" y="11"/>
                    </a:lnTo>
                    <a:lnTo>
                      <a:pt x="10" y="13"/>
                    </a:lnTo>
                    <a:lnTo>
                      <a:pt x="8" y="14"/>
                    </a:lnTo>
                    <a:lnTo>
                      <a:pt x="6" y="15"/>
                    </a:lnTo>
                    <a:lnTo>
                      <a:pt x="3" y="14"/>
                    </a:lnTo>
                    <a:lnTo>
                      <a:pt x="1" y="13"/>
                    </a:lnTo>
                    <a:lnTo>
                      <a:pt x="0" y="11"/>
                    </a:lnTo>
                    <a:lnTo>
                      <a:pt x="0" y="8"/>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7" name="Freeform 584">
                <a:extLst>
                  <a:ext uri="{FF2B5EF4-FFF2-40B4-BE49-F238E27FC236}">
                    <a16:creationId xmlns:a16="http://schemas.microsoft.com/office/drawing/2014/main" xmlns="" id="{4D427467-D62F-491B-B324-7D3BEC4A3929}"/>
                  </a:ext>
                </a:extLst>
              </p:cNvPr>
              <p:cNvSpPr>
                <a:spLocks/>
              </p:cNvSpPr>
              <p:nvPr/>
            </p:nvSpPr>
            <p:spPr bwMode="auto">
              <a:xfrm>
                <a:off x="4521" y="3649"/>
                <a:ext cx="6" cy="7"/>
              </a:xfrm>
              <a:custGeom>
                <a:avLst/>
                <a:gdLst>
                  <a:gd name="T0" fmla="*/ 3 w 11"/>
                  <a:gd name="T1" fmla="*/ 0 h 15"/>
                  <a:gd name="T2" fmla="*/ 4 w 11"/>
                  <a:gd name="T3" fmla="*/ 0 h 15"/>
                  <a:gd name="T4" fmla="*/ 5 w 11"/>
                  <a:gd name="T5" fmla="*/ 1 h 15"/>
                  <a:gd name="T6" fmla="*/ 6 w 11"/>
                  <a:gd name="T7" fmla="*/ 2 h 15"/>
                  <a:gd name="T8" fmla="*/ 6 w 11"/>
                  <a:gd name="T9" fmla="*/ 3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3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7"/>
                    </a:lnTo>
                    <a:lnTo>
                      <a:pt x="11" y="11"/>
                    </a:lnTo>
                    <a:lnTo>
                      <a:pt x="10" y="13"/>
                    </a:lnTo>
                    <a:lnTo>
                      <a:pt x="8" y="14"/>
                    </a:lnTo>
                    <a:lnTo>
                      <a:pt x="6" y="15"/>
                    </a:lnTo>
                    <a:lnTo>
                      <a:pt x="3" y="14"/>
                    </a:lnTo>
                    <a:lnTo>
                      <a:pt x="1" y="13"/>
                    </a:lnTo>
                    <a:lnTo>
                      <a:pt x="0" y="11"/>
                    </a:lnTo>
                    <a:lnTo>
                      <a:pt x="0" y="7"/>
                    </a:lnTo>
                    <a:lnTo>
                      <a:pt x="0" y="4"/>
                    </a:lnTo>
                    <a:lnTo>
                      <a:pt x="1" y="2"/>
                    </a:lnTo>
                    <a:lnTo>
                      <a:pt x="3" y="1"/>
                    </a:lnTo>
                    <a:lnTo>
                      <a:pt x="6" y="0"/>
                    </a:lnTo>
                    <a:close/>
                  </a:path>
                </a:pathLst>
              </a:cu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8" name="Freeform 585">
                <a:extLst>
                  <a:ext uri="{FF2B5EF4-FFF2-40B4-BE49-F238E27FC236}">
                    <a16:creationId xmlns:a16="http://schemas.microsoft.com/office/drawing/2014/main" xmlns="" id="{D4BB76D5-5856-477D-83A1-76B3AF6B93F6}"/>
                  </a:ext>
                </a:extLst>
              </p:cNvPr>
              <p:cNvSpPr>
                <a:spLocks/>
              </p:cNvSpPr>
              <p:nvPr/>
            </p:nvSpPr>
            <p:spPr bwMode="auto">
              <a:xfrm>
                <a:off x="4521" y="3649"/>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3 h 15"/>
                  <a:gd name="T12" fmla="*/ 6 w 11"/>
                  <a:gd name="T13" fmla="*/ 3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3 h 15"/>
                  <a:gd name="T32" fmla="*/ 0 w 11"/>
                  <a:gd name="T33" fmla="*/ 3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7"/>
                    </a:lnTo>
                    <a:lnTo>
                      <a:pt x="11" y="11"/>
                    </a:lnTo>
                    <a:lnTo>
                      <a:pt x="10" y="13"/>
                    </a:lnTo>
                    <a:lnTo>
                      <a:pt x="8" y="14"/>
                    </a:lnTo>
                    <a:lnTo>
                      <a:pt x="6" y="15"/>
                    </a:lnTo>
                    <a:lnTo>
                      <a:pt x="3" y="14"/>
                    </a:lnTo>
                    <a:lnTo>
                      <a:pt x="1" y="13"/>
                    </a:lnTo>
                    <a:lnTo>
                      <a:pt x="0" y="11"/>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9" name="Freeform 586">
                <a:extLst>
                  <a:ext uri="{FF2B5EF4-FFF2-40B4-BE49-F238E27FC236}">
                    <a16:creationId xmlns:a16="http://schemas.microsoft.com/office/drawing/2014/main" xmlns="" id="{6F003EC1-2782-4487-B7A1-B144B703121A}"/>
                  </a:ext>
                </a:extLst>
              </p:cNvPr>
              <p:cNvSpPr>
                <a:spLocks/>
              </p:cNvSpPr>
              <p:nvPr/>
            </p:nvSpPr>
            <p:spPr bwMode="auto">
              <a:xfrm>
                <a:off x="4521" y="3661"/>
                <a:ext cx="6" cy="7"/>
              </a:xfrm>
              <a:custGeom>
                <a:avLst/>
                <a:gdLst>
                  <a:gd name="T0" fmla="*/ 3 w 11"/>
                  <a:gd name="T1" fmla="*/ 0 h 15"/>
                  <a:gd name="T2" fmla="*/ 4 w 11"/>
                  <a:gd name="T3" fmla="*/ 0 h 15"/>
                  <a:gd name="T4" fmla="*/ 5 w 11"/>
                  <a:gd name="T5" fmla="*/ 1 h 15"/>
                  <a:gd name="T6" fmla="*/ 6 w 11"/>
                  <a:gd name="T7" fmla="*/ 2 h 15"/>
                  <a:gd name="T8" fmla="*/ 6 w 11"/>
                  <a:gd name="T9" fmla="*/ 3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3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7"/>
                    </a:lnTo>
                    <a:lnTo>
                      <a:pt x="11" y="10"/>
                    </a:lnTo>
                    <a:lnTo>
                      <a:pt x="10" y="12"/>
                    </a:lnTo>
                    <a:lnTo>
                      <a:pt x="8" y="14"/>
                    </a:lnTo>
                    <a:lnTo>
                      <a:pt x="6" y="15"/>
                    </a:lnTo>
                    <a:lnTo>
                      <a:pt x="3" y="14"/>
                    </a:lnTo>
                    <a:lnTo>
                      <a:pt x="1" y="12"/>
                    </a:lnTo>
                    <a:lnTo>
                      <a:pt x="0" y="10"/>
                    </a:lnTo>
                    <a:lnTo>
                      <a:pt x="0" y="7"/>
                    </a:lnTo>
                    <a:lnTo>
                      <a:pt x="0" y="4"/>
                    </a:lnTo>
                    <a:lnTo>
                      <a:pt x="1" y="2"/>
                    </a:lnTo>
                    <a:lnTo>
                      <a:pt x="3" y="1"/>
                    </a:lnTo>
                    <a:lnTo>
                      <a:pt x="6"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0" name="Freeform 587">
                <a:extLst>
                  <a:ext uri="{FF2B5EF4-FFF2-40B4-BE49-F238E27FC236}">
                    <a16:creationId xmlns:a16="http://schemas.microsoft.com/office/drawing/2014/main" xmlns="" id="{5920AEC6-8B8A-436E-9B94-BC57C00C2133}"/>
                  </a:ext>
                </a:extLst>
              </p:cNvPr>
              <p:cNvSpPr>
                <a:spLocks/>
              </p:cNvSpPr>
              <p:nvPr/>
            </p:nvSpPr>
            <p:spPr bwMode="auto">
              <a:xfrm>
                <a:off x="4521" y="3661"/>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3 h 15"/>
                  <a:gd name="T12" fmla="*/ 6 w 11"/>
                  <a:gd name="T13" fmla="*/ 3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3 h 15"/>
                  <a:gd name="T32" fmla="*/ 0 w 11"/>
                  <a:gd name="T33" fmla="*/ 3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7"/>
                    </a:lnTo>
                    <a:lnTo>
                      <a:pt x="11" y="10"/>
                    </a:lnTo>
                    <a:lnTo>
                      <a:pt x="10" y="12"/>
                    </a:lnTo>
                    <a:lnTo>
                      <a:pt x="8" y="14"/>
                    </a:lnTo>
                    <a:lnTo>
                      <a:pt x="6" y="15"/>
                    </a:lnTo>
                    <a:lnTo>
                      <a:pt x="3" y="14"/>
                    </a:lnTo>
                    <a:lnTo>
                      <a:pt x="1" y="12"/>
                    </a:lnTo>
                    <a:lnTo>
                      <a:pt x="0" y="10"/>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1" name="Freeform 588">
                <a:extLst>
                  <a:ext uri="{FF2B5EF4-FFF2-40B4-BE49-F238E27FC236}">
                    <a16:creationId xmlns:a16="http://schemas.microsoft.com/office/drawing/2014/main" xmlns="" id="{61537595-9FA8-4C05-B1BE-23A239080C53}"/>
                  </a:ext>
                </a:extLst>
              </p:cNvPr>
              <p:cNvSpPr>
                <a:spLocks/>
              </p:cNvSpPr>
              <p:nvPr/>
            </p:nvSpPr>
            <p:spPr bwMode="auto">
              <a:xfrm>
                <a:off x="4521" y="3673"/>
                <a:ext cx="6" cy="8"/>
              </a:xfrm>
              <a:custGeom>
                <a:avLst/>
                <a:gdLst>
                  <a:gd name="T0" fmla="*/ 3 w 11"/>
                  <a:gd name="T1" fmla="*/ 0 h 15"/>
                  <a:gd name="T2" fmla="*/ 4 w 11"/>
                  <a:gd name="T3" fmla="*/ 1 h 15"/>
                  <a:gd name="T4" fmla="*/ 5 w 11"/>
                  <a:gd name="T5" fmla="*/ 1 h 15"/>
                  <a:gd name="T6" fmla="*/ 6 w 11"/>
                  <a:gd name="T7" fmla="*/ 3 h 15"/>
                  <a:gd name="T8" fmla="*/ 6 w 11"/>
                  <a:gd name="T9" fmla="*/ 4 h 15"/>
                  <a:gd name="T10" fmla="*/ 6 w 11"/>
                  <a:gd name="T11" fmla="*/ 6 h 15"/>
                  <a:gd name="T12" fmla="*/ 5 w 11"/>
                  <a:gd name="T13" fmla="*/ 7 h 15"/>
                  <a:gd name="T14" fmla="*/ 4 w 11"/>
                  <a:gd name="T15" fmla="*/ 7 h 15"/>
                  <a:gd name="T16" fmla="*/ 3 w 11"/>
                  <a:gd name="T17" fmla="*/ 8 h 15"/>
                  <a:gd name="T18" fmla="*/ 2 w 11"/>
                  <a:gd name="T19" fmla="*/ 7 h 15"/>
                  <a:gd name="T20" fmla="*/ 1 w 11"/>
                  <a:gd name="T21" fmla="*/ 7 h 15"/>
                  <a:gd name="T22" fmla="*/ 0 w 11"/>
                  <a:gd name="T23" fmla="*/ 6 h 15"/>
                  <a:gd name="T24" fmla="*/ 0 w 11"/>
                  <a:gd name="T25" fmla="*/ 4 h 15"/>
                  <a:gd name="T26" fmla="*/ 0 w 11"/>
                  <a:gd name="T27" fmla="*/ 3 h 15"/>
                  <a:gd name="T28" fmla="*/ 1 w 11"/>
                  <a:gd name="T29" fmla="*/ 1 h 15"/>
                  <a:gd name="T30" fmla="*/ 2 w 11"/>
                  <a:gd name="T31" fmla="*/ 1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5"/>
                    </a:lnTo>
                    <a:lnTo>
                      <a:pt x="11" y="8"/>
                    </a:lnTo>
                    <a:lnTo>
                      <a:pt x="11" y="11"/>
                    </a:lnTo>
                    <a:lnTo>
                      <a:pt x="10" y="13"/>
                    </a:lnTo>
                    <a:lnTo>
                      <a:pt x="8" y="14"/>
                    </a:lnTo>
                    <a:lnTo>
                      <a:pt x="6" y="15"/>
                    </a:lnTo>
                    <a:lnTo>
                      <a:pt x="3" y="14"/>
                    </a:lnTo>
                    <a:lnTo>
                      <a:pt x="1" y="13"/>
                    </a:lnTo>
                    <a:lnTo>
                      <a:pt x="0" y="11"/>
                    </a:lnTo>
                    <a:lnTo>
                      <a:pt x="0" y="8"/>
                    </a:lnTo>
                    <a:lnTo>
                      <a:pt x="0" y="5"/>
                    </a:lnTo>
                    <a:lnTo>
                      <a:pt x="1" y="2"/>
                    </a:lnTo>
                    <a:lnTo>
                      <a:pt x="3" y="1"/>
                    </a:lnTo>
                    <a:lnTo>
                      <a:pt x="6"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2" name="Freeform 589">
                <a:extLst>
                  <a:ext uri="{FF2B5EF4-FFF2-40B4-BE49-F238E27FC236}">
                    <a16:creationId xmlns:a16="http://schemas.microsoft.com/office/drawing/2014/main" xmlns="" id="{D56B907E-C8A7-4080-BA3C-B5C69BA546F7}"/>
                  </a:ext>
                </a:extLst>
              </p:cNvPr>
              <p:cNvSpPr>
                <a:spLocks/>
              </p:cNvSpPr>
              <p:nvPr/>
            </p:nvSpPr>
            <p:spPr bwMode="auto">
              <a:xfrm>
                <a:off x="4521" y="3673"/>
                <a:ext cx="6" cy="8"/>
              </a:xfrm>
              <a:custGeom>
                <a:avLst/>
                <a:gdLst>
                  <a:gd name="T0" fmla="*/ 3 w 11"/>
                  <a:gd name="T1" fmla="*/ 0 h 15"/>
                  <a:gd name="T2" fmla="*/ 3 w 11"/>
                  <a:gd name="T3" fmla="*/ 0 h 15"/>
                  <a:gd name="T4" fmla="*/ 4 w 11"/>
                  <a:gd name="T5" fmla="*/ 1 h 15"/>
                  <a:gd name="T6" fmla="*/ 5 w 11"/>
                  <a:gd name="T7" fmla="*/ 1 h 15"/>
                  <a:gd name="T8" fmla="*/ 6 w 11"/>
                  <a:gd name="T9" fmla="*/ 3 h 15"/>
                  <a:gd name="T10" fmla="*/ 6 w 11"/>
                  <a:gd name="T11" fmla="*/ 4 h 15"/>
                  <a:gd name="T12" fmla="*/ 6 w 11"/>
                  <a:gd name="T13" fmla="*/ 4 h 15"/>
                  <a:gd name="T14" fmla="*/ 6 w 11"/>
                  <a:gd name="T15" fmla="*/ 6 h 15"/>
                  <a:gd name="T16" fmla="*/ 5 w 11"/>
                  <a:gd name="T17" fmla="*/ 7 h 15"/>
                  <a:gd name="T18" fmla="*/ 4 w 11"/>
                  <a:gd name="T19" fmla="*/ 7 h 15"/>
                  <a:gd name="T20" fmla="*/ 3 w 11"/>
                  <a:gd name="T21" fmla="*/ 8 h 15"/>
                  <a:gd name="T22" fmla="*/ 3 w 11"/>
                  <a:gd name="T23" fmla="*/ 8 h 15"/>
                  <a:gd name="T24" fmla="*/ 2 w 11"/>
                  <a:gd name="T25" fmla="*/ 7 h 15"/>
                  <a:gd name="T26" fmla="*/ 1 w 11"/>
                  <a:gd name="T27" fmla="*/ 7 h 15"/>
                  <a:gd name="T28" fmla="*/ 0 w 11"/>
                  <a:gd name="T29" fmla="*/ 6 h 15"/>
                  <a:gd name="T30" fmla="*/ 0 w 11"/>
                  <a:gd name="T31" fmla="*/ 4 h 15"/>
                  <a:gd name="T32" fmla="*/ 0 w 11"/>
                  <a:gd name="T33" fmla="*/ 4 h 15"/>
                  <a:gd name="T34" fmla="*/ 0 w 11"/>
                  <a:gd name="T35" fmla="*/ 3 h 15"/>
                  <a:gd name="T36" fmla="*/ 1 w 11"/>
                  <a:gd name="T37" fmla="*/ 1 h 15"/>
                  <a:gd name="T38" fmla="*/ 2 w 11"/>
                  <a:gd name="T39" fmla="*/ 1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5"/>
                    </a:lnTo>
                    <a:lnTo>
                      <a:pt x="11" y="8"/>
                    </a:lnTo>
                    <a:lnTo>
                      <a:pt x="11" y="11"/>
                    </a:lnTo>
                    <a:lnTo>
                      <a:pt x="10" y="13"/>
                    </a:lnTo>
                    <a:lnTo>
                      <a:pt x="8" y="14"/>
                    </a:lnTo>
                    <a:lnTo>
                      <a:pt x="6" y="15"/>
                    </a:lnTo>
                    <a:lnTo>
                      <a:pt x="3" y="14"/>
                    </a:lnTo>
                    <a:lnTo>
                      <a:pt x="1" y="13"/>
                    </a:lnTo>
                    <a:lnTo>
                      <a:pt x="0" y="11"/>
                    </a:lnTo>
                    <a:lnTo>
                      <a:pt x="0" y="8"/>
                    </a:lnTo>
                    <a:lnTo>
                      <a:pt x="0" y="5"/>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3" name="Freeform 590">
                <a:extLst>
                  <a:ext uri="{FF2B5EF4-FFF2-40B4-BE49-F238E27FC236}">
                    <a16:creationId xmlns:a16="http://schemas.microsoft.com/office/drawing/2014/main" xmlns="" id="{529D2E52-C6E3-4889-AC57-612516F9F7E1}"/>
                  </a:ext>
                </a:extLst>
              </p:cNvPr>
              <p:cNvSpPr>
                <a:spLocks/>
              </p:cNvSpPr>
              <p:nvPr/>
            </p:nvSpPr>
            <p:spPr bwMode="auto">
              <a:xfrm>
                <a:off x="4565" y="3417"/>
                <a:ext cx="73" cy="280"/>
              </a:xfrm>
              <a:custGeom>
                <a:avLst/>
                <a:gdLst>
                  <a:gd name="T0" fmla="*/ 3 w 147"/>
                  <a:gd name="T1" fmla="*/ 0 h 561"/>
                  <a:gd name="T2" fmla="*/ 69 w 147"/>
                  <a:gd name="T3" fmla="*/ 0 h 561"/>
                  <a:gd name="T4" fmla="*/ 71 w 147"/>
                  <a:gd name="T5" fmla="*/ 0 h 561"/>
                  <a:gd name="T6" fmla="*/ 72 w 147"/>
                  <a:gd name="T7" fmla="*/ 1 h 561"/>
                  <a:gd name="T8" fmla="*/ 73 w 147"/>
                  <a:gd name="T9" fmla="*/ 2 h 561"/>
                  <a:gd name="T10" fmla="*/ 73 w 147"/>
                  <a:gd name="T11" fmla="*/ 4 h 561"/>
                  <a:gd name="T12" fmla="*/ 73 w 147"/>
                  <a:gd name="T13" fmla="*/ 275 h 561"/>
                  <a:gd name="T14" fmla="*/ 73 w 147"/>
                  <a:gd name="T15" fmla="*/ 277 h 561"/>
                  <a:gd name="T16" fmla="*/ 72 w 147"/>
                  <a:gd name="T17" fmla="*/ 279 h 561"/>
                  <a:gd name="T18" fmla="*/ 71 w 147"/>
                  <a:gd name="T19" fmla="*/ 280 h 561"/>
                  <a:gd name="T20" fmla="*/ 69 w 147"/>
                  <a:gd name="T21" fmla="*/ 280 h 561"/>
                  <a:gd name="T22" fmla="*/ 3 w 147"/>
                  <a:gd name="T23" fmla="*/ 280 h 561"/>
                  <a:gd name="T24" fmla="*/ 1 w 147"/>
                  <a:gd name="T25" fmla="*/ 280 h 561"/>
                  <a:gd name="T26" fmla="*/ 1 w 147"/>
                  <a:gd name="T27" fmla="*/ 279 h 561"/>
                  <a:gd name="T28" fmla="*/ 0 w 147"/>
                  <a:gd name="T29" fmla="*/ 277 h 561"/>
                  <a:gd name="T30" fmla="*/ 0 w 147"/>
                  <a:gd name="T31" fmla="*/ 275 h 561"/>
                  <a:gd name="T32" fmla="*/ 0 w 147"/>
                  <a:gd name="T33" fmla="*/ 4 h 561"/>
                  <a:gd name="T34" fmla="*/ 0 w 147"/>
                  <a:gd name="T35" fmla="*/ 2 h 561"/>
                  <a:gd name="T36" fmla="*/ 1 w 147"/>
                  <a:gd name="T37" fmla="*/ 1 h 561"/>
                  <a:gd name="T38" fmla="*/ 1 w 147"/>
                  <a:gd name="T39" fmla="*/ 0 h 561"/>
                  <a:gd name="T40" fmla="*/ 3 w 147"/>
                  <a:gd name="T41" fmla="*/ 0 h 5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7"/>
                  <a:gd name="T64" fmla="*/ 0 h 561"/>
                  <a:gd name="T65" fmla="*/ 147 w 147"/>
                  <a:gd name="T66" fmla="*/ 561 h 5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7" h="561">
                    <a:moveTo>
                      <a:pt x="7" y="0"/>
                    </a:moveTo>
                    <a:lnTo>
                      <a:pt x="139" y="0"/>
                    </a:lnTo>
                    <a:lnTo>
                      <a:pt x="142" y="1"/>
                    </a:lnTo>
                    <a:lnTo>
                      <a:pt x="145" y="3"/>
                    </a:lnTo>
                    <a:lnTo>
                      <a:pt x="146" y="5"/>
                    </a:lnTo>
                    <a:lnTo>
                      <a:pt x="147" y="9"/>
                    </a:lnTo>
                    <a:lnTo>
                      <a:pt x="147" y="551"/>
                    </a:lnTo>
                    <a:lnTo>
                      <a:pt x="146" y="555"/>
                    </a:lnTo>
                    <a:lnTo>
                      <a:pt x="145" y="558"/>
                    </a:lnTo>
                    <a:lnTo>
                      <a:pt x="142" y="560"/>
                    </a:lnTo>
                    <a:lnTo>
                      <a:pt x="139" y="561"/>
                    </a:lnTo>
                    <a:lnTo>
                      <a:pt x="7" y="561"/>
                    </a:lnTo>
                    <a:lnTo>
                      <a:pt x="3" y="560"/>
                    </a:lnTo>
                    <a:lnTo>
                      <a:pt x="2" y="558"/>
                    </a:lnTo>
                    <a:lnTo>
                      <a:pt x="0" y="555"/>
                    </a:lnTo>
                    <a:lnTo>
                      <a:pt x="0" y="551"/>
                    </a:lnTo>
                    <a:lnTo>
                      <a:pt x="0" y="9"/>
                    </a:lnTo>
                    <a:lnTo>
                      <a:pt x="0" y="5"/>
                    </a:lnTo>
                    <a:lnTo>
                      <a:pt x="2" y="3"/>
                    </a:lnTo>
                    <a:lnTo>
                      <a:pt x="3" y="1"/>
                    </a:lnTo>
                    <a:lnTo>
                      <a:pt x="7"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4" name="Freeform 591">
                <a:extLst>
                  <a:ext uri="{FF2B5EF4-FFF2-40B4-BE49-F238E27FC236}">
                    <a16:creationId xmlns:a16="http://schemas.microsoft.com/office/drawing/2014/main" xmlns="" id="{4963700D-04CD-41FE-9037-7D33C4325FA7}"/>
                  </a:ext>
                </a:extLst>
              </p:cNvPr>
              <p:cNvSpPr>
                <a:spLocks/>
              </p:cNvSpPr>
              <p:nvPr/>
            </p:nvSpPr>
            <p:spPr bwMode="auto">
              <a:xfrm>
                <a:off x="4565" y="3417"/>
                <a:ext cx="73" cy="280"/>
              </a:xfrm>
              <a:custGeom>
                <a:avLst/>
                <a:gdLst>
                  <a:gd name="T0" fmla="*/ 3 w 147"/>
                  <a:gd name="T1" fmla="*/ 0 h 561"/>
                  <a:gd name="T2" fmla="*/ 69 w 147"/>
                  <a:gd name="T3" fmla="*/ 0 h 561"/>
                  <a:gd name="T4" fmla="*/ 69 w 147"/>
                  <a:gd name="T5" fmla="*/ 0 h 561"/>
                  <a:gd name="T6" fmla="*/ 71 w 147"/>
                  <a:gd name="T7" fmla="*/ 0 h 561"/>
                  <a:gd name="T8" fmla="*/ 72 w 147"/>
                  <a:gd name="T9" fmla="*/ 1 h 561"/>
                  <a:gd name="T10" fmla="*/ 73 w 147"/>
                  <a:gd name="T11" fmla="*/ 2 h 561"/>
                  <a:gd name="T12" fmla="*/ 73 w 147"/>
                  <a:gd name="T13" fmla="*/ 4 h 561"/>
                  <a:gd name="T14" fmla="*/ 73 w 147"/>
                  <a:gd name="T15" fmla="*/ 275 h 561"/>
                  <a:gd name="T16" fmla="*/ 73 w 147"/>
                  <a:gd name="T17" fmla="*/ 275 h 561"/>
                  <a:gd name="T18" fmla="*/ 73 w 147"/>
                  <a:gd name="T19" fmla="*/ 277 h 561"/>
                  <a:gd name="T20" fmla="*/ 72 w 147"/>
                  <a:gd name="T21" fmla="*/ 279 h 561"/>
                  <a:gd name="T22" fmla="*/ 71 w 147"/>
                  <a:gd name="T23" fmla="*/ 280 h 561"/>
                  <a:gd name="T24" fmla="*/ 69 w 147"/>
                  <a:gd name="T25" fmla="*/ 280 h 561"/>
                  <a:gd name="T26" fmla="*/ 3 w 147"/>
                  <a:gd name="T27" fmla="*/ 280 h 561"/>
                  <a:gd name="T28" fmla="*/ 3 w 147"/>
                  <a:gd name="T29" fmla="*/ 280 h 561"/>
                  <a:gd name="T30" fmla="*/ 1 w 147"/>
                  <a:gd name="T31" fmla="*/ 280 h 561"/>
                  <a:gd name="T32" fmla="*/ 1 w 147"/>
                  <a:gd name="T33" fmla="*/ 279 h 561"/>
                  <a:gd name="T34" fmla="*/ 0 w 147"/>
                  <a:gd name="T35" fmla="*/ 277 h 561"/>
                  <a:gd name="T36" fmla="*/ 0 w 147"/>
                  <a:gd name="T37" fmla="*/ 275 h 561"/>
                  <a:gd name="T38" fmla="*/ 0 w 147"/>
                  <a:gd name="T39" fmla="*/ 4 h 561"/>
                  <a:gd name="T40" fmla="*/ 0 w 147"/>
                  <a:gd name="T41" fmla="*/ 4 h 561"/>
                  <a:gd name="T42" fmla="*/ 0 w 147"/>
                  <a:gd name="T43" fmla="*/ 2 h 561"/>
                  <a:gd name="T44" fmla="*/ 1 w 147"/>
                  <a:gd name="T45" fmla="*/ 1 h 561"/>
                  <a:gd name="T46" fmla="*/ 1 w 147"/>
                  <a:gd name="T47" fmla="*/ 0 h 561"/>
                  <a:gd name="T48" fmla="*/ 3 w 147"/>
                  <a:gd name="T49" fmla="*/ 0 h 5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561"/>
                  <a:gd name="T77" fmla="*/ 147 w 147"/>
                  <a:gd name="T78" fmla="*/ 561 h 5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561">
                    <a:moveTo>
                      <a:pt x="7" y="0"/>
                    </a:moveTo>
                    <a:lnTo>
                      <a:pt x="139" y="0"/>
                    </a:lnTo>
                    <a:lnTo>
                      <a:pt x="142" y="1"/>
                    </a:lnTo>
                    <a:lnTo>
                      <a:pt x="145" y="3"/>
                    </a:lnTo>
                    <a:lnTo>
                      <a:pt x="146" y="5"/>
                    </a:lnTo>
                    <a:lnTo>
                      <a:pt x="147" y="9"/>
                    </a:lnTo>
                    <a:lnTo>
                      <a:pt x="147" y="551"/>
                    </a:lnTo>
                    <a:lnTo>
                      <a:pt x="146" y="555"/>
                    </a:lnTo>
                    <a:lnTo>
                      <a:pt x="145" y="558"/>
                    </a:lnTo>
                    <a:lnTo>
                      <a:pt x="142" y="560"/>
                    </a:lnTo>
                    <a:lnTo>
                      <a:pt x="139" y="561"/>
                    </a:lnTo>
                    <a:lnTo>
                      <a:pt x="7" y="561"/>
                    </a:lnTo>
                    <a:lnTo>
                      <a:pt x="3" y="560"/>
                    </a:lnTo>
                    <a:lnTo>
                      <a:pt x="2" y="558"/>
                    </a:lnTo>
                    <a:lnTo>
                      <a:pt x="0" y="555"/>
                    </a:lnTo>
                    <a:lnTo>
                      <a:pt x="0" y="551"/>
                    </a:lnTo>
                    <a:lnTo>
                      <a:pt x="0" y="9"/>
                    </a:lnTo>
                    <a:lnTo>
                      <a:pt x="0" y="5"/>
                    </a:lnTo>
                    <a:lnTo>
                      <a:pt x="2" y="3"/>
                    </a:lnTo>
                    <a:lnTo>
                      <a:pt x="3" y="1"/>
                    </a:lnTo>
                    <a:lnTo>
                      <a:pt x="7"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5" name="Rectangle 592">
                <a:extLst>
                  <a:ext uri="{FF2B5EF4-FFF2-40B4-BE49-F238E27FC236}">
                    <a16:creationId xmlns:a16="http://schemas.microsoft.com/office/drawing/2014/main" xmlns="" id="{837D27A1-B00B-4035-B441-028D7960376F}"/>
                  </a:ext>
                </a:extLst>
              </p:cNvPr>
              <p:cNvSpPr>
                <a:spLocks noChangeArrowheads="1"/>
              </p:cNvSpPr>
              <p:nvPr/>
            </p:nvSpPr>
            <p:spPr bwMode="auto">
              <a:xfrm>
                <a:off x="4578" y="3612"/>
                <a:ext cx="3" cy="86"/>
              </a:xfrm>
              <a:prstGeom prst="rect">
                <a:avLst/>
              </a:prstGeom>
              <a:solidFill>
                <a:srgbClr val="18181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6" name="Rectangle 593">
                <a:extLst>
                  <a:ext uri="{FF2B5EF4-FFF2-40B4-BE49-F238E27FC236}">
                    <a16:creationId xmlns:a16="http://schemas.microsoft.com/office/drawing/2014/main" xmlns="" id="{62BEC4A8-A586-45B6-BAA3-7CD720195921}"/>
                  </a:ext>
                </a:extLst>
              </p:cNvPr>
              <p:cNvSpPr>
                <a:spLocks noChangeArrowheads="1"/>
              </p:cNvSpPr>
              <p:nvPr/>
            </p:nvSpPr>
            <p:spPr bwMode="auto">
              <a:xfrm>
                <a:off x="4587" y="3612"/>
                <a:ext cx="3" cy="86"/>
              </a:xfrm>
              <a:prstGeom prst="rect">
                <a:avLst/>
              </a:prstGeom>
              <a:solidFill>
                <a:srgbClr val="3C3C3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7" name="Rectangle 594">
                <a:extLst>
                  <a:ext uri="{FF2B5EF4-FFF2-40B4-BE49-F238E27FC236}">
                    <a16:creationId xmlns:a16="http://schemas.microsoft.com/office/drawing/2014/main" xmlns="" id="{9D67BF89-9108-48C3-AA30-714AA505A9B6}"/>
                  </a:ext>
                </a:extLst>
              </p:cNvPr>
              <p:cNvSpPr>
                <a:spLocks noChangeArrowheads="1"/>
              </p:cNvSpPr>
              <p:nvPr/>
            </p:nvSpPr>
            <p:spPr bwMode="auto">
              <a:xfrm>
                <a:off x="4593" y="3612"/>
                <a:ext cx="3" cy="86"/>
              </a:xfrm>
              <a:prstGeom prst="rect">
                <a:avLst/>
              </a:prstGeom>
              <a:solidFill>
                <a:srgbClr val="54545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8" name="Rectangle 595">
                <a:extLst>
                  <a:ext uri="{FF2B5EF4-FFF2-40B4-BE49-F238E27FC236}">
                    <a16:creationId xmlns:a16="http://schemas.microsoft.com/office/drawing/2014/main" xmlns="" id="{B5E99808-9A12-436A-8805-DB99CA7563B8}"/>
                  </a:ext>
                </a:extLst>
              </p:cNvPr>
              <p:cNvSpPr>
                <a:spLocks noChangeArrowheads="1"/>
              </p:cNvSpPr>
              <p:nvPr/>
            </p:nvSpPr>
            <p:spPr bwMode="auto">
              <a:xfrm>
                <a:off x="4596" y="3612"/>
                <a:ext cx="2" cy="86"/>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9" name="Rectangle 596">
                <a:extLst>
                  <a:ext uri="{FF2B5EF4-FFF2-40B4-BE49-F238E27FC236}">
                    <a16:creationId xmlns:a16="http://schemas.microsoft.com/office/drawing/2014/main" xmlns="" id="{82C19CD9-2037-4589-9B48-59F01881840E}"/>
                  </a:ext>
                </a:extLst>
              </p:cNvPr>
              <p:cNvSpPr>
                <a:spLocks noChangeArrowheads="1"/>
              </p:cNvSpPr>
              <p:nvPr/>
            </p:nvSpPr>
            <p:spPr bwMode="auto">
              <a:xfrm>
                <a:off x="4601" y="3612"/>
                <a:ext cx="3" cy="86"/>
              </a:xfrm>
              <a:prstGeom prst="rect">
                <a:avLst/>
              </a:prstGeom>
              <a:solidFill>
                <a:srgbClr val="78787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0" name="Rectangle 597">
                <a:extLst>
                  <a:ext uri="{FF2B5EF4-FFF2-40B4-BE49-F238E27FC236}">
                    <a16:creationId xmlns:a16="http://schemas.microsoft.com/office/drawing/2014/main" xmlns="" id="{FA84DD51-019E-4E42-8D47-25F657715993}"/>
                  </a:ext>
                </a:extLst>
              </p:cNvPr>
              <p:cNvSpPr>
                <a:spLocks noChangeArrowheads="1"/>
              </p:cNvSpPr>
              <p:nvPr/>
            </p:nvSpPr>
            <p:spPr bwMode="auto">
              <a:xfrm>
                <a:off x="4604" y="3612"/>
                <a:ext cx="3" cy="86"/>
              </a:xfrm>
              <a:prstGeom prst="rect">
                <a:avLst/>
              </a:prstGeom>
              <a:solidFill>
                <a:srgbClr val="84848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1" name="Rectangle 598">
                <a:extLst>
                  <a:ext uri="{FF2B5EF4-FFF2-40B4-BE49-F238E27FC236}">
                    <a16:creationId xmlns:a16="http://schemas.microsoft.com/office/drawing/2014/main" xmlns="" id="{F7B4BD49-8465-467B-AD81-7F4AFAA76D75}"/>
                  </a:ext>
                </a:extLst>
              </p:cNvPr>
              <p:cNvSpPr>
                <a:spLocks noChangeArrowheads="1"/>
              </p:cNvSpPr>
              <p:nvPr/>
            </p:nvSpPr>
            <p:spPr bwMode="auto">
              <a:xfrm>
                <a:off x="4610" y="3612"/>
                <a:ext cx="3" cy="86"/>
              </a:xfrm>
              <a:prstGeom prst="rect">
                <a:avLst/>
              </a:prstGeom>
              <a:solidFill>
                <a:srgbClr val="9C9C9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2" name="Rectangle 599">
                <a:extLst>
                  <a:ext uri="{FF2B5EF4-FFF2-40B4-BE49-F238E27FC236}">
                    <a16:creationId xmlns:a16="http://schemas.microsoft.com/office/drawing/2014/main" xmlns="" id="{E8868AE7-0CDB-4722-A9E7-975B319F25F6}"/>
                  </a:ext>
                </a:extLst>
              </p:cNvPr>
              <p:cNvSpPr>
                <a:spLocks noChangeArrowheads="1"/>
              </p:cNvSpPr>
              <p:nvPr/>
            </p:nvSpPr>
            <p:spPr bwMode="auto">
              <a:xfrm>
                <a:off x="4619" y="3612"/>
                <a:ext cx="3" cy="86"/>
              </a:xfrm>
              <a:prstGeom prst="rect">
                <a:avLst/>
              </a:prstGeom>
              <a:solidFill>
                <a:srgbClr val="C0C0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3" name="Rectangle 600">
                <a:extLst>
                  <a:ext uri="{FF2B5EF4-FFF2-40B4-BE49-F238E27FC236}">
                    <a16:creationId xmlns:a16="http://schemas.microsoft.com/office/drawing/2014/main" xmlns="" id="{A4B654EC-17F7-4E75-9272-CCE7683387D6}"/>
                  </a:ext>
                </a:extLst>
              </p:cNvPr>
              <p:cNvSpPr>
                <a:spLocks noChangeArrowheads="1"/>
              </p:cNvSpPr>
              <p:nvPr/>
            </p:nvSpPr>
            <p:spPr bwMode="auto">
              <a:xfrm>
                <a:off x="4625" y="3612"/>
                <a:ext cx="3" cy="86"/>
              </a:xfrm>
              <a:prstGeom prst="rect">
                <a:avLst/>
              </a:prstGeom>
              <a:solidFill>
                <a:srgbClr val="D8D8D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4" name="Rectangle 601">
                <a:extLst>
                  <a:ext uri="{FF2B5EF4-FFF2-40B4-BE49-F238E27FC236}">
                    <a16:creationId xmlns:a16="http://schemas.microsoft.com/office/drawing/2014/main" xmlns="" id="{F42056BC-3EBF-480A-94B5-A9E06B4E0EFA}"/>
                  </a:ext>
                </a:extLst>
              </p:cNvPr>
              <p:cNvSpPr>
                <a:spLocks noChangeArrowheads="1"/>
              </p:cNvSpPr>
              <p:nvPr/>
            </p:nvSpPr>
            <p:spPr bwMode="auto">
              <a:xfrm>
                <a:off x="4628" y="3612"/>
                <a:ext cx="2" cy="86"/>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5" name="Rectangle 602">
                <a:extLst>
                  <a:ext uri="{FF2B5EF4-FFF2-40B4-BE49-F238E27FC236}">
                    <a16:creationId xmlns:a16="http://schemas.microsoft.com/office/drawing/2014/main" xmlns="" id="{0AEBD98E-788D-4699-ADCF-B6E85F88EF56}"/>
                  </a:ext>
                </a:extLst>
              </p:cNvPr>
              <p:cNvSpPr>
                <a:spLocks noChangeArrowheads="1"/>
              </p:cNvSpPr>
              <p:nvPr/>
            </p:nvSpPr>
            <p:spPr bwMode="auto">
              <a:xfrm>
                <a:off x="4573" y="3612"/>
                <a:ext cx="57" cy="8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6" name="Rectangle 603">
                <a:extLst>
                  <a:ext uri="{FF2B5EF4-FFF2-40B4-BE49-F238E27FC236}">
                    <a16:creationId xmlns:a16="http://schemas.microsoft.com/office/drawing/2014/main" xmlns="" id="{A2D0FB88-BE5B-4576-8B61-B9EA46331A4A}"/>
                  </a:ext>
                </a:extLst>
              </p:cNvPr>
              <p:cNvSpPr>
                <a:spLocks noChangeArrowheads="1"/>
              </p:cNvSpPr>
              <p:nvPr/>
            </p:nvSpPr>
            <p:spPr bwMode="auto">
              <a:xfrm>
                <a:off x="4571" y="3610"/>
                <a:ext cx="10" cy="8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7" name="Rectangle 604">
                <a:extLst>
                  <a:ext uri="{FF2B5EF4-FFF2-40B4-BE49-F238E27FC236}">
                    <a16:creationId xmlns:a16="http://schemas.microsoft.com/office/drawing/2014/main" xmlns="" id="{95ADF0C0-1898-41E8-A710-14CA5AB087B5}"/>
                  </a:ext>
                </a:extLst>
              </p:cNvPr>
              <p:cNvSpPr>
                <a:spLocks noChangeArrowheads="1"/>
              </p:cNvSpPr>
              <p:nvPr/>
            </p:nvSpPr>
            <p:spPr bwMode="auto">
              <a:xfrm>
                <a:off x="4571" y="3610"/>
                <a:ext cx="10" cy="8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8" name="Rectangle 605">
                <a:extLst>
                  <a:ext uri="{FF2B5EF4-FFF2-40B4-BE49-F238E27FC236}">
                    <a16:creationId xmlns:a16="http://schemas.microsoft.com/office/drawing/2014/main" xmlns="" id="{4BBFDF85-0443-4052-968D-B5E8198113C2}"/>
                  </a:ext>
                </a:extLst>
              </p:cNvPr>
              <p:cNvSpPr>
                <a:spLocks noChangeArrowheads="1"/>
              </p:cNvSpPr>
              <p:nvPr/>
            </p:nvSpPr>
            <p:spPr bwMode="auto">
              <a:xfrm>
                <a:off x="4612" y="3610"/>
                <a:ext cx="20" cy="8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9" name="Rectangle 606">
                <a:extLst>
                  <a:ext uri="{FF2B5EF4-FFF2-40B4-BE49-F238E27FC236}">
                    <a16:creationId xmlns:a16="http://schemas.microsoft.com/office/drawing/2014/main" xmlns="" id="{B9893C91-2D65-40D9-BDDC-B6DAC9C94D23}"/>
                  </a:ext>
                </a:extLst>
              </p:cNvPr>
              <p:cNvSpPr>
                <a:spLocks noChangeArrowheads="1"/>
              </p:cNvSpPr>
              <p:nvPr/>
            </p:nvSpPr>
            <p:spPr bwMode="auto">
              <a:xfrm>
                <a:off x="4612" y="3610"/>
                <a:ext cx="20" cy="8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0" name="Freeform 607">
                <a:extLst>
                  <a:ext uri="{FF2B5EF4-FFF2-40B4-BE49-F238E27FC236}">
                    <a16:creationId xmlns:a16="http://schemas.microsoft.com/office/drawing/2014/main" xmlns="" id="{627308E4-6FD0-41D0-A320-D514FBF255F5}"/>
                  </a:ext>
                </a:extLst>
              </p:cNvPr>
              <p:cNvSpPr>
                <a:spLocks/>
              </p:cNvSpPr>
              <p:nvPr/>
            </p:nvSpPr>
            <p:spPr bwMode="auto">
              <a:xfrm>
                <a:off x="4574" y="3616"/>
                <a:ext cx="5" cy="5"/>
              </a:xfrm>
              <a:custGeom>
                <a:avLst/>
                <a:gdLst>
                  <a:gd name="T0" fmla="*/ 3 w 10"/>
                  <a:gd name="T1" fmla="*/ 0 h 12"/>
                  <a:gd name="T2" fmla="*/ 3 w 10"/>
                  <a:gd name="T3" fmla="*/ 0 h 12"/>
                  <a:gd name="T4" fmla="*/ 5 w 10"/>
                  <a:gd name="T5" fmla="*/ 0 h 12"/>
                  <a:gd name="T6" fmla="*/ 5 w 10"/>
                  <a:gd name="T7" fmla="*/ 1 h 12"/>
                  <a:gd name="T8" fmla="*/ 5 w 10"/>
                  <a:gd name="T9" fmla="*/ 3 h 12"/>
                  <a:gd name="T10" fmla="*/ 5 w 10"/>
                  <a:gd name="T11" fmla="*/ 4 h 12"/>
                  <a:gd name="T12" fmla="*/ 5 w 10"/>
                  <a:gd name="T13" fmla="*/ 5 h 12"/>
                  <a:gd name="T14" fmla="*/ 3 w 10"/>
                  <a:gd name="T15" fmla="*/ 5 h 12"/>
                  <a:gd name="T16" fmla="*/ 3 w 10"/>
                  <a:gd name="T17" fmla="*/ 5 h 12"/>
                  <a:gd name="T18" fmla="*/ 1 w 10"/>
                  <a:gd name="T19" fmla="*/ 5 h 12"/>
                  <a:gd name="T20" fmla="*/ 1 w 10"/>
                  <a:gd name="T21" fmla="*/ 5 h 12"/>
                  <a:gd name="T22" fmla="*/ 0 w 10"/>
                  <a:gd name="T23" fmla="*/ 4 h 12"/>
                  <a:gd name="T24" fmla="*/ 0 w 10"/>
                  <a:gd name="T25" fmla="*/ 3 h 12"/>
                  <a:gd name="T26" fmla="*/ 0 w 10"/>
                  <a:gd name="T27" fmla="*/ 1 h 12"/>
                  <a:gd name="T28" fmla="*/ 1 w 10"/>
                  <a:gd name="T29" fmla="*/ 0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1" name="Freeform 608">
                <a:extLst>
                  <a:ext uri="{FF2B5EF4-FFF2-40B4-BE49-F238E27FC236}">
                    <a16:creationId xmlns:a16="http://schemas.microsoft.com/office/drawing/2014/main" xmlns="" id="{8E60D7A7-A4FB-4535-A330-0A50BEE7DE50}"/>
                  </a:ext>
                </a:extLst>
              </p:cNvPr>
              <p:cNvSpPr>
                <a:spLocks/>
              </p:cNvSpPr>
              <p:nvPr/>
            </p:nvSpPr>
            <p:spPr bwMode="auto">
              <a:xfrm>
                <a:off x="4574" y="3616"/>
                <a:ext cx="5" cy="5"/>
              </a:xfrm>
              <a:custGeom>
                <a:avLst/>
                <a:gdLst>
                  <a:gd name="T0" fmla="*/ 3 w 10"/>
                  <a:gd name="T1" fmla="*/ 0 h 12"/>
                  <a:gd name="T2" fmla="*/ 3 w 10"/>
                  <a:gd name="T3" fmla="*/ 0 h 12"/>
                  <a:gd name="T4" fmla="*/ 3 w 10"/>
                  <a:gd name="T5" fmla="*/ 0 h 12"/>
                  <a:gd name="T6" fmla="*/ 5 w 10"/>
                  <a:gd name="T7" fmla="*/ 0 h 12"/>
                  <a:gd name="T8" fmla="*/ 5 w 10"/>
                  <a:gd name="T9" fmla="*/ 1 h 12"/>
                  <a:gd name="T10" fmla="*/ 5 w 10"/>
                  <a:gd name="T11" fmla="*/ 3 h 12"/>
                  <a:gd name="T12" fmla="*/ 5 w 10"/>
                  <a:gd name="T13" fmla="*/ 3 h 12"/>
                  <a:gd name="T14" fmla="*/ 5 w 10"/>
                  <a:gd name="T15" fmla="*/ 4 h 12"/>
                  <a:gd name="T16" fmla="*/ 5 w 10"/>
                  <a:gd name="T17" fmla="*/ 5 h 12"/>
                  <a:gd name="T18" fmla="*/ 3 w 10"/>
                  <a:gd name="T19" fmla="*/ 5 h 12"/>
                  <a:gd name="T20" fmla="*/ 3 w 10"/>
                  <a:gd name="T21" fmla="*/ 5 h 12"/>
                  <a:gd name="T22" fmla="*/ 3 w 10"/>
                  <a:gd name="T23" fmla="*/ 5 h 12"/>
                  <a:gd name="T24" fmla="*/ 1 w 10"/>
                  <a:gd name="T25" fmla="*/ 5 h 12"/>
                  <a:gd name="T26" fmla="*/ 1 w 10"/>
                  <a:gd name="T27" fmla="*/ 5 h 12"/>
                  <a:gd name="T28" fmla="*/ 0 w 10"/>
                  <a:gd name="T29" fmla="*/ 4 h 12"/>
                  <a:gd name="T30" fmla="*/ 0 w 10"/>
                  <a:gd name="T31" fmla="*/ 3 h 12"/>
                  <a:gd name="T32" fmla="*/ 0 w 10"/>
                  <a:gd name="T33" fmla="*/ 3 h 12"/>
                  <a:gd name="T34" fmla="*/ 0 w 10"/>
                  <a:gd name="T35" fmla="*/ 1 h 12"/>
                  <a:gd name="T36" fmla="*/ 1 w 10"/>
                  <a:gd name="T37" fmla="*/ 0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2" name="Freeform 609">
                <a:extLst>
                  <a:ext uri="{FF2B5EF4-FFF2-40B4-BE49-F238E27FC236}">
                    <a16:creationId xmlns:a16="http://schemas.microsoft.com/office/drawing/2014/main" xmlns="" id="{E3F41905-53CC-4CB6-B8DB-503D110451CC}"/>
                  </a:ext>
                </a:extLst>
              </p:cNvPr>
              <p:cNvSpPr>
                <a:spLocks/>
              </p:cNvSpPr>
              <p:nvPr/>
            </p:nvSpPr>
            <p:spPr bwMode="auto">
              <a:xfrm>
                <a:off x="4574" y="3626"/>
                <a:ext cx="5" cy="6"/>
              </a:xfrm>
              <a:custGeom>
                <a:avLst/>
                <a:gdLst>
                  <a:gd name="T0" fmla="*/ 3 w 10"/>
                  <a:gd name="T1" fmla="*/ 0 h 11"/>
                  <a:gd name="T2" fmla="*/ 3 w 10"/>
                  <a:gd name="T3" fmla="*/ 0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3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0"/>
                    </a:lnTo>
                    <a:lnTo>
                      <a:pt x="9" y="1"/>
                    </a:lnTo>
                    <a:lnTo>
                      <a:pt x="10" y="3"/>
                    </a:lnTo>
                    <a:lnTo>
                      <a:pt x="10" y="5"/>
                    </a:lnTo>
                    <a:lnTo>
                      <a:pt x="10" y="8"/>
                    </a:lnTo>
                    <a:lnTo>
                      <a:pt x="9" y="9"/>
                    </a:lnTo>
                    <a:lnTo>
                      <a:pt x="7" y="11"/>
                    </a:lnTo>
                    <a:lnTo>
                      <a:pt x="5" y="11"/>
                    </a:lnTo>
                    <a:lnTo>
                      <a:pt x="3" y="11"/>
                    </a:lnTo>
                    <a:lnTo>
                      <a:pt x="1" y="9"/>
                    </a:lnTo>
                    <a:lnTo>
                      <a:pt x="0" y="8"/>
                    </a:lnTo>
                    <a:lnTo>
                      <a:pt x="0" y="5"/>
                    </a:lnTo>
                    <a:lnTo>
                      <a:pt x="0" y="3"/>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3" name="Freeform 610">
                <a:extLst>
                  <a:ext uri="{FF2B5EF4-FFF2-40B4-BE49-F238E27FC236}">
                    <a16:creationId xmlns:a16="http://schemas.microsoft.com/office/drawing/2014/main" xmlns="" id="{0627B17C-AC4C-47FF-AB6D-E01237AC2695}"/>
                  </a:ext>
                </a:extLst>
              </p:cNvPr>
              <p:cNvSpPr>
                <a:spLocks/>
              </p:cNvSpPr>
              <p:nvPr/>
            </p:nvSpPr>
            <p:spPr bwMode="auto">
              <a:xfrm>
                <a:off x="4574" y="3626"/>
                <a:ext cx="5" cy="6"/>
              </a:xfrm>
              <a:custGeom>
                <a:avLst/>
                <a:gdLst>
                  <a:gd name="T0" fmla="*/ 3 w 10"/>
                  <a:gd name="T1" fmla="*/ 0 h 11"/>
                  <a:gd name="T2" fmla="*/ 3 w 10"/>
                  <a:gd name="T3" fmla="*/ 0 h 11"/>
                  <a:gd name="T4" fmla="*/ 3 w 10"/>
                  <a:gd name="T5" fmla="*/ 0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3 w 10"/>
                  <a:gd name="T21" fmla="*/ 6 h 11"/>
                  <a:gd name="T22" fmla="*/ 3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0"/>
                    </a:lnTo>
                    <a:lnTo>
                      <a:pt x="9" y="1"/>
                    </a:lnTo>
                    <a:lnTo>
                      <a:pt x="10" y="3"/>
                    </a:lnTo>
                    <a:lnTo>
                      <a:pt x="10" y="5"/>
                    </a:lnTo>
                    <a:lnTo>
                      <a:pt x="10" y="8"/>
                    </a:lnTo>
                    <a:lnTo>
                      <a:pt x="9" y="9"/>
                    </a:lnTo>
                    <a:lnTo>
                      <a:pt x="7" y="11"/>
                    </a:lnTo>
                    <a:lnTo>
                      <a:pt x="5" y="11"/>
                    </a:lnTo>
                    <a:lnTo>
                      <a:pt x="3" y="11"/>
                    </a:lnTo>
                    <a:lnTo>
                      <a:pt x="1" y="9"/>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4" name="Freeform 611">
                <a:extLst>
                  <a:ext uri="{FF2B5EF4-FFF2-40B4-BE49-F238E27FC236}">
                    <a16:creationId xmlns:a16="http://schemas.microsoft.com/office/drawing/2014/main" xmlns="" id="{0BD8B3BC-88DC-450F-9C22-F7A620198F19}"/>
                  </a:ext>
                </a:extLst>
              </p:cNvPr>
              <p:cNvSpPr>
                <a:spLocks/>
              </p:cNvSpPr>
              <p:nvPr/>
            </p:nvSpPr>
            <p:spPr bwMode="auto">
              <a:xfrm>
                <a:off x="4574" y="3635"/>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9"/>
                    </a:lnTo>
                    <a:lnTo>
                      <a:pt x="9" y="11"/>
                    </a:lnTo>
                    <a:lnTo>
                      <a:pt x="7" y="12"/>
                    </a:lnTo>
                    <a:lnTo>
                      <a:pt x="5" y="13"/>
                    </a:lnTo>
                    <a:lnTo>
                      <a:pt x="3" y="12"/>
                    </a:lnTo>
                    <a:lnTo>
                      <a:pt x="1" y="11"/>
                    </a:lnTo>
                    <a:lnTo>
                      <a:pt x="0" y="9"/>
                    </a:lnTo>
                    <a:lnTo>
                      <a:pt x="0" y="6"/>
                    </a:lnTo>
                    <a:lnTo>
                      <a:pt x="0" y="4"/>
                    </a:lnTo>
                    <a:lnTo>
                      <a:pt x="1" y="2"/>
                    </a:lnTo>
                    <a:lnTo>
                      <a:pt x="3" y="1"/>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5" name="Freeform 612">
                <a:extLst>
                  <a:ext uri="{FF2B5EF4-FFF2-40B4-BE49-F238E27FC236}">
                    <a16:creationId xmlns:a16="http://schemas.microsoft.com/office/drawing/2014/main" xmlns="" id="{43D72F2E-A44C-4449-A64B-D9A2FC70A468}"/>
                  </a:ext>
                </a:extLst>
              </p:cNvPr>
              <p:cNvSpPr>
                <a:spLocks/>
              </p:cNvSpPr>
              <p:nvPr/>
            </p:nvSpPr>
            <p:spPr bwMode="auto">
              <a:xfrm>
                <a:off x="4574" y="3635"/>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9"/>
                    </a:lnTo>
                    <a:lnTo>
                      <a:pt x="9" y="11"/>
                    </a:lnTo>
                    <a:lnTo>
                      <a:pt x="7" y="12"/>
                    </a:lnTo>
                    <a:lnTo>
                      <a:pt x="5" y="13"/>
                    </a:lnTo>
                    <a:lnTo>
                      <a:pt x="3" y="12"/>
                    </a:lnTo>
                    <a:lnTo>
                      <a:pt x="1" y="11"/>
                    </a:lnTo>
                    <a:lnTo>
                      <a:pt x="0" y="9"/>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6" name="Freeform 613">
                <a:extLst>
                  <a:ext uri="{FF2B5EF4-FFF2-40B4-BE49-F238E27FC236}">
                    <a16:creationId xmlns:a16="http://schemas.microsoft.com/office/drawing/2014/main" xmlns="" id="{C4BAE938-9F9C-4B73-B4C0-0D84146EBB05}"/>
                  </a:ext>
                </a:extLst>
              </p:cNvPr>
              <p:cNvSpPr>
                <a:spLocks/>
              </p:cNvSpPr>
              <p:nvPr/>
            </p:nvSpPr>
            <p:spPr bwMode="auto">
              <a:xfrm>
                <a:off x="4574" y="3646"/>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4"/>
                    </a:lnTo>
                    <a:lnTo>
                      <a:pt x="10" y="7"/>
                    </a:lnTo>
                    <a:lnTo>
                      <a:pt x="10" y="9"/>
                    </a:lnTo>
                    <a:lnTo>
                      <a:pt x="9" y="11"/>
                    </a:lnTo>
                    <a:lnTo>
                      <a:pt x="7" y="12"/>
                    </a:lnTo>
                    <a:lnTo>
                      <a:pt x="5" y="12"/>
                    </a:lnTo>
                    <a:lnTo>
                      <a:pt x="3" y="12"/>
                    </a:lnTo>
                    <a:lnTo>
                      <a:pt x="1" y="11"/>
                    </a:lnTo>
                    <a:lnTo>
                      <a:pt x="0" y="9"/>
                    </a:lnTo>
                    <a:lnTo>
                      <a:pt x="0" y="7"/>
                    </a:lnTo>
                    <a:lnTo>
                      <a:pt x="0" y="4"/>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7" name="Freeform 614">
                <a:extLst>
                  <a:ext uri="{FF2B5EF4-FFF2-40B4-BE49-F238E27FC236}">
                    <a16:creationId xmlns:a16="http://schemas.microsoft.com/office/drawing/2014/main" xmlns="" id="{B254861C-DFD0-4D5C-AAFF-BEF60BEDF89C}"/>
                  </a:ext>
                </a:extLst>
              </p:cNvPr>
              <p:cNvSpPr>
                <a:spLocks/>
              </p:cNvSpPr>
              <p:nvPr/>
            </p:nvSpPr>
            <p:spPr bwMode="auto">
              <a:xfrm>
                <a:off x="4574" y="3646"/>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4"/>
                    </a:lnTo>
                    <a:lnTo>
                      <a:pt x="10" y="7"/>
                    </a:lnTo>
                    <a:lnTo>
                      <a:pt x="10" y="9"/>
                    </a:lnTo>
                    <a:lnTo>
                      <a:pt x="9" y="11"/>
                    </a:lnTo>
                    <a:lnTo>
                      <a:pt x="7" y="12"/>
                    </a:lnTo>
                    <a:lnTo>
                      <a:pt x="5" y="12"/>
                    </a:lnTo>
                    <a:lnTo>
                      <a:pt x="3" y="12"/>
                    </a:lnTo>
                    <a:lnTo>
                      <a:pt x="1" y="11"/>
                    </a:lnTo>
                    <a:lnTo>
                      <a:pt x="0" y="9"/>
                    </a:lnTo>
                    <a:lnTo>
                      <a:pt x="0" y="7"/>
                    </a:lnTo>
                    <a:lnTo>
                      <a:pt x="0" y="4"/>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8" name="Freeform 615">
                <a:extLst>
                  <a:ext uri="{FF2B5EF4-FFF2-40B4-BE49-F238E27FC236}">
                    <a16:creationId xmlns:a16="http://schemas.microsoft.com/office/drawing/2014/main" xmlns="" id="{3A8E0E25-0D6D-4622-A31B-8D16E1E48233}"/>
                  </a:ext>
                </a:extLst>
              </p:cNvPr>
              <p:cNvSpPr>
                <a:spLocks/>
              </p:cNvSpPr>
              <p:nvPr/>
            </p:nvSpPr>
            <p:spPr bwMode="auto">
              <a:xfrm>
                <a:off x="4574" y="3655"/>
                <a:ext cx="5" cy="7"/>
              </a:xfrm>
              <a:custGeom>
                <a:avLst/>
                <a:gdLst>
                  <a:gd name="T0" fmla="*/ 2 w 9"/>
                  <a:gd name="T1" fmla="*/ 0 h 13"/>
                  <a:gd name="T2" fmla="*/ 4 w 9"/>
                  <a:gd name="T3" fmla="*/ 1 h 13"/>
                  <a:gd name="T4" fmla="*/ 4 w 9"/>
                  <a:gd name="T5" fmla="*/ 1 h 13"/>
                  <a:gd name="T6" fmla="*/ 5 w 9"/>
                  <a:gd name="T7" fmla="*/ 2 h 13"/>
                  <a:gd name="T8" fmla="*/ 5 w 9"/>
                  <a:gd name="T9" fmla="*/ 3 h 13"/>
                  <a:gd name="T10" fmla="*/ 5 w 9"/>
                  <a:gd name="T11" fmla="*/ 4 h 13"/>
                  <a:gd name="T12" fmla="*/ 4 w 9"/>
                  <a:gd name="T13" fmla="*/ 6 h 13"/>
                  <a:gd name="T14" fmla="*/ 4 w 9"/>
                  <a:gd name="T15" fmla="*/ 6 h 13"/>
                  <a:gd name="T16" fmla="*/ 2 w 9"/>
                  <a:gd name="T17" fmla="*/ 7 h 13"/>
                  <a:gd name="T18" fmla="*/ 2 w 9"/>
                  <a:gd name="T19" fmla="*/ 6 h 13"/>
                  <a:gd name="T20" fmla="*/ 1 w 9"/>
                  <a:gd name="T21" fmla="*/ 6 h 13"/>
                  <a:gd name="T22" fmla="*/ 0 w 9"/>
                  <a:gd name="T23" fmla="*/ 4 h 13"/>
                  <a:gd name="T24" fmla="*/ 0 w 9"/>
                  <a:gd name="T25" fmla="*/ 3 h 13"/>
                  <a:gd name="T26" fmla="*/ 0 w 9"/>
                  <a:gd name="T27" fmla="*/ 2 h 13"/>
                  <a:gd name="T28" fmla="*/ 1 w 9"/>
                  <a:gd name="T29" fmla="*/ 1 h 13"/>
                  <a:gd name="T30" fmla="*/ 2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7" y="1"/>
                    </a:lnTo>
                    <a:lnTo>
                      <a:pt x="8" y="2"/>
                    </a:lnTo>
                    <a:lnTo>
                      <a:pt x="9" y="4"/>
                    </a:lnTo>
                    <a:lnTo>
                      <a:pt x="9" y="6"/>
                    </a:lnTo>
                    <a:lnTo>
                      <a:pt x="9" y="8"/>
                    </a:lnTo>
                    <a:lnTo>
                      <a:pt x="8" y="11"/>
                    </a:lnTo>
                    <a:lnTo>
                      <a:pt x="7" y="12"/>
                    </a:lnTo>
                    <a:lnTo>
                      <a:pt x="4" y="13"/>
                    </a:lnTo>
                    <a:lnTo>
                      <a:pt x="3" y="12"/>
                    </a:lnTo>
                    <a:lnTo>
                      <a:pt x="1" y="11"/>
                    </a:lnTo>
                    <a:lnTo>
                      <a:pt x="0" y="8"/>
                    </a:lnTo>
                    <a:lnTo>
                      <a:pt x="0" y="6"/>
                    </a:lnTo>
                    <a:lnTo>
                      <a:pt x="0" y="4"/>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9" name="Freeform 616">
                <a:extLst>
                  <a:ext uri="{FF2B5EF4-FFF2-40B4-BE49-F238E27FC236}">
                    <a16:creationId xmlns:a16="http://schemas.microsoft.com/office/drawing/2014/main" xmlns="" id="{9A9B232A-F0FF-4D92-8378-E1923BF85B36}"/>
                  </a:ext>
                </a:extLst>
              </p:cNvPr>
              <p:cNvSpPr>
                <a:spLocks/>
              </p:cNvSpPr>
              <p:nvPr/>
            </p:nvSpPr>
            <p:spPr bwMode="auto">
              <a:xfrm>
                <a:off x="4574" y="3655"/>
                <a:ext cx="5" cy="7"/>
              </a:xfrm>
              <a:custGeom>
                <a:avLst/>
                <a:gdLst>
                  <a:gd name="T0" fmla="*/ 2 w 9"/>
                  <a:gd name="T1" fmla="*/ 0 h 13"/>
                  <a:gd name="T2" fmla="*/ 2 w 9"/>
                  <a:gd name="T3" fmla="*/ 0 h 13"/>
                  <a:gd name="T4" fmla="*/ 4 w 9"/>
                  <a:gd name="T5" fmla="*/ 1 h 13"/>
                  <a:gd name="T6" fmla="*/ 4 w 9"/>
                  <a:gd name="T7" fmla="*/ 1 h 13"/>
                  <a:gd name="T8" fmla="*/ 5 w 9"/>
                  <a:gd name="T9" fmla="*/ 2 h 13"/>
                  <a:gd name="T10" fmla="*/ 5 w 9"/>
                  <a:gd name="T11" fmla="*/ 3 h 13"/>
                  <a:gd name="T12" fmla="*/ 5 w 9"/>
                  <a:gd name="T13" fmla="*/ 3 h 13"/>
                  <a:gd name="T14" fmla="*/ 5 w 9"/>
                  <a:gd name="T15" fmla="*/ 4 h 13"/>
                  <a:gd name="T16" fmla="*/ 4 w 9"/>
                  <a:gd name="T17" fmla="*/ 6 h 13"/>
                  <a:gd name="T18" fmla="*/ 4 w 9"/>
                  <a:gd name="T19" fmla="*/ 6 h 13"/>
                  <a:gd name="T20" fmla="*/ 2 w 9"/>
                  <a:gd name="T21" fmla="*/ 7 h 13"/>
                  <a:gd name="T22" fmla="*/ 2 w 9"/>
                  <a:gd name="T23" fmla="*/ 7 h 13"/>
                  <a:gd name="T24" fmla="*/ 2 w 9"/>
                  <a:gd name="T25" fmla="*/ 6 h 13"/>
                  <a:gd name="T26" fmla="*/ 1 w 9"/>
                  <a:gd name="T27" fmla="*/ 6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7" y="1"/>
                    </a:lnTo>
                    <a:lnTo>
                      <a:pt x="8" y="2"/>
                    </a:lnTo>
                    <a:lnTo>
                      <a:pt x="9" y="4"/>
                    </a:lnTo>
                    <a:lnTo>
                      <a:pt x="9" y="6"/>
                    </a:lnTo>
                    <a:lnTo>
                      <a:pt x="9" y="8"/>
                    </a:lnTo>
                    <a:lnTo>
                      <a:pt x="8" y="11"/>
                    </a:lnTo>
                    <a:lnTo>
                      <a:pt x="7" y="12"/>
                    </a:lnTo>
                    <a:lnTo>
                      <a:pt x="4" y="13"/>
                    </a:lnTo>
                    <a:lnTo>
                      <a:pt x="3" y="12"/>
                    </a:lnTo>
                    <a:lnTo>
                      <a:pt x="1" y="11"/>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0" name="Freeform 617">
                <a:extLst>
                  <a:ext uri="{FF2B5EF4-FFF2-40B4-BE49-F238E27FC236}">
                    <a16:creationId xmlns:a16="http://schemas.microsoft.com/office/drawing/2014/main" xmlns="" id="{8DC96310-B6CB-46C1-A43E-B95C192F9B67}"/>
                  </a:ext>
                </a:extLst>
              </p:cNvPr>
              <p:cNvSpPr>
                <a:spLocks/>
              </p:cNvSpPr>
              <p:nvPr/>
            </p:nvSpPr>
            <p:spPr bwMode="auto">
              <a:xfrm>
                <a:off x="4574" y="3666"/>
                <a:ext cx="5" cy="6"/>
              </a:xfrm>
              <a:custGeom>
                <a:avLst/>
                <a:gdLst>
                  <a:gd name="T0" fmla="*/ 2 w 9"/>
                  <a:gd name="T1" fmla="*/ 0 h 12"/>
                  <a:gd name="T2" fmla="*/ 4 w 9"/>
                  <a:gd name="T3" fmla="*/ 1 h 12"/>
                  <a:gd name="T4" fmla="*/ 4 w 9"/>
                  <a:gd name="T5" fmla="*/ 1 h 12"/>
                  <a:gd name="T6" fmla="*/ 5 w 9"/>
                  <a:gd name="T7" fmla="*/ 3 h 12"/>
                  <a:gd name="T8" fmla="*/ 5 w 9"/>
                  <a:gd name="T9" fmla="*/ 3 h 12"/>
                  <a:gd name="T10" fmla="*/ 5 w 9"/>
                  <a:gd name="T11" fmla="*/ 5 h 12"/>
                  <a:gd name="T12" fmla="*/ 4 w 9"/>
                  <a:gd name="T13" fmla="*/ 6 h 12"/>
                  <a:gd name="T14" fmla="*/ 4 w 9"/>
                  <a:gd name="T15" fmla="*/ 6 h 12"/>
                  <a:gd name="T16" fmla="*/ 2 w 9"/>
                  <a:gd name="T17" fmla="*/ 6 h 12"/>
                  <a:gd name="T18" fmla="*/ 2 w 9"/>
                  <a:gd name="T19" fmla="*/ 6 h 12"/>
                  <a:gd name="T20" fmla="*/ 1 w 9"/>
                  <a:gd name="T21" fmla="*/ 6 h 12"/>
                  <a:gd name="T22" fmla="*/ 0 w 9"/>
                  <a:gd name="T23" fmla="*/ 5 h 12"/>
                  <a:gd name="T24" fmla="*/ 0 w 9"/>
                  <a:gd name="T25" fmla="*/ 3 h 12"/>
                  <a:gd name="T26" fmla="*/ 0 w 9"/>
                  <a:gd name="T27" fmla="*/ 3 h 12"/>
                  <a:gd name="T28" fmla="*/ 1 w 9"/>
                  <a:gd name="T29" fmla="*/ 1 h 12"/>
                  <a:gd name="T30" fmla="*/ 2 w 9"/>
                  <a:gd name="T31" fmla="*/ 1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7" y="1"/>
                    </a:lnTo>
                    <a:lnTo>
                      <a:pt x="8" y="2"/>
                    </a:lnTo>
                    <a:lnTo>
                      <a:pt x="9" y="5"/>
                    </a:lnTo>
                    <a:lnTo>
                      <a:pt x="9" y="7"/>
                    </a:lnTo>
                    <a:lnTo>
                      <a:pt x="9" y="9"/>
                    </a:lnTo>
                    <a:lnTo>
                      <a:pt x="8" y="11"/>
                    </a:lnTo>
                    <a:lnTo>
                      <a:pt x="7" y="12"/>
                    </a:lnTo>
                    <a:lnTo>
                      <a:pt x="4" y="12"/>
                    </a:lnTo>
                    <a:lnTo>
                      <a:pt x="3" y="12"/>
                    </a:lnTo>
                    <a:lnTo>
                      <a:pt x="1" y="11"/>
                    </a:lnTo>
                    <a:lnTo>
                      <a:pt x="0" y="9"/>
                    </a:lnTo>
                    <a:lnTo>
                      <a:pt x="0" y="7"/>
                    </a:lnTo>
                    <a:lnTo>
                      <a:pt x="0" y="5"/>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1" name="Freeform 618">
                <a:extLst>
                  <a:ext uri="{FF2B5EF4-FFF2-40B4-BE49-F238E27FC236}">
                    <a16:creationId xmlns:a16="http://schemas.microsoft.com/office/drawing/2014/main" xmlns="" id="{968F01F5-0BA6-4B3D-A1F1-26826933F948}"/>
                  </a:ext>
                </a:extLst>
              </p:cNvPr>
              <p:cNvSpPr>
                <a:spLocks/>
              </p:cNvSpPr>
              <p:nvPr/>
            </p:nvSpPr>
            <p:spPr bwMode="auto">
              <a:xfrm>
                <a:off x="4574" y="3666"/>
                <a:ext cx="5" cy="6"/>
              </a:xfrm>
              <a:custGeom>
                <a:avLst/>
                <a:gdLst>
                  <a:gd name="T0" fmla="*/ 2 w 9"/>
                  <a:gd name="T1" fmla="*/ 0 h 12"/>
                  <a:gd name="T2" fmla="*/ 2 w 9"/>
                  <a:gd name="T3" fmla="*/ 0 h 12"/>
                  <a:gd name="T4" fmla="*/ 4 w 9"/>
                  <a:gd name="T5" fmla="*/ 1 h 12"/>
                  <a:gd name="T6" fmla="*/ 4 w 9"/>
                  <a:gd name="T7" fmla="*/ 1 h 12"/>
                  <a:gd name="T8" fmla="*/ 5 w 9"/>
                  <a:gd name="T9" fmla="*/ 3 h 12"/>
                  <a:gd name="T10" fmla="*/ 5 w 9"/>
                  <a:gd name="T11" fmla="*/ 3 h 12"/>
                  <a:gd name="T12" fmla="*/ 5 w 9"/>
                  <a:gd name="T13" fmla="*/ 3 h 12"/>
                  <a:gd name="T14" fmla="*/ 5 w 9"/>
                  <a:gd name="T15" fmla="*/ 5 h 12"/>
                  <a:gd name="T16" fmla="*/ 4 w 9"/>
                  <a:gd name="T17" fmla="*/ 6 h 12"/>
                  <a:gd name="T18" fmla="*/ 4 w 9"/>
                  <a:gd name="T19" fmla="*/ 6 h 12"/>
                  <a:gd name="T20" fmla="*/ 2 w 9"/>
                  <a:gd name="T21" fmla="*/ 6 h 12"/>
                  <a:gd name="T22" fmla="*/ 2 w 9"/>
                  <a:gd name="T23" fmla="*/ 6 h 12"/>
                  <a:gd name="T24" fmla="*/ 2 w 9"/>
                  <a:gd name="T25" fmla="*/ 6 h 12"/>
                  <a:gd name="T26" fmla="*/ 1 w 9"/>
                  <a:gd name="T27" fmla="*/ 6 h 12"/>
                  <a:gd name="T28" fmla="*/ 0 w 9"/>
                  <a:gd name="T29" fmla="*/ 5 h 12"/>
                  <a:gd name="T30" fmla="*/ 0 w 9"/>
                  <a:gd name="T31" fmla="*/ 3 h 12"/>
                  <a:gd name="T32" fmla="*/ 0 w 9"/>
                  <a:gd name="T33" fmla="*/ 3 h 12"/>
                  <a:gd name="T34" fmla="*/ 0 w 9"/>
                  <a:gd name="T35" fmla="*/ 3 h 12"/>
                  <a:gd name="T36" fmla="*/ 1 w 9"/>
                  <a:gd name="T37" fmla="*/ 1 h 12"/>
                  <a:gd name="T38" fmla="*/ 2 w 9"/>
                  <a:gd name="T39" fmla="*/ 1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7" y="1"/>
                    </a:lnTo>
                    <a:lnTo>
                      <a:pt x="8" y="2"/>
                    </a:lnTo>
                    <a:lnTo>
                      <a:pt x="9" y="5"/>
                    </a:lnTo>
                    <a:lnTo>
                      <a:pt x="9" y="7"/>
                    </a:lnTo>
                    <a:lnTo>
                      <a:pt x="9" y="9"/>
                    </a:lnTo>
                    <a:lnTo>
                      <a:pt x="8" y="11"/>
                    </a:lnTo>
                    <a:lnTo>
                      <a:pt x="7" y="12"/>
                    </a:lnTo>
                    <a:lnTo>
                      <a:pt x="4" y="12"/>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2" name="Freeform 619">
                <a:extLst>
                  <a:ext uri="{FF2B5EF4-FFF2-40B4-BE49-F238E27FC236}">
                    <a16:creationId xmlns:a16="http://schemas.microsoft.com/office/drawing/2014/main" xmlns="" id="{F1CBF76E-87E5-4D85-B2B3-2FBE3A887B35}"/>
                  </a:ext>
                </a:extLst>
              </p:cNvPr>
              <p:cNvSpPr>
                <a:spLocks/>
              </p:cNvSpPr>
              <p:nvPr/>
            </p:nvSpPr>
            <p:spPr bwMode="auto">
              <a:xfrm>
                <a:off x="4574" y="3676"/>
                <a:ext cx="5" cy="6"/>
              </a:xfrm>
              <a:custGeom>
                <a:avLst/>
                <a:gdLst>
                  <a:gd name="T0" fmla="*/ 2 w 9"/>
                  <a:gd name="T1" fmla="*/ 0 h 12"/>
                  <a:gd name="T2" fmla="*/ 4 w 9"/>
                  <a:gd name="T3" fmla="*/ 0 h 12"/>
                  <a:gd name="T4" fmla="*/ 4 w 9"/>
                  <a:gd name="T5" fmla="*/ 1 h 12"/>
                  <a:gd name="T6" fmla="*/ 5 w 9"/>
                  <a:gd name="T7" fmla="*/ 2 h 12"/>
                  <a:gd name="T8" fmla="*/ 5 w 9"/>
                  <a:gd name="T9" fmla="*/ 3 h 12"/>
                  <a:gd name="T10" fmla="*/ 5 w 9"/>
                  <a:gd name="T11" fmla="*/ 3 h 12"/>
                  <a:gd name="T12" fmla="*/ 4 w 9"/>
                  <a:gd name="T13" fmla="*/ 5 h 12"/>
                  <a:gd name="T14" fmla="*/ 4 w 9"/>
                  <a:gd name="T15" fmla="*/ 5 h 12"/>
                  <a:gd name="T16" fmla="*/ 2 w 9"/>
                  <a:gd name="T17" fmla="*/ 6 h 12"/>
                  <a:gd name="T18" fmla="*/ 2 w 9"/>
                  <a:gd name="T19" fmla="*/ 5 h 12"/>
                  <a:gd name="T20" fmla="*/ 1 w 9"/>
                  <a:gd name="T21" fmla="*/ 5 h 12"/>
                  <a:gd name="T22" fmla="*/ 0 w 9"/>
                  <a:gd name="T23" fmla="*/ 3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7" y="0"/>
                    </a:lnTo>
                    <a:lnTo>
                      <a:pt x="8" y="1"/>
                    </a:lnTo>
                    <a:lnTo>
                      <a:pt x="9" y="3"/>
                    </a:lnTo>
                    <a:lnTo>
                      <a:pt x="9" y="5"/>
                    </a:lnTo>
                    <a:lnTo>
                      <a:pt x="9" y="7"/>
                    </a:lnTo>
                    <a:lnTo>
                      <a:pt x="8" y="9"/>
                    </a:lnTo>
                    <a:lnTo>
                      <a:pt x="7" y="10"/>
                    </a:lnTo>
                    <a:lnTo>
                      <a:pt x="4" y="12"/>
                    </a:lnTo>
                    <a:lnTo>
                      <a:pt x="3" y="10"/>
                    </a:lnTo>
                    <a:lnTo>
                      <a:pt x="1" y="9"/>
                    </a:lnTo>
                    <a:lnTo>
                      <a:pt x="0" y="7"/>
                    </a:lnTo>
                    <a:lnTo>
                      <a:pt x="0" y="5"/>
                    </a:lnTo>
                    <a:lnTo>
                      <a:pt x="0" y="3"/>
                    </a:lnTo>
                    <a:lnTo>
                      <a:pt x="1" y="1"/>
                    </a:lnTo>
                    <a:lnTo>
                      <a:pt x="3" y="0"/>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3" name="Freeform 620">
                <a:extLst>
                  <a:ext uri="{FF2B5EF4-FFF2-40B4-BE49-F238E27FC236}">
                    <a16:creationId xmlns:a16="http://schemas.microsoft.com/office/drawing/2014/main" xmlns="" id="{4982AAD5-0630-47C3-B63A-28CC52DF148A}"/>
                  </a:ext>
                </a:extLst>
              </p:cNvPr>
              <p:cNvSpPr>
                <a:spLocks/>
              </p:cNvSpPr>
              <p:nvPr/>
            </p:nvSpPr>
            <p:spPr bwMode="auto">
              <a:xfrm>
                <a:off x="4574" y="3676"/>
                <a:ext cx="5" cy="6"/>
              </a:xfrm>
              <a:custGeom>
                <a:avLst/>
                <a:gdLst>
                  <a:gd name="T0" fmla="*/ 2 w 9"/>
                  <a:gd name="T1" fmla="*/ 0 h 12"/>
                  <a:gd name="T2" fmla="*/ 2 w 9"/>
                  <a:gd name="T3" fmla="*/ 0 h 12"/>
                  <a:gd name="T4" fmla="*/ 4 w 9"/>
                  <a:gd name="T5" fmla="*/ 0 h 12"/>
                  <a:gd name="T6" fmla="*/ 4 w 9"/>
                  <a:gd name="T7" fmla="*/ 1 h 12"/>
                  <a:gd name="T8" fmla="*/ 5 w 9"/>
                  <a:gd name="T9" fmla="*/ 2 h 12"/>
                  <a:gd name="T10" fmla="*/ 5 w 9"/>
                  <a:gd name="T11" fmla="*/ 3 h 12"/>
                  <a:gd name="T12" fmla="*/ 5 w 9"/>
                  <a:gd name="T13" fmla="*/ 3 h 12"/>
                  <a:gd name="T14" fmla="*/ 5 w 9"/>
                  <a:gd name="T15" fmla="*/ 3 h 12"/>
                  <a:gd name="T16" fmla="*/ 4 w 9"/>
                  <a:gd name="T17" fmla="*/ 5 h 12"/>
                  <a:gd name="T18" fmla="*/ 4 w 9"/>
                  <a:gd name="T19" fmla="*/ 5 h 12"/>
                  <a:gd name="T20" fmla="*/ 2 w 9"/>
                  <a:gd name="T21" fmla="*/ 6 h 12"/>
                  <a:gd name="T22" fmla="*/ 2 w 9"/>
                  <a:gd name="T23" fmla="*/ 6 h 12"/>
                  <a:gd name="T24" fmla="*/ 2 w 9"/>
                  <a:gd name="T25" fmla="*/ 5 h 12"/>
                  <a:gd name="T26" fmla="*/ 1 w 9"/>
                  <a:gd name="T27" fmla="*/ 5 h 12"/>
                  <a:gd name="T28" fmla="*/ 0 w 9"/>
                  <a:gd name="T29" fmla="*/ 3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7" y="0"/>
                    </a:lnTo>
                    <a:lnTo>
                      <a:pt x="8" y="1"/>
                    </a:lnTo>
                    <a:lnTo>
                      <a:pt x="9" y="3"/>
                    </a:lnTo>
                    <a:lnTo>
                      <a:pt x="9" y="5"/>
                    </a:lnTo>
                    <a:lnTo>
                      <a:pt x="9" y="7"/>
                    </a:lnTo>
                    <a:lnTo>
                      <a:pt x="8" y="9"/>
                    </a:lnTo>
                    <a:lnTo>
                      <a:pt x="7" y="10"/>
                    </a:lnTo>
                    <a:lnTo>
                      <a:pt x="4" y="12"/>
                    </a:lnTo>
                    <a:lnTo>
                      <a:pt x="3" y="10"/>
                    </a:lnTo>
                    <a:lnTo>
                      <a:pt x="1" y="9"/>
                    </a:lnTo>
                    <a:lnTo>
                      <a:pt x="0" y="7"/>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4" name="Freeform 621">
                <a:extLst>
                  <a:ext uri="{FF2B5EF4-FFF2-40B4-BE49-F238E27FC236}">
                    <a16:creationId xmlns:a16="http://schemas.microsoft.com/office/drawing/2014/main" xmlns="" id="{A17903E8-8BC2-45D2-B57C-AD97963A255D}"/>
                  </a:ext>
                </a:extLst>
              </p:cNvPr>
              <p:cNvSpPr>
                <a:spLocks/>
              </p:cNvSpPr>
              <p:nvPr/>
            </p:nvSpPr>
            <p:spPr bwMode="auto">
              <a:xfrm>
                <a:off x="4574" y="3686"/>
                <a:ext cx="5" cy="6"/>
              </a:xfrm>
              <a:custGeom>
                <a:avLst/>
                <a:gdLst>
                  <a:gd name="T0" fmla="*/ 2 w 9"/>
                  <a:gd name="T1" fmla="*/ 0 h 13"/>
                  <a:gd name="T2" fmla="*/ 4 w 9"/>
                  <a:gd name="T3" fmla="*/ 0 h 13"/>
                  <a:gd name="T4" fmla="*/ 4 w 9"/>
                  <a:gd name="T5" fmla="*/ 1 h 13"/>
                  <a:gd name="T6" fmla="*/ 5 w 9"/>
                  <a:gd name="T7" fmla="*/ 2 h 13"/>
                  <a:gd name="T8" fmla="*/ 5 w 9"/>
                  <a:gd name="T9" fmla="*/ 3 h 13"/>
                  <a:gd name="T10" fmla="*/ 5 w 9"/>
                  <a:gd name="T11" fmla="*/ 4 h 13"/>
                  <a:gd name="T12" fmla="*/ 4 w 9"/>
                  <a:gd name="T13" fmla="*/ 5 h 13"/>
                  <a:gd name="T14" fmla="*/ 4 w 9"/>
                  <a:gd name="T15" fmla="*/ 6 h 13"/>
                  <a:gd name="T16" fmla="*/ 2 w 9"/>
                  <a:gd name="T17" fmla="*/ 6 h 13"/>
                  <a:gd name="T18" fmla="*/ 2 w 9"/>
                  <a:gd name="T19" fmla="*/ 6 h 13"/>
                  <a:gd name="T20" fmla="*/ 1 w 9"/>
                  <a:gd name="T21" fmla="*/ 5 h 13"/>
                  <a:gd name="T22" fmla="*/ 0 w 9"/>
                  <a:gd name="T23" fmla="*/ 4 h 13"/>
                  <a:gd name="T24" fmla="*/ 0 w 9"/>
                  <a:gd name="T25" fmla="*/ 3 h 13"/>
                  <a:gd name="T26" fmla="*/ 0 w 9"/>
                  <a:gd name="T27" fmla="*/ 2 h 13"/>
                  <a:gd name="T28" fmla="*/ 1 w 9"/>
                  <a:gd name="T29" fmla="*/ 1 h 13"/>
                  <a:gd name="T30" fmla="*/ 2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7" y="1"/>
                    </a:lnTo>
                    <a:lnTo>
                      <a:pt x="8" y="2"/>
                    </a:lnTo>
                    <a:lnTo>
                      <a:pt x="9" y="4"/>
                    </a:lnTo>
                    <a:lnTo>
                      <a:pt x="9" y="7"/>
                    </a:lnTo>
                    <a:lnTo>
                      <a:pt x="9" y="9"/>
                    </a:lnTo>
                    <a:lnTo>
                      <a:pt x="8"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5" name="Freeform 622">
                <a:extLst>
                  <a:ext uri="{FF2B5EF4-FFF2-40B4-BE49-F238E27FC236}">
                    <a16:creationId xmlns:a16="http://schemas.microsoft.com/office/drawing/2014/main" xmlns="" id="{3B2A9D2A-6B2B-43C9-A1D7-F9135F8C1DE8}"/>
                  </a:ext>
                </a:extLst>
              </p:cNvPr>
              <p:cNvSpPr>
                <a:spLocks/>
              </p:cNvSpPr>
              <p:nvPr/>
            </p:nvSpPr>
            <p:spPr bwMode="auto">
              <a:xfrm>
                <a:off x="4574" y="3686"/>
                <a:ext cx="5" cy="6"/>
              </a:xfrm>
              <a:custGeom>
                <a:avLst/>
                <a:gdLst>
                  <a:gd name="T0" fmla="*/ 2 w 9"/>
                  <a:gd name="T1" fmla="*/ 0 h 13"/>
                  <a:gd name="T2" fmla="*/ 2 w 9"/>
                  <a:gd name="T3" fmla="*/ 0 h 13"/>
                  <a:gd name="T4" fmla="*/ 4 w 9"/>
                  <a:gd name="T5" fmla="*/ 0 h 13"/>
                  <a:gd name="T6" fmla="*/ 4 w 9"/>
                  <a:gd name="T7" fmla="*/ 1 h 13"/>
                  <a:gd name="T8" fmla="*/ 5 w 9"/>
                  <a:gd name="T9" fmla="*/ 2 h 13"/>
                  <a:gd name="T10" fmla="*/ 5 w 9"/>
                  <a:gd name="T11" fmla="*/ 3 h 13"/>
                  <a:gd name="T12" fmla="*/ 5 w 9"/>
                  <a:gd name="T13" fmla="*/ 3 h 13"/>
                  <a:gd name="T14" fmla="*/ 5 w 9"/>
                  <a:gd name="T15" fmla="*/ 4 h 13"/>
                  <a:gd name="T16" fmla="*/ 4 w 9"/>
                  <a:gd name="T17" fmla="*/ 5 h 13"/>
                  <a:gd name="T18" fmla="*/ 4 w 9"/>
                  <a:gd name="T19" fmla="*/ 6 h 13"/>
                  <a:gd name="T20" fmla="*/ 2 w 9"/>
                  <a:gd name="T21" fmla="*/ 6 h 13"/>
                  <a:gd name="T22" fmla="*/ 2 w 9"/>
                  <a:gd name="T23" fmla="*/ 6 h 13"/>
                  <a:gd name="T24" fmla="*/ 2 w 9"/>
                  <a:gd name="T25" fmla="*/ 6 h 13"/>
                  <a:gd name="T26" fmla="*/ 1 w 9"/>
                  <a:gd name="T27" fmla="*/ 5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7" y="1"/>
                    </a:lnTo>
                    <a:lnTo>
                      <a:pt x="8" y="2"/>
                    </a:lnTo>
                    <a:lnTo>
                      <a:pt x="9" y="4"/>
                    </a:lnTo>
                    <a:lnTo>
                      <a:pt x="9" y="7"/>
                    </a:lnTo>
                    <a:lnTo>
                      <a:pt x="9" y="9"/>
                    </a:lnTo>
                    <a:lnTo>
                      <a:pt x="8"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6" name="Freeform 623">
                <a:extLst>
                  <a:ext uri="{FF2B5EF4-FFF2-40B4-BE49-F238E27FC236}">
                    <a16:creationId xmlns:a16="http://schemas.microsoft.com/office/drawing/2014/main" xmlns="" id="{97079154-31F3-4642-90B1-D036E0472F66}"/>
                  </a:ext>
                </a:extLst>
              </p:cNvPr>
              <p:cNvSpPr>
                <a:spLocks/>
              </p:cNvSpPr>
              <p:nvPr/>
            </p:nvSpPr>
            <p:spPr bwMode="auto">
              <a:xfrm>
                <a:off x="4616" y="3616"/>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8"/>
                    </a:lnTo>
                    <a:lnTo>
                      <a:pt x="21" y="10"/>
                    </a:lnTo>
                    <a:lnTo>
                      <a:pt x="19" y="12"/>
                    </a:lnTo>
                    <a:lnTo>
                      <a:pt x="16" y="13"/>
                    </a:lnTo>
                    <a:lnTo>
                      <a:pt x="11" y="14"/>
                    </a:lnTo>
                    <a:lnTo>
                      <a:pt x="6" y="13"/>
                    </a:lnTo>
                    <a:lnTo>
                      <a:pt x="4" y="12"/>
                    </a:lnTo>
                    <a:lnTo>
                      <a:pt x="1" y="10"/>
                    </a:lnTo>
                    <a:lnTo>
                      <a:pt x="0" y="8"/>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7" name="Freeform 624">
                <a:extLst>
                  <a:ext uri="{FF2B5EF4-FFF2-40B4-BE49-F238E27FC236}">
                    <a16:creationId xmlns:a16="http://schemas.microsoft.com/office/drawing/2014/main" xmlns="" id="{2F6E5372-FBC8-489F-A498-A68744ED19FC}"/>
                  </a:ext>
                </a:extLst>
              </p:cNvPr>
              <p:cNvSpPr>
                <a:spLocks/>
              </p:cNvSpPr>
              <p:nvPr/>
            </p:nvSpPr>
            <p:spPr bwMode="auto">
              <a:xfrm>
                <a:off x="4616" y="3616"/>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8"/>
                    </a:lnTo>
                    <a:lnTo>
                      <a:pt x="21" y="10"/>
                    </a:lnTo>
                    <a:lnTo>
                      <a:pt x="19" y="12"/>
                    </a:lnTo>
                    <a:lnTo>
                      <a:pt x="16" y="13"/>
                    </a:lnTo>
                    <a:lnTo>
                      <a:pt x="11" y="14"/>
                    </a:lnTo>
                    <a:lnTo>
                      <a:pt x="6" y="13"/>
                    </a:lnTo>
                    <a:lnTo>
                      <a:pt x="4" y="12"/>
                    </a:lnTo>
                    <a:lnTo>
                      <a:pt x="1" y="10"/>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8" name="Freeform 625">
                <a:extLst>
                  <a:ext uri="{FF2B5EF4-FFF2-40B4-BE49-F238E27FC236}">
                    <a16:creationId xmlns:a16="http://schemas.microsoft.com/office/drawing/2014/main" xmlns="" id="{ACD93B2C-58E2-43CD-82F9-0000640806D2}"/>
                  </a:ext>
                </a:extLst>
              </p:cNvPr>
              <p:cNvSpPr>
                <a:spLocks/>
              </p:cNvSpPr>
              <p:nvPr/>
            </p:nvSpPr>
            <p:spPr bwMode="auto">
              <a:xfrm>
                <a:off x="4616" y="3630"/>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9" name="Freeform 626">
                <a:extLst>
                  <a:ext uri="{FF2B5EF4-FFF2-40B4-BE49-F238E27FC236}">
                    <a16:creationId xmlns:a16="http://schemas.microsoft.com/office/drawing/2014/main" xmlns="" id="{284E3D22-33B0-4DA9-BB97-3550A35853DC}"/>
                  </a:ext>
                </a:extLst>
              </p:cNvPr>
              <p:cNvSpPr>
                <a:spLocks/>
              </p:cNvSpPr>
              <p:nvPr/>
            </p:nvSpPr>
            <p:spPr bwMode="auto">
              <a:xfrm>
                <a:off x="4616" y="3630"/>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0" name="Freeform 627">
                <a:extLst>
                  <a:ext uri="{FF2B5EF4-FFF2-40B4-BE49-F238E27FC236}">
                    <a16:creationId xmlns:a16="http://schemas.microsoft.com/office/drawing/2014/main" xmlns="" id="{A663894C-0F7D-4EB0-BF2C-8F1E7ED88741}"/>
                  </a:ext>
                </a:extLst>
              </p:cNvPr>
              <p:cNvSpPr>
                <a:spLocks/>
              </p:cNvSpPr>
              <p:nvPr/>
            </p:nvSpPr>
            <p:spPr bwMode="auto">
              <a:xfrm>
                <a:off x="4616" y="3642"/>
                <a:ext cx="11" cy="8"/>
              </a:xfrm>
              <a:custGeom>
                <a:avLst/>
                <a:gdLst>
                  <a:gd name="T0" fmla="*/ 5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5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5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1" y="0"/>
                    </a:moveTo>
                    <a:lnTo>
                      <a:pt x="16" y="1"/>
                    </a:lnTo>
                    <a:lnTo>
                      <a:pt x="19" y="2"/>
                    </a:lnTo>
                    <a:lnTo>
                      <a:pt x="21" y="4"/>
                    </a:lnTo>
                    <a:lnTo>
                      <a:pt x="23" y="7"/>
                    </a:lnTo>
                    <a:lnTo>
                      <a:pt x="21" y="11"/>
                    </a:lnTo>
                    <a:lnTo>
                      <a:pt x="19" y="13"/>
                    </a:lnTo>
                    <a:lnTo>
                      <a:pt x="16" y="14"/>
                    </a:lnTo>
                    <a:lnTo>
                      <a:pt x="11" y="15"/>
                    </a:lnTo>
                    <a:lnTo>
                      <a:pt x="6" y="14"/>
                    </a:lnTo>
                    <a:lnTo>
                      <a:pt x="4" y="13"/>
                    </a:lnTo>
                    <a:lnTo>
                      <a:pt x="1" y="11"/>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1" name="Freeform 628">
                <a:extLst>
                  <a:ext uri="{FF2B5EF4-FFF2-40B4-BE49-F238E27FC236}">
                    <a16:creationId xmlns:a16="http://schemas.microsoft.com/office/drawing/2014/main" xmlns="" id="{B36E5156-F5AD-4894-A5F2-5CE4F75E2FA2}"/>
                  </a:ext>
                </a:extLst>
              </p:cNvPr>
              <p:cNvSpPr>
                <a:spLocks/>
              </p:cNvSpPr>
              <p:nvPr/>
            </p:nvSpPr>
            <p:spPr bwMode="auto">
              <a:xfrm>
                <a:off x="4616" y="3642"/>
                <a:ext cx="11" cy="8"/>
              </a:xfrm>
              <a:custGeom>
                <a:avLst/>
                <a:gdLst>
                  <a:gd name="T0" fmla="*/ 5 w 23"/>
                  <a:gd name="T1" fmla="*/ 0 h 15"/>
                  <a:gd name="T2" fmla="*/ 5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5 w 23"/>
                  <a:gd name="T21" fmla="*/ 8 h 15"/>
                  <a:gd name="T22" fmla="*/ 5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5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1" y="0"/>
                    </a:moveTo>
                    <a:lnTo>
                      <a:pt x="11" y="0"/>
                    </a:lnTo>
                    <a:lnTo>
                      <a:pt x="16" y="1"/>
                    </a:lnTo>
                    <a:lnTo>
                      <a:pt x="19" y="2"/>
                    </a:lnTo>
                    <a:lnTo>
                      <a:pt x="21" y="4"/>
                    </a:lnTo>
                    <a:lnTo>
                      <a:pt x="23" y="7"/>
                    </a:lnTo>
                    <a:lnTo>
                      <a:pt x="21" y="11"/>
                    </a:lnTo>
                    <a:lnTo>
                      <a:pt x="19" y="13"/>
                    </a:lnTo>
                    <a:lnTo>
                      <a:pt x="16" y="14"/>
                    </a:lnTo>
                    <a:lnTo>
                      <a:pt x="11" y="15"/>
                    </a:lnTo>
                    <a:lnTo>
                      <a:pt x="6" y="14"/>
                    </a:lnTo>
                    <a:lnTo>
                      <a:pt x="4" y="13"/>
                    </a:lnTo>
                    <a:lnTo>
                      <a:pt x="1" y="11"/>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2" name="Freeform 629">
                <a:extLst>
                  <a:ext uri="{FF2B5EF4-FFF2-40B4-BE49-F238E27FC236}">
                    <a16:creationId xmlns:a16="http://schemas.microsoft.com/office/drawing/2014/main" xmlns="" id="{6543C40C-4350-4DA8-A38C-B6B2E3E5BDE5}"/>
                  </a:ext>
                </a:extLst>
              </p:cNvPr>
              <p:cNvSpPr>
                <a:spLocks/>
              </p:cNvSpPr>
              <p:nvPr/>
            </p:nvSpPr>
            <p:spPr bwMode="auto">
              <a:xfrm>
                <a:off x="4616" y="3656"/>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3" name="Freeform 630">
                <a:extLst>
                  <a:ext uri="{FF2B5EF4-FFF2-40B4-BE49-F238E27FC236}">
                    <a16:creationId xmlns:a16="http://schemas.microsoft.com/office/drawing/2014/main" xmlns="" id="{3BCAE7B8-9E9F-46F2-857D-B25B779509A3}"/>
                  </a:ext>
                </a:extLst>
              </p:cNvPr>
              <p:cNvSpPr>
                <a:spLocks/>
              </p:cNvSpPr>
              <p:nvPr/>
            </p:nvSpPr>
            <p:spPr bwMode="auto">
              <a:xfrm>
                <a:off x="4616" y="3656"/>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4" name="Freeform 631">
                <a:extLst>
                  <a:ext uri="{FF2B5EF4-FFF2-40B4-BE49-F238E27FC236}">
                    <a16:creationId xmlns:a16="http://schemas.microsoft.com/office/drawing/2014/main" xmlns="" id="{4B039984-1093-4896-B511-414A1A7D9329}"/>
                  </a:ext>
                </a:extLst>
              </p:cNvPr>
              <p:cNvSpPr>
                <a:spLocks/>
              </p:cNvSpPr>
              <p:nvPr/>
            </p:nvSpPr>
            <p:spPr bwMode="auto">
              <a:xfrm>
                <a:off x="4616" y="3669"/>
                <a:ext cx="11" cy="7"/>
              </a:xfrm>
              <a:custGeom>
                <a:avLst/>
                <a:gdLst>
                  <a:gd name="T0" fmla="*/ 5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6"/>
                    </a:lnTo>
                    <a:lnTo>
                      <a:pt x="21" y="9"/>
                    </a:lnTo>
                    <a:lnTo>
                      <a:pt x="19" y="12"/>
                    </a:lnTo>
                    <a:lnTo>
                      <a:pt x="16" y="13"/>
                    </a:lnTo>
                    <a:lnTo>
                      <a:pt x="11" y="14"/>
                    </a:lnTo>
                    <a:lnTo>
                      <a:pt x="6" y="13"/>
                    </a:lnTo>
                    <a:lnTo>
                      <a:pt x="4" y="12"/>
                    </a:lnTo>
                    <a:lnTo>
                      <a:pt x="1" y="9"/>
                    </a:lnTo>
                    <a:lnTo>
                      <a:pt x="0" y="6"/>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5" name="Freeform 632">
                <a:extLst>
                  <a:ext uri="{FF2B5EF4-FFF2-40B4-BE49-F238E27FC236}">
                    <a16:creationId xmlns:a16="http://schemas.microsoft.com/office/drawing/2014/main" xmlns="" id="{5B6B3BF0-6012-4AF6-B497-BF424C836AC0}"/>
                  </a:ext>
                </a:extLst>
              </p:cNvPr>
              <p:cNvSpPr>
                <a:spLocks/>
              </p:cNvSpPr>
              <p:nvPr/>
            </p:nvSpPr>
            <p:spPr bwMode="auto">
              <a:xfrm>
                <a:off x="4616" y="3669"/>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6"/>
                    </a:lnTo>
                    <a:lnTo>
                      <a:pt x="21" y="9"/>
                    </a:lnTo>
                    <a:lnTo>
                      <a:pt x="19" y="12"/>
                    </a:lnTo>
                    <a:lnTo>
                      <a:pt x="16"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6" name="Freeform 633">
                <a:extLst>
                  <a:ext uri="{FF2B5EF4-FFF2-40B4-BE49-F238E27FC236}">
                    <a16:creationId xmlns:a16="http://schemas.microsoft.com/office/drawing/2014/main" xmlns="" id="{56BF1BCC-2202-4EE7-ADFD-67BC0CB599AA}"/>
                  </a:ext>
                </a:extLst>
              </p:cNvPr>
              <p:cNvSpPr>
                <a:spLocks/>
              </p:cNvSpPr>
              <p:nvPr/>
            </p:nvSpPr>
            <p:spPr bwMode="auto">
              <a:xfrm>
                <a:off x="4616" y="3682"/>
                <a:ext cx="11" cy="8"/>
              </a:xfrm>
              <a:custGeom>
                <a:avLst/>
                <a:gdLst>
                  <a:gd name="T0" fmla="*/ 5 w 23"/>
                  <a:gd name="T1" fmla="*/ 0 h 15"/>
                  <a:gd name="T2" fmla="*/ 8 w 23"/>
                  <a:gd name="T3" fmla="*/ 1 h 15"/>
                  <a:gd name="T4" fmla="*/ 9 w 23"/>
                  <a:gd name="T5" fmla="*/ 1 h 15"/>
                  <a:gd name="T6" fmla="*/ 10 w 23"/>
                  <a:gd name="T7" fmla="*/ 2 h 15"/>
                  <a:gd name="T8" fmla="*/ 11 w 23"/>
                  <a:gd name="T9" fmla="*/ 4 h 15"/>
                  <a:gd name="T10" fmla="*/ 10 w 23"/>
                  <a:gd name="T11" fmla="*/ 5 h 15"/>
                  <a:gd name="T12" fmla="*/ 9 w 23"/>
                  <a:gd name="T13" fmla="*/ 7 h 15"/>
                  <a:gd name="T14" fmla="*/ 8 w 23"/>
                  <a:gd name="T15" fmla="*/ 7 h 15"/>
                  <a:gd name="T16" fmla="*/ 5 w 23"/>
                  <a:gd name="T17" fmla="*/ 8 h 15"/>
                  <a:gd name="T18" fmla="*/ 3 w 23"/>
                  <a:gd name="T19" fmla="*/ 7 h 15"/>
                  <a:gd name="T20" fmla="*/ 2 w 23"/>
                  <a:gd name="T21" fmla="*/ 7 h 15"/>
                  <a:gd name="T22" fmla="*/ 0 w 23"/>
                  <a:gd name="T23" fmla="*/ 5 h 15"/>
                  <a:gd name="T24" fmla="*/ 0 w 23"/>
                  <a:gd name="T25" fmla="*/ 4 h 15"/>
                  <a:gd name="T26" fmla="*/ 0 w 23"/>
                  <a:gd name="T27" fmla="*/ 2 h 15"/>
                  <a:gd name="T28" fmla="*/ 2 w 23"/>
                  <a:gd name="T29" fmla="*/ 1 h 15"/>
                  <a:gd name="T30" fmla="*/ 3 w 23"/>
                  <a:gd name="T31" fmla="*/ 1 h 15"/>
                  <a:gd name="T32" fmla="*/ 5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1" y="0"/>
                    </a:moveTo>
                    <a:lnTo>
                      <a:pt x="16" y="1"/>
                    </a:lnTo>
                    <a:lnTo>
                      <a:pt x="19" y="2"/>
                    </a:lnTo>
                    <a:lnTo>
                      <a:pt x="21" y="4"/>
                    </a:lnTo>
                    <a:lnTo>
                      <a:pt x="23" y="7"/>
                    </a:lnTo>
                    <a:lnTo>
                      <a:pt x="21" y="10"/>
                    </a:lnTo>
                    <a:lnTo>
                      <a:pt x="19" y="13"/>
                    </a:lnTo>
                    <a:lnTo>
                      <a:pt x="16" y="14"/>
                    </a:lnTo>
                    <a:lnTo>
                      <a:pt x="11" y="15"/>
                    </a:lnTo>
                    <a:lnTo>
                      <a:pt x="6" y="14"/>
                    </a:lnTo>
                    <a:lnTo>
                      <a:pt x="4" y="13"/>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7" name="Freeform 634">
                <a:extLst>
                  <a:ext uri="{FF2B5EF4-FFF2-40B4-BE49-F238E27FC236}">
                    <a16:creationId xmlns:a16="http://schemas.microsoft.com/office/drawing/2014/main" xmlns="" id="{517ACB18-8025-4104-BAEB-9FFED0573D44}"/>
                  </a:ext>
                </a:extLst>
              </p:cNvPr>
              <p:cNvSpPr>
                <a:spLocks/>
              </p:cNvSpPr>
              <p:nvPr/>
            </p:nvSpPr>
            <p:spPr bwMode="auto">
              <a:xfrm>
                <a:off x="4616" y="3682"/>
                <a:ext cx="11" cy="8"/>
              </a:xfrm>
              <a:custGeom>
                <a:avLst/>
                <a:gdLst>
                  <a:gd name="T0" fmla="*/ 5 w 23"/>
                  <a:gd name="T1" fmla="*/ 0 h 15"/>
                  <a:gd name="T2" fmla="*/ 5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7 h 15"/>
                  <a:gd name="T18" fmla="*/ 8 w 23"/>
                  <a:gd name="T19" fmla="*/ 7 h 15"/>
                  <a:gd name="T20" fmla="*/ 5 w 23"/>
                  <a:gd name="T21" fmla="*/ 8 h 15"/>
                  <a:gd name="T22" fmla="*/ 5 w 23"/>
                  <a:gd name="T23" fmla="*/ 8 h 15"/>
                  <a:gd name="T24" fmla="*/ 3 w 23"/>
                  <a:gd name="T25" fmla="*/ 7 h 15"/>
                  <a:gd name="T26" fmla="*/ 2 w 23"/>
                  <a:gd name="T27" fmla="*/ 7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1 h 15"/>
                  <a:gd name="T40" fmla="*/ 5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1" y="0"/>
                    </a:moveTo>
                    <a:lnTo>
                      <a:pt x="11" y="0"/>
                    </a:lnTo>
                    <a:lnTo>
                      <a:pt x="16" y="1"/>
                    </a:lnTo>
                    <a:lnTo>
                      <a:pt x="19" y="2"/>
                    </a:lnTo>
                    <a:lnTo>
                      <a:pt x="21" y="4"/>
                    </a:lnTo>
                    <a:lnTo>
                      <a:pt x="23" y="7"/>
                    </a:lnTo>
                    <a:lnTo>
                      <a:pt x="21" y="10"/>
                    </a:lnTo>
                    <a:lnTo>
                      <a:pt x="19" y="13"/>
                    </a:lnTo>
                    <a:lnTo>
                      <a:pt x="16" y="14"/>
                    </a:lnTo>
                    <a:lnTo>
                      <a:pt x="11" y="15"/>
                    </a:lnTo>
                    <a:lnTo>
                      <a:pt x="6" y="14"/>
                    </a:lnTo>
                    <a:lnTo>
                      <a:pt x="4" y="13"/>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8" name="Freeform 635">
                <a:extLst>
                  <a:ext uri="{FF2B5EF4-FFF2-40B4-BE49-F238E27FC236}">
                    <a16:creationId xmlns:a16="http://schemas.microsoft.com/office/drawing/2014/main" xmlns="" id="{7F3AF451-D4AC-4FF0-9D7D-D6D055E15977}"/>
                  </a:ext>
                </a:extLst>
              </p:cNvPr>
              <p:cNvSpPr>
                <a:spLocks/>
              </p:cNvSpPr>
              <p:nvPr/>
            </p:nvSpPr>
            <p:spPr bwMode="auto">
              <a:xfrm>
                <a:off x="4647" y="3417"/>
                <a:ext cx="51" cy="282"/>
              </a:xfrm>
              <a:custGeom>
                <a:avLst/>
                <a:gdLst>
                  <a:gd name="T0" fmla="*/ 6 w 104"/>
                  <a:gd name="T1" fmla="*/ 0 h 564"/>
                  <a:gd name="T2" fmla="*/ 45 w 104"/>
                  <a:gd name="T3" fmla="*/ 0 h 564"/>
                  <a:gd name="T4" fmla="*/ 47 w 104"/>
                  <a:gd name="T5" fmla="*/ 1 h 564"/>
                  <a:gd name="T6" fmla="*/ 49 w 104"/>
                  <a:gd name="T7" fmla="*/ 2 h 564"/>
                  <a:gd name="T8" fmla="*/ 51 w 104"/>
                  <a:gd name="T9" fmla="*/ 5 h 564"/>
                  <a:gd name="T10" fmla="*/ 51 w 104"/>
                  <a:gd name="T11" fmla="*/ 9 h 564"/>
                  <a:gd name="T12" fmla="*/ 51 w 104"/>
                  <a:gd name="T13" fmla="*/ 274 h 564"/>
                  <a:gd name="T14" fmla="*/ 51 w 104"/>
                  <a:gd name="T15" fmla="*/ 277 h 564"/>
                  <a:gd name="T16" fmla="*/ 49 w 104"/>
                  <a:gd name="T17" fmla="*/ 280 h 564"/>
                  <a:gd name="T18" fmla="*/ 47 w 104"/>
                  <a:gd name="T19" fmla="*/ 282 h 564"/>
                  <a:gd name="T20" fmla="*/ 45 w 104"/>
                  <a:gd name="T21" fmla="*/ 282 h 564"/>
                  <a:gd name="T22" fmla="*/ 6 w 104"/>
                  <a:gd name="T23" fmla="*/ 282 h 564"/>
                  <a:gd name="T24" fmla="*/ 4 w 104"/>
                  <a:gd name="T25" fmla="*/ 282 h 564"/>
                  <a:gd name="T26" fmla="*/ 2 w 104"/>
                  <a:gd name="T27" fmla="*/ 280 h 564"/>
                  <a:gd name="T28" fmla="*/ 1 w 104"/>
                  <a:gd name="T29" fmla="*/ 277 h 564"/>
                  <a:gd name="T30" fmla="*/ 0 w 104"/>
                  <a:gd name="T31" fmla="*/ 274 h 564"/>
                  <a:gd name="T32" fmla="*/ 0 w 104"/>
                  <a:gd name="T33" fmla="*/ 9 h 564"/>
                  <a:gd name="T34" fmla="*/ 1 w 104"/>
                  <a:gd name="T35" fmla="*/ 5 h 564"/>
                  <a:gd name="T36" fmla="*/ 2 w 104"/>
                  <a:gd name="T37" fmla="*/ 2 h 564"/>
                  <a:gd name="T38" fmla="*/ 4 w 104"/>
                  <a:gd name="T39" fmla="*/ 1 h 564"/>
                  <a:gd name="T40" fmla="*/ 6 w 104"/>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64"/>
                  <a:gd name="T65" fmla="*/ 104 w 104"/>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2" y="553"/>
                    </a:lnTo>
                    <a:lnTo>
                      <a:pt x="0" y="547"/>
                    </a:lnTo>
                    <a:lnTo>
                      <a:pt x="0" y="17"/>
                    </a:lnTo>
                    <a:lnTo>
                      <a:pt x="2"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9" name="Freeform 636">
                <a:extLst>
                  <a:ext uri="{FF2B5EF4-FFF2-40B4-BE49-F238E27FC236}">
                    <a16:creationId xmlns:a16="http://schemas.microsoft.com/office/drawing/2014/main" xmlns="" id="{03741299-AFE1-4A4C-9161-469071D93585}"/>
                  </a:ext>
                </a:extLst>
              </p:cNvPr>
              <p:cNvSpPr>
                <a:spLocks/>
              </p:cNvSpPr>
              <p:nvPr/>
            </p:nvSpPr>
            <p:spPr bwMode="auto">
              <a:xfrm>
                <a:off x="4647" y="3417"/>
                <a:ext cx="51" cy="282"/>
              </a:xfrm>
              <a:custGeom>
                <a:avLst/>
                <a:gdLst>
                  <a:gd name="T0" fmla="*/ 6 w 104"/>
                  <a:gd name="T1" fmla="*/ 0 h 564"/>
                  <a:gd name="T2" fmla="*/ 45 w 104"/>
                  <a:gd name="T3" fmla="*/ 0 h 564"/>
                  <a:gd name="T4" fmla="*/ 45 w 104"/>
                  <a:gd name="T5" fmla="*/ 0 h 564"/>
                  <a:gd name="T6" fmla="*/ 47 w 104"/>
                  <a:gd name="T7" fmla="*/ 1 h 564"/>
                  <a:gd name="T8" fmla="*/ 49 w 104"/>
                  <a:gd name="T9" fmla="*/ 2 h 564"/>
                  <a:gd name="T10" fmla="*/ 51 w 104"/>
                  <a:gd name="T11" fmla="*/ 5 h 564"/>
                  <a:gd name="T12" fmla="*/ 51 w 104"/>
                  <a:gd name="T13" fmla="*/ 9 h 564"/>
                  <a:gd name="T14" fmla="*/ 51 w 104"/>
                  <a:gd name="T15" fmla="*/ 274 h 564"/>
                  <a:gd name="T16" fmla="*/ 51 w 104"/>
                  <a:gd name="T17" fmla="*/ 274 h 564"/>
                  <a:gd name="T18" fmla="*/ 51 w 104"/>
                  <a:gd name="T19" fmla="*/ 277 h 564"/>
                  <a:gd name="T20" fmla="*/ 49 w 104"/>
                  <a:gd name="T21" fmla="*/ 280 h 564"/>
                  <a:gd name="T22" fmla="*/ 47 w 104"/>
                  <a:gd name="T23" fmla="*/ 282 h 564"/>
                  <a:gd name="T24" fmla="*/ 45 w 104"/>
                  <a:gd name="T25" fmla="*/ 282 h 564"/>
                  <a:gd name="T26" fmla="*/ 6 w 104"/>
                  <a:gd name="T27" fmla="*/ 282 h 564"/>
                  <a:gd name="T28" fmla="*/ 6 w 104"/>
                  <a:gd name="T29" fmla="*/ 282 h 564"/>
                  <a:gd name="T30" fmla="*/ 4 w 104"/>
                  <a:gd name="T31" fmla="*/ 282 h 564"/>
                  <a:gd name="T32" fmla="*/ 2 w 104"/>
                  <a:gd name="T33" fmla="*/ 280 h 564"/>
                  <a:gd name="T34" fmla="*/ 1 w 104"/>
                  <a:gd name="T35" fmla="*/ 277 h 564"/>
                  <a:gd name="T36" fmla="*/ 0 w 104"/>
                  <a:gd name="T37" fmla="*/ 274 h 564"/>
                  <a:gd name="T38" fmla="*/ 0 w 104"/>
                  <a:gd name="T39" fmla="*/ 9 h 564"/>
                  <a:gd name="T40" fmla="*/ 0 w 104"/>
                  <a:gd name="T41" fmla="*/ 9 h 564"/>
                  <a:gd name="T42" fmla="*/ 1 w 104"/>
                  <a:gd name="T43" fmla="*/ 5 h 564"/>
                  <a:gd name="T44" fmla="*/ 2 w 104"/>
                  <a:gd name="T45" fmla="*/ 2 h 564"/>
                  <a:gd name="T46" fmla="*/ 4 w 104"/>
                  <a:gd name="T47" fmla="*/ 1 h 564"/>
                  <a:gd name="T48" fmla="*/ 6 w 104"/>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64"/>
                  <a:gd name="T77" fmla="*/ 104 w 104"/>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2" y="553"/>
                    </a:lnTo>
                    <a:lnTo>
                      <a:pt x="0" y="547"/>
                    </a:lnTo>
                    <a:lnTo>
                      <a:pt x="0" y="17"/>
                    </a:lnTo>
                    <a:lnTo>
                      <a:pt x="2"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0" name="Rectangle 637">
                <a:extLst>
                  <a:ext uri="{FF2B5EF4-FFF2-40B4-BE49-F238E27FC236}">
                    <a16:creationId xmlns:a16="http://schemas.microsoft.com/office/drawing/2014/main" xmlns="" id="{495EC13D-53AE-4DC8-A730-A1CED6417932}"/>
                  </a:ext>
                </a:extLst>
              </p:cNvPr>
              <p:cNvSpPr>
                <a:spLocks noChangeArrowheads="1"/>
              </p:cNvSpPr>
              <p:nvPr/>
            </p:nvSpPr>
            <p:spPr bwMode="auto">
              <a:xfrm>
                <a:off x="4647"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1" name="Rectangle 638">
                <a:extLst>
                  <a:ext uri="{FF2B5EF4-FFF2-40B4-BE49-F238E27FC236}">
                    <a16:creationId xmlns:a16="http://schemas.microsoft.com/office/drawing/2014/main" xmlns="" id="{4F91794E-E95A-444A-9945-95B2B6F835BD}"/>
                  </a:ext>
                </a:extLst>
              </p:cNvPr>
              <p:cNvSpPr>
                <a:spLocks noChangeArrowheads="1"/>
              </p:cNvSpPr>
              <p:nvPr/>
            </p:nvSpPr>
            <p:spPr bwMode="auto">
              <a:xfrm>
                <a:off x="4647"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2" name="Freeform 639">
                <a:extLst>
                  <a:ext uri="{FF2B5EF4-FFF2-40B4-BE49-F238E27FC236}">
                    <a16:creationId xmlns:a16="http://schemas.microsoft.com/office/drawing/2014/main" xmlns="" id="{6E4ED302-F199-4EFC-B096-E1BC8D90A0E4}"/>
                  </a:ext>
                </a:extLst>
              </p:cNvPr>
              <p:cNvSpPr>
                <a:spLocks/>
              </p:cNvSpPr>
              <p:nvPr/>
            </p:nvSpPr>
            <p:spPr bwMode="auto">
              <a:xfrm>
                <a:off x="4650" y="342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3" name="Freeform 640">
                <a:extLst>
                  <a:ext uri="{FF2B5EF4-FFF2-40B4-BE49-F238E27FC236}">
                    <a16:creationId xmlns:a16="http://schemas.microsoft.com/office/drawing/2014/main" xmlns="" id="{36B8BF3E-B8C3-48C8-B426-F1948F3C4207}"/>
                  </a:ext>
                </a:extLst>
              </p:cNvPr>
              <p:cNvSpPr>
                <a:spLocks/>
              </p:cNvSpPr>
              <p:nvPr/>
            </p:nvSpPr>
            <p:spPr bwMode="auto">
              <a:xfrm>
                <a:off x="4650" y="342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4" name="Freeform 641">
                <a:extLst>
                  <a:ext uri="{FF2B5EF4-FFF2-40B4-BE49-F238E27FC236}">
                    <a16:creationId xmlns:a16="http://schemas.microsoft.com/office/drawing/2014/main" xmlns="" id="{5A040D51-0FC3-4D31-8B36-032B06D9CE3F}"/>
                  </a:ext>
                </a:extLst>
              </p:cNvPr>
              <p:cNvSpPr>
                <a:spLocks/>
              </p:cNvSpPr>
              <p:nvPr/>
            </p:nvSpPr>
            <p:spPr bwMode="auto">
              <a:xfrm>
                <a:off x="4650" y="343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5" name="Freeform 642">
                <a:extLst>
                  <a:ext uri="{FF2B5EF4-FFF2-40B4-BE49-F238E27FC236}">
                    <a16:creationId xmlns:a16="http://schemas.microsoft.com/office/drawing/2014/main" xmlns="" id="{73779849-62B1-4E05-B731-00A13A1A34D0}"/>
                  </a:ext>
                </a:extLst>
              </p:cNvPr>
              <p:cNvSpPr>
                <a:spLocks/>
              </p:cNvSpPr>
              <p:nvPr/>
            </p:nvSpPr>
            <p:spPr bwMode="auto">
              <a:xfrm>
                <a:off x="4650" y="343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6" name="Freeform 643">
                <a:extLst>
                  <a:ext uri="{FF2B5EF4-FFF2-40B4-BE49-F238E27FC236}">
                    <a16:creationId xmlns:a16="http://schemas.microsoft.com/office/drawing/2014/main" xmlns="" id="{BBCD66FA-0EBF-45D1-BAFD-8B90ACCF2147}"/>
                  </a:ext>
                </a:extLst>
              </p:cNvPr>
              <p:cNvSpPr>
                <a:spLocks/>
              </p:cNvSpPr>
              <p:nvPr/>
            </p:nvSpPr>
            <p:spPr bwMode="auto">
              <a:xfrm>
                <a:off x="4650" y="344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7" name="Freeform 644">
                <a:extLst>
                  <a:ext uri="{FF2B5EF4-FFF2-40B4-BE49-F238E27FC236}">
                    <a16:creationId xmlns:a16="http://schemas.microsoft.com/office/drawing/2014/main" xmlns="" id="{AB644911-1F5B-4DF9-9869-01E0D4BA8B13}"/>
                  </a:ext>
                </a:extLst>
              </p:cNvPr>
              <p:cNvSpPr>
                <a:spLocks/>
              </p:cNvSpPr>
              <p:nvPr/>
            </p:nvSpPr>
            <p:spPr bwMode="auto">
              <a:xfrm>
                <a:off x="4650" y="344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8" name="Freeform 645">
                <a:extLst>
                  <a:ext uri="{FF2B5EF4-FFF2-40B4-BE49-F238E27FC236}">
                    <a16:creationId xmlns:a16="http://schemas.microsoft.com/office/drawing/2014/main" xmlns="" id="{CA73A039-E7C7-42D5-9A81-B0B724AAF4B2}"/>
                  </a:ext>
                </a:extLst>
              </p:cNvPr>
              <p:cNvSpPr>
                <a:spLocks/>
              </p:cNvSpPr>
              <p:nvPr/>
            </p:nvSpPr>
            <p:spPr bwMode="auto">
              <a:xfrm>
                <a:off x="4650" y="345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9" name="Freeform 646">
                <a:extLst>
                  <a:ext uri="{FF2B5EF4-FFF2-40B4-BE49-F238E27FC236}">
                    <a16:creationId xmlns:a16="http://schemas.microsoft.com/office/drawing/2014/main" xmlns="" id="{744A01DC-A8C2-403D-A7AA-27A17D9F8D4C}"/>
                  </a:ext>
                </a:extLst>
              </p:cNvPr>
              <p:cNvSpPr>
                <a:spLocks/>
              </p:cNvSpPr>
              <p:nvPr/>
            </p:nvSpPr>
            <p:spPr bwMode="auto">
              <a:xfrm>
                <a:off x="4650" y="345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0" name="Freeform 647">
                <a:extLst>
                  <a:ext uri="{FF2B5EF4-FFF2-40B4-BE49-F238E27FC236}">
                    <a16:creationId xmlns:a16="http://schemas.microsoft.com/office/drawing/2014/main" xmlns="" id="{99DD01A9-A90D-4006-AA59-9DCEF191BCF0}"/>
                  </a:ext>
                </a:extLst>
              </p:cNvPr>
              <p:cNvSpPr>
                <a:spLocks/>
              </p:cNvSpPr>
              <p:nvPr/>
            </p:nvSpPr>
            <p:spPr bwMode="auto">
              <a:xfrm>
                <a:off x="4650" y="3465"/>
                <a:ext cx="6" cy="6"/>
              </a:xfrm>
              <a:custGeom>
                <a:avLst/>
                <a:gdLst>
                  <a:gd name="T0" fmla="*/ 3 w 11"/>
                  <a:gd name="T1" fmla="*/ 0 h 11"/>
                  <a:gd name="T2" fmla="*/ 4 w 11"/>
                  <a:gd name="T3" fmla="*/ 1 h 11"/>
                  <a:gd name="T4" fmla="*/ 5 w 11"/>
                  <a:gd name="T5" fmla="*/ 1 h 11"/>
                  <a:gd name="T6" fmla="*/ 6 w 11"/>
                  <a:gd name="T7" fmla="*/ 2 h 11"/>
                  <a:gd name="T8" fmla="*/ 6 w 11"/>
                  <a:gd name="T9" fmla="*/ 3 h 11"/>
                  <a:gd name="T10" fmla="*/ 6 w 11"/>
                  <a:gd name="T11" fmla="*/ 4 h 11"/>
                  <a:gd name="T12" fmla="*/ 5 w 11"/>
                  <a:gd name="T13" fmla="*/ 5 h 11"/>
                  <a:gd name="T14" fmla="*/ 4 w 11"/>
                  <a:gd name="T15" fmla="*/ 6 h 11"/>
                  <a:gd name="T16" fmla="*/ 3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1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8" y="1"/>
                    </a:lnTo>
                    <a:lnTo>
                      <a:pt x="10" y="2"/>
                    </a:lnTo>
                    <a:lnTo>
                      <a:pt x="11" y="4"/>
                    </a:lnTo>
                    <a:lnTo>
                      <a:pt x="11" y="6"/>
                    </a:lnTo>
                    <a:lnTo>
                      <a:pt x="11" y="8"/>
                    </a:lnTo>
                    <a:lnTo>
                      <a:pt x="10" y="10"/>
                    </a:lnTo>
                    <a:lnTo>
                      <a:pt x="8" y="11"/>
                    </a:lnTo>
                    <a:lnTo>
                      <a:pt x="5" y="11"/>
                    </a:lnTo>
                    <a:lnTo>
                      <a:pt x="4" y="11"/>
                    </a:lnTo>
                    <a:lnTo>
                      <a:pt x="2" y="10"/>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1" name="Freeform 648">
                <a:extLst>
                  <a:ext uri="{FF2B5EF4-FFF2-40B4-BE49-F238E27FC236}">
                    <a16:creationId xmlns:a16="http://schemas.microsoft.com/office/drawing/2014/main" xmlns="" id="{2C6A4D51-15BC-41F8-8ACE-D46C391078FD}"/>
                  </a:ext>
                </a:extLst>
              </p:cNvPr>
              <p:cNvSpPr>
                <a:spLocks/>
              </p:cNvSpPr>
              <p:nvPr/>
            </p:nvSpPr>
            <p:spPr bwMode="auto">
              <a:xfrm>
                <a:off x="4650" y="3465"/>
                <a:ext cx="6" cy="6"/>
              </a:xfrm>
              <a:custGeom>
                <a:avLst/>
                <a:gdLst>
                  <a:gd name="T0" fmla="*/ 3 w 11"/>
                  <a:gd name="T1" fmla="*/ 0 h 11"/>
                  <a:gd name="T2" fmla="*/ 3 w 11"/>
                  <a:gd name="T3" fmla="*/ 0 h 11"/>
                  <a:gd name="T4" fmla="*/ 4 w 11"/>
                  <a:gd name="T5" fmla="*/ 1 h 11"/>
                  <a:gd name="T6" fmla="*/ 5 w 11"/>
                  <a:gd name="T7" fmla="*/ 1 h 11"/>
                  <a:gd name="T8" fmla="*/ 6 w 11"/>
                  <a:gd name="T9" fmla="*/ 2 h 11"/>
                  <a:gd name="T10" fmla="*/ 6 w 11"/>
                  <a:gd name="T11" fmla="*/ 3 h 11"/>
                  <a:gd name="T12" fmla="*/ 6 w 11"/>
                  <a:gd name="T13" fmla="*/ 3 h 11"/>
                  <a:gd name="T14" fmla="*/ 6 w 11"/>
                  <a:gd name="T15" fmla="*/ 4 h 11"/>
                  <a:gd name="T16" fmla="*/ 5 w 11"/>
                  <a:gd name="T17" fmla="*/ 5 h 11"/>
                  <a:gd name="T18" fmla="*/ 4 w 11"/>
                  <a:gd name="T19" fmla="*/ 6 h 11"/>
                  <a:gd name="T20" fmla="*/ 3 w 11"/>
                  <a:gd name="T21" fmla="*/ 6 h 11"/>
                  <a:gd name="T22" fmla="*/ 3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1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8" y="1"/>
                    </a:lnTo>
                    <a:lnTo>
                      <a:pt x="10" y="2"/>
                    </a:lnTo>
                    <a:lnTo>
                      <a:pt x="11" y="4"/>
                    </a:lnTo>
                    <a:lnTo>
                      <a:pt x="11" y="6"/>
                    </a:lnTo>
                    <a:lnTo>
                      <a:pt x="11" y="8"/>
                    </a:lnTo>
                    <a:lnTo>
                      <a:pt x="10" y="10"/>
                    </a:lnTo>
                    <a:lnTo>
                      <a:pt x="8" y="11"/>
                    </a:lnTo>
                    <a:lnTo>
                      <a:pt x="5" y="11"/>
                    </a:lnTo>
                    <a:lnTo>
                      <a:pt x="4" y="11"/>
                    </a:lnTo>
                    <a:lnTo>
                      <a:pt x="2" y="10"/>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2" name="Freeform 649">
                <a:extLst>
                  <a:ext uri="{FF2B5EF4-FFF2-40B4-BE49-F238E27FC236}">
                    <a16:creationId xmlns:a16="http://schemas.microsoft.com/office/drawing/2014/main" xmlns="" id="{93C84FD0-1139-427C-B29E-64DEAB18F44D}"/>
                  </a:ext>
                </a:extLst>
              </p:cNvPr>
              <p:cNvSpPr>
                <a:spLocks/>
              </p:cNvSpPr>
              <p:nvPr/>
            </p:nvSpPr>
            <p:spPr bwMode="auto">
              <a:xfrm>
                <a:off x="4650" y="347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3"/>
                    </a:lnTo>
                    <a:lnTo>
                      <a:pt x="11" y="6"/>
                    </a:lnTo>
                    <a:lnTo>
                      <a:pt x="11" y="9"/>
                    </a:lnTo>
                    <a:lnTo>
                      <a:pt x="10" y="11"/>
                    </a:lnTo>
                    <a:lnTo>
                      <a:pt x="8" y="12"/>
                    </a:lnTo>
                    <a:lnTo>
                      <a:pt x="5" y="12"/>
                    </a:lnTo>
                    <a:lnTo>
                      <a:pt x="4" y="12"/>
                    </a:lnTo>
                    <a:lnTo>
                      <a:pt x="2" y="11"/>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3" name="Freeform 650">
                <a:extLst>
                  <a:ext uri="{FF2B5EF4-FFF2-40B4-BE49-F238E27FC236}">
                    <a16:creationId xmlns:a16="http://schemas.microsoft.com/office/drawing/2014/main" xmlns="" id="{774AC82B-6CAF-465E-BD69-44D5B9470050}"/>
                  </a:ext>
                </a:extLst>
              </p:cNvPr>
              <p:cNvSpPr>
                <a:spLocks/>
              </p:cNvSpPr>
              <p:nvPr/>
            </p:nvSpPr>
            <p:spPr bwMode="auto">
              <a:xfrm>
                <a:off x="4650" y="347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3"/>
                    </a:lnTo>
                    <a:lnTo>
                      <a:pt x="11" y="6"/>
                    </a:lnTo>
                    <a:lnTo>
                      <a:pt x="11" y="9"/>
                    </a:lnTo>
                    <a:lnTo>
                      <a:pt x="10" y="11"/>
                    </a:lnTo>
                    <a:lnTo>
                      <a:pt x="8" y="12"/>
                    </a:lnTo>
                    <a:lnTo>
                      <a:pt x="5" y="12"/>
                    </a:lnTo>
                    <a:lnTo>
                      <a:pt x="4" y="12"/>
                    </a:lnTo>
                    <a:lnTo>
                      <a:pt x="2" y="11"/>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4" name="Freeform 651">
                <a:extLst>
                  <a:ext uri="{FF2B5EF4-FFF2-40B4-BE49-F238E27FC236}">
                    <a16:creationId xmlns:a16="http://schemas.microsoft.com/office/drawing/2014/main" xmlns="" id="{E46BFC26-1E72-4A62-8A46-E2899DE7DCA9}"/>
                  </a:ext>
                </a:extLst>
              </p:cNvPr>
              <p:cNvSpPr>
                <a:spLocks/>
              </p:cNvSpPr>
              <p:nvPr/>
            </p:nvSpPr>
            <p:spPr bwMode="auto">
              <a:xfrm>
                <a:off x="4650" y="348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3"/>
                    </a:lnTo>
                    <a:lnTo>
                      <a:pt x="11" y="5"/>
                    </a:lnTo>
                    <a:lnTo>
                      <a:pt x="11" y="7"/>
                    </a:lnTo>
                    <a:lnTo>
                      <a:pt x="11" y="9"/>
                    </a:lnTo>
                    <a:lnTo>
                      <a:pt x="10" y="11"/>
                    </a:lnTo>
                    <a:lnTo>
                      <a:pt x="8" y="12"/>
                    </a:lnTo>
                    <a:lnTo>
                      <a:pt x="5" y="13"/>
                    </a:lnTo>
                    <a:lnTo>
                      <a:pt x="4" y="12"/>
                    </a:lnTo>
                    <a:lnTo>
                      <a:pt x="2" y="11"/>
                    </a:lnTo>
                    <a:lnTo>
                      <a:pt x="0" y="9"/>
                    </a:lnTo>
                    <a:lnTo>
                      <a:pt x="0" y="7"/>
                    </a:lnTo>
                    <a:lnTo>
                      <a:pt x="0" y="5"/>
                    </a:lnTo>
                    <a:lnTo>
                      <a:pt x="2"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5" name="Freeform 652">
                <a:extLst>
                  <a:ext uri="{FF2B5EF4-FFF2-40B4-BE49-F238E27FC236}">
                    <a16:creationId xmlns:a16="http://schemas.microsoft.com/office/drawing/2014/main" xmlns="" id="{B03E8065-D273-45CC-A5C8-F914F99A4AD9}"/>
                  </a:ext>
                </a:extLst>
              </p:cNvPr>
              <p:cNvSpPr>
                <a:spLocks/>
              </p:cNvSpPr>
              <p:nvPr/>
            </p:nvSpPr>
            <p:spPr bwMode="auto">
              <a:xfrm>
                <a:off x="4650" y="348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3"/>
                    </a:lnTo>
                    <a:lnTo>
                      <a:pt x="11" y="5"/>
                    </a:lnTo>
                    <a:lnTo>
                      <a:pt x="11" y="7"/>
                    </a:lnTo>
                    <a:lnTo>
                      <a:pt x="11" y="9"/>
                    </a:lnTo>
                    <a:lnTo>
                      <a:pt x="10" y="11"/>
                    </a:lnTo>
                    <a:lnTo>
                      <a:pt x="8" y="12"/>
                    </a:lnTo>
                    <a:lnTo>
                      <a:pt x="5" y="13"/>
                    </a:lnTo>
                    <a:lnTo>
                      <a:pt x="4" y="12"/>
                    </a:lnTo>
                    <a:lnTo>
                      <a:pt x="2" y="11"/>
                    </a:lnTo>
                    <a:lnTo>
                      <a:pt x="0" y="9"/>
                    </a:lnTo>
                    <a:lnTo>
                      <a:pt x="0" y="7"/>
                    </a:lnTo>
                    <a:lnTo>
                      <a:pt x="0" y="5"/>
                    </a:lnTo>
                    <a:lnTo>
                      <a:pt x="2"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6" name="Freeform 653">
                <a:extLst>
                  <a:ext uri="{FF2B5EF4-FFF2-40B4-BE49-F238E27FC236}">
                    <a16:creationId xmlns:a16="http://schemas.microsoft.com/office/drawing/2014/main" xmlns="" id="{5273306E-BBA1-4A13-87FB-A407619612FC}"/>
                  </a:ext>
                </a:extLst>
              </p:cNvPr>
              <p:cNvSpPr>
                <a:spLocks/>
              </p:cNvSpPr>
              <p:nvPr/>
            </p:nvSpPr>
            <p:spPr bwMode="auto">
              <a:xfrm>
                <a:off x="4650" y="349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2"/>
                    </a:lnTo>
                    <a:lnTo>
                      <a:pt x="11" y="4"/>
                    </a:lnTo>
                    <a:lnTo>
                      <a:pt x="11" y="6"/>
                    </a:lnTo>
                    <a:lnTo>
                      <a:pt x="11" y="8"/>
                    </a:lnTo>
                    <a:lnTo>
                      <a:pt x="10" y="11"/>
                    </a:lnTo>
                    <a:lnTo>
                      <a:pt x="8" y="12"/>
                    </a:lnTo>
                    <a:lnTo>
                      <a:pt x="5" y="13"/>
                    </a:lnTo>
                    <a:lnTo>
                      <a:pt x="4" y="12"/>
                    </a:lnTo>
                    <a:lnTo>
                      <a:pt x="2" y="11"/>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7" name="Freeform 654">
                <a:extLst>
                  <a:ext uri="{FF2B5EF4-FFF2-40B4-BE49-F238E27FC236}">
                    <a16:creationId xmlns:a16="http://schemas.microsoft.com/office/drawing/2014/main" xmlns="" id="{C0044018-86D6-4167-8468-47781A80B099}"/>
                  </a:ext>
                </a:extLst>
              </p:cNvPr>
              <p:cNvSpPr>
                <a:spLocks/>
              </p:cNvSpPr>
              <p:nvPr/>
            </p:nvSpPr>
            <p:spPr bwMode="auto">
              <a:xfrm>
                <a:off x="4650" y="349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2"/>
                    </a:lnTo>
                    <a:lnTo>
                      <a:pt x="11" y="4"/>
                    </a:lnTo>
                    <a:lnTo>
                      <a:pt x="11" y="6"/>
                    </a:lnTo>
                    <a:lnTo>
                      <a:pt x="11" y="8"/>
                    </a:lnTo>
                    <a:lnTo>
                      <a:pt x="10" y="11"/>
                    </a:lnTo>
                    <a:lnTo>
                      <a:pt x="8" y="12"/>
                    </a:lnTo>
                    <a:lnTo>
                      <a:pt x="5" y="13"/>
                    </a:lnTo>
                    <a:lnTo>
                      <a:pt x="4" y="12"/>
                    </a:lnTo>
                    <a:lnTo>
                      <a:pt x="2" y="11"/>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8" name="Freeform 655">
                <a:extLst>
                  <a:ext uri="{FF2B5EF4-FFF2-40B4-BE49-F238E27FC236}">
                    <a16:creationId xmlns:a16="http://schemas.microsoft.com/office/drawing/2014/main" xmlns="" id="{F710B357-34F6-446F-9FC1-4E3014C167DB}"/>
                  </a:ext>
                </a:extLst>
              </p:cNvPr>
              <p:cNvSpPr>
                <a:spLocks/>
              </p:cNvSpPr>
              <p:nvPr/>
            </p:nvSpPr>
            <p:spPr bwMode="auto">
              <a:xfrm>
                <a:off x="4651" y="3505"/>
                <a:ext cx="5" cy="6"/>
              </a:xfrm>
              <a:custGeom>
                <a:avLst/>
                <a:gdLst>
                  <a:gd name="T0" fmla="*/ 2 w 9"/>
                  <a:gd name="T1" fmla="*/ 0 h 12"/>
                  <a:gd name="T2" fmla="*/ 3 w 9"/>
                  <a:gd name="T3" fmla="*/ 0 h 12"/>
                  <a:gd name="T4" fmla="*/ 4 w 9"/>
                  <a:gd name="T5" fmla="*/ 1 h 12"/>
                  <a:gd name="T6" fmla="*/ 5 w 9"/>
                  <a:gd name="T7" fmla="*/ 2 h 12"/>
                  <a:gd name="T8" fmla="*/ 5 w 9"/>
                  <a:gd name="T9" fmla="*/ 3 h 12"/>
                  <a:gd name="T10" fmla="*/ 5 w 9"/>
                  <a:gd name="T11" fmla="*/ 5 h 12"/>
                  <a:gd name="T12" fmla="*/ 4 w 9"/>
                  <a:gd name="T13" fmla="*/ 6 h 12"/>
                  <a:gd name="T14" fmla="*/ 3 w 9"/>
                  <a:gd name="T15" fmla="*/ 6 h 12"/>
                  <a:gd name="T16" fmla="*/ 2 w 9"/>
                  <a:gd name="T17" fmla="*/ 6 h 12"/>
                  <a:gd name="T18" fmla="*/ 2 w 9"/>
                  <a:gd name="T19" fmla="*/ 6 h 12"/>
                  <a:gd name="T20" fmla="*/ 1 w 9"/>
                  <a:gd name="T21" fmla="*/ 6 h 12"/>
                  <a:gd name="T22" fmla="*/ 0 w 9"/>
                  <a:gd name="T23" fmla="*/ 5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6" y="0"/>
                    </a:lnTo>
                    <a:lnTo>
                      <a:pt x="8" y="1"/>
                    </a:lnTo>
                    <a:lnTo>
                      <a:pt x="9" y="3"/>
                    </a:lnTo>
                    <a:lnTo>
                      <a:pt x="9" y="7"/>
                    </a:lnTo>
                    <a:lnTo>
                      <a:pt x="9" y="9"/>
                    </a:lnTo>
                    <a:lnTo>
                      <a:pt x="8" y="11"/>
                    </a:lnTo>
                    <a:lnTo>
                      <a:pt x="6"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9" name="Freeform 656">
                <a:extLst>
                  <a:ext uri="{FF2B5EF4-FFF2-40B4-BE49-F238E27FC236}">
                    <a16:creationId xmlns:a16="http://schemas.microsoft.com/office/drawing/2014/main" xmlns="" id="{EE225135-9B17-4A17-BC4A-E21490F9FA6C}"/>
                  </a:ext>
                </a:extLst>
              </p:cNvPr>
              <p:cNvSpPr>
                <a:spLocks/>
              </p:cNvSpPr>
              <p:nvPr/>
            </p:nvSpPr>
            <p:spPr bwMode="auto">
              <a:xfrm>
                <a:off x="4651" y="3505"/>
                <a:ext cx="5" cy="6"/>
              </a:xfrm>
              <a:custGeom>
                <a:avLst/>
                <a:gdLst>
                  <a:gd name="T0" fmla="*/ 2 w 9"/>
                  <a:gd name="T1" fmla="*/ 0 h 12"/>
                  <a:gd name="T2" fmla="*/ 2 w 9"/>
                  <a:gd name="T3" fmla="*/ 0 h 12"/>
                  <a:gd name="T4" fmla="*/ 3 w 9"/>
                  <a:gd name="T5" fmla="*/ 0 h 12"/>
                  <a:gd name="T6" fmla="*/ 4 w 9"/>
                  <a:gd name="T7" fmla="*/ 1 h 12"/>
                  <a:gd name="T8" fmla="*/ 5 w 9"/>
                  <a:gd name="T9" fmla="*/ 2 h 12"/>
                  <a:gd name="T10" fmla="*/ 5 w 9"/>
                  <a:gd name="T11" fmla="*/ 3 h 12"/>
                  <a:gd name="T12" fmla="*/ 5 w 9"/>
                  <a:gd name="T13" fmla="*/ 3 h 12"/>
                  <a:gd name="T14" fmla="*/ 5 w 9"/>
                  <a:gd name="T15" fmla="*/ 5 h 12"/>
                  <a:gd name="T16" fmla="*/ 4 w 9"/>
                  <a:gd name="T17" fmla="*/ 6 h 12"/>
                  <a:gd name="T18" fmla="*/ 3 w 9"/>
                  <a:gd name="T19" fmla="*/ 6 h 12"/>
                  <a:gd name="T20" fmla="*/ 2 w 9"/>
                  <a:gd name="T21" fmla="*/ 6 h 12"/>
                  <a:gd name="T22" fmla="*/ 2 w 9"/>
                  <a:gd name="T23" fmla="*/ 6 h 12"/>
                  <a:gd name="T24" fmla="*/ 2 w 9"/>
                  <a:gd name="T25" fmla="*/ 6 h 12"/>
                  <a:gd name="T26" fmla="*/ 1 w 9"/>
                  <a:gd name="T27" fmla="*/ 6 h 12"/>
                  <a:gd name="T28" fmla="*/ 0 w 9"/>
                  <a:gd name="T29" fmla="*/ 5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6" y="0"/>
                    </a:lnTo>
                    <a:lnTo>
                      <a:pt x="8" y="1"/>
                    </a:lnTo>
                    <a:lnTo>
                      <a:pt x="9" y="3"/>
                    </a:lnTo>
                    <a:lnTo>
                      <a:pt x="9" y="7"/>
                    </a:lnTo>
                    <a:lnTo>
                      <a:pt x="9" y="9"/>
                    </a:lnTo>
                    <a:lnTo>
                      <a:pt x="8" y="11"/>
                    </a:lnTo>
                    <a:lnTo>
                      <a:pt x="6"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0" name="Freeform 657">
                <a:extLst>
                  <a:ext uri="{FF2B5EF4-FFF2-40B4-BE49-F238E27FC236}">
                    <a16:creationId xmlns:a16="http://schemas.microsoft.com/office/drawing/2014/main" xmlns="" id="{E5D301CE-D17B-4D24-A4C9-31B28DEC771E}"/>
                  </a:ext>
                </a:extLst>
              </p:cNvPr>
              <p:cNvSpPr>
                <a:spLocks/>
              </p:cNvSpPr>
              <p:nvPr/>
            </p:nvSpPr>
            <p:spPr bwMode="auto">
              <a:xfrm>
                <a:off x="4651" y="3515"/>
                <a:ext cx="5" cy="6"/>
              </a:xfrm>
              <a:custGeom>
                <a:avLst/>
                <a:gdLst>
                  <a:gd name="T0" fmla="*/ 2 w 9"/>
                  <a:gd name="T1" fmla="*/ 0 h 12"/>
                  <a:gd name="T2" fmla="*/ 3 w 9"/>
                  <a:gd name="T3" fmla="*/ 0 h 12"/>
                  <a:gd name="T4" fmla="*/ 4 w 9"/>
                  <a:gd name="T5" fmla="*/ 1 h 12"/>
                  <a:gd name="T6" fmla="*/ 5 w 9"/>
                  <a:gd name="T7" fmla="*/ 2 h 12"/>
                  <a:gd name="T8" fmla="*/ 5 w 9"/>
                  <a:gd name="T9" fmla="*/ 3 h 12"/>
                  <a:gd name="T10" fmla="*/ 5 w 9"/>
                  <a:gd name="T11" fmla="*/ 4 h 12"/>
                  <a:gd name="T12" fmla="*/ 4 w 9"/>
                  <a:gd name="T13" fmla="*/ 5 h 12"/>
                  <a:gd name="T14" fmla="*/ 3 w 9"/>
                  <a:gd name="T15" fmla="*/ 6 h 12"/>
                  <a:gd name="T16" fmla="*/ 2 w 9"/>
                  <a:gd name="T17" fmla="*/ 6 h 12"/>
                  <a:gd name="T18" fmla="*/ 2 w 9"/>
                  <a:gd name="T19" fmla="*/ 6 h 12"/>
                  <a:gd name="T20" fmla="*/ 1 w 9"/>
                  <a:gd name="T21" fmla="*/ 5 h 12"/>
                  <a:gd name="T22" fmla="*/ 0 w 9"/>
                  <a:gd name="T23" fmla="*/ 4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6" y="0"/>
                    </a:lnTo>
                    <a:lnTo>
                      <a:pt x="8" y="1"/>
                    </a:lnTo>
                    <a:lnTo>
                      <a:pt x="9" y="3"/>
                    </a:lnTo>
                    <a:lnTo>
                      <a:pt x="9" y="5"/>
                    </a:lnTo>
                    <a:lnTo>
                      <a:pt x="9" y="8"/>
                    </a:lnTo>
                    <a:lnTo>
                      <a:pt x="8" y="9"/>
                    </a:lnTo>
                    <a:lnTo>
                      <a:pt x="6"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1" name="Freeform 658">
                <a:extLst>
                  <a:ext uri="{FF2B5EF4-FFF2-40B4-BE49-F238E27FC236}">
                    <a16:creationId xmlns:a16="http://schemas.microsoft.com/office/drawing/2014/main" xmlns="" id="{9DF2F75A-0B9C-4C22-A2AA-C8F46404BEAA}"/>
                  </a:ext>
                </a:extLst>
              </p:cNvPr>
              <p:cNvSpPr>
                <a:spLocks/>
              </p:cNvSpPr>
              <p:nvPr/>
            </p:nvSpPr>
            <p:spPr bwMode="auto">
              <a:xfrm>
                <a:off x="4651" y="3515"/>
                <a:ext cx="5" cy="6"/>
              </a:xfrm>
              <a:custGeom>
                <a:avLst/>
                <a:gdLst>
                  <a:gd name="T0" fmla="*/ 2 w 9"/>
                  <a:gd name="T1" fmla="*/ 0 h 12"/>
                  <a:gd name="T2" fmla="*/ 2 w 9"/>
                  <a:gd name="T3" fmla="*/ 0 h 12"/>
                  <a:gd name="T4" fmla="*/ 3 w 9"/>
                  <a:gd name="T5" fmla="*/ 0 h 12"/>
                  <a:gd name="T6" fmla="*/ 4 w 9"/>
                  <a:gd name="T7" fmla="*/ 1 h 12"/>
                  <a:gd name="T8" fmla="*/ 5 w 9"/>
                  <a:gd name="T9" fmla="*/ 2 h 12"/>
                  <a:gd name="T10" fmla="*/ 5 w 9"/>
                  <a:gd name="T11" fmla="*/ 3 h 12"/>
                  <a:gd name="T12" fmla="*/ 5 w 9"/>
                  <a:gd name="T13" fmla="*/ 3 h 12"/>
                  <a:gd name="T14" fmla="*/ 5 w 9"/>
                  <a:gd name="T15" fmla="*/ 4 h 12"/>
                  <a:gd name="T16" fmla="*/ 4 w 9"/>
                  <a:gd name="T17" fmla="*/ 5 h 12"/>
                  <a:gd name="T18" fmla="*/ 3 w 9"/>
                  <a:gd name="T19" fmla="*/ 6 h 12"/>
                  <a:gd name="T20" fmla="*/ 2 w 9"/>
                  <a:gd name="T21" fmla="*/ 6 h 12"/>
                  <a:gd name="T22" fmla="*/ 2 w 9"/>
                  <a:gd name="T23" fmla="*/ 6 h 12"/>
                  <a:gd name="T24" fmla="*/ 2 w 9"/>
                  <a:gd name="T25" fmla="*/ 6 h 12"/>
                  <a:gd name="T26" fmla="*/ 1 w 9"/>
                  <a:gd name="T27" fmla="*/ 5 h 12"/>
                  <a:gd name="T28" fmla="*/ 0 w 9"/>
                  <a:gd name="T29" fmla="*/ 4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6" y="0"/>
                    </a:lnTo>
                    <a:lnTo>
                      <a:pt x="8" y="1"/>
                    </a:lnTo>
                    <a:lnTo>
                      <a:pt x="9" y="3"/>
                    </a:lnTo>
                    <a:lnTo>
                      <a:pt x="9" y="5"/>
                    </a:lnTo>
                    <a:lnTo>
                      <a:pt x="9" y="8"/>
                    </a:lnTo>
                    <a:lnTo>
                      <a:pt x="8" y="9"/>
                    </a:lnTo>
                    <a:lnTo>
                      <a:pt x="6"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2" name="Freeform 659">
                <a:extLst>
                  <a:ext uri="{FF2B5EF4-FFF2-40B4-BE49-F238E27FC236}">
                    <a16:creationId xmlns:a16="http://schemas.microsoft.com/office/drawing/2014/main" xmlns="" id="{9DBBB7F0-856B-4795-B06E-FDA086410A46}"/>
                  </a:ext>
                </a:extLst>
              </p:cNvPr>
              <p:cNvSpPr>
                <a:spLocks/>
              </p:cNvSpPr>
              <p:nvPr/>
            </p:nvSpPr>
            <p:spPr bwMode="auto">
              <a:xfrm>
                <a:off x="4651" y="3525"/>
                <a:ext cx="5" cy="6"/>
              </a:xfrm>
              <a:custGeom>
                <a:avLst/>
                <a:gdLst>
                  <a:gd name="T0" fmla="*/ 2 w 9"/>
                  <a:gd name="T1" fmla="*/ 0 h 13"/>
                  <a:gd name="T2" fmla="*/ 3 w 9"/>
                  <a:gd name="T3" fmla="*/ 0 h 13"/>
                  <a:gd name="T4" fmla="*/ 4 w 9"/>
                  <a:gd name="T5" fmla="*/ 1 h 13"/>
                  <a:gd name="T6" fmla="*/ 5 w 9"/>
                  <a:gd name="T7" fmla="*/ 2 h 13"/>
                  <a:gd name="T8" fmla="*/ 5 w 9"/>
                  <a:gd name="T9" fmla="*/ 3 h 13"/>
                  <a:gd name="T10" fmla="*/ 5 w 9"/>
                  <a:gd name="T11" fmla="*/ 4 h 13"/>
                  <a:gd name="T12" fmla="*/ 4 w 9"/>
                  <a:gd name="T13" fmla="*/ 5 h 13"/>
                  <a:gd name="T14" fmla="*/ 3 w 9"/>
                  <a:gd name="T15" fmla="*/ 6 h 13"/>
                  <a:gd name="T16" fmla="*/ 2 w 9"/>
                  <a:gd name="T17" fmla="*/ 6 h 13"/>
                  <a:gd name="T18" fmla="*/ 2 w 9"/>
                  <a:gd name="T19" fmla="*/ 6 h 13"/>
                  <a:gd name="T20" fmla="*/ 1 w 9"/>
                  <a:gd name="T21" fmla="*/ 5 h 13"/>
                  <a:gd name="T22" fmla="*/ 0 w 9"/>
                  <a:gd name="T23" fmla="*/ 4 h 13"/>
                  <a:gd name="T24" fmla="*/ 0 w 9"/>
                  <a:gd name="T25" fmla="*/ 3 h 13"/>
                  <a:gd name="T26" fmla="*/ 0 w 9"/>
                  <a:gd name="T27" fmla="*/ 2 h 13"/>
                  <a:gd name="T28" fmla="*/ 1 w 9"/>
                  <a:gd name="T29" fmla="*/ 1 h 13"/>
                  <a:gd name="T30" fmla="*/ 2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6" y="1"/>
                    </a:lnTo>
                    <a:lnTo>
                      <a:pt x="8" y="2"/>
                    </a:lnTo>
                    <a:lnTo>
                      <a:pt x="9" y="4"/>
                    </a:lnTo>
                    <a:lnTo>
                      <a:pt x="9" y="7"/>
                    </a:lnTo>
                    <a:lnTo>
                      <a:pt x="9" y="9"/>
                    </a:lnTo>
                    <a:lnTo>
                      <a:pt x="8" y="11"/>
                    </a:lnTo>
                    <a:lnTo>
                      <a:pt x="6"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3" name="Freeform 660">
                <a:extLst>
                  <a:ext uri="{FF2B5EF4-FFF2-40B4-BE49-F238E27FC236}">
                    <a16:creationId xmlns:a16="http://schemas.microsoft.com/office/drawing/2014/main" xmlns="" id="{B04EA414-D892-4DF2-97B4-E501FC2B4459}"/>
                  </a:ext>
                </a:extLst>
              </p:cNvPr>
              <p:cNvSpPr>
                <a:spLocks/>
              </p:cNvSpPr>
              <p:nvPr/>
            </p:nvSpPr>
            <p:spPr bwMode="auto">
              <a:xfrm>
                <a:off x="4651" y="3525"/>
                <a:ext cx="5" cy="6"/>
              </a:xfrm>
              <a:custGeom>
                <a:avLst/>
                <a:gdLst>
                  <a:gd name="T0" fmla="*/ 2 w 9"/>
                  <a:gd name="T1" fmla="*/ 0 h 13"/>
                  <a:gd name="T2" fmla="*/ 2 w 9"/>
                  <a:gd name="T3" fmla="*/ 0 h 13"/>
                  <a:gd name="T4" fmla="*/ 3 w 9"/>
                  <a:gd name="T5" fmla="*/ 0 h 13"/>
                  <a:gd name="T6" fmla="*/ 4 w 9"/>
                  <a:gd name="T7" fmla="*/ 1 h 13"/>
                  <a:gd name="T8" fmla="*/ 5 w 9"/>
                  <a:gd name="T9" fmla="*/ 2 h 13"/>
                  <a:gd name="T10" fmla="*/ 5 w 9"/>
                  <a:gd name="T11" fmla="*/ 3 h 13"/>
                  <a:gd name="T12" fmla="*/ 5 w 9"/>
                  <a:gd name="T13" fmla="*/ 3 h 13"/>
                  <a:gd name="T14" fmla="*/ 5 w 9"/>
                  <a:gd name="T15" fmla="*/ 4 h 13"/>
                  <a:gd name="T16" fmla="*/ 4 w 9"/>
                  <a:gd name="T17" fmla="*/ 5 h 13"/>
                  <a:gd name="T18" fmla="*/ 3 w 9"/>
                  <a:gd name="T19" fmla="*/ 6 h 13"/>
                  <a:gd name="T20" fmla="*/ 2 w 9"/>
                  <a:gd name="T21" fmla="*/ 6 h 13"/>
                  <a:gd name="T22" fmla="*/ 2 w 9"/>
                  <a:gd name="T23" fmla="*/ 6 h 13"/>
                  <a:gd name="T24" fmla="*/ 2 w 9"/>
                  <a:gd name="T25" fmla="*/ 6 h 13"/>
                  <a:gd name="T26" fmla="*/ 1 w 9"/>
                  <a:gd name="T27" fmla="*/ 5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6" y="1"/>
                    </a:lnTo>
                    <a:lnTo>
                      <a:pt x="8" y="2"/>
                    </a:lnTo>
                    <a:lnTo>
                      <a:pt x="9" y="4"/>
                    </a:lnTo>
                    <a:lnTo>
                      <a:pt x="9" y="7"/>
                    </a:lnTo>
                    <a:lnTo>
                      <a:pt x="9" y="9"/>
                    </a:lnTo>
                    <a:lnTo>
                      <a:pt x="8" y="11"/>
                    </a:lnTo>
                    <a:lnTo>
                      <a:pt x="6"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4" name="Freeform 661">
                <a:extLst>
                  <a:ext uri="{FF2B5EF4-FFF2-40B4-BE49-F238E27FC236}">
                    <a16:creationId xmlns:a16="http://schemas.microsoft.com/office/drawing/2014/main" xmlns="" id="{6FAAA714-60CE-469A-A56E-76468E29ADE8}"/>
                  </a:ext>
                </a:extLst>
              </p:cNvPr>
              <p:cNvSpPr>
                <a:spLocks/>
              </p:cNvSpPr>
              <p:nvPr/>
            </p:nvSpPr>
            <p:spPr bwMode="auto">
              <a:xfrm>
                <a:off x="4651" y="3535"/>
                <a:ext cx="5" cy="6"/>
              </a:xfrm>
              <a:custGeom>
                <a:avLst/>
                <a:gdLst>
                  <a:gd name="T0" fmla="*/ 2 w 9"/>
                  <a:gd name="T1" fmla="*/ 0 h 11"/>
                  <a:gd name="T2" fmla="*/ 3 w 9"/>
                  <a:gd name="T3" fmla="*/ 1 h 11"/>
                  <a:gd name="T4" fmla="*/ 4 w 9"/>
                  <a:gd name="T5" fmla="*/ 1 h 11"/>
                  <a:gd name="T6" fmla="*/ 5 w 9"/>
                  <a:gd name="T7" fmla="*/ 2 h 11"/>
                  <a:gd name="T8" fmla="*/ 5 w 9"/>
                  <a:gd name="T9" fmla="*/ 3 h 11"/>
                  <a:gd name="T10" fmla="*/ 5 w 9"/>
                  <a:gd name="T11" fmla="*/ 4 h 11"/>
                  <a:gd name="T12" fmla="*/ 4 w 9"/>
                  <a:gd name="T13" fmla="*/ 5 h 11"/>
                  <a:gd name="T14" fmla="*/ 3 w 9"/>
                  <a:gd name="T15" fmla="*/ 6 h 11"/>
                  <a:gd name="T16" fmla="*/ 2 w 9"/>
                  <a:gd name="T17" fmla="*/ 6 h 11"/>
                  <a:gd name="T18" fmla="*/ 2 w 9"/>
                  <a:gd name="T19" fmla="*/ 6 h 11"/>
                  <a:gd name="T20" fmla="*/ 1 w 9"/>
                  <a:gd name="T21" fmla="*/ 5 h 11"/>
                  <a:gd name="T22" fmla="*/ 0 w 9"/>
                  <a:gd name="T23" fmla="*/ 4 h 11"/>
                  <a:gd name="T24" fmla="*/ 0 w 9"/>
                  <a:gd name="T25" fmla="*/ 3 h 11"/>
                  <a:gd name="T26" fmla="*/ 0 w 9"/>
                  <a:gd name="T27" fmla="*/ 2 h 11"/>
                  <a:gd name="T28" fmla="*/ 1 w 9"/>
                  <a:gd name="T29" fmla="*/ 1 h 11"/>
                  <a:gd name="T30" fmla="*/ 2 w 9"/>
                  <a:gd name="T31" fmla="*/ 1 h 11"/>
                  <a:gd name="T32" fmla="*/ 2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4" y="0"/>
                    </a:moveTo>
                    <a:lnTo>
                      <a:pt x="6" y="1"/>
                    </a:lnTo>
                    <a:lnTo>
                      <a:pt x="8" y="2"/>
                    </a:lnTo>
                    <a:lnTo>
                      <a:pt x="9" y="4"/>
                    </a:lnTo>
                    <a:lnTo>
                      <a:pt x="9" y="6"/>
                    </a:lnTo>
                    <a:lnTo>
                      <a:pt x="9" y="8"/>
                    </a:lnTo>
                    <a:lnTo>
                      <a:pt x="8" y="10"/>
                    </a:lnTo>
                    <a:lnTo>
                      <a:pt x="6"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5" name="Freeform 662">
                <a:extLst>
                  <a:ext uri="{FF2B5EF4-FFF2-40B4-BE49-F238E27FC236}">
                    <a16:creationId xmlns:a16="http://schemas.microsoft.com/office/drawing/2014/main" xmlns="" id="{92EB2B42-2AA4-4011-B467-B7447B05913D}"/>
                  </a:ext>
                </a:extLst>
              </p:cNvPr>
              <p:cNvSpPr>
                <a:spLocks/>
              </p:cNvSpPr>
              <p:nvPr/>
            </p:nvSpPr>
            <p:spPr bwMode="auto">
              <a:xfrm>
                <a:off x="4651" y="3535"/>
                <a:ext cx="5" cy="6"/>
              </a:xfrm>
              <a:custGeom>
                <a:avLst/>
                <a:gdLst>
                  <a:gd name="T0" fmla="*/ 2 w 9"/>
                  <a:gd name="T1" fmla="*/ 0 h 11"/>
                  <a:gd name="T2" fmla="*/ 2 w 9"/>
                  <a:gd name="T3" fmla="*/ 0 h 11"/>
                  <a:gd name="T4" fmla="*/ 3 w 9"/>
                  <a:gd name="T5" fmla="*/ 1 h 11"/>
                  <a:gd name="T6" fmla="*/ 4 w 9"/>
                  <a:gd name="T7" fmla="*/ 1 h 11"/>
                  <a:gd name="T8" fmla="*/ 5 w 9"/>
                  <a:gd name="T9" fmla="*/ 2 h 11"/>
                  <a:gd name="T10" fmla="*/ 5 w 9"/>
                  <a:gd name="T11" fmla="*/ 3 h 11"/>
                  <a:gd name="T12" fmla="*/ 5 w 9"/>
                  <a:gd name="T13" fmla="*/ 3 h 11"/>
                  <a:gd name="T14" fmla="*/ 5 w 9"/>
                  <a:gd name="T15" fmla="*/ 4 h 11"/>
                  <a:gd name="T16" fmla="*/ 4 w 9"/>
                  <a:gd name="T17" fmla="*/ 5 h 11"/>
                  <a:gd name="T18" fmla="*/ 3 w 9"/>
                  <a:gd name="T19" fmla="*/ 6 h 11"/>
                  <a:gd name="T20" fmla="*/ 2 w 9"/>
                  <a:gd name="T21" fmla="*/ 6 h 11"/>
                  <a:gd name="T22" fmla="*/ 2 w 9"/>
                  <a:gd name="T23" fmla="*/ 6 h 11"/>
                  <a:gd name="T24" fmla="*/ 2 w 9"/>
                  <a:gd name="T25" fmla="*/ 6 h 11"/>
                  <a:gd name="T26" fmla="*/ 1 w 9"/>
                  <a:gd name="T27" fmla="*/ 5 h 11"/>
                  <a:gd name="T28" fmla="*/ 0 w 9"/>
                  <a:gd name="T29" fmla="*/ 4 h 11"/>
                  <a:gd name="T30" fmla="*/ 0 w 9"/>
                  <a:gd name="T31" fmla="*/ 3 h 11"/>
                  <a:gd name="T32" fmla="*/ 0 w 9"/>
                  <a:gd name="T33" fmla="*/ 3 h 11"/>
                  <a:gd name="T34" fmla="*/ 0 w 9"/>
                  <a:gd name="T35" fmla="*/ 2 h 11"/>
                  <a:gd name="T36" fmla="*/ 1 w 9"/>
                  <a:gd name="T37" fmla="*/ 1 h 11"/>
                  <a:gd name="T38" fmla="*/ 2 w 9"/>
                  <a:gd name="T39" fmla="*/ 1 h 11"/>
                  <a:gd name="T40" fmla="*/ 2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4" y="0"/>
                    </a:moveTo>
                    <a:lnTo>
                      <a:pt x="4" y="0"/>
                    </a:lnTo>
                    <a:lnTo>
                      <a:pt x="6" y="1"/>
                    </a:lnTo>
                    <a:lnTo>
                      <a:pt x="8" y="2"/>
                    </a:lnTo>
                    <a:lnTo>
                      <a:pt x="9" y="4"/>
                    </a:lnTo>
                    <a:lnTo>
                      <a:pt x="9" y="6"/>
                    </a:lnTo>
                    <a:lnTo>
                      <a:pt x="9" y="8"/>
                    </a:lnTo>
                    <a:lnTo>
                      <a:pt x="8" y="10"/>
                    </a:lnTo>
                    <a:lnTo>
                      <a:pt x="6"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6" name="Freeform 663">
                <a:extLst>
                  <a:ext uri="{FF2B5EF4-FFF2-40B4-BE49-F238E27FC236}">
                    <a16:creationId xmlns:a16="http://schemas.microsoft.com/office/drawing/2014/main" xmlns="" id="{7F7DEE23-3035-4B9A-AC0B-68DAD7A64A1A}"/>
                  </a:ext>
                </a:extLst>
              </p:cNvPr>
              <p:cNvSpPr>
                <a:spLocks/>
              </p:cNvSpPr>
              <p:nvPr/>
            </p:nvSpPr>
            <p:spPr bwMode="auto">
              <a:xfrm>
                <a:off x="4651" y="3544"/>
                <a:ext cx="5" cy="7"/>
              </a:xfrm>
              <a:custGeom>
                <a:avLst/>
                <a:gdLst>
                  <a:gd name="T0" fmla="*/ 2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7" name="Freeform 664">
                <a:extLst>
                  <a:ext uri="{FF2B5EF4-FFF2-40B4-BE49-F238E27FC236}">
                    <a16:creationId xmlns:a16="http://schemas.microsoft.com/office/drawing/2014/main" xmlns="" id="{EC715C90-17AE-4D7B-A228-C088206125C1}"/>
                  </a:ext>
                </a:extLst>
              </p:cNvPr>
              <p:cNvSpPr>
                <a:spLocks/>
              </p:cNvSpPr>
              <p:nvPr/>
            </p:nvSpPr>
            <p:spPr bwMode="auto">
              <a:xfrm>
                <a:off x="4651" y="354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8" name="Freeform 665">
                <a:extLst>
                  <a:ext uri="{FF2B5EF4-FFF2-40B4-BE49-F238E27FC236}">
                    <a16:creationId xmlns:a16="http://schemas.microsoft.com/office/drawing/2014/main" xmlns="" id="{DECB0186-821B-496D-A7E2-52C934D8D73D}"/>
                  </a:ext>
                </a:extLst>
              </p:cNvPr>
              <p:cNvSpPr>
                <a:spLocks/>
              </p:cNvSpPr>
              <p:nvPr/>
            </p:nvSpPr>
            <p:spPr bwMode="auto">
              <a:xfrm>
                <a:off x="4651" y="355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9" name="Freeform 666">
                <a:extLst>
                  <a:ext uri="{FF2B5EF4-FFF2-40B4-BE49-F238E27FC236}">
                    <a16:creationId xmlns:a16="http://schemas.microsoft.com/office/drawing/2014/main" xmlns="" id="{19B496B8-1749-46D9-9B59-F4B2DA800703}"/>
                  </a:ext>
                </a:extLst>
              </p:cNvPr>
              <p:cNvSpPr>
                <a:spLocks/>
              </p:cNvSpPr>
              <p:nvPr/>
            </p:nvSpPr>
            <p:spPr bwMode="auto">
              <a:xfrm>
                <a:off x="4651" y="355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0" name="Freeform 667">
                <a:extLst>
                  <a:ext uri="{FF2B5EF4-FFF2-40B4-BE49-F238E27FC236}">
                    <a16:creationId xmlns:a16="http://schemas.microsoft.com/office/drawing/2014/main" xmlns="" id="{6BC0A247-2005-4C2C-AE9E-AFBA1A41FE43}"/>
                  </a:ext>
                </a:extLst>
              </p:cNvPr>
              <p:cNvSpPr>
                <a:spLocks/>
              </p:cNvSpPr>
              <p:nvPr/>
            </p:nvSpPr>
            <p:spPr bwMode="auto">
              <a:xfrm>
                <a:off x="4651" y="356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1" name="Freeform 668">
                <a:extLst>
                  <a:ext uri="{FF2B5EF4-FFF2-40B4-BE49-F238E27FC236}">
                    <a16:creationId xmlns:a16="http://schemas.microsoft.com/office/drawing/2014/main" xmlns="" id="{3F61BF4F-0CCD-4AAB-B34B-06BF72B14DA8}"/>
                  </a:ext>
                </a:extLst>
              </p:cNvPr>
              <p:cNvSpPr>
                <a:spLocks/>
              </p:cNvSpPr>
              <p:nvPr/>
            </p:nvSpPr>
            <p:spPr bwMode="auto">
              <a:xfrm>
                <a:off x="4651" y="356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2" name="Freeform 669">
                <a:extLst>
                  <a:ext uri="{FF2B5EF4-FFF2-40B4-BE49-F238E27FC236}">
                    <a16:creationId xmlns:a16="http://schemas.microsoft.com/office/drawing/2014/main" xmlns="" id="{EBE76BA2-3477-4D84-9F36-D7E79A986B75}"/>
                  </a:ext>
                </a:extLst>
              </p:cNvPr>
              <p:cNvSpPr>
                <a:spLocks/>
              </p:cNvSpPr>
              <p:nvPr/>
            </p:nvSpPr>
            <p:spPr bwMode="auto">
              <a:xfrm>
                <a:off x="4651" y="3574"/>
                <a:ext cx="5" cy="7"/>
              </a:xfrm>
              <a:custGeom>
                <a:avLst/>
                <a:gdLst>
                  <a:gd name="T0" fmla="*/ 2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3" name="Freeform 670">
                <a:extLst>
                  <a:ext uri="{FF2B5EF4-FFF2-40B4-BE49-F238E27FC236}">
                    <a16:creationId xmlns:a16="http://schemas.microsoft.com/office/drawing/2014/main" xmlns="" id="{CE68A44E-2A0F-43C6-A68C-F929CC26CB3B}"/>
                  </a:ext>
                </a:extLst>
              </p:cNvPr>
              <p:cNvSpPr>
                <a:spLocks/>
              </p:cNvSpPr>
              <p:nvPr/>
            </p:nvSpPr>
            <p:spPr bwMode="auto">
              <a:xfrm>
                <a:off x="4651" y="357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4" name="Freeform 671">
                <a:extLst>
                  <a:ext uri="{FF2B5EF4-FFF2-40B4-BE49-F238E27FC236}">
                    <a16:creationId xmlns:a16="http://schemas.microsoft.com/office/drawing/2014/main" xmlns="" id="{420E89D9-A74B-429F-A52D-B9D2F25AB77D}"/>
                  </a:ext>
                </a:extLst>
              </p:cNvPr>
              <p:cNvSpPr>
                <a:spLocks/>
              </p:cNvSpPr>
              <p:nvPr/>
            </p:nvSpPr>
            <p:spPr bwMode="auto">
              <a:xfrm>
                <a:off x="4651" y="3585"/>
                <a:ext cx="6" cy="7"/>
              </a:xfrm>
              <a:custGeom>
                <a:avLst/>
                <a:gdLst>
                  <a:gd name="T0" fmla="*/ 3 w 10"/>
                  <a:gd name="T1" fmla="*/ 0 h 13"/>
                  <a:gd name="T2" fmla="*/ 4 w 10"/>
                  <a:gd name="T3" fmla="*/ 1 h 13"/>
                  <a:gd name="T4" fmla="*/ 5 w 10"/>
                  <a:gd name="T5" fmla="*/ 1 h 13"/>
                  <a:gd name="T6" fmla="*/ 6 w 10"/>
                  <a:gd name="T7" fmla="*/ 2 h 13"/>
                  <a:gd name="T8" fmla="*/ 6 w 10"/>
                  <a:gd name="T9" fmla="*/ 3 h 13"/>
                  <a:gd name="T10" fmla="*/ 6 w 10"/>
                  <a:gd name="T11" fmla="*/ 4 h 13"/>
                  <a:gd name="T12" fmla="*/ 5 w 10"/>
                  <a:gd name="T13" fmla="*/ 6 h 13"/>
                  <a:gd name="T14" fmla="*/ 4 w 10"/>
                  <a:gd name="T15" fmla="*/ 6 h 13"/>
                  <a:gd name="T16" fmla="*/ 3 w 10"/>
                  <a:gd name="T17" fmla="*/ 7 h 13"/>
                  <a:gd name="T18" fmla="*/ 2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5" name="Freeform 672">
                <a:extLst>
                  <a:ext uri="{FF2B5EF4-FFF2-40B4-BE49-F238E27FC236}">
                    <a16:creationId xmlns:a16="http://schemas.microsoft.com/office/drawing/2014/main" xmlns="" id="{81B8F026-E577-4549-B8D6-59A444A02632}"/>
                  </a:ext>
                </a:extLst>
              </p:cNvPr>
              <p:cNvSpPr>
                <a:spLocks/>
              </p:cNvSpPr>
              <p:nvPr/>
            </p:nvSpPr>
            <p:spPr bwMode="auto">
              <a:xfrm>
                <a:off x="4651" y="3585"/>
                <a:ext cx="6" cy="7"/>
              </a:xfrm>
              <a:custGeom>
                <a:avLst/>
                <a:gdLst>
                  <a:gd name="T0" fmla="*/ 3 w 10"/>
                  <a:gd name="T1" fmla="*/ 0 h 13"/>
                  <a:gd name="T2" fmla="*/ 3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6 h 13"/>
                  <a:gd name="T18" fmla="*/ 4 w 10"/>
                  <a:gd name="T19" fmla="*/ 6 h 13"/>
                  <a:gd name="T20" fmla="*/ 3 w 10"/>
                  <a:gd name="T21" fmla="*/ 7 h 13"/>
                  <a:gd name="T22" fmla="*/ 3 w 10"/>
                  <a:gd name="T23" fmla="*/ 7 h 13"/>
                  <a:gd name="T24" fmla="*/ 2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6" name="Freeform 673">
                <a:extLst>
                  <a:ext uri="{FF2B5EF4-FFF2-40B4-BE49-F238E27FC236}">
                    <a16:creationId xmlns:a16="http://schemas.microsoft.com/office/drawing/2014/main" xmlns="" id="{E1DB4F41-420E-4C11-9B5A-F453B1E0D8FD}"/>
                  </a:ext>
                </a:extLst>
              </p:cNvPr>
              <p:cNvSpPr>
                <a:spLocks/>
              </p:cNvSpPr>
              <p:nvPr/>
            </p:nvSpPr>
            <p:spPr bwMode="auto">
              <a:xfrm>
                <a:off x="4651" y="3596"/>
                <a:ext cx="6" cy="6"/>
              </a:xfrm>
              <a:custGeom>
                <a:avLst/>
                <a:gdLst>
                  <a:gd name="T0" fmla="*/ 3 w 10"/>
                  <a:gd name="T1" fmla="*/ 0 h 12"/>
                  <a:gd name="T2" fmla="*/ 4 w 10"/>
                  <a:gd name="T3" fmla="*/ 1 h 12"/>
                  <a:gd name="T4" fmla="*/ 5 w 10"/>
                  <a:gd name="T5" fmla="*/ 1 h 12"/>
                  <a:gd name="T6" fmla="*/ 6 w 10"/>
                  <a:gd name="T7" fmla="*/ 3 h 12"/>
                  <a:gd name="T8" fmla="*/ 6 w 10"/>
                  <a:gd name="T9" fmla="*/ 3 h 12"/>
                  <a:gd name="T10" fmla="*/ 6 w 10"/>
                  <a:gd name="T11" fmla="*/ 5 h 12"/>
                  <a:gd name="T12" fmla="*/ 5 w 10"/>
                  <a:gd name="T13" fmla="*/ 6 h 12"/>
                  <a:gd name="T14" fmla="*/ 4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2 w 10"/>
                  <a:gd name="T31" fmla="*/ 1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1"/>
                    </a:lnTo>
                    <a:lnTo>
                      <a:pt x="9" y="2"/>
                    </a:lnTo>
                    <a:lnTo>
                      <a:pt x="10" y="5"/>
                    </a:lnTo>
                    <a:lnTo>
                      <a:pt x="10" y="7"/>
                    </a:lnTo>
                    <a:lnTo>
                      <a:pt x="10" y="9"/>
                    </a:lnTo>
                    <a:lnTo>
                      <a:pt x="9" y="11"/>
                    </a:lnTo>
                    <a:lnTo>
                      <a:pt x="7" y="12"/>
                    </a:lnTo>
                    <a:lnTo>
                      <a:pt x="5" y="12"/>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7" name="Freeform 674">
                <a:extLst>
                  <a:ext uri="{FF2B5EF4-FFF2-40B4-BE49-F238E27FC236}">
                    <a16:creationId xmlns:a16="http://schemas.microsoft.com/office/drawing/2014/main" xmlns="" id="{D4725C66-B4D3-402F-9960-09F4287EC8CB}"/>
                  </a:ext>
                </a:extLst>
              </p:cNvPr>
              <p:cNvSpPr>
                <a:spLocks/>
              </p:cNvSpPr>
              <p:nvPr/>
            </p:nvSpPr>
            <p:spPr bwMode="auto">
              <a:xfrm>
                <a:off x="4651" y="3596"/>
                <a:ext cx="6" cy="6"/>
              </a:xfrm>
              <a:custGeom>
                <a:avLst/>
                <a:gdLst>
                  <a:gd name="T0" fmla="*/ 3 w 10"/>
                  <a:gd name="T1" fmla="*/ 0 h 12"/>
                  <a:gd name="T2" fmla="*/ 3 w 10"/>
                  <a:gd name="T3" fmla="*/ 0 h 12"/>
                  <a:gd name="T4" fmla="*/ 4 w 10"/>
                  <a:gd name="T5" fmla="*/ 1 h 12"/>
                  <a:gd name="T6" fmla="*/ 5 w 10"/>
                  <a:gd name="T7" fmla="*/ 1 h 12"/>
                  <a:gd name="T8" fmla="*/ 6 w 10"/>
                  <a:gd name="T9" fmla="*/ 3 h 12"/>
                  <a:gd name="T10" fmla="*/ 6 w 10"/>
                  <a:gd name="T11" fmla="*/ 3 h 12"/>
                  <a:gd name="T12" fmla="*/ 6 w 10"/>
                  <a:gd name="T13" fmla="*/ 3 h 12"/>
                  <a:gd name="T14" fmla="*/ 6 w 10"/>
                  <a:gd name="T15" fmla="*/ 5 h 12"/>
                  <a:gd name="T16" fmla="*/ 5 w 10"/>
                  <a:gd name="T17" fmla="*/ 6 h 12"/>
                  <a:gd name="T18" fmla="*/ 4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2 w 10"/>
                  <a:gd name="T39" fmla="*/ 1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1"/>
                    </a:lnTo>
                    <a:lnTo>
                      <a:pt x="9" y="2"/>
                    </a:lnTo>
                    <a:lnTo>
                      <a:pt x="10" y="5"/>
                    </a:lnTo>
                    <a:lnTo>
                      <a:pt x="10" y="7"/>
                    </a:lnTo>
                    <a:lnTo>
                      <a:pt x="10" y="9"/>
                    </a:lnTo>
                    <a:lnTo>
                      <a:pt x="9" y="11"/>
                    </a:lnTo>
                    <a:lnTo>
                      <a:pt x="7" y="12"/>
                    </a:lnTo>
                    <a:lnTo>
                      <a:pt x="5" y="12"/>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8" name="Freeform 675">
                <a:extLst>
                  <a:ext uri="{FF2B5EF4-FFF2-40B4-BE49-F238E27FC236}">
                    <a16:creationId xmlns:a16="http://schemas.microsoft.com/office/drawing/2014/main" xmlns="" id="{F220762E-77A2-4148-84CC-65C157C34C35}"/>
                  </a:ext>
                </a:extLst>
              </p:cNvPr>
              <p:cNvSpPr>
                <a:spLocks/>
              </p:cNvSpPr>
              <p:nvPr/>
            </p:nvSpPr>
            <p:spPr bwMode="auto">
              <a:xfrm>
                <a:off x="4651" y="3606"/>
                <a:ext cx="6" cy="6"/>
              </a:xfrm>
              <a:custGeom>
                <a:avLst/>
                <a:gdLst>
                  <a:gd name="T0" fmla="*/ 3 w 10"/>
                  <a:gd name="T1" fmla="*/ 0 h 12"/>
                  <a:gd name="T2" fmla="*/ 4 w 10"/>
                  <a:gd name="T3" fmla="*/ 0 h 12"/>
                  <a:gd name="T4" fmla="*/ 5 w 10"/>
                  <a:gd name="T5" fmla="*/ 1 h 12"/>
                  <a:gd name="T6" fmla="*/ 6 w 10"/>
                  <a:gd name="T7" fmla="*/ 2 h 12"/>
                  <a:gd name="T8" fmla="*/ 6 w 10"/>
                  <a:gd name="T9" fmla="*/ 3 h 12"/>
                  <a:gd name="T10" fmla="*/ 6 w 10"/>
                  <a:gd name="T11" fmla="*/ 3 h 12"/>
                  <a:gd name="T12" fmla="*/ 5 w 10"/>
                  <a:gd name="T13" fmla="*/ 5 h 12"/>
                  <a:gd name="T14" fmla="*/ 4 w 10"/>
                  <a:gd name="T15" fmla="*/ 5 h 12"/>
                  <a:gd name="T16" fmla="*/ 3 w 10"/>
                  <a:gd name="T17" fmla="*/ 6 h 12"/>
                  <a:gd name="T18" fmla="*/ 2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5"/>
                    </a:lnTo>
                    <a:lnTo>
                      <a:pt x="10" y="7"/>
                    </a:lnTo>
                    <a:lnTo>
                      <a:pt x="9" y="9"/>
                    </a:lnTo>
                    <a:lnTo>
                      <a:pt x="7" y="10"/>
                    </a:lnTo>
                    <a:lnTo>
                      <a:pt x="5" y="12"/>
                    </a:lnTo>
                    <a:lnTo>
                      <a:pt x="3" y="10"/>
                    </a:lnTo>
                    <a:lnTo>
                      <a:pt x="1" y="9"/>
                    </a:lnTo>
                    <a:lnTo>
                      <a:pt x="0" y="7"/>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9" name="Freeform 676">
                <a:extLst>
                  <a:ext uri="{FF2B5EF4-FFF2-40B4-BE49-F238E27FC236}">
                    <a16:creationId xmlns:a16="http://schemas.microsoft.com/office/drawing/2014/main" xmlns="" id="{40F1D1DA-A756-4263-B4B6-DC62077F4752}"/>
                  </a:ext>
                </a:extLst>
              </p:cNvPr>
              <p:cNvSpPr>
                <a:spLocks/>
              </p:cNvSpPr>
              <p:nvPr/>
            </p:nvSpPr>
            <p:spPr bwMode="auto">
              <a:xfrm>
                <a:off x="4651" y="3606"/>
                <a:ext cx="6" cy="6"/>
              </a:xfrm>
              <a:custGeom>
                <a:avLst/>
                <a:gdLst>
                  <a:gd name="T0" fmla="*/ 3 w 10"/>
                  <a:gd name="T1" fmla="*/ 0 h 12"/>
                  <a:gd name="T2" fmla="*/ 3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3 h 12"/>
                  <a:gd name="T16" fmla="*/ 5 w 10"/>
                  <a:gd name="T17" fmla="*/ 5 h 12"/>
                  <a:gd name="T18" fmla="*/ 4 w 10"/>
                  <a:gd name="T19" fmla="*/ 5 h 12"/>
                  <a:gd name="T20" fmla="*/ 3 w 10"/>
                  <a:gd name="T21" fmla="*/ 6 h 12"/>
                  <a:gd name="T22" fmla="*/ 3 w 10"/>
                  <a:gd name="T23" fmla="*/ 6 h 12"/>
                  <a:gd name="T24" fmla="*/ 2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5"/>
                    </a:lnTo>
                    <a:lnTo>
                      <a:pt x="10" y="7"/>
                    </a:lnTo>
                    <a:lnTo>
                      <a:pt x="9" y="9"/>
                    </a:lnTo>
                    <a:lnTo>
                      <a:pt x="7" y="10"/>
                    </a:lnTo>
                    <a:lnTo>
                      <a:pt x="5" y="12"/>
                    </a:lnTo>
                    <a:lnTo>
                      <a:pt x="3" y="10"/>
                    </a:lnTo>
                    <a:lnTo>
                      <a:pt x="1" y="9"/>
                    </a:lnTo>
                    <a:lnTo>
                      <a:pt x="0" y="7"/>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0" name="Freeform 677">
                <a:extLst>
                  <a:ext uri="{FF2B5EF4-FFF2-40B4-BE49-F238E27FC236}">
                    <a16:creationId xmlns:a16="http://schemas.microsoft.com/office/drawing/2014/main" xmlns="" id="{F0602DD8-9675-4581-85C6-50AF11FD0D7C}"/>
                  </a:ext>
                </a:extLst>
              </p:cNvPr>
              <p:cNvSpPr>
                <a:spLocks/>
              </p:cNvSpPr>
              <p:nvPr/>
            </p:nvSpPr>
            <p:spPr bwMode="auto">
              <a:xfrm>
                <a:off x="4651" y="3616"/>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1" name="Freeform 678">
                <a:extLst>
                  <a:ext uri="{FF2B5EF4-FFF2-40B4-BE49-F238E27FC236}">
                    <a16:creationId xmlns:a16="http://schemas.microsoft.com/office/drawing/2014/main" xmlns="" id="{1A542BAF-8DD3-444C-A5BF-30789595C583}"/>
                  </a:ext>
                </a:extLst>
              </p:cNvPr>
              <p:cNvSpPr>
                <a:spLocks/>
              </p:cNvSpPr>
              <p:nvPr/>
            </p:nvSpPr>
            <p:spPr bwMode="auto">
              <a:xfrm>
                <a:off x="4651" y="3616"/>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2" name="Freeform 679">
                <a:extLst>
                  <a:ext uri="{FF2B5EF4-FFF2-40B4-BE49-F238E27FC236}">
                    <a16:creationId xmlns:a16="http://schemas.microsoft.com/office/drawing/2014/main" xmlns="" id="{3FD85D69-D148-42CA-8BE8-A9F56E9D4199}"/>
                  </a:ext>
                </a:extLst>
              </p:cNvPr>
              <p:cNvSpPr>
                <a:spLocks/>
              </p:cNvSpPr>
              <p:nvPr/>
            </p:nvSpPr>
            <p:spPr bwMode="auto">
              <a:xfrm>
                <a:off x="4651" y="3626"/>
                <a:ext cx="6" cy="6"/>
              </a:xfrm>
              <a:custGeom>
                <a:avLst/>
                <a:gdLst>
                  <a:gd name="T0" fmla="*/ 4 w 10"/>
                  <a:gd name="T1" fmla="*/ 0 h 11"/>
                  <a:gd name="T2" fmla="*/ 4 w 10"/>
                  <a:gd name="T3" fmla="*/ 0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3" name="Freeform 680">
                <a:extLst>
                  <a:ext uri="{FF2B5EF4-FFF2-40B4-BE49-F238E27FC236}">
                    <a16:creationId xmlns:a16="http://schemas.microsoft.com/office/drawing/2014/main" xmlns="" id="{839F5ABD-1908-4EA7-A638-42BB7A4F7A68}"/>
                  </a:ext>
                </a:extLst>
              </p:cNvPr>
              <p:cNvSpPr>
                <a:spLocks/>
              </p:cNvSpPr>
              <p:nvPr/>
            </p:nvSpPr>
            <p:spPr bwMode="auto">
              <a:xfrm>
                <a:off x="4651" y="3626"/>
                <a:ext cx="6" cy="6"/>
              </a:xfrm>
              <a:custGeom>
                <a:avLst/>
                <a:gdLst>
                  <a:gd name="T0" fmla="*/ 4 w 10"/>
                  <a:gd name="T1" fmla="*/ 0 h 11"/>
                  <a:gd name="T2" fmla="*/ 4 w 10"/>
                  <a:gd name="T3" fmla="*/ 0 h 11"/>
                  <a:gd name="T4" fmla="*/ 4 w 10"/>
                  <a:gd name="T5" fmla="*/ 0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4" name="Freeform 681">
                <a:extLst>
                  <a:ext uri="{FF2B5EF4-FFF2-40B4-BE49-F238E27FC236}">
                    <a16:creationId xmlns:a16="http://schemas.microsoft.com/office/drawing/2014/main" xmlns="" id="{B5B8011C-B3A9-4FCE-9BA6-E7DEA318A969}"/>
                  </a:ext>
                </a:extLst>
              </p:cNvPr>
              <p:cNvSpPr>
                <a:spLocks/>
              </p:cNvSpPr>
              <p:nvPr/>
            </p:nvSpPr>
            <p:spPr bwMode="auto">
              <a:xfrm>
                <a:off x="4651" y="3635"/>
                <a:ext cx="6" cy="7"/>
              </a:xfrm>
              <a:custGeom>
                <a:avLst/>
                <a:gdLst>
                  <a:gd name="T0" fmla="*/ 4 w 10"/>
                  <a:gd name="T1" fmla="*/ 0 h 13"/>
                  <a:gd name="T2" fmla="*/ 4 w 10"/>
                  <a:gd name="T3" fmla="*/ 1 h 13"/>
                  <a:gd name="T4" fmla="*/ 5 w 10"/>
                  <a:gd name="T5" fmla="*/ 1 h 13"/>
                  <a:gd name="T6" fmla="*/ 6 w 10"/>
                  <a:gd name="T7" fmla="*/ 2 h 13"/>
                  <a:gd name="T8" fmla="*/ 6 w 10"/>
                  <a:gd name="T9" fmla="*/ 3 h 13"/>
                  <a:gd name="T10" fmla="*/ 6 w 10"/>
                  <a:gd name="T11" fmla="*/ 5 h 13"/>
                  <a:gd name="T12" fmla="*/ 5 w 10"/>
                  <a:gd name="T13" fmla="*/ 6 h 13"/>
                  <a:gd name="T14" fmla="*/ 4 w 10"/>
                  <a:gd name="T15" fmla="*/ 6 h 13"/>
                  <a:gd name="T16" fmla="*/ 4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nvGrpSpPr>
              <p:cNvPr id="14" name="Group 682">
                <a:extLst>
                  <a:ext uri="{FF2B5EF4-FFF2-40B4-BE49-F238E27FC236}">
                    <a16:creationId xmlns:a16="http://schemas.microsoft.com/office/drawing/2014/main" xmlns="" id="{123DC261-ED45-4EC5-81E1-8CFF039B2BCA}"/>
                  </a:ext>
                </a:extLst>
              </p:cNvPr>
              <p:cNvGrpSpPr>
                <a:grpSpLocks/>
              </p:cNvGrpSpPr>
              <p:nvPr/>
            </p:nvGrpSpPr>
            <p:grpSpPr bwMode="auto">
              <a:xfrm>
                <a:off x="4651" y="3417"/>
                <a:ext cx="156" cy="282"/>
                <a:chOff x="4651" y="3417"/>
                <a:chExt cx="156" cy="282"/>
              </a:xfrm>
            </p:grpSpPr>
            <p:sp>
              <p:nvSpPr>
                <p:cNvPr id="19570" name="Freeform 683">
                  <a:extLst>
                    <a:ext uri="{FF2B5EF4-FFF2-40B4-BE49-F238E27FC236}">
                      <a16:creationId xmlns:a16="http://schemas.microsoft.com/office/drawing/2014/main" xmlns="" id="{45A1C8AB-836E-45AD-99DD-2F73B3123E3E}"/>
                    </a:ext>
                  </a:extLst>
                </p:cNvPr>
                <p:cNvSpPr>
                  <a:spLocks/>
                </p:cNvSpPr>
                <p:nvPr/>
              </p:nvSpPr>
              <p:spPr bwMode="auto">
                <a:xfrm>
                  <a:off x="4651" y="3635"/>
                  <a:ext cx="6" cy="7"/>
                </a:xfrm>
                <a:custGeom>
                  <a:avLst/>
                  <a:gdLst>
                    <a:gd name="T0" fmla="*/ 4 w 10"/>
                    <a:gd name="T1" fmla="*/ 0 h 13"/>
                    <a:gd name="T2" fmla="*/ 4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5 h 13"/>
                    <a:gd name="T16" fmla="*/ 5 w 10"/>
                    <a:gd name="T17" fmla="*/ 6 h 13"/>
                    <a:gd name="T18" fmla="*/ 4 w 10"/>
                    <a:gd name="T19" fmla="*/ 6 h 13"/>
                    <a:gd name="T20" fmla="*/ 4 w 10"/>
                    <a:gd name="T21" fmla="*/ 7 h 13"/>
                    <a:gd name="T22" fmla="*/ 4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1" name="Freeform 684">
                  <a:extLst>
                    <a:ext uri="{FF2B5EF4-FFF2-40B4-BE49-F238E27FC236}">
                      <a16:creationId xmlns:a16="http://schemas.microsoft.com/office/drawing/2014/main" xmlns="" id="{1DC278D2-9085-49F6-8DCD-059EE7D9F293}"/>
                    </a:ext>
                  </a:extLst>
                </p:cNvPr>
                <p:cNvSpPr>
                  <a:spLocks/>
                </p:cNvSpPr>
                <p:nvPr/>
              </p:nvSpPr>
              <p:spPr bwMode="auto">
                <a:xfrm>
                  <a:off x="4651" y="364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2" name="Freeform 685">
                  <a:extLst>
                    <a:ext uri="{FF2B5EF4-FFF2-40B4-BE49-F238E27FC236}">
                      <a16:creationId xmlns:a16="http://schemas.microsoft.com/office/drawing/2014/main" xmlns="" id="{7E3189C3-A1FE-431F-97A3-A3442DA03037}"/>
                    </a:ext>
                  </a:extLst>
                </p:cNvPr>
                <p:cNvSpPr>
                  <a:spLocks/>
                </p:cNvSpPr>
                <p:nvPr/>
              </p:nvSpPr>
              <p:spPr bwMode="auto">
                <a:xfrm>
                  <a:off x="4651" y="364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3" name="Freeform 686">
                  <a:extLst>
                    <a:ext uri="{FF2B5EF4-FFF2-40B4-BE49-F238E27FC236}">
                      <a16:creationId xmlns:a16="http://schemas.microsoft.com/office/drawing/2014/main" xmlns="" id="{0793C7AE-162A-4A89-BBD8-47B870417151}"/>
                    </a:ext>
                  </a:extLst>
                </p:cNvPr>
                <p:cNvSpPr>
                  <a:spLocks/>
                </p:cNvSpPr>
                <p:nvPr/>
              </p:nvSpPr>
              <p:spPr bwMode="auto">
                <a:xfrm>
                  <a:off x="4651" y="365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4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4" name="Freeform 687">
                  <a:extLst>
                    <a:ext uri="{FF2B5EF4-FFF2-40B4-BE49-F238E27FC236}">
                      <a16:creationId xmlns:a16="http://schemas.microsoft.com/office/drawing/2014/main" xmlns="" id="{5FFD2CAA-F2FA-49DB-A472-185F707A4147}"/>
                    </a:ext>
                  </a:extLst>
                </p:cNvPr>
                <p:cNvSpPr>
                  <a:spLocks/>
                </p:cNvSpPr>
                <p:nvPr/>
              </p:nvSpPr>
              <p:spPr bwMode="auto">
                <a:xfrm>
                  <a:off x="4651" y="365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4 w 10"/>
                    <a:gd name="T21" fmla="*/ 6 h 12"/>
                    <a:gd name="T22" fmla="*/ 4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5" name="Rectangle 688">
                  <a:extLst>
                    <a:ext uri="{FF2B5EF4-FFF2-40B4-BE49-F238E27FC236}">
                      <a16:creationId xmlns:a16="http://schemas.microsoft.com/office/drawing/2014/main" xmlns="" id="{636C91EC-CA19-4E0A-B762-37E5029DECD8}"/>
                    </a:ext>
                  </a:extLst>
                </p:cNvPr>
                <p:cNvSpPr>
                  <a:spLocks noChangeArrowheads="1"/>
                </p:cNvSpPr>
                <p:nvPr/>
              </p:nvSpPr>
              <p:spPr bwMode="auto">
                <a:xfrm>
                  <a:off x="4676"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6" name="Rectangle 689">
                  <a:extLst>
                    <a:ext uri="{FF2B5EF4-FFF2-40B4-BE49-F238E27FC236}">
                      <a16:creationId xmlns:a16="http://schemas.microsoft.com/office/drawing/2014/main" xmlns="" id="{4EE30264-02F8-423C-92D7-3A92F0AAB7EA}"/>
                    </a:ext>
                  </a:extLst>
                </p:cNvPr>
                <p:cNvSpPr>
                  <a:spLocks noChangeArrowheads="1"/>
                </p:cNvSpPr>
                <p:nvPr/>
              </p:nvSpPr>
              <p:spPr bwMode="auto">
                <a:xfrm>
                  <a:off x="4676"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7" name="Freeform 690">
                  <a:extLst>
                    <a:ext uri="{FF2B5EF4-FFF2-40B4-BE49-F238E27FC236}">
                      <a16:creationId xmlns:a16="http://schemas.microsoft.com/office/drawing/2014/main" xmlns="" id="{BF8F817F-74F3-4ED6-B50D-7D5564C1CE74}"/>
                    </a:ext>
                  </a:extLst>
                </p:cNvPr>
                <p:cNvSpPr>
                  <a:spLocks/>
                </p:cNvSpPr>
                <p:nvPr/>
              </p:nvSpPr>
              <p:spPr bwMode="auto">
                <a:xfrm>
                  <a:off x="4681" y="3426"/>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6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6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8" name="Freeform 691">
                  <a:extLst>
                    <a:ext uri="{FF2B5EF4-FFF2-40B4-BE49-F238E27FC236}">
                      <a16:creationId xmlns:a16="http://schemas.microsoft.com/office/drawing/2014/main" xmlns="" id="{C5F28858-7E5E-4D7A-8D3A-FC46AE6E5FF2}"/>
                    </a:ext>
                  </a:extLst>
                </p:cNvPr>
                <p:cNvSpPr>
                  <a:spLocks/>
                </p:cNvSpPr>
                <p:nvPr/>
              </p:nvSpPr>
              <p:spPr bwMode="auto">
                <a:xfrm>
                  <a:off x="4681" y="3426"/>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6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6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9" name="Freeform 692">
                  <a:extLst>
                    <a:ext uri="{FF2B5EF4-FFF2-40B4-BE49-F238E27FC236}">
                      <a16:creationId xmlns:a16="http://schemas.microsoft.com/office/drawing/2014/main" xmlns="" id="{4A36DDA1-838E-4F17-A5E6-B84A3A35A577}"/>
                    </a:ext>
                  </a:extLst>
                </p:cNvPr>
                <p:cNvSpPr>
                  <a:spLocks/>
                </p:cNvSpPr>
                <p:nvPr/>
              </p:nvSpPr>
              <p:spPr bwMode="auto">
                <a:xfrm>
                  <a:off x="4681" y="3439"/>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6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6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0" name="Freeform 693">
                  <a:extLst>
                    <a:ext uri="{FF2B5EF4-FFF2-40B4-BE49-F238E27FC236}">
                      <a16:creationId xmlns:a16="http://schemas.microsoft.com/office/drawing/2014/main" xmlns="" id="{F068E503-ED79-4E61-945A-C09604C0AB41}"/>
                    </a:ext>
                  </a:extLst>
                </p:cNvPr>
                <p:cNvSpPr>
                  <a:spLocks/>
                </p:cNvSpPr>
                <p:nvPr/>
              </p:nvSpPr>
              <p:spPr bwMode="auto">
                <a:xfrm>
                  <a:off x="4681" y="3439"/>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6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6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1" name="Freeform 694">
                  <a:extLst>
                    <a:ext uri="{FF2B5EF4-FFF2-40B4-BE49-F238E27FC236}">
                      <a16:creationId xmlns:a16="http://schemas.microsoft.com/office/drawing/2014/main" xmlns="" id="{0C4DB2CA-1E81-4D7E-8B06-2F7CB9091FF6}"/>
                    </a:ext>
                  </a:extLst>
                </p:cNvPr>
                <p:cNvSpPr>
                  <a:spLocks/>
                </p:cNvSpPr>
                <p:nvPr/>
              </p:nvSpPr>
              <p:spPr bwMode="auto">
                <a:xfrm>
                  <a:off x="4681" y="345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2" name="Freeform 695">
                  <a:extLst>
                    <a:ext uri="{FF2B5EF4-FFF2-40B4-BE49-F238E27FC236}">
                      <a16:creationId xmlns:a16="http://schemas.microsoft.com/office/drawing/2014/main" xmlns="" id="{4E36CE18-F793-4904-890B-63D94E707CC1}"/>
                    </a:ext>
                  </a:extLst>
                </p:cNvPr>
                <p:cNvSpPr>
                  <a:spLocks/>
                </p:cNvSpPr>
                <p:nvPr/>
              </p:nvSpPr>
              <p:spPr bwMode="auto">
                <a:xfrm>
                  <a:off x="4681" y="345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3" name="Freeform 696">
                  <a:extLst>
                    <a:ext uri="{FF2B5EF4-FFF2-40B4-BE49-F238E27FC236}">
                      <a16:creationId xmlns:a16="http://schemas.microsoft.com/office/drawing/2014/main" xmlns="" id="{AFEF52AB-7CEE-42C9-9ABC-593367CC6114}"/>
                    </a:ext>
                  </a:extLst>
                </p:cNvPr>
                <p:cNvSpPr>
                  <a:spLocks/>
                </p:cNvSpPr>
                <p:nvPr/>
              </p:nvSpPr>
              <p:spPr bwMode="auto">
                <a:xfrm>
                  <a:off x="4681" y="3466"/>
                  <a:ext cx="11" cy="7"/>
                </a:xfrm>
                <a:custGeom>
                  <a:avLst/>
                  <a:gdLst>
                    <a:gd name="T0" fmla="*/ 5 w 21"/>
                    <a:gd name="T1" fmla="*/ 0 h 14"/>
                    <a:gd name="T2" fmla="*/ 8 w 21"/>
                    <a:gd name="T3" fmla="*/ 1 h 14"/>
                    <a:gd name="T4" fmla="*/ 9 w 21"/>
                    <a:gd name="T5" fmla="*/ 1 h 14"/>
                    <a:gd name="T6" fmla="*/ 10 w 21"/>
                    <a:gd name="T7" fmla="*/ 2 h 14"/>
                    <a:gd name="T8" fmla="*/ 11 w 21"/>
                    <a:gd name="T9" fmla="*/ 3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3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4" name="Freeform 697">
                  <a:extLst>
                    <a:ext uri="{FF2B5EF4-FFF2-40B4-BE49-F238E27FC236}">
                      <a16:creationId xmlns:a16="http://schemas.microsoft.com/office/drawing/2014/main" xmlns="" id="{E8CFC66E-A50F-43F6-9252-CEC3A1CCF660}"/>
                    </a:ext>
                  </a:extLst>
                </p:cNvPr>
                <p:cNvSpPr>
                  <a:spLocks/>
                </p:cNvSpPr>
                <p:nvPr/>
              </p:nvSpPr>
              <p:spPr bwMode="auto">
                <a:xfrm>
                  <a:off x="4681" y="3466"/>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3 h 14"/>
                    <a:gd name="T12" fmla="*/ 11 w 21"/>
                    <a:gd name="T13" fmla="*/ 3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3 h 14"/>
                    <a:gd name="T32" fmla="*/ 0 w 21"/>
                    <a:gd name="T33" fmla="*/ 3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5" name="Freeform 698">
                  <a:extLst>
                    <a:ext uri="{FF2B5EF4-FFF2-40B4-BE49-F238E27FC236}">
                      <a16:creationId xmlns:a16="http://schemas.microsoft.com/office/drawing/2014/main" xmlns="" id="{B52AB06B-C991-4F88-A231-163F6BA983E7}"/>
                    </a:ext>
                  </a:extLst>
                </p:cNvPr>
                <p:cNvSpPr>
                  <a:spLocks/>
                </p:cNvSpPr>
                <p:nvPr/>
              </p:nvSpPr>
              <p:spPr bwMode="auto">
                <a:xfrm>
                  <a:off x="4681" y="3479"/>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5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5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6" name="Freeform 699">
                  <a:extLst>
                    <a:ext uri="{FF2B5EF4-FFF2-40B4-BE49-F238E27FC236}">
                      <a16:creationId xmlns:a16="http://schemas.microsoft.com/office/drawing/2014/main" xmlns="" id="{1CE562D6-5C21-451C-B0C4-8726AD4C3A81}"/>
                    </a:ext>
                  </a:extLst>
                </p:cNvPr>
                <p:cNvSpPr>
                  <a:spLocks/>
                </p:cNvSpPr>
                <p:nvPr/>
              </p:nvSpPr>
              <p:spPr bwMode="auto">
                <a:xfrm>
                  <a:off x="4681" y="3479"/>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5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5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7" name="Freeform 700">
                  <a:extLst>
                    <a:ext uri="{FF2B5EF4-FFF2-40B4-BE49-F238E27FC236}">
                      <a16:creationId xmlns:a16="http://schemas.microsoft.com/office/drawing/2014/main" xmlns="" id="{82805E54-969B-4597-9772-A14F0C7106BD}"/>
                    </a:ext>
                  </a:extLst>
                </p:cNvPr>
                <p:cNvSpPr>
                  <a:spLocks/>
                </p:cNvSpPr>
                <p:nvPr/>
              </p:nvSpPr>
              <p:spPr bwMode="auto">
                <a:xfrm>
                  <a:off x="4681" y="349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6 h 14"/>
                    <a:gd name="T16" fmla="*/ 5 w 21"/>
                    <a:gd name="T17" fmla="*/ 7 h 14"/>
                    <a:gd name="T18" fmla="*/ 3 w 21"/>
                    <a:gd name="T19" fmla="*/ 6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8" name="Freeform 701">
                  <a:extLst>
                    <a:ext uri="{FF2B5EF4-FFF2-40B4-BE49-F238E27FC236}">
                      <a16:creationId xmlns:a16="http://schemas.microsoft.com/office/drawing/2014/main" xmlns="" id="{9D5A1B21-FF87-4CA7-BB59-D4BB4A29874B}"/>
                    </a:ext>
                  </a:extLst>
                </p:cNvPr>
                <p:cNvSpPr>
                  <a:spLocks/>
                </p:cNvSpPr>
                <p:nvPr/>
              </p:nvSpPr>
              <p:spPr bwMode="auto">
                <a:xfrm>
                  <a:off x="4681" y="349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6 h 14"/>
                    <a:gd name="T20" fmla="*/ 5 w 21"/>
                    <a:gd name="T21" fmla="*/ 7 h 14"/>
                    <a:gd name="T22" fmla="*/ 5 w 21"/>
                    <a:gd name="T23" fmla="*/ 7 h 14"/>
                    <a:gd name="T24" fmla="*/ 3 w 21"/>
                    <a:gd name="T25" fmla="*/ 6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9" name="Freeform 702">
                  <a:extLst>
                    <a:ext uri="{FF2B5EF4-FFF2-40B4-BE49-F238E27FC236}">
                      <a16:creationId xmlns:a16="http://schemas.microsoft.com/office/drawing/2014/main" xmlns="" id="{ACCD3C2E-5B79-4B20-B543-7DC8E856CBDA}"/>
                    </a:ext>
                  </a:extLst>
                </p:cNvPr>
                <p:cNvSpPr>
                  <a:spLocks/>
                </p:cNvSpPr>
                <p:nvPr/>
              </p:nvSpPr>
              <p:spPr bwMode="auto">
                <a:xfrm>
                  <a:off x="4682" y="3505"/>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0" name="Freeform 703">
                  <a:extLst>
                    <a:ext uri="{FF2B5EF4-FFF2-40B4-BE49-F238E27FC236}">
                      <a16:creationId xmlns:a16="http://schemas.microsoft.com/office/drawing/2014/main" xmlns="" id="{F714D0C3-A90B-415E-9A20-6FBDB30B0AF3}"/>
                    </a:ext>
                  </a:extLst>
                </p:cNvPr>
                <p:cNvSpPr>
                  <a:spLocks/>
                </p:cNvSpPr>
                <p:nvPr/>
              </p:nvSpPr>
              <p:spPr bwMode="auto">
                <a:xfrm>
                  <a:off x="4682" y="3505"/>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1" name="Freeform 704">
                  <a:extLst>
                    <a:ext uri="{FF2B5EF4-FFF2-40B4-BE49-F238E27FC236}">
                      <a16:creationId xmlns:a16="http://schemas.microsoft.com/office/drawing/2014/main" xmlns="" id="{9A78572D-2ECB-48FA-B376-86ED126CB5CB}"/>
                    </a:ext>
                  </a:extLst>
                </p:cNvPr>
                <p:cNvSpPr>
                  <a:spLocks/>
                </p:cNvSpPr>
                <p:nvPr/>
              </p:nvSpPr>
              <p:spPr bwMode="auto">
                <a:xfrm>
                  <a:off x="4682" y="3518"/>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2" name="Freeform 705">
                  <a:extLst>
                    <a:ext uri="{FF2B5EF4-FFF2-40B4-BE49-F238E27FC236}">
                      <a16:creationId xmlns:a16="http://schemas.microsoft.com/office/drawing/2014/main" xmlns="" id="{2C1BEE16-0561-4B70-A583-E26B2E70BBEA}"/>
                    </a:ext>
                  </a:extLst>
                </p:cNvPr>
                <p:cNvSpPr>
                  <a:spLocks/>
                </p:cNvSpPr>
                <p:nvPr/>
              </p:nvSpPr>
              <p:spPr bwMode="auto">
                <a:xfrm>
                  <a:off x="4682" y="3518"/>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3" name="Freeform 706">
                  <a:extLst>
                    <a:ext uri="{FF2B5EF4-FFF2-40B4-BE49-F238E27FC236}">
                      <a16:creationId xmlns:a16="http://schemas.microsoft.com/office/drawing/2014/main" xmlns="" id="{70700997-391A-427C-BAAC-CD590EDE7C62}"/>
                    </a:ext>
                  </a:extLst>
                </p:cNvPr>
                <p:cNvSpPr>
                  <a:spLocks/>
                </p:cNvSpPr>
                <p:nvPr/>
              </p:nvSpPr>
              <p:spPr bwMode="auto">
                <a:xfrm>
                  <a:off x="4682" y="3532"/>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4" name="Freeform 707">
                  <a:extLst>
                    <a:ext uri="{FF2B5EF4-FFF2-40B4-BE49-F238E27FC236}">
                      <a16:creationId xmlns:a16="http://schemas.microsoft.com/office/drawing/2014/main" xmlns="" id="{DF58EDE3-07BD-4F66-8A96-7C520A2B3EB0}"/>
                    </a:ext>
                  </a:extLst>
                </p:cNvPr>
                <p:cNvSpPr>
                  <a:spLocks/>
                </p:cNvSpPr>
                <p:nvPr/>
              </p:nvSpPr>
              <p:spPr bwMode="auto">
                <a:xfrm>
                  <a:off x="4682" y="3532"/>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5" name="Freeform 708">
                  <a:extLst>
                    <a:ext uri="{FF2B5EF4-FFF2-40B4-BE49-F238E27FC236}">
                      <a16:creationId xmlns:a16="http://schemas.microsoft.com/office/drawing/2014/main" xmlns="" id="{D8851D73-88F8-44E8-8F44-C5CA44D57EC2}"/>
                    </a:ext>
                  </a:extLst>
                </p:cNvPr>
                <p:cNvSpPr>
                  <a:spLocks/>
                </p:cNvSpPr>
                <p:nvPr/>
              </p:nvSpPr>
              <p:spPr bwMode="auto">
                <a:xfrm>
                  <a:off x="4682" y="3545"/>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8"/>
                      </a:lnTo>
                      <a:lnTo>
                        <a:pt x="21" y="10"/>
                      </a:lnTo>
                      <a:lnTo>
                        <a:pt x="19" y="12"/>
                      </a:lnTo>
                      <a:lnTo>
                        <a:pt x="15" y="13"/>
                      </a:lnTo>
                      <a:lnTo>
                        <a:pt x="11" y="14"/>
                      </a:lnTo>
                      <a:lnTo>
                        <a:pt x="6" y="13"/>
                      </a:lnTo>
                      <a:lnTo>
                        <a:pt x="4" y="12"/>
                      </a:lnTo>
                      <a:lnTo>
                        <a:pt x="1" y="10"/>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6" name="Freeform 709">
                  <a:extLst>
                    <a:ext uri="{FF2B5EF4-FFF2-40B4-BE49-F238E27FC236}">
                      <a16:creationId xmlns:a16="http://schemas.microsoft.com/office/drawing/2014/main" xmlns="" id="{40BC0FF5-3CC8-4064-A722-0E1EEF9B9AD0}"/>
                    </a:ext>
                  </a:extLst>
                </p:cNvPr>
                <p:cNvSpPr>
                  <a:spLocks/>
                </p:cNvSpPr>
                <p:nvPr/>
              </p:nvSpPr>
              <p:spPr bwMode="auto">
                <a:xfrm>
                  <a:off x="4682" y="3545"/>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8"/>
                      </a:lnTo>
                      <a:lnTo>
                        <a:pt x="21" y="10"/>
                      </a:lnTo>
                      <a:lnTo>
                        <a:pt x="19" y="12"/>
                      </a:lnTo>
                      <a:lnTo>
                        <a:pt x="15" y="13"/>
                      </a:lnTo>
                      <a:lnTo>
                        <a:pt x="11" y="14"/>
                      </a:lnTo>
                      <a:lnTo>
                        <a:pt x="6" y="13"/>
                      </a:lnTo>
                      <a:lnTo>
                        <a:pt x="4" y="12"/>
                      </a:lnTo>
                      <a:lnTo>
                        <a:pt x="1" y="10"/>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7" name="Freeform 710">
                  <a:extLst>
                    <a:ext uri="{FF2B5EF4-FFF2-40B4-BE49-F238E27FC236}">
                      <a16:creationId xmlns:a16="http://schemas.microsoft.com/office/drawing/2014/main" xmlns="" id="{EBBF5038-7988-4056-88FF-B8F9BBA816EC}"/>
                    </a:ext>
                  </a:extLst>
                </p:cNvPr>
                <p:cNvSpPr>
                  <a:spLocks/>
                </p:cNvSpPr>
                <p:nvPr/>
              </p:nvSpPr>
              <p:spPr bwMode="auto">
                <a:xfrm>
                  <a:off x="4682" y="3558"/>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10"/>
                      </a:lnTo>
                      <a:lnTo>
                        <a:pt x="19" y="12"/>
                      </a:lnTo>
                      <a:lnTo>
                        <a:pt x="15" y="13"/>
                      </a:lnTo>
                      <a:lnTo>
                        <a:pt x="11" y="14"/>
                      </a:lnTo>
                      <a:lnTo>
                        <a:pt x="6" y="13"/>
                      </a:lnTo>
                      <a:lnTo>
                        <a:pt x="4" y="12"/>
                      </a:lnTo>
                      <a:lnTo>
                        <a:pt x="1" y="10"/>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8" name="Freeform 711">
                  <a:extLst>
                    <a:ext uri="{FF2B5EF4-FFF2-40B4-BE49-F238E27FC236}">
                      <a16:creationId xmlns:a16="http://schemas.microsoft.com/office/drawing/2014/main" xmlns="" id="{455F5FBD-93E5-4272-B795-2FA07AB49ABD}"/>
                    </a:ext>
                  </a:extLst>
                </p:cNvPr>
                <p:cNvSpPr>
                  <a:spLocks/>
                </p:cNvSpPr>
                <p:nvPr/>
              </p:nvSpPr>
              <p:spPr bwMode="auto">
                <a:xfrm>
                  <a:off x="4682" y="3558"/>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10"/>
                      </a:lnTo>
                      <a:lnTo>
                        <a:pt x="19" y="12"/>
                      </a:lnTo>
                      <a:lnTo>
                        <a:pt x="15" y="13"/>
                      </a:lnTo>
                      <a:lnTo>
                        <a:pt x="11" y="14"/>
                      </a:lnTo>
                      <a:lnTo>
                        <a:pt x="6" y="13"/>
                      </a:lnTo>
                      <a:lnTo>
                        <a:pt x="4" y="12"/>
                      </a:lnTo>
                      <a:lnTo>
                        <a:pt x="1" y="10"/>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9" name="Freeform 712">
                  <a:extLst>
                    <a:ext uri="{FF2B5EF4-FFF2-40B4-BE49-F238E27FC236}">
                      <a16:creationId xmlns:a16="http://schemas.microsoft.com/office/drawing/2014/main" xmlns="" id="{8B87999B-09B2-406B-A43E-64852E8F7079}"/>
                    </a:ext>
                  </a:extLst>
                </p:cNvPr>
                <p:cNvSpPr>
                  <a:spLocks/>
                </p:cNvSpPr>
                <p:nvPr/>
              </p:nvSpPr>
              <p:spPr bwMode="auto">
                <a:xfrm>
                  <a:off x="4682" y="3571"/>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0" name="Freeform 713">
                  <a:extLst>
                    <a:ext uri="{FF2B5EF4-FFF2-40B4-BE49-F238E27FC236}">
                      <a16:creationId xmlns:a16="http://schemas.microsoft.com/office/drawing/2014/main" xmlns="" id="{1B64FE5F-57FB-4691-A5F6-728D6C6BC251}"/>
                    </a:ext>
                  </a:extLst>
                </p:cNvPr>
                <p:cNvSpPr>
                  <a:spLocks/>
                </p:cNvSpPr>
                <p:nvPr/>
              </p:nvSpPr>
              <p:spPr bwMode="auto">
                <a:xfrm>
                  <a:off x="4682" y="3571"/>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1" name="Freeform 714">
                  <a:extLst>
                    <a:ext uri="{FF2B5EF4-FFF2-40B4-BE49-F238E27FC236}">
                      <a16:creationId xmlns:a16="http://schemas.microsoft.com/office/drawing/2014/main" xmlns="" id="{FB107BF3-81A0-4242-A60F-2482F7FCA333}"/>
                    </a:ext>
                  </a:extLst>
                </p:cNvPr>
                <p:cNvSpPr>
                  <a:spLocks/>
                </p:cNvSpPr>
                <p:nvPr/>
              </p:nvSpPr>
              <p:spPr bwMode="auto">
                <a:xfrm>
                  <a:off x="4682" y="3584"/>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1"/>
                      </a:lnTo>
                      <a:lnTo>
                        <a:pt x="15" y="13"/>
                      </a:lnTo>
                      <a:lnTo>
                        <a:pt x="11" y="14"/>
                      </a:lnTo>
                      <a:lnTo>
                        <a:pt x="6" y="13"/>
                      </a:lnTo>
                      <a:lnTo>
                        <a:pt x="4" y="11"/>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2" name="Freeform 715">
                  <a:extLst>
                    <a:ext uri="{FF2B5EF4-FFF2-40B4-BE49-F238E27FC236}">
                      <a16:creationId xmlns:a16="http://schemas.microsoft.com/office/drawing/2014/main" xmlns="" id="{DA7C4DA6-4D91-4778-8BA2-866ECE2CF2A2}"/>
                    </a:ext>
                  </a:extLst>
                </p:cNvPr>
                <p:cNvSpPr>
                  <a:spLocks/>
                </p:cNvSpPr>
                <p:nvPr/>
              </p:nvSpPr>
              <p:spPr bwMode="auto">
                <a:xfrm>
                  <a:off x="4682" y="3584"/>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1"/>
                      </a:lnTo>
                      <a:lnTo>
                        <a:pt x="15" y="13"/>
                      </a:lnTo>
                      <a:lnTo>
                        <a:pt x="11" y="14"/>
                      </a:lnTo>
                      <a:lnTo>
                        <a:pt x="6" y="13"/>
                      </a:lnTo>
                      <a:lnTo>
                        <a:pt x="4" y="11"/>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3" name="Freeform 716">
                  <a:extLst>
                    <a:ext uri="{FF2B5EF4-FFF2-40B4-BE49-F238E27FC236}">
                      <a16:creationId xmlns:a16="http://schemas.microsoft.com/office/drawing/2014/main" xmlns="" id="{4D820680-0D80-4089-AA82-DE8532493489}"/>
                    </a:ext>
                  </a:extLst>
                </p:cNvPr>
                <p:cNvSpPr>
                  <a:spLocks/>
                </p:cNvSpPr>
                <p:nvPr/>
              </p:nvSpPr>
              <p:spPr bwMode="auto">
                <a:xfrm>
                  <a:off x="4682" y="3597"/>
                  <a:ext cx="11" cy="8"/>
                </a:xfrm>
                <a:custGeom>
                  <a:avLst/>
                  <a:gdLst>
                    <a:gd name="T0" fmla="*/ 6 w 22"/>
                    <a:gd name="T1" fmla="*/ 0 h 16"/>
                    <a:gd name="T2" fmla="*/ 7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7 w 22"/>
                    <a:gd name="T15" fmla="*/ 7 h 16"/>
                    <a:gd name="T16" fmla="*/ 6 w 22"/>
                    <a:gd name="T17" fmla="*/ 8 h 16"/>
                    <a:gd name="T18" fmla="*/ 3 w 22"/>
                    <a:gd name="T19" fmla="*/ 7 h 16"/>
                    <a:gd name="T20" fmla="*/ 2 w 22"/>
                    <a:gd name="T21" fmla="*/ 6 h 16"/>
                    <a:gd name="T22" fmla="*/ 1 w 22"/>
                    <a:gd name="T23" fmla="*/ 5 h 16"/>
                    <a:gd name="T24" fmla="*/ 0 w 22"/>
                    <a:gd name="T25" fmla="*/ 4 h 16"/>
                    <a:gd name="T26" fmla="*/ 1 w 22"/>
                    <a:gd name="T27" fmla="*/ 2 h 16"/>
                    <a:gd name="T28" fmla="*/ 2 w 22"/>
                    <a:gd name="T29" fmla="*/ 1 h 16"/>
                    <a:gd name="T30" fmla="*/ 3 w 22"/>
                    <a:gd name="T31" fmla="*/ 1 h 16"/>
                    <a:gd name="T32" fmla="*/ 6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1" y="0"/>
                      </a:moveTo>
                      <a:lnTo>
                        <a:pt x="15" y="2"/>
                      </a:lnTo>
                      <a:lnTo>
                        <a:pt x="19" y="3"/>
                      </a:lnTo>
                      <a:lnTo>
                        <a:pt x="21" y="5"/>
                      </a:lnTo>
                      <a:lnTo>
                        <a:pt x="22" y="8"/>
                      </a:lnTo>
                      <a:lnTo>
                        <a:pt x="21" y="11"/>
                      </a:lnTo>
                      <a:lnTo>
                        <a:pt x="19" y="13"/>
                      </a:lnTo>
                      <a:lnTo>
                        <a:pt x="15" y="14"/>
                      </a:lnTo>
                      <a:lnTo>
                        <a:pt x="11" y="16"/>
                      </a:lnTo>
                      <a:lnTo>
                        <a:pt x="6" y="14"/>
                      </a:lnTo>
                      <a:lnTo>
                        <a:pt x="4" y="13"/>
                      </a:lnTo>
                      <a:lnTo>
                        <a:pt x="1" y="11"/>
                      </a:lnTo>
                      <a:lnTo>
                        <a:pt x="0" y="8"/>
                      </a:lnTo>
                      <a:lnTo>
                        <a:pt x="1" y="5"/>
                      </a:lnTo>
                      <a:lnTo>
                        <a:pt x="4" y="3"/>
                      </a:lnTo>
                      <a:lnTo>
                        <a:pt x="6" y="2"/>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4" name="Freeform 717">
                  <a:extLst>
                    <a:ext uri="{FF2B5EF4-FFF2-40B4-BE49-F238E27FC236}">
                      <a16:creationId xmlns:a16="http://schemas.microsoft.com/office/drawing/2014/main" xmlns="" id="{2500CA04-6C68-45FA-AD81-4FBF1218A78E}"/>
                    </a:ext>
                  </a:extLst>
                </p:cNvPr>
                <p:cNvSpPr>
                  <a:spLocks/>
                </p:cNvSpPr>
                <p:nvPr/>
              </p:nvSpPr>
              <p:spPr bwMode="auto">
                <a:xfrm>
                  <a:off x="4682" y="3597"/>
                  <a:ext cx="11" cy="8"/>
                </a:xfrm>
                <a:custGeom>
                  <a:avLst/>
                  <a:gdLst>
                    <a:gd name="T0" fmla="*/ 6 w 22"/>
                    <a:gd name="T1" fmla="*/ 0 h 16"/>
                    <a:gd name="T2" fmla="*/ 6 w 22"/>
                    <a:gd name="T3" fmla="*/ 0 h 16"/>
                    <a:gd name="T4" fmla="*/ 7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7 w 22"/>
                    <a:gd name="T19" fmla="*/ 7 h 16"/>
                    <a:gd name="T20" fmla="*/ 6 w 22"/>
                    <a:gd name="T21" fmla="*/ 8 h 16"/>
                    <a:gd name="T22" fmla="*/ 6 w 22"/>
                    <a:gd name="T23" fmla="*/ 8 h 16"/>
                    <a:gd name="T24" fmla="*/ 3 w 22"/>
                    <a:gd name="T25" fmla="*/ 7 h 16"/>
                    <a:gd name="T26" fmla="*/ 2 w 22"/>
                    <a:gd name="T27" fmla="*/ 6 h 16"/>
                    <a:gd name="T28" fmla="*/ 1 w 22"/>
                    <a:gd name="T29" fmla="*/ 5 h 16"/>
                    <a:gd name="T30" fmla="*/ 0 w 22"/>
                    <a:gd name="T31" fmla="*/ 4 h 16"/>
                    <a:gd name="T32" fmla="*/ 0 w 22"/>
                    <a:gd name="T33" fmla="*/ 4 h 16"/>
                    <a:gd name="T34" fmla="*/ 1 w 22"/>
                    <a:gd name="T35" fmla="*/ 2 h 16"/>
                    <a:gd name="T36" fmla="*/ 2 w 22"/>
                    <a:gd name="T37" fmla="*/ 1 h 16"/>
                    <a:gd name="T38" fmla="*/ 3 w 22"/>
                    <a:gd name="T39" fmla="*/ 1 h 16"/>
                    <a:gd name="T40" fmla="*/ 6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1" y="0"/>
                      </a:moveTo>
                      <a:lnTo>
                        <a:pt x="11" y="0"/>
                      </a:lnTo>
                      <a:lnTo>
                        <a:pt x="15" y="2"/>
                      </a:lnTo>
                      <a:lnTo>
                        <a:pt x="19" y="3"/>
                      </a:lnTo>
                      <a:lnTo>
                        <a:pt x="21" y="5"/>
                      </a:lnTo>
                      <a:lnTo>
                        <a:pt x="22" y="8"/>
                      </a:lnTo>
                      <a:lnTo>
                        <a:pt x="21" y="11"/>
                      </a:lnTo>
                      <a:lnTo>
                        <a:pt x="19" y="13"/>
                      </a:lnTo>
                      <a:lnTo>
                        <a:pt x="15" y="14"/>
                      </a:lnTo>
                      <a:lnTo>
                        <a:pt x="11" y="16"/>
                      </a:lnTo>
                      <a:lnTo>
                        <a:pt x="6" y="14"/>
                      </a:lnTo>
                      <a:lnTo>
                        <a:pt x="4" y="13"/>
                      </a:lnTo>
                      <a:lnTo>
                        <a:pt x="1" y="11"/>
                      </a:lnTo>
                      <a:lnTo>
                        <a:pt x="0" y="8"/>
                      </a:lnTo>
                      <a:lnTo>
                        <a:pt x="1" y="5"/>
                      </a:lnTo>
                      <a:lnTo>
                        <a:pt x="4" y="3"/>
                      </a:lnTo>
                      <a:lnTo>
                        <a:pt x="6" y="2"/>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5" name="Freeform 718">
                  <a:extLst>
                    <a:ext uri="{FF2B5EF4-FFF2-40B4-BE49-F238E27FC236}">
                      <a16:creationId xmlns:a16="http://schemas.microsoft.com/office/drawing/2014/main" xmlns="" id="{03FFFDDD-6851-496B-B89E-77DFED05B8FE}"/>
                    </a:ext>
                  </a:extLst>
                </p:cNvPr>
                <p:cNvSpPr>
                  <a:spLocks/>
                </p:cNvSpPr>
                <p:nvPr/>
              </p:nvSpPr>
              <p:spPr bwMode="auto">
                <a:xfrm>
                  <a:off x="4682" y="3611"/>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3"/>
                      </a:lnTo>
                      <a:lnTo>
                        <a:pt x="21" y="5"/>
                      </a:lnTo>
                      <a:lnTo>
                        <a:pt x="22" y="8"/>
                      </a:lnTo>
                      <a:lnTo>
                        <a:pt x="21" y="11"/>
                      </a:lnTo>
                      <a:lnTo>
                        <a:pt x="19" y="13"/>
                      </a:lnTo>
                      <a:lnTo>
                        <a:pt x="15" y="14"/>
                      </a:lnTo>
                      <a:lnTo>
                        <a:pt x="11" y="15"/>
                      </a:lnTo>
                      <a:lnTo>
                        <a:pt x="6" y="14"/>
                      </a:lnTo>
                      <a:lnTo>
                        <a:pt x="4" y="13"/>
                      </a:lnTo>
                      <a:lnTo>
                        <a:pt x="1" y="11"/>
                      </a:lnTo>
                      <a:lnTo>
                        <a:pt x="0" y="8"/>
                      </a:lnTo>
                      <a:lnTo>
                        <a:pt x="1" y="5"/>
                      </a:lnTo>
                      <a:lnTo>
                        <a:pt x="4" y="3"/>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6" name="Freeform 719">
                  <a:extLst>
                    <a:ext uri="{FF2B5EF4-FFF2-40B4-BE49-F238E27FC236}">
                      <a16:creationId xmlns:a16="http://schemas.microsoft.com/office/drawing/2014/main" xmlns="" id="{1D70F36D-B218-4E1D-9D0A-3364E76D672C}"/>
                    </a:ext>
                  </a:extLst>
                </p:cNvPr>
                <p:cNvSpPr>
                  <a:spLocks/>
                </p:cNvSpPr>
                <p:nvPr/>
              </p:nvSpPr>
              <p:spPr bwMode="auto">
                <a:xfrm>
                  <a:off x="4682" y="3611"/>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3"/>
                      </a:lnTo>
                      <a:lnTo>
                        <a:pt x="21" y="5"/>
                      </a:lnTo>
                      <a:lnTo>
                        <a:pt x="22" y="8"/>
                      </a:lnTo>
                      <a:lnTo>
                        <a:pt x="21" y="11"/>
                      </a:lnTo>
                      <a:lnTo>
                        <a:pt x="19" y="13"/>
                      </a:lnTo>
                      <a:lnTo>
                        <a:pt x="15" y="14"/>
                      </a:lnTo>
                      <a:lnTo>
                        <a:pt x="11" y="15"/>
                      </a:lnTo>
                      <a:lnTo>
                        <a:pt x="6" y="14"/>
                      </a:lnTo>
                      <a:lnTo>
                        <a:pt x="4" y="13"/>
                      </a:lnTo>
                      <a:lnTo>
                        <a:pt x="1" y="11"/>
                      </a:lnTo>
                      <a:lnTo>
                        <a:pt x="0" y="8"/>
                      </a:lnTo>
                      <a:lnTo>
                        <a:pt x="1" y="5"/>
                      </a:lnTo>
                      <a:lnTo>
                        <a:pt x="4" y="3"/>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7" name="Freeform 720">
                  <a:extLst>
                    <a:ext uri="{FF2B5EF4-FFF2-40B4-BE49-F238E27FC236}">
                      <a16:creationId xmlns:a16="http://schemas.microsoft.com/office/drawing/2014/main" xmlns="" id="{FFD21947-FEA7-44F2-993D-C163F490D0F7}"/>
                    </a:ext>
                  </a:extLst>
                </p:cNvPr>
                <p:cNvSpPr>
                  <a:spLocks/>
                </p:cNvSpPr>
                <p:nvPr/>
              </p:nvSpPr>
              <p:spPr bwMode="auto">
                <a:xfrm>
                  <a:off x="4682" y="3624"/>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8"/>
                      </a:lnTo>
                      <a:lnTo>
                        <a:pt x="21" y="10"/>
                      </a:lnTo>
                      <a:lnTo>
                        <a:pt x="19" y="12"/>
                      </a:lnTo>
                      <a:lnTo>
                        <a:pt x="15" y="13"/>
                      </a:lnTo>
                      <a:lnTo>
                        <a:pt x="11" y="14"/>
                      </a:lnTo>
                      <a:lnTo>
                        <a:pt x="6" y="13"/>
                      </a:lnTo>
                      <a:lnTo>
                        <a:pt x="4" y="12"/>
                      </a:lnTo>
                      <a:lnTo>
                        <a:pt x="1" y="10"/>
                      </a:lnTo>
                      <a:lnTo>
                        <a:pt x="0" y="8"/>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8" name="Freeform 721">
                  <a:extLst>
                    <a:ext uri="{FF2B5EF4-FFF2-40B4-BE49-F238E27FC236}">
                      <a16:creationId xmlns:a16="http://schemas.microsoft.com/office/drawing/2014/main" xmlns="" id="{96730845-2B39-465D-9DAC-2CBB31598D70}"/>
                    </a:ext>
                  </a:extLst>
                </p:cNvPr>
                <p:cNvSpPr>
                  <a:spLocks/>
                </p:cNvSpPr>
                <p:nvPr/>
              </p:nvSpPr>
              <p:spPr bwMode="auto">
                <a:xfrm>
                  <a:off x="4682" y="3624"/>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8"/>
                      </a:lnTo>
                      <a:lnTo>
                        <a:pt x="21" y="10"/>
                      </a:lnTo>
                      <a:lnTo>
                        <a:pt x="19" y="12"/>
                      </a:lnTo>
                      <a:lnTo>
                        <a:pt x="15" y="13"/>
                      </a:lnTo>
                      <a:lnTo>
                        <a:pt x="11" y="14"/>
                      </a:lnTo>
                      <a:lnTo>
                        <a:pt x="6" y="13"/>
                      </a:lnTo>
                      <a:lnTo>
                        <a:pt x="4" y="12"/>
                      </a:lnTo>
                      <a:lnTo>
                        <a:pt x="1" y="10"/>
                      </a:lnTo>
                      <a:lnTo>
                        <a:pt x="0" y="8"/>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9" name="Freeform 722">
                  <a:extLst>
                    <a:ext uri="{FF2B5EF4-FFF2-40B4-BE49-F238E27FC236}">
                      <a16:creationId xmlns:a16="http://schemas.microsoft.com/office/drawing/2014/main" xmlns="" id="{E1FAB0E2-02DC-4B1B-9D8D-69187FD58A11}"/>
                    </a:ext>
                  </a:extLst>
                </p:cNvPr>
                <p:cNvSpPr>
                  <a:spLocks/>
                </p:cNvSpPr>
                <p:nvPr/>
              </p:nvSpPr>
              <p:spPr bwMode="auto">
                <a:xfrm>
                  <a:off x="4682" y="3638"/>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0" name="Freeform 723">
                  <a:extLst>
                    <a:ext uri="{FF2B5EF4-FFF2-40B4-BE49-F238E27FC236}">
                      <a16:creationId xmlns:a16="http://schemas.microsoft.com/office/drawing/2014/main" xmlns="" id="{26B3594E-DA52-4E2D-A24E-CD55E71B507D}"/>
                    </a:ext>
                  </a:extLst>
                </p:cNvPr>
                <p:cNvSpPr>
                  <a:spLocks/>
                </p:cNvSpPr>
                <p:nvPr/>
              </p:nvSpPr>
              <p:spPr bwMode="auto">
                <a:xfrm>
                  <a:off x="4682" y="3638"/>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1" name="Freeform 724">
                  <a:extLst>
                    <a:ext uri="{FF2B5EF4-FFF2-40B4-BE49-F238E27FC236}">
                      <a16:creationId xmlns:a16="http://schemas.microsoft.com/office/drawing/2014/main" xmlns="" id="{E0652AF7-C456-4C81-9DF4-69421E8F7B58}"/>
                    </a:ext>
                  </a:extLst>
                </p:cNvPr>
                <p:cNvSpPr>
                  <a:spLocks/>
                </p:cNvSpPr>
                <p:nvPr/>
              </p:nvSpPr>
              <p:spPr bwMode="auto">
                <a:xfrm>
                  <a:off x="4682" y="3651"/>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2" name="Freeform 725">
                  <a:extLst>
                    <a:ext uri="{FF2B5EF4-FFF2-40B4-BE49-F238E27FC236}">
                      <a16:creationId xmlns:a16="http://schemas.microsoft.com/office/drawing/2014/main" xmlns="" id="{F89746B9-DEA9-4CC5-B660-A7C80034F2F3}"/>
                    </a:ext>
                  </a:extLst>
                </p:cNvPr>
                <p:cNvSpPr>
                  <a:spLocks/>
                </p:cNvSpPr>
                <p:nvPr/>
              </p:nvSpPr>
              <p:spPr bwMode="auto">
                <a:xfrm>
                  <a:off x="4682" y="3651"/>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3" name="Freeform 726">
                  <a:extLst>
                    <a:ext uri="{FF2B5EF4-FFF2-40B4-BE49-F238E27FC236}">
                      <a16:creationId xmlns:a16="http://schemas.microsoft.com/office/drawing/2014/main" xmlns="" id="{11D83FFC-CB2F-4A9A-99D0-FF41889469E6}"/>
                    </a:ext>
                  </a:extLst>
                </p:cNvPr>
                <p:cNvSpPr>
                  <a:spLocks/>
                </p:cNvSpPr>
                <p:nvPr/>
              </p:nvSpPr>
              <p:spPr bwMode="auto">
                <a:xfrm>
                  <a:off x="4701" y="3417"/>
                  <a:ext cx="52" cy="282"/>
                </a:xfrm>
                <a:custGeom>
                  <a:avLst/>
                  <a:gdLst>
                    <a:gd name="T0" fmla="*/ 7 w 103"/>
                    <a:gd name="T1" fmla="*/ 0 h 564"/>
                    <a:gd name="T2" fmla="*/ 45 w 103"/>
                    <a:gd name="T3" fmla="*/ 0 h 564"/>
                    <a:gd name="T4" fmla="*/ 48 w 103"/>
                    <a:gd name="T5" fmla="*/ 1 h 564"/>
                    <a:gd name="T6" fmla="*/ 50 w 103"/>
                    <a:gd name="T7" fmla="*/ 2 h 564"/>
                    <a:gd name="T8" fmla="*/ 51 w 103"/>
                    <a:gd name="T9" fmla="*/ 5 h 564"/>
                    <a:gd name="T10" fmla="*/ 52 w 103"/>
                    <a:gd name="T11" fmla="*/ 9 h 564"/>
                    <a:gd name="T12" fmla="*/ 52 w 103"/>
                    <a:gd name="T13" fmla="*/ 274 h 564"/>
                    <a:gd name="T14" fmla="*/ 51 w 103"/>
                    <a:gd name="T15" fmla="*/ 277 h 564"/>
                    <a:gd name="T16" fmla="*/ 50 w 103"/>
                    <a:gd name="T17" fmla="*/ 280 h 564"/>
                    <a:gd name="T18" fmla="*/ 48 w 103"/>
                    <a:gd name="T19" fmla="*/ 282 h 564"/>
                    <a:gd name="T20" fmla="*/ 45 w 103"/>
                    <a:gd name="T21" fmla="*/ 282 h 564"/>
                    <a:gd name="T22" fmla="*/ 7 w 103"/>
                    <a:gd name="T23" fmla="*/ 282 h 564"/>
                    <a:gd name="T24" fmla="*/ 4 w 103"/>
                    <a:gd name="T25" fmla="*/ 282 h 564"/>
                    <a:gd name="T26" fmla="*/ 2 w 103"/>
                    <a:gd name="T27" fmla="*/ 280 h 564"/>
                    <a:gd name="T28" fmla="*/ 1 w 103"/>
                    <a:gd name="T29" fmla="*/ 277 h 564"/>
                    <a:gd name="T30" fmla="*/ 0 w 103"/>
                    <a:gd name="T31" fmla="*/ 274 h 564"/>
                    <a:gd name="T32" fmla="*/ 0 w 103"/>
                    <a:gd name="T33" fmla="*/ 9 h 564"/>
                    <a:gd name="T34" fmla="*/ 1 w 103"/>
                    <a:gd name="T35" fmla="*/ 5 h 564"/>
                    <a:gd name="T36" fmla="*/ 2 w 103"/>
                    <a:gd name="T37" fmla="*/ 2 h 564"/>
                    <a:gd name="T38" fmla="*/ 4 w 103"/>
                    <a:gd name="T39" fmla="*/ 1 h 564"/>
                    <a:gd name="T40" fmla="*/ 7 w 103"/>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564"/>
                    <a:gd name="T65" fmla="*/ 103 w 103"/>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564">
                      <a:moveTo>
                        <a:pt x="13" y="0"/>
                      </a:moveTo>
                      <a:lnTo>
                        <a:pt x="90" y="0"/>
                      </a:lnTo>
                      <a:lnTo>
                        <a:pt x="95" y="1"/>
                      </a:lnTo>
                      <a:lnTo>
                        <a:pt x="100" y="5"/>
                      </a:lnTo>
                      <a:lnTo>
                        <a:pt x="102" y="10"/>
                      </a:lnTo>
                      <a:lnTo>
                        <a:pt x="103" y="17"/>
                      </a:lnTo>
                      <a:lnTo>
                        <a:pt x="103" y="547"/>
                      </a:lnTo>
                      <a:lnTo>
                        <a:pt x="102" y="553"/>
                      </a:lnTo>
                      <a:lnTo>
                        <a:pt x="100" y="559"/>
                      </a:lnTo>
                      <a:lnTo>
                        <a:pt x="95" y="563"/>
                      </a:lnTo>
                      <a:lnTo>
                        <a:pt x="90" y="564"/>
                      </a:lnTo>
                      <a:lnTo>
                        <a:pt x="13" y="564"/>
                      </a:lnTo>
                      <a:lnTo>
                        <a:pt x="8" y="563"/>
                      </a:lnTo>
                      <a:lnTo>
                        <a:pt x="3" y="559"/>
                      </a:lnTo>
                      <a:lnTo>
                        <a:pt x="1" y="553"/>
                      </a:lnTo>
                      <a:lnTo>
                        <a:pt x="0" y="547"/>
                      </a:lnTo>
                      <a:lnTo>
                        <a:pt x="0" y="17"/>
                      </a:lnTo>
                      <a:lnTo>
                        <a:pt x="1" y="10"/>
                      </a:lnTo>
                      <a:lnTo>
                        <a:pt x="3" y="5"/>
                      </a:lnTo>
                      <a:lnTo>
                        <a:pt x="8"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4" name="Freeform 727">
                  <a:extLst>
                    <a:ext uri="{FF2B5EF4-FFF2-40B4-BE49-F238E27FC236}">
                      <a16:creationId xmlns:a16="http://schemas.microsoft.com/office/drawing/2014/main" xmlns="" id="{3EE69A9B-4B9F-4E07-BB89-9CEDA95D645E}"/>
                    </a:ext>
                  </a:extLst>
                </p:cNvPr>
                <p:cNvSpPr>
                  <a:spLocks/>
                </p:cNvSpPr>
                <p:nvPr/>
              </p:nvSpPr>
              <p:spPr bwMode="auto">
                <a:xfrm>
                  <a:off x="4701" y="3417"/>
                  <a:ext cx="52" cy="282"/>
                </a:xfrm>
                <a:custGeom>
                  <a:avLst/>
                  <a:gdLst>
                    <a:gd name="T0" fmla="*/ 7 w 103"/>
                    <a:gd name="T1" fmla="*/ 0 h 564"/>
                    <a:gd name="T2" fmla="*/ 45 w 103"/>
                    <a:gd name="T3" fmla="*/ 0 h 564"/>
                    <a:gd name="T4" fmla="*/ 45 w 103"/>
                    <a:gd name="T5" fmla="*/ 0 h 564"/>
                    <a:gd name="T6" fmla="*/ 48 w 103"/>
                    <a:gd name="T7" fmla="*/ 1 h 564"/>
                    <a:gd name="T8" fmla="*/ 50 w 103"/>
                    <a:gd name="T9" fmla="*/ 2 h 564"/>
                    <a:gd name="T10" fmla="*/ 51 w 103"/>
                    <a:gd name="T11" fmla="*/ 5 h 564"/>
                    <a:gd name="T12" fmla="*/ 52 w 103"/>
                    <a:gd name="T13" fmla="*/ 9 h 564"/>
                    <a:gd name="T14" fmla="*/ 52 w 103"/>
                    <a:gd name="T15" fmla="*/ 274 h 564"/>
                    <a:gd name="T16" fmla="*/ 52 w 103"/>
                    <a:gd name="T17" fmla="*/ 274 h 564"/>
                    <a:gd name="T18" fmla="*/ 51 w 103"/>
                    <a:gd name="T19" fmla="*/ 277 h 564"/>
                    <a:gd name="T20" fmla="*/ 50 w 103"/>
                    <a:gd name="T21" fmla="*/ 280 h 564"/>
                    <a:gd name="T22" fmla="*/ 48 w 103"/>
                    <a:gd name="T23" fmla="*/ 282 h 564"/>
                    <a:gd name="T24" fmla="*/ 45 w 103"/>
                    <a:gd name="T25" fmla="*/ 282 h 564"/>
                    <a:gd name="T26" fmla="*/ 7 w 103"/>
                    <a:gd name="T27" fmla="*/ 282 h 564"/>
                    <a:gd name="T28" fmla="*/ 7 w 103"/>
                    <a:gd name="T29" fmla="*/ 282 h 564"/>
                    <a:gd name="T30" fmla="*/ 4 w 103"/>
                    <a:gd name="T31" fmla="*/ 282 h 564"/>
                    <a:gd name="T32" fmla="*/ 2 w 103"/>
                    <a:gd name="T33" fmla="*/ 280 h 564"/>
                    <a:gd name="T34" fmla="*/ 1 w 103"/>
                    <a:gd name="T35" fmla="*/ 277 h 564"/>
                    <a:gd name="T36" fmla="*/ 0 w 103"/>
                    <a:gd name="T37" fmla="*/ 274 h 564"/>
                    <a:gd name="T38" fmla="*/ 0 w 103"/>
                    <a:gd name="T39" fmla="*/ 9 h 564"/>
                    <a:gd name="T40" fmla="*/ 0 w 103"/>
                    <a:gd name="T41" fmla="*/ 9 h 564"/>
                    <a:gd name="T42" fmla="*/ 1 w 103"/>
                    <a:gd name="T43" fmla="*/ 5 h 564"/>
                    <a:gd name="T44" fmla="*/ 2 w 103"/>
                    <a:gd name="T45" fmla="*/ 2 h 564"/>
                    <a:gd name="T46" fmla="*/ 4 w 103"/>
                    <a:gd name="T47" fmla="*/ 1 h 564"/>
                    <a:gd name="T48" fmla="*/ 7 w 103"/>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64"/>
                    <a:gd name="T77" fmla="*/ 103 w 103"/>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64">
                      <a:moveTo>
                        <a:pt x="13" y="0"/>
                      </a:moveTo>
                      <a:lnTo>
                        <a:pt x="90" y="0"/>
                      </a:lnTo>
                      <a:lnTo>
                        <a:pt x="95" y="1"/>
                      </a:lnTo>
                      <a:lnTo>
                        <a:pt x="100" y="5"/>
                      </a:lnTo>
                      <a:lnTo>
                        <a:pt x="102" y="10"/>
                      </a:lnTo>
                      <a:lnTo>
                        <a:pt x="103" y="17"/>
                      </a:lnTo>
                      <a:lnTo>
                        <a:pt x="103" y="547"/>
                      </a:lnTo>
                      <a:lnTo>
                        <a:pt x="102" y="553"/>
                      </a:lnTo>
                      <a:lnTo>
                        <a:pt x="100" y="559"/>
                      </a:lnTo>
                      <a:lnTo>
                        <a:pt x="95" y="563"/>
                      </a:lnTo>
                      <a:lnTo>
                        <a:pt x="90" y="564"/>
                      </a:lnTo>
                      <a:lnTo>
                        <a:pt x="13" y="564"/>
                      </a:lnTo>
                      <a:lnTo>
                        <a:pt x="8" y="563"/>
                      </a:lnTo>
                      <a:lnTo>
                        <a:pt x="3" y="559"/>
                      </a:lnTo>
                      <a:lnTo>
                        <a:pt x="1" y="553"/>
                      </a:lnTo>
                      <a:lnTo>
                        <a:pt x="0" y="547"/>
                      </a:lnTo>
                      <a:lnTo>
                        <a:pt x="0" y="17"/>
                      </a:lnTo>
                      <a:lnTo>
                        <a:pt x="1" y="10"/>
                      </a:lnTo>
                      <a:lnTo>
                        <a:pt x="3" y="5"/>
                      </a:lnTo>
                      <a:lnTo>
                        <a:pt x="8"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5" name="Rectangle 728">
                  <a:extLst>
                    <a:ext uri="{FF2B5EF4-FFF2-40B4-BE49-F238E27FC236}">
                      <a16:creationId xmlns:a16="http://schemas.microsoft.com/office/drawing/2014/main" xmlns="" id="{0D6C7C8D-9E32-4D82-80BC-3C1CBAB28DBA}"/>
                    </a:ext>
                  </a:extLst>
                </p:cNvPr>
                <p:cNvSpPr>
                  <a:spLocks noChangeArrowheads="1"/>
                </p:cNvSpPr>
                <p:nvPr/>
              </p:nvSpPr>
              <p:spPr bwMode="auto">
                <a:xfrm>
                  <a:off x="4701"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6" name="Rectangle 729">
                  <a:extLst>
                    <a:ext uri="{FF2B5EF4-FFF2-40B4-BE49-F238E27FC236}">
                      <a16:creationId xmlns:a16="http://schemas.microsoft.com/office/drawing/2014/main" xmlns="" id="{6C893087-77A4-481E-8F85-CDFBC898DCB3}"/>
                    </a:ext>
                  </a:extLst>
                </p:cNvPr>
                <p:cNvSpPr>
                  <a:spLocks noChangeArrowheads="1"/>
                </p:cNvSpPr>
                <p:nvPr/>
              </p:nvSpPr>
              <p:spPr bwMode="auto">
                <a:xfrm>
                  <a:off x="4701"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7" name="Freeform 730">
                  <a:extLst>
                    <a:ext uri="{FF2B5EF4-FFF2-40B4-BE49-F238E27FC236}">
                      <a16:creationId xmlns:a16="http://schemas.microsoft.com/office/drawing/2014/main" xmlns="" id="{2509FAEA-BCE3-4A3C-9237-6B9BFFF2A820}"/>
                    </a:ext>
                  </a:extLst>
                </p:cNvPr>
                <p:cNvSpPr>
                  <a:spLocks/>
                </p:cNvSpPr>
                <p:nvPr/>
              </p:nvSpPr>
              <p:spPr bwMode="auto">
                <a:xfrm>
                  <a:off x="4704" y="342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8" name="Freeform 731">
                  <a:extLst>
                    <a:ext uri="{FF2B5EF4-FFF2-40B4-BE49-F238E27FC236}">
                      <a16:creationId xmlns:a16="http://schemas.microsoft.com/office/drawing/2014/main" xmlns="" id="{3451FBDC-3C26-418C-9F7F-443B2AFF0098}"/>
                    </a:ext>
                  </a:extLst>
                </p:cNvPr>
                <p:cNvSpPr>
                  <a:spLocks/>
                </p:cNvSpPr>
                <p:nvPr/>
              </p:nvSpPr>
              <p:spPr bwMode="auto">
                <a:xfrm>
                  <a:off x="4704" y="342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9" name="Freeform 732">
                  <a:extLst>
                    <a:ext uri="{FF2B5EF4-FFF2-40B4-BE49-F238E27FC236}">
                      <a16:creationId xmlns:a16="http://schemas.microsoft.com/office/drawing/2014/main" xmlns="" id="{9DE585AE-5D0D-4A19-AD76-505CE5DD418B}"/>
                    </a:ext>
                  </a:extLst>
                </p:cNvPr>
                <p:cNvSpPr>
                  <a:spLocks/>
                </p:cNvSpPr>
                <p:nvPr/>
              </p:nvSpPr>
              <p:spPr bwMode="auto">
                <a:xfrm>
                  <a:off x="4704" y="3435"/>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0" name="Freeform 733">
                  <a:extLst>
                    <a:ext uri="{FF2B5EF4-FFF2-40B4-BE49-F238E27FC236}">
                      <a16:creationId xmlns:a16="http://schemas.microsoft.com/office/drawing/2014/main" xmlns="" id="{D3E049F8-548E-4C71-83E9-2E310CD0F9EE}"/>
                    </a:ext>
                  </a:extLst>
                </p:cNvPr>
                <p:cNvSpPr>
                  <a:spLocks/>
                </p:cNvSpPr>
                <p:nvPr/>
              </p:nvSpPr>
              <p:spPr bwMode="auto">
                <a:xfrm>
                  <a:off x="4704" y="3435"/>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1" name="Freeform 734">
                  <a:extLst>
                    <a:ext uri="{FF2B5EF4-FFF2-40B4-BE49-F238E27FC236}">
                      <a16:creationId xmlns:a16="http://schemas.microsoft.com/office/drawing/2014/main" xmlns="" id="{51C4D807-E8BB-4FE3-9546-34D63C95966A}"/>
                    </a:ext>
                  </a:extLst>
                </p:cNvPr>
                <p:cNvSpPr>
                  <a:spLocks/>
                </p:cNvSpPr>
                <p:nvPr/>
              </p:nvSpPr>
              <p:spPr bwMode="auto">
                <a:xfrm>
                  <a:off x="4704" y="344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2" name="Freeform 735">
                  <a:extLst>
                    <a:ext uri="{FF2B5EF4-FFF2-40B4-BE49-F238E27FC236}">
                      <a16:creationId xmlns:a16="http://schemas.microsoft.com/office/drawing/2014/main" xmlns="" id="{94EBB8C9-51B3-49EA-B164-992BA9C3748C}"/>
                    </a:ext>
                  </a:extLst>
                </p:cNvPr>
                <p:cNvSpPr>
                  <a:spLocks/>
                </p:cNvSpPr>
                <p:nvPr/>
              </p:nvSpPr>
              <p:spPr bwMode="auto">
                <a:xfrm>
                  <a:off x="4704" y="344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3" name="Freeform 736">
                  <a:extLst>
                    <a:ext uri="{FF2B5EF4-FFF2-40B4-BE49-F238E27FC236}">
                      <a16:creationId xmlns:a16="http://schemas.microsoft.com/office/drawing/2014/main" xmlns="" id="{C395CF6D-D118-40C5-BEB3-94C82F3CCCE8}"/>
                    </a:ext>
                  </a:extLst>
                </p:cNvPr>
                <p:cNvSpPr>
                  <a:spLocks/>
                </p:cNvSpPr>
                <p:nvPr/>
              </p:nvSpPr>
              <p:spPr bwMode="auto">
                <a:xfrm>
                  <a:off x="4704" y="345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4" name="Freeform 737">
                  <a:extLst>
                    <a:ext uri="{FF2B5EF4-FFF2-40B4-BE49-F238E27FC236}">
                      <a16:creationId xmlns:a16="http://schemas.microsoft.com/office/drawing/2014/main" xmlns="" id="{0F566A0F-FB87-46A1-8E84-3CF5878E9D03}"/>
                    </a:ext>
                  </a:extLst>
                </p:cNvPr>
                <p:cNvSpPr>
                  <a:spLocks/>
                </p:cNvSpPr>
                <p:nvPr/>
              </p:nvSpPr>
              <p:spPr bwMode="auto">
                <a:xfrm>
                  <a:off x="4704" y="345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5" name="Freeform 738">
                  <a:extLst>
                    <a:ext uri="{FF2B5EF4-FFF2-40B4-BE49-F238E27FC236}">
                      <a16:creationId xmlns:a16="http://schemas.microsoft.com/office/drawing/2014/main" xmlns="" id="{19B85814-0309-45A6-91DC-D9EC39EF1E28}"/>
                    </a:ext>
                  </a:extLst>
                </p:cNvPr>
                <p:cNvSpPr>
                  <a:spLocks/>
                </p:cNvSpPr>
                <p:nvPr/>
              </p:nvSpPr>
              <p:spPr bwMode="auto">
                <a:xfrm>
                  <a:off x="4704" y="3465"/>
                  <a:ext cx="6" cy="6"/>
                </a:xfrm>
                <a:custGeom>
                  <a:avLst/>
                  <a:gdLst>
                    <a:gd name="T0" fmla="*/ 4 w 10"/>
                    <a:gd name="T1" fmla="*/ 0 h 11"/>
                    <a:gd name="T2" fmla="*/ 4 w 10"/>
                    <a:gd name="T3" fmla="*/ 1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1"/>
                      </a:lnTo>
                      <a:lnTo>
                        <a:pt x="9" y="2"/>
                      </a:lnTo>
                      <a:lnTo>
                        <a:pt x="10" y="4"/>
                      </a:lnTo>
                      <a:lnTo>
                        <a:pt x="10" y="6"/>
                      </a:lnTo>
                      <a:lnTo>
                        <a:pt x="10" y="8"/>
                      </a:lnTo>
                      <a:lnTo>
                        <a:pt x="9" y="10"/>
                      </a:lnTo>
                      <a:lnTo>
                        <a:pt x="7" y="11"/>
                      </a:lnTo>
                      <a:lnTo>
                        <a:pt x="6" y="11"/>
                      </a:lnTo>
                      <a:lnTo>
                        <a:pt x="3" y="11"/>
                      </a:lnTo>
                      <a:lnTo>
                        <a:pt x="1" y="10"/>
                      </a:lnTo>
                      <a:lnTo>
                        <a:pt x="0" y="8"/>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6" name="Freeform 739">
                  <a:extLst>
                    <a:ext uri="{FF2B5EF4-FFF2-40B4-BE49-F238E27FC236}">
                      <a16:creationId xmlns:a16="http://schemas.microsoft.com/office/drawing/2014/main" xmlns="" id="{5F944760-07FD-4DC2-AFE8-349469D03983}"/>
                    </a:ext>
                  </a:extLst>
                </p:cNvPr>
                <p:cNvSpPr>
                  <a:spLocks/>
                </p:cNvSpPr>
                <p:nvPr/>
              </p:nvSpPr>
              <p:spPr bwMode="auto">
                <a:xfrm>
                  <a:off x="4704" y="3465"/>
                  <a:ext cx="6" cy="6"/>
                </a:xfrm>
                <a:custGeom>
                  <a:avLst/>
                  <a:gdLst>
                    <a:gd name="T0" fmla="*/ 4 w 10"/>
                    <a:gd name="T1" fmla="*/ 0 h 11"/>
                    <a:gd name="T2" fmla="*/ 4 w 10"/>
                    <a:gd name="T3" fmla="*/ 0 h 11"/>
                    <a:gd name="T4" fmla="*/ 4 w 10"/>
                    <a:gd name="T5" fmla="*/ 1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1"/>
                      </a:lnTo>
                      <a:lnTo>
                        <a:pt x="9" y="2"/>
                      </a:lnTo>
                      <a:lnTo>
                        <a:pt x="10" y="4"/>
                      </a:lnTo>
                      <a:lnTo>
                        <a:pt x="10" y="6"/>
                      </a:lnTo>
                      <a:lnTo>
                        <a:pt x="10" y="8"/>
                      </a:lnTo>
                      <a:lnTo>
                        <a:pt x="9" y="10"/>
                      </a:lnTo>
                      <a:lnTo>
                        <a:pt x="7" y="11"/>
                      </a:lnTo>
                      <a:lnTo>
                        <a:pt x="6" y="11"/>
                      </a:lnTo>
                      <a:lnTo>
                        <a:pt x="3" y="11"/>
                      </a:lnTo>
                      <a:lnTo>
                        <a:pt x="1" y="10"/>
                      </a:lnTo>
                      <a:lnTo>
                        <a:pt x="0" y="8"/>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7" name="Freeform 740">
                  <a:extLst>
                    <a:ext uri="{FF2B5EF4-FFF2-40B4-BE49-F238E27FC236}">
                      <a16:creationId xmlns:a16="http://schemas.microsoft.com/office/drawing/2014/main" xmlns="" id="{782423CC-87FB-46A7-834B-5DE886E84E33}"/>
                    </a:ext>
                  </a:extLst>
                </p:cNvPr>
                <p:cNvSpPr>
                  <a:spLocks/>
                </p:cNvSpPr>
                <p:nvPr/>
              </p:nvSpPr>
              <p:spPr bwMode="auto">
                <a:xfrm>
                  <a:off x="4704" y="3475"/>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6"/>
                      </a:lnTo>
                      <a:lnTo>
                        <a:pt x="10" y="9"/>
                      </a:lnTo>
                      <a:lnTo>
                        <a:pt x="9" y="11"/>
                      </a:lnTo>
                      <a:lnTo>
                        <a:pt x="7" y="12"/>
                      </a:lnTo>
                      <a:lnTo>
                        <a:pt x="6" y="12"/>
                      </a:lnTo>
                      <a:lnTo>
                        <a:pt x="3" y="12"/>
                      </a:lnTo>
                      <a:lnTo>
                        <a:pt x="1" y="11"/>
                      </a:lnTo>
                      <a:lnTo>
                        <a:pt x="0" y="9"/>
                      </a:lnTo>
                      <a:lnTo>
                        <a:pt x="0" y="6"/>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8" name="Freeform 741">
                  <a:extLst>
                    <a:ext uri="{FF2B5EF4-FFF2-40B4-BE49-F238E27FC236}">
                      <a16:creationId xmlns:a16="http://schemas.microsoft.com/office/drawing/2014/main" xmlns="" id="{BE0B1685-F930-4C8F-B9DB-94F0F9E70F98}"/>
                    </a:ext>
                  </a:extLst>
                </p:cNvPr>
                <p:cNvSpPr>
                  <a:spLocks/>
                </p:cNvSpPr>
                <p:nvPr/>
              </p:nvSpPr>
              <p:spPr bwMode="auto">
                <a:xfrm>
                  <a:off x="4704" y="3475"/>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6"/>
                      </a:lnTo>
                      <a:lnTo>
                        <a:pt x="10" y="9"/>
                      </a:lnTo>
                      <a:lnTo>
                        <a:pt x="9" y="11"/>
                      </a:lnTo>
                      <a:lnTo>
                        <a:pt x="7" y="12"/>
                      </a:lnTo>
                      <a:lnTo>
                        <a:pt x="6" y="12"/>
                      </a:lnTo>
                      <a:lnTo>
                        <a:pt x="3" y="12"/>
                      </a:lnTo>
                      <a:lnTo>
                        <a:pt x="1" y="11"/>
                      </a:lnTo>
                      <a:lnTo>
                        <a:pt x="0" y="9"/>
                      </a:lnTo>
                      <a:lnTo>
                        <a:pt x="0" y="6"/>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9" name="Freeform 742">
                  <a:extLst>
                    <a:ext uri="{FF2B5EF4-FFF2-40B4-BE49-F238E27FC236}">
                      <a16:creationId xmlns:a16="http://schemas.microsoft.com/office/drawing/2014/main" xmlns="" id="{6EE1D06A-44E8-4D06-B70A-D6F72FF44A1A}"/>
                    </a:ext>
                  </a:extLst>
                </p:cNvPr>
                <p:cNvSpPr>
                  <a:spLocks/>
                </p:cNvSpPr>
                <p:nvPr/>
              </p:nvSpPr>
              <p:spPr bwMode="auto">
                <a:xfrm>
                  <a:off x="4704" y="3485"/>
                  <a:ext cx="6" cy="6"/>
                </a:xfrm>
                <a:custGeom>
                  <a:avLst/>
                  <a:gdLst>
                    <a:gd name="T0" fmla="*/ 4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4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0" name="Freeform 743">
                  <a:extLst>
                    <a:ext uri="{FF2B5EF4-FFF2-40B4-BE49-F238E27FC236}">
                      <a16:creationId xmlns:a16="http://schemas.microsoft.com/office/drawing/2014/main" xmlns="" id="{C9D014C4-CBCB-4D31-A3A2-6EBDD1A616F8}"/>
                    </a:ext>
                  </a:extLst>
                </p:cNvPr>
                <p:cNvSpPr>
                  <a:spLocks/>
                </p:cNvSpPr>
                <p:nvPr/>
              </p:nvSpPr>
              <p:spPr bwMode="auto">
                <a:xfrm>
                  <a:off x="4704" y="3485"/>
                  <a:ext cx="6" cy="6"/>
                </a:xfrm>
                <a:custGeom>
                  <a:avLst/>
                  <a:gdLst>
                    <a:gd name="T0" fmla="*/ 4 w 10"/>
                    <a:gd name="T1" fmla="*/ 0 h 13"/>
                    <a:gd name="T2" fmla="*/ 4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4 w 10"/>
                    <a:gd name="T21" fmla="*/ 6 h 13"/>
                    <a:gd name="T22" fmla="*/ 4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1" name="Freeform 744">
                  <a:extLst>
                    <a:ext uri="{FF2B5EF4-FFF2-40B4-BE49-F238E27FC236}">
                      <a16:creationId xmlns:a16="http://schemas.microsoft.com/office/drawing/2014/main" xmlns="" id="{0CFECE14-62FE-40A4-BE06-12C0605BBCE1}"/>
                    </a:ext>
                  </a:extLst>
                </p:cNvPr>
                <p:cNvSpPr>
                  <a:spLocks/>
                </p:cNvSpPr>
                <p:nvPr/>
              </p:nvSpPr>
              <p:spPr bwMode="auto">
                <a:xfrm>
                  <a:off x="4704" y="3495"/>
                  <a:ext cx="6" cy="6"/>
                </a:xfrm>
                <a:custGeom>
                  <a:avLst/>
                  <a:gdLst>
                    <a:gd name="T0" fmla="*/ 4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4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8"/>
                      </a:lnTo>
                      <a:lnTo>
                        <a:pt x="9" y="11"/>
                      </a:lnTo>
                      <a:lnTo>
                        <a:pt x="7" y="12"/>
                      </a:lnTo>
                      <a:lnTo>
                        <a:pt x="6" y="13"/>
                      </a:lnTo>
                      <a:lnTo>
                        <a:pt x="3" y="12"/>
                      </a:lnTo>
                      <a:lnTo>
                        <a:pt x="1" y="11"/>
                      </a:lnTo>
                      <a:lnTo>
                        <a:pt x="0" y="8"/>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2" name="Freeform 745">
                  <a:extLst>
                    <a:ext uri="{FF2B5EF4-FFF2-40B4-BE49-F238E27FC236}">
                      <a16:creationId xmlns:a16="http://schemas.microsoft.com/office/drawing/2014/main" xmlns="" id="{550F6A7C-00A8-47A5-9DAA-63E026D5E3FA}"/>
                    </a:ext>
                  </a:extLst>
                </p:cNvPr>
                <p:cNvSpPr>
                  <a:spLocks/>
                </p:cNvSpPr>
                <p:nvPr/>
              </p:nvSpPr>
              <p:spPr bwMode="auto">
                <a:xfrm>
                  <a:off x="4704" y="3495"/>
                  <a:ext cx="6" cy="6"/>
                </a:xfrm>
                <a:custGeom>
                  <a:avLst/>
                  <a:gdLst>
                    <a:gd name="T0" fmla="*/ 4 w 10"/>
                    <a:gd name="T1" fmla="*/ 0 h 13"/>
                    <a:gd name="T2" fmla="*/ 4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4 w 10"/>
                    <a:gd name="T21" fmla="*/ 6 h 13"/>
                    <a:gd name="T22" fmla="*/ 4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8"/>
                      </a:lnTo>
                      <a:lnTo>
                        <a:pt x="9" y="11"/>
                      </a:lnTo>
                      <a:lnTo>
                        <a:pt x="7" y="12"/>
                      </a:lnTo>
                      <a:lnTo>
                        <a:pt x="6" y="13"/>
                      </a:lnTo>
                      <a:lnTo>
                        <a:pt x="3" y="12"/>
                      </a:lnTo>
                      <a:lnTo>
                        <a:pt x="1" y="11"/>
                      </a:lnTo>
                      <a:lnTo>
                        <a:pt x="0" y="8"/>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3" name="Freeform 746">
                  <a:extLst>
                    <a:ext uri="{FF2B5EF4-FFF2-40B4-BE49-F238E27FC236}">
                      <a16:creationId xmlns:a16="http://schemas.microsoft.com/office/drawing/2014/main" xmlns="" id="{06E138FE-FDFF-484D-BC88-390A5131C81D}"/>
                    </a:ext>
                  </a:extLst>
                </p:cNvPr>
                <p:cNvSpPr>
                  <a:spLocks/>
                </p:cNvSpPr>
                <p:nvPr/>
              </p:nvSpPr>
              <p:spPr bwMode="auto">
                <a:xfrm>
                  <a:off x="4705" y="350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4" name="Freeform 747">
                  <a:extLst>
                    <a:ext uri="{FF2B5EF4-FFF2-40B4-BE49-F238E27FC236}">
                      <a16:creationId xmlns:a16="http://schemas.microsoft.com/office/drawing/2014/main" xmlns="" id="{529E9EA1-C70E-4EA5-ADE3-9CFD7B58E188}"/>
                    </a:ext>
                  </a:extLst>
                </p:cNvPr>
                <p:cNvSpPr>
                  <a:spLocks/>
                </p:cNvSpPr>
                <p:nvPr/>
              </p:nvSpPr>
              <p:spPr bwMode="auto">
                <a:xfrm>
                  <a:off x="4705" y="350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5" name="Freeform 748">
                  <a:extLst>
                    <a:ext uri="{FF2B5EF4-FFF2-40B4-BE49-F238E27FC236}">
                      <a16:creationId xmlns:a16="http://schemas.microsoft.com/office/drawing/2014/main" xmlns="" id="{CE665DF3-E335-412C-A36E-74D62FC7E62F}"/>
                    </a:ext>
                  </a:extLst>
                </p:cNvPr>
                <p:cNvSpPr>
                  <a:spLocks/>
                </p:cNvSpPr>
                <p:nvPr/>
              </p:nvSpPr>
              <p:spPr bwMode="auto">
                <a:xfrm>
                  <a:off x="4705" y="351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5"/>
                      </a:lnTo>
                      <a:lnTo>
                        <a:pt x="10" y="8"/>
                      </a:lnTo>
                      <a:lnTo>
                        <a:pt x="9" y="9"/>
                      </a:lnTo>
                      <a:lnTo>
                        <a:pt x="7" y="12"/>
                      </a:lnTo>
                      <a:lnTo>
                        <a:pt x="5" y="12"/>
                      </a:lnTo>
                      <a:lnTo>
                        <a:pt x="3" y="12"/>
                      </a:lnTo>
                      <a:lnTo>
                        <a:pt x="1" y="9"/>
                      </a:lnTo>
                      <a:lnTo>
                        <a:pt x="0" y="8"/>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6" name="Freeform 749">
                  <a:extLst>
                    <a:ext uri="{FF2B5EF4-FFF2-40B4-BE49-F238E27FC236}">
                      <a16:creationId xmlns:a16="http://schemas.microsoft.com/office/drawing/2014/main" xmlns="" id="{F0A8EC8D-3F44-4E14-B902-AA99B6101E7F}"/>
                    </a:ext>
                  </a:extLst>
                </p:cNvPr>
                <p:cNvSpPr>
                  <a:spLocks/>
                </p:cNvSpPr>
                <p:nvPr/>
              </p:nvSpPr>
              <p:spPr bwMode="auto">
                <a:xfrm>
                  <a:off x="4705" y="351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5"/>
                      </a:lnTo>
                      <a:lnTo>
                        <a:pt x="10" y="8"/>
                      </a:lnTo>
                      <a:lnTo>
                        <a:pt x="9" y="9"/>
                      </a:lnTo>
                      <a:lnTo>
                        <a:pt x="7" y="12"/>
                      </a:lnTo>
                      <a:lnTo>
                        <a:pt x="5" y="12"/>
                      </a:lnTo>
                      <a:lnTo>
                        <a:pt x="3" y="12"/>
                      </a:lnTo>
                      <a:lnTo>
                        <a:pt x="1" y="9"/>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7" name="Freeform 750">
                  <a:extLst>
                    <a:ext uri="{FF2B5EF4-FFF2-40B4-BE49-F238E27FC236}">
                      <a16:creationId xmlns:a16="http://schemas.microsoft.com/office/drawing/2014/main" xmlns="" id="{9B039669-4B26-40FA-831D-1749ECCA2CB0}"/>
                    </a:ext>
                  </a:extLst>
                </p:cNvPr>
                <p:cNvSpPr>
                  <a:spLocks/>
                </p:cNvSpPr>
                <p:nvPr/>
              </p:nvSpPr>
              <p:spPr bwMode="auto">
                <a:xfrm>
                  <a:off x="4705" y="352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8" name="Freeform 751">
                  <a:extLst>
                    <a:ext uri="{FF2B5EF4-FFF2-40B4-BE49-F238E27FC236}">
                      <a16:creationId xmlns:a16="http://schemas.microsoft.com/office/drawing/2014/main" xmlns="" id="{B4BF8D61-FDFF-41B7-8EBD-B336C00CCA17}"/>
                    </a:ext>
                  </a:extLst>
                </p:cNvPr>
                <p:cNvSpPr>
                  <a:spLocks/>
                </p:cNvSpPr>
                <p:nvPr/>
              </p:nvSpPr>
              <p:spPr bwMode="auto">
                <a:xfrm>
                  <a:off x="4705" y="352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9" name="Freeform 752">
                  <a:extLst>
                    <a:ext uri="{FF2B5EF4-FFF2-40B4-BE49-F238E27FC236}">
                      <a16:creationId xmlns:a16="http://schemas.microsoft.com/office/drawing/2014/main" xmlns="" id="{14474B63-8414-406B-97AA-440B69D23757}"/>
                    </a:ext>
                  </a:extLst>
                </p:cNvPr>
                <p:cNvSpPr>
                  <a:spLocks/>
                </p:cNvSpPr>
                <p:nvPr/>
              </p:nvSpPr>
              <p:spPr bwMode="auto">
                <a:xfrm>
                  <a:off x="4705" y="3535"/>
                  <a:ext cx="5" cy="6"/>
                </a:xfrm>
                <a:custGeom>
                  <a:avLst/>
                  <a:gdLst>
                    <a:gd name="T0" fmla="*/ 3 w 10"/>
                    <a:gd name="T1" fmla="*/ 0 h 11"/>
                    <a:gd name="T2" fmla="*/ 3 w 10"/>
                    <a:gd name="T3" fmla="*/ 1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3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0" name="Freeform 753">
                  <a:extLst>
                    <a:ext uri="{FF2B5EF4-FFF2-40B4-BE49-F238E27FC236}">
                      <a16:creationId xmlns:a16="http://schemas.microsoft.com/office/drawing/2014/main" xmlns="" id="{B6F105A6-09CA-4722-93B1-EF01E891D2CD}"/>
                    </a:ext>
                  </a:extLst>
                </p:cNvPr>
                <p:cNvSpPr>
                  <a:spLocks/>
                </p:cNvSpPr>
                <p:nvPr/>
              </p:nvSpPr>
              <p:spPr bwMode="auto">
                <a:xfrm>
                  <a:off x="4705" y="3535"/>
                  <a:ext cx="5" cy="6"/>
                </a:xfrm>
                <a:custGeom>
                  <a:avLst/>
                  <a:gdLst>
                    <a:gd name="T0" fmla="*/ 3 w 10"/>
                    <a:gd name="T1" fmla="*/ 0 h 11"/>
                    <a:gd name="T2" fmla="*/ 3 w 10"/>
                    <a:gd name="T3" fmla="*/ 0 h 11"/>
                    <a:gd name="T4" fmla="*/ 3 w 10"/>
                    <a:gd name="T5" fmla="*/ 1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3 w 10"/>
                    <a:gd name="T21" fmla="*/ 6 h 11"/>
                    <a:gd name="T22" fmla="*/ 3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1" name="Freeform 754">
                  <a:extLst>
                    <a:ext uri="{FF2B5EF4-FFF2-40B4-BE49-F238E27FC236}">
                      <a16:creationId xmlns:a16="http://schemas.microsoft.com/office/drawing/2014/main" xmlns="" id="{2F96306D-8789-4206-A3EB-AA17E08BD255}"/>
                    </a:ext>
                  </a:extLst>
                </p:cNvPr>
                <p:cNvSpPr>
                  <a:spLocks/>
                </p:cNvSpPr>
                <p:nvPr/>
              </p:nvSpPr>
              <p:spPr bwMode="auto">
                <a:xfrm>
                  <a:off x="4706" y="3544"/>
                  <a:ext cx="4" cy="7"/>
                </a:xfrm>
                <a:custGeom>
                  <a:avLst/>
                  <a:gdLst>
                    <a:gd name="T0" fmla="*/ 2 w 9"/>
                    <a:gd name="T1" fmla="*/ 0 h 13"/>
                    <a:gd name="T2" fmla="*/ 3 w 9"/>
                    <a:gd name="T3" fmla="*/ 1 h 13"/>
                    <a:gd name="T4" fmla="*/ 4 w 9"/>
                    <a:gd name="T5" fmla="*/ 1 h 13"/>
                    <a:gd name="T6" fmla="*/ 4 w 9"/>
                    <a:gd name="T7" fmla="*/ 2 h 13"/>
                    <a:gd name="T8" fmla="*/ 4 w 9"/>
                    <a:gd name="T9" fmla="*/ 3 h 13"/>
                    <a:gd name="T10" fmla="*/ 4 w 9"/>
                    <a:gd name="T11" fmla="*/ 5 h 13"/>
                    <a:gd name="T12" fmla="*/ 4 w 9"/>
                    <a:gd name="T13" fmla="*/ 6 h 13"/>
                    <a:gd name="T14" fmla="*/ 3 w 9"/>
                    <a:gd name="T15" fmla="*/ 6 h 13"/>
                    <a:gd name="T16" fmla="*/ 2 w 9"/>
                    <a:gd name="T17" fmla="*/ 7 h 13"/>
                    <a:gd name="T18" fmla="*/ 1 w 9"/>
                    <a:gd name="T19" fmla="*/ 6 h 13"/>
                    <a:gd name="T20" fmla="*/ 0 w 9"/>
                    <a:gd name="T21" fmla="*/ 6 h 13"/>
                    <a:gd name="T22" fmla="*/ 0 w 9"/>
                    <a:gd name="T23" fmla="*/ 5 h 13"/>
                    <a:gd name="T24" fmla="*/ 0 w 9"/>
                    <a:gd name="T25" fmla="*/ 3 h 13"/>
                    <a:gd name="T26" fmla="*/ 0 w 9"/>
                    <a:gd name="T27" fmla="*/ 2 h 13"/>
                    <a:gd name="T28" fmla="*/ 0 w 9"/>
                    <a:gd name="T29" fmla="*/ 1 h 13"/>
                    <a:gd name="T30" fmla="*/ 1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2"/>
                      </a:lnTo>
                      <a:lnTo>
                        <a:pt x="9" y="4"/>
                      </a:lnTo>
                      <a:lnTo>
                        <a:pt x="9" y="6"/>
                      </a:lnTo>
                      <a:lnTo>
                        <a:pt x="9" y="9"/>
                      </a:lnTo>
                      <a:lnTo>
                        <a:pt x="8" y="11"/>
                      </a:lnTo>
                      <a:lnTo>
                        <a:pt x="6" y="12"/>
                      </a:lnTo>
                      <a:lnTo>
                        <a:pt x="5" y="13"/>
                      </a:lnTo>
                      <a:lnTo>
                        <a:pt x="2" y="12"/>
                      </a:lnTo>
                      <a:lnTo>
                        <a:pt x="1" y="11"/>
                      </a:lnTo>
                      <a:lnTo>
                        <a:pt x="0" y="9"/>
                      </a:lnTo>
                      <a:lnTo>
                        <a:pt x="0" y="6"/>
                      </a:lnTo>
                      <a:lnTo>
                        <a:pt x="0" y="4"/>
                      </a:lnTo>
                      <a:lnTo>
                        <a:pt x="1" y="2"/>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2" name="Freeform 755">
                  <a:extLst>
                    <a:ext uri="{FF2B5EF4-FFF2-40B4-BE49-F238E27FC236}">
                      <a16:creationId xmlns:a16="http://schemas.microsoft.com/office/drawing/2014/main" xmlns="" id="{036912D0-5F35-4469-B309-A18B43A07493}"/>
                    </a:ext>
                  </a:extLst>
                </p:cNvPr>
                <p:cNvSpPr>
                  <a:spLocks/>
                </p:cNvSpPr>
                <p:nvPr/>
              </p:nvSpPr>
              <p:spPr bwMode="auto">
                <a:xfrm>
                  <a:off x="4706" y="3544"/>
                  <a:ext cx="4" cy="7"/>
                </a:xfrm>
                <a:custGeom>
                  <a:avLst/>
                  <a:gdLst>
                    <a:gd name="T0" fmla="*/ 2 w 9"/>
                    <a:gd name="T1" fmla="*/ 0 h 13"/>
                    <a:gd name="T2" fmla="*/ 2 w 9"/>
                    <a:gd name="T3" fmla="*/ 0 h 13"/>
                    <a:gd name="T4" fmla="*/ 3 w 9"/>
                    <a:gd name="T5" fmla="*/ 1 h 13"/>
                    <a:gd name="T6" fmla="*/ 4 w 9"/>
                    <a:gd name="T7" fmla="*/ 1 h 13"/>
                    <a:gd name="T8" fmla="*/ 4 w 9"/>
                    <a:gd name="T9" fmla="*/ 2 h 13"/>
                    <a:gd name="T10" fmla="*/ 4 w 9"/>
                    <a:gd name="T11" fmla="*/ 3 h 13"/>
                    <a:gd name="T12" fmla="*/ 4 w 9"/>
                    <a:gd name="T13" fmla="*/ 3 h 13"/>
                    <a:gd name="T14" fmla="*/ 4 w 9"/>
                    <a:gd name="T15" fmla="*/ 5 h 13"/>
                    <a:gd name="T16" fmla="*/ 4 w 9"/>
                    <a:gd name="T17" fmla="*/ 6 h 13"/>
                    <a:gd name="T18" fmla="*/ 3 w 9"/>
                    <a:gd name="T19" fmla="*/ 6 h 13"/>
                    <a:gd name="T20" fmla="*/ 2 w 9"/>
                    <a:gd name="T21" fmla="*/ 7 h 13"/>
                    <a:gd name="T22" fmla="*/ 2 w 9"/>
                    <a:gd name="T23" fmla="*/ 7 h 13"/>
                    <a:gd name="T24" fmla="*/ 1 w 9"/>
                    <a:gd name="T25" fmla="*/ 6 h 13"/>
                    <a:gd name="T26" fmla="*/ 0 w 9"/>
                    <a:gd name="T27" fmla="*/ 6 h 13"/>
                    <a:gd name="T28" fmla="*/ 0 w 9"/>
                    <a:gd name="T29" fmla="*/ 5 h 13"/>
                    <a:gd name="T30" fmla="*/ 0 w 9"/>
                    <a:gd name="T31" fmla="*/ 3 h 13"/>
                    <a:gd name="T32" fmla="*/ 0 w 9"/>
                    <a:gd name="T33" fmla="*/ 3 h 13"/>
                    <a:gd name="T34" fmla="*/ 0 w 9"/>
                    <a:gd name="T35" fmla="*/ 2 h 13"/>
                    <a:gd name="T36" fmla="*/ 0 w 9"/>
                    <a:gd name="T37" fmla="*/ 1 h 13"/>
                    <a:gd name="T38" fmla="*/ 1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2"/>
                      </a:lnTo>
                      <a:lnTo>
                        <a:pt x="9" y="4"/>
                      </a:lnTo>
                      <a:lnTo>
                        <a:pt x="9" y="6"/>
                      </a:lnTo>
                      <a:lnTo>
                        <a:pt x="9" y="9"/>
                      </a:lnTo>
                      <a:lnTo>
                        <a:pt x="8" y="11"/>
                      </a:lnTo>
                      <a:lnTo>
                        <a:pt x="6" y="12"/>
                      </a:lnTo>
                      <a:lnTo>
                        <a:pt x="5" y="13"/>
                      </a:lnTo>
                      <a:lnTo>
                        <a:pt x="2" y="12"/>
                      </a:lnTo>
                      <a:lnTo>
                        <a:pt x="1" y="11"/>
                      </a:lnTo>
                      <a:lnTo>
                        <a:pt x="0" y="9"/>
                      </a:lnTo>
                      <a:lnTo>
                        <a:pt x="0" y="6"/>
                      </a:lnTo>
                      <a:lnTo>
                        <a:pt x="0" y="4"/>
                      </a:lnTo>
                      <a:lnTo>
                        <a:pt x="1" y="2"/>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3" name="Freeform 756">
                  <a:extLst>
                    <a:ext uri="{FF2B5EF4-FFF2-40B4-BE49-F238E27FC236}">
                      <a16:creationId xmlns:a16="http://schemas.microsoft.com/office/drawing/2014/main" xmlns="" id="{EFA3B7BF-D459-4D02-9E83-E511978B3B76}"/>
                    </a:ext>
                  </a:extLst>
                </p:cNvPr>
                <p:cNvSpPr>
                  <a:spLocks/>
                </p:cNvSpPr>
                <p:nvPr/>
              </p:nvSpPr>
              <p:spPr bwMode="auto">
                <a:xfrm>
                  <a:off x="4706" y="3555"/>
                  <a:ext cx="4" cy="6"/>
                </a:xfrm>
                <a:custGeom>
                  <a:avLst/>
                  <a:gdLst>
                    <a:gd name="T0" fmla="*/ 2 w 9"/>
                    <a:gd name="T1" fmla="*/ 0 h 13"/>
                    <a:gd name="T2" fmla="*/ 3 w 9"/>
                    <a:gd name="T3" fmla="*/ 0 h 13"/>
                    <a:gd name="T4" fmla="*/ 4 w 9"/>
                    <a:gd name="T5" fmla="*/ 1 h 13"/>
                    <a:gd name="T6" fmla="*/ 4 w 9"/>
                    <a:gd name="T7" fmla="*/ 2 h 13"/>
                    <a:gd name="T8" fmla="*/ 4 w 9"/>
                    <a:gd name="T9" fmla="*/ 3 h 13"/>
                    <a:gd name="T10" fmla="*/ 4 w 9"/>
                    <a:gd name="T11" fmla="*/ 4 h 13"/>
                    <a:gd name="T12" fmla="*/ 4 w 9"/>
                    <a:gd name="T13" fmla="*/ 5 h 13"/>
                    <a:gd name="T14" fmla="*/ 3 w 9"/>
                    <a:gd name="T15" fmla="*/ 6 h 13"/>
                    <a:gd name="T16" fmla="*/ 2 w 9"/>
                    <a:gd name="T17" fmla="*/ 6 h 13"/>
                    <a:gd name="T18" fmla="*/ 1 w 9"/>
                    <a:gd name="T19" fmla="*/ 6 h 13"/>
                    <a:gd name="T20" fmla="*/ 0 w 9"/>
                    <a:gd name="T21" fmla="*/ 5 h 13"/>
                    <a:gd name="T22" fmla="*/ 0 w 9"/>
                    <a:gd name="T23" fmla="*/ 4 h 13"/>
                    <a:gd name="T24" fmla="*/ 0 w 9"/>
                    <a:gd name="T25" fmla="*/ 3 h 13"/>
                    <a:gd name="T26" fmla="*/ 0 w 9"/>
                    <a:gd name="T27" fmla="*/ 2 h 13"/>
                    <a:gd name="T28" fmla="*/ 0 w 9"/>
                    <a:gd name="T29" fmla="*/ 1 h 13"/>
                    <a:gd name="T30" fmla="*/ 1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3"/>
                      </a:lnTo>
                      <a:lnTo>
                        <a:pt x="9" y="5"/>
                      </a:lnTo>
                      <a:lnTo>
                        <a:pt x="9" y="7"/>
                      </a:lnTo>
                      <a:lnTo>
                        <a:pt x="9" y="9"/>
                      </a:lnTo>
                      <a:lnTo>
                        <a:pt x="8" y="11"/>
                      </a:lnTo>
                      <a:lnTo>
                        <a:pt x="6" y="12"/>
                      </a:lnTo>
                      <a:lnTo>
                        <a:pt x="5" y="13"/>
                      </a:lnTo>
                      <a:lnTo>
                        <a:pt x="2" y="12"/>
                      </a:lnTo>
                      <a:lnTo>
                        <a:pt x="1" y="11"/>
                      </a:lnTo>
                      <a:lnTo>
                        <a:pt x="0" y="9"/>
                      </a:lnTo>
                      <a:lnTo>
                        <a:pt x="0" y="7"/>
                      </a:lnTo>
                      <a:lnTo>
                        <a:pt x="0" y="5"/>
                      </a:lnTo>
                      <a:lnTo>
                        <a:pt x="1" y="3"/>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4" name="Freeform 757">
                  <a:extLst>
                    <a:ext uri="{FF2B5EF4-FFF2-40B4-BE49-F238E27FC236}">
                      <a16:creationId xmlns:a16="http://schemas.microsoft.com/office/drawing/2014/main" xmlns="" id="{213CE0AC-D611-48AC-9470-EB6B7D553BD9}"/>
                    </a:ext>
                  </a:extLst>
                </p:cNvPr>
                <p:cNvSpPr>
                  <a:spLocks/>
                </p:cNvSpPr>
                <p:nvPr/>
              </p:nvSpPr>
              <p:spPr bwMode="auto">
                <a:xfrm>
                  <a:off x="4706" y="3555"/>
                  <a:ext cx="4" cy="6"/>
                </a:xfrm>
                <a:custGeom>
                  <a:avLst/>
                  <a:gdLst>
                    <a:gd name="T0" fmla="*/ 2 w 9"/>
                    <a:gd name="T1" fmla="*/ 0 h 13"/>
                    <a:gd name="T2" fmla="*/ 2 w 9"/>
                    <a:gd name="T3" fmla="*/ 0 h 13"/>
                    <a:gd name="T4" fmla="*/ 3 w 9"/>
                    <a:gd name="T5" fmla="*/ 0 h 13"/>
                    <a:gd name="T6" fmla="*/ 4 w 9"/>
                    <a:gd name="T7" fmla="*/ 1 h 13"/>
                    <a:gd name="T8" fmla="*/ 4 w 9"/>
                    <a:gd name="T9" fmla="*/ 2 h 13"/>
                    <a:gd name="T10" fmla="*/ 4 w 9"/>
                    <a:gd name="T11" fmla="*/ 3 h 13"/>
                    <a:gd name="T12" fmla="*/ 4 w 9"/>
                    <a:gd name="T13" fmla="*/ 3 h 13"/>
                    <a:gd name="T14" fmla="*/ 4 w 9"/>
                    <a:gd name="T15" fmla="*/ 4 h 13"/>
                    <a:gd name="T16" fmla="*/ 4 w 9"/>
                    <a:gd name="T17" fmla="*/ 5 h 13"/>
                    <a:gd name="T18" fmla="*/ 3 w 9"/>
                    <a:gd name="T19" fmla="*/ 6 h 13"/>
                    <a:gd name="T20" fmla="*/ 2 w 9"/>
                    <a:gd name="T21" fmla="*/ 6 h 13"/>
                    <a:gd name="T22" fmla="*/ 2 w 9"/>
                    <a:gd name="T23" fmla="*/ 6 h 13"/>
                    <a:gd name="T24" fmla="*/ 1 w 9"/>
                    <a:gd name="T25" fmla="*/ 6 h 13"/>
                    <a:gd name="T26" fmla="*/ 0 w 9"/>
                    <a:gd name="T27" fmla="*/ 5 h 13"/>
                    <a:gd name="T28" fmla="*/ 0 w 9"/>
                    <a:gd name="T29" fmla="*/ 4 h 13"/>
                    <a:gd name="T30" fmla="*/ 0 w 9"/>
                    <a:gd name="T31" fmla="*/ 3 h 13"/>
                    <a:gd name="T32" fmla="*/ 0 w 9"/>
                    <a:gd name="T33" fmla="*/ 3 h 13"/>
                    <a:gd name="T34" fmla="*/ 0 w 9"/>
                    <a:gd name="T35" fmla="*/ 2 h 13"/>
                    <a:gd name="T36" fmla="*/ 0 w 9"/>
                    <a:gd name="T37" fmla="*/ 1 h 13"/>
                    <a:gd name="T38" fmla="*/ 1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3"/>
                      </a:lnTo>
                      <a:lnTo>
                        <a:pt x="9" y="5"/>
                      </a:lnTo>
                      <a:lnTo>
                        <a:pt x="9" y="7"/>
                      </a:lnTo>
                      <a:lnTo>
                        <a:pt x="9" y="9"/>
                      </a:lnTo>
                      <a:lnTo>
                        <a:pt x="8" y="11"/>
                      </a:lnTo>
                      <a:lnTo>
                        <a:pt x="6" y="12"/>
                      </a:lnTo>
                      <a:lnTo>
                        <a:pt x="5" y="13"/>
                      </a:lnTo>
                      <a:lnTo>
                        <a:pt x="2" y="12"/>
                      </a:lnTo>
                      <a:lnTo>
                        <a:pt x="1" y="11"/>
                      </a:lnTo>
                      <a:lnTo>
                        <a:pt x="0" y="9"/>
                      </a:lnTo>
                      <a:lnTo>
                        <a:pt x="0" y="7"/>
                      </a:lnTo>
                      <a:lnTo>
                        <a:pt x="0" y="5"/>
                      </a:lnTo>
                      <a:lnTo>
                        <a:pt x="1" y="3"/>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5" name="Freeform 758">
                  <a:extLst>
                    <a:ext uri="{FF2B5EF4-FFF2-40B4-BE49-F238E27FC236}">
                      <a16:creationId xmlns:a16="http://schemas.microsoft.com/office/drawing/2014/main" xmlns="" id="{A3F52DA0-4C27-453D-8778-880E0BBA6CBB}"/>
                    </a:ext>
                  </a:extLst>
                </p:cNvPr>
                <p:cNvSpPr>
                  <a:spLocks/>
                </p:cNvSpPr>
                <p:nvPr/>
              </p:nvSpPr>
              <p:spPr bwMode="auto">
                <a:xfrm>
                  <a:off x="4706" y="3565"/>
                  <a:ext cx="4" cy="6"/>
                </a:xfrm>
                <a:custGeom>
                  <a:avLst/>
                  <a:gdLst>
                    <a:gd name="T0" fmla="*/ 2 w 9"/>
                    <a:gd name="T1" fmla="*/ 0 h 12"/>
                    <a:gd name="T2" fmla="*/ 3 w 9"/>
                    <a:gd name="T3" fmla="*/ 0 h 12"/>
                    <a:gd name="T4" fmla="*/ 4 w 9"/>
                    <a:gd name="T5" fmla="*/ 1 h 12"/>
                    <a:gd name="T6" fmla="*/ 4 w 9"/>
                    <a:gd name="T7" fmla="*/ 2 h 12"/>
                    <a:gd name="T8" fmla="*/ 4 w 9"/>
                    <a:gd name="T9" fmla="*/ 3 h 12"/>
                    <a:gd name="T10" fmla="*/ 4 w 9"/>
                    <a:gd name="T11" fmla="*/ 4 h 12"/>
                    <a:gd name="T12" fmla="*/ 4 w 9"/>
                    <a:gd name="T13" fmla="*/ 5 h 12"/>
                    <a:gd name="T14" fmla="*/ 3 w 9"/>
                    <a:gd name="T15" fmla="*/ 6 h 12"/>
                    <a:gd name="T16" fmla="*/ 2 w 9"/>
                    <a:gd name="T17" fmla="*/ 6 h 12"/>
                    <a:gd name="T18" fmla="*/ 1 w 9"/>
                    <a:gd name="T19" fmla="*/ 6 h 12"/>
                    <a:gd name="T20" fmla="*/ 0 w 9"/>
                    <a:gd name="T21" fmla="*/ 5 h 12"/>
                    <a:gd name="T22" fmla="*/ 0 w 9"/>
                    <a:gd name="T23" fmla="*/ 4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5" y="0"/>
                      </a:moveTo>
                      <a:lnTo>
                        <a:pt x="6" y="0"/>
                      </a:lnTo>
                      <a:lnTo>
                        <a:pt x="8" y="1"/>
                      </a:lnTo>
                      <a:lnTo>
                        <a:pt x="9" y="3"/>
                      </a:lnTo>
                      <a:lnTo>
                        <a:pt x="9" y="5"/>
                      </a:lnTo>
                      <a:lnTo>
                        <a:pt x="9" y="8"/>
                      </a:lnTo>
                      <a:lnTo>
                        <a:pt x="8" y="10"/>
                      </a:lnTo>
                      <a:lnTo>
                        <a:pt x="6" y="12"/>
                      </a:lnTo>
                      <a:lnTo>
                        <a:pt x="5" y="12"/>
                      </a:lnTo>
                      <a:lnTo>
                        <a:pt x="2" y="12"/>
                      </a:lnTo>
                      <a:lnTo>
                        <a:pt x="1" y="10"/>
                      </a:lnTo>
                      <a:lnTo>
                        <a:pt x="0" y="8"/>
                      </a:lnTo>
                      <a:lnTo>
                        <a:pt x="0" y="5"/>
                      </a:lnTo>
                      <a:lnTo>
                        <a:pt x="0" y="3"/>
                      </a:lnTo>
                      <a:lnTo>
                        <a:pt x="1" y="1"/>
                      </a:lnTo>
                      <a:lnTo>
                        <a:pt x="2"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6" name="Freeform 759">
                  <a:extLst>
                    <a:ext uri="{FF2B5EF4-FFF2-40B4-BE49-F238E27FC236}">
                      <a16:creationId xmlns:a16="http://schemas.microsoft.com/office/drawing/2014/main" xmlns="" id="{46FD0264-3AB4-463D-95F1-66996184FDD0}"/>
                    </a:ext>
                  </a:extLst>
                </p:cNvPr>
                <p:cNvSpPr>
                  <a:spLocks/>
                </p:cNvSpPr>
                <p:nvPr/>
              </p:nvSpPr>
              <p:spPr bwMode="auto">
                <a:xfrm>
                  <a:off x="4706" y="3565"/>
                  <a:ext cx="4" cy="6"/>
                </a:xfrm>
                <a:custGeom>
                  <a:avLst/>
                  <a:gdLst>
                    <a:gd name="T0" fmla="*/ 2 w 9"/>
                    <a:gd name="T1" fmla="*/ 0 h 12"/>
                    <a:gd name="T2" fmla="*/ 2 w 9"/>
                    <a:gd name="T3" fmla="*/ 0 h 12"/>
                    <a:gd name="T4" fmla="*/ 3 w 9"/>
                    <a:gd name="T5" fmla="*/ 0 h 12"/>
                    <a:gd name="T6" fmla="*/ 4 w 9"/>
                    <a:gd name="T7" fmla="*/ 1 h 12"/>
                    <a:gd name="T8" fmla="*/ 4 w 9"/>
                    <a:gd name="T9" fmla="*/ 2 h 12"/>
                    <a:gd name="T10" fmla="*/ 4 w 9"/>
                    <a:gd name="T11" fmla="*/ 3 h 12"/>
                    <a:gd name="T12" fmla="*/ 4 w 9"/>
                    <a:gd name="T13" fmla="*/ 3 h 12"/>
                    <a:gd name="T14" fmla="*/ 4 w 9"/>
                    <a:gd name="T15" fmla="*/ 4 h 12"/>
                    <a:gd name="T16" fmla="*/ 4 w 9"/>
                    <a:gd name="T17" fmla="*/ 5 h 12"/>
                    <a:gd name="T18" fmla="*/ 3 w 9"/>
                    <a:gd name="T19" fmla="*/ 6 h 12"/>
                    <a:gd name="T20" fmla="*/ 2 w 9"/>
                    <a:gd name="T21" fmla="*/ 6 h 12"/>
                    <a:gd name="T22" fmla="*/ 2 w 9"/>
                    <a:gd name="T23" fmla="*/ 6 h 12"/>
                    <a:gd name="T24" fmla="*/ 1 w 9"/>
                    <a:gd name="T25" fmla="*/ 6 h 12"/>
                    <a:gd name="T26" fmla="*/ 0 w 9"/>
                    <a:gd name="T27" fmla="*/ 5 h 12"/>
                    <a:gd name="T28" fmla="*/ 0 w 9"/>
                    <a:gd name="T29" fmla="*/ 4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5" y="0"/>
                      </a:moveTo>
                      <a:lnTo>
                        <a:pt x="5" y="0"/>
                      </a:lnTo>
                      <a:lnTo>
                        <a:pt x="6" y="0"/>
                      </a:lnTo>
                      <a:lnTo>
                        <a:pt x="8" y="1"/>
                      </a:lnTo>
                      <a:lnTo>
                        <a:pt x="9" y="3"/>
                      </a:lnTo>
                      <a:lnTo>
                        <a:pt x="9" y="5"/>
                      </a:lnTo>
                      <a:lnTo>
                        <a:pt x="9" y="8"/>
                      </a:lnTo>
                      <a:lnTo>
                        <a:pt x="8" y="10"/>
                      </a:lnTo>
                      <a:lnTo>
                        <a:pt x="6" y="12"/>
                      </a:lnTo>
                      <a:lnTo>
                        <a:pt x="5" y="12"/>
                      </a:lnTo>
                      <a:lnTo>
                        <a:pt x="2" y="12"/>
                      </a:lnTo>
                      <a:lnTo>
                        <a:pt x="1" y="10"/>
                      </a:lnTo>
                      <a:lnTo>
                        <a:pt x="0" y="8"/>
                      </a:lnTo>
                      <a:lnTo>
                        <a:pt x="0" y="5"/>
                      </a:lnTo>
                      <a:lnTo>
                        <a:pt x="0" y="3"/>
                      </a:lnTo>
                      <a:lnTo>
                        <a:pt x="1" y="1"/>
                      </a:lnTo>
                      <a:lnTo>
                        <a:pt x="2"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7" name="Freeform 760">
                  <a:extLst>
                    <a:ext uri="{FF2B5EF4-FFF2-40B4-BE49-F238E27FC236}">
                      <a16:creationId xmlns:a16="http://schemas.microsoft.com/office/drawing/2014/main" xmlns="" id="{D44A5563-64C8-4CF4-8F34-49D50C93331D}"/>
                    </a:ext>
                  </a:extLst>
                </p:cNvPr>
                <p:cNvSpPr>
                  <a:spLocks/>
                </p:cNvSpPr>
                <p:nvPr/>
              </p:nvSpPr>
              <p:spPr bwMode="auto">
                <a:xfrm>
                  <a:off x="4706" y="3574"/>
                  <a:ext cx="4" cy="7"/>
                </a:xfrm>
                <a:custGeom>
                  <a:avLst/>
                  <a:gdLst>
                    <a:gd name="T0" fmla="*/ 2 w 9"/>
                    <a:gd name="T1" fmla="*/ 0 h 13"/>
                    <a:gd name="T2" fmla="*/ 3 w 9"/>
                    <a:gd name="T3" fmla="*/ 1 h 13"/>
                    <a:gd name="T4" fmla="*/ 4 w 9"/>
                    <a:gd name="T5" fmla="*/ 1 h 13"/>
                    <a:gd name="T6" fmla="*/ 4 w 9"/>
                    <a:gd name="T7" fmla="*/ 2 h 13"/>
                    <a:gd name="T8" fmla="*/ 4 w 9"/>
                    <a:gd name="T9" fmla="*/ 4 h 13"/>
                    <a:gd name="T10" fmla="*/ 4 w 9"/>
                    <a:gd name="T11" fmla="*/ 5 h 13"/>
                    <a:gd name="T12" fmla="*/ 4 w 9"/>
                    <a:gd name="T13" fmla="*/ 6 h 13"/>
                    <a:gd name="T14" fmla="*/ 3 w 9"/>
                    <a:gd name="T15" fmla="*/ 6 h 13"/>
                    <a:gd name="T16" fmla="*/ 2 w 9"/>
                    <a:gd name="T17" fmla="*/ 7 h 13"/>
                    <a:gd name="T18" fmla="*/ 1 w 9"/>
                    <a:gd name="T19" fmla="*/ 6 h 13"/>
                    <a:gd name="T20" fmla="*/ 0 w 9"/>
                    <a:gd name="T21" fmla="*/ 6 h 13"/>
                    <a:gd name="T22" fmla="*/ 0 w 9"/>
                    <a:gd name="T23" fmla="*/ 5 h 13"/>
                    <a:gd name="T24" fmla="*/ 0 w 9"/>
                    <a:gd name="T25" fmla="*/ 4 h 13"/>
                    <a:gd name="T26" fmla="*/ 0 w 9"/>
                    <a:gd name="T27" fmla="*/ 2 h 13"/>
                    <a:gd name="T28" fmla="*/ 0 w 9"/>
                    <a:gd name="T29" fmla="*/ 1 h 13"/>
                    <a:gd name="T30" fmla="*/ 1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2"/>
                      </a:lnTo>
                      <a:lnTo>
                        <a:pt x="9" y="4"/>
                      </a:lnTo>
                      <a:lnTo>
                        <a:pt x="9" y="7"/>
                      </a:lnTo>
                      <a:lnTo>
                        <a:pt x="9" y="9"/>
                      </a:lnTo>
                      <a:lnTo>
                        <a:pt x="8" y="11"/>
                      </a:lnTo>
                      <a:lnTo>
                        <a:pt x="6" y="12"/>
                      </a:lnTo>
                      <a:lnTo>
                        <a:pt x="5" y="13"/>
                      </a:lnTo>
                      <a:lnTo>
                        <a:pt x="2" y="12"/>
                      </a:lnTo>
                      <a:lnTo>
                        <a:pt x="1" y="11"/>
                      </a:lnTo>
                      <a:lnTo>
                        <a:pt x="0" y="9"/>
                      </a:lnTo>
                      <a:lnTo>
                        <a:pt x="0" y="7"/>
                      </a:lnTo>
                      <a:lnTo>
                        <a:pt x="0" y="4"/>
                      </a:lnTo>
                      <a:lnTo>
                        <a:pt x="1" y="2"/>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8" name="Freeform 761">
                  <a:extLst>
                    <a:ext uri="{FF2B5EF4-FFF2-40B4-BE49-F238E27FC236}">
                      <a16:creationId xmlns:a16="http://schemas.microsoft.com/office/drawing/2014/main" xmlns="" id="{E58F7BB2-608E-4697-A075-DC8AC5809C6F}"/>
                    </a:ext>
                  </a:extLst>
                </p:cNvPr>
                <p:cNvSpPr>
                  <a:spLocks/>
                </p:cNvSpPr>
                <p:nvPr/>
              </p:nvSpPr>
              <p:spPr bwMode="auto">
                <a:xfrm>
                  <a:off x="4706" y="3574"/>
                  <a:ext cx="4" cy="7"/>
                </a:xfrm>
                <a:custGeom>
                  <a:avLst/>
                  <a:gdLst>
                    <a:gd name="T0" fmla="*/ 2 w 9"/>
                    <a:gd name="T1" fmla="*/ 0 h 13"/>
                    <a:gd name="T2" fmla="*/ 2 w 9"/>
                    <a:gd name="T3" fmla="*/ 0 h 13"/>
                    <a:gd name="T4" fmla="*/ 3 w 9"/>
                    <a:gd name="T5" fmla="*/ 1 h 13"/>
                    <a:gd name="T6" fmla="*/ 4 w 9"/>
                    <a:gd name="T7" fmla="*/ 1 h 13"/>
                    <a:gd name="T8" fmla="*/ 4 w 9"/>
                    <a:gd name="T9" fmla="*/ 2 h 13"/>
                    <a:gd name="T10" fmla="*/ 4 w 9"/>
                    <a:gd name="T11" fmla="*/ 4 h 13"/>
                    <a:gd name="T12" fmla="*/ 4 w 9"/>
                    <a:gd name="T13" fmla="*/ 4 h 13"/>
                    <a:gd name="T14" fmla="*/ 4 w 9"/>
                    <a:gd name="T15" fmla="*/ 5 h 13"/>
                    <a:gd name="T16" fmla="*/ 4 w 9"/>
                    <a:gd name="T17" fmla="*/ 6 h 13"/>
                    <a:gd name="T18" fmla="*/ 3 w 9"/>
                    <a:gd name="T19" fmla="*/ 6 h 13"/>
                    <a:gd name="T20" fmla="*/ 2 w 9"/>
                    <a:gd name="T21" fmla="*/ 7 h 13"/>
                    <a:gd name="T22" fmla="*/ 2 w 9"/>
                    <a:gd name="T23" fmla="*/ 7 h 13"/>
                    <a:gd name="T24" fmla="*/ 1 w 9"/>
                    <a:gd name="T25" fmla="*/ 6 h 13"/>
                    <a:gd name="T26" fmla="*/ 0 w 9"/>
                    <a:gd name="T27" fmla="*/ 6 h 13"/>
                    <a:gd name="T28" fmla="*/ 0 w 9"/>
                    <a:gd name="T29" fmla="*/ 5 h 13"/>
                    <a:gd name="T30" fmla="*/ 0 w 9"/>
                    <a:gd name="T31" fmla="*/ 4 h 13"/>
                    <a:gd name="T32" fmla="*/ 0 w 9"/>
                    <a:gd name="T33" fmla="*/ 4 h 13"/>
                    <a:gd name="T34" fmla="*/ 0 w 9"/>
                    <a:gd name="T35" fmla="*/ 2 h 13"/>
                    <a:gd name="T36" fmla="*/ 0 w 9"/>
                    <a:gd name="T37" fmla="*/ 1 h 13"/>
                    <a:gd name="T38" fmla="*/ 1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2"/>
                      </a:lnTo>
                      <a:lnTo>
                        <a:pt x="9" y="4"/>
                      </a:lnTo>
                      <a:lnTo>
                        <a:pt x="9" y="7"/>
                      </a:lnTo>
                      <a:lnTo>
                        <a:pt x="9" y="9"/>
                      </a:lnTo>
                      <a:lnTo>
                        <a:pt x="8" y="11"/>
                      </a:lnTo>
                      <a:lnTo>
                        <a:pt x="6" y="12"/>
                      </a:lnTo>
                      <a:lnTo>
                        <a:pt x="5" y="13"/>
                      </a:lnTo>
                      <a:lnTo>
                        <a:pt x="2" y="12"/>
                      </a:lnTo>
                      <a:lnTo>
                        <a:pt x="1" y="11"/>
                      </a:lnTo>
                      <a:lnTo>
                        <a:pt x="0" y="9"/>
                      </a:lnTo>
                      <a:lnTo>
                        <a:pt x="0" y="7"/>
                      </a:lnTo>
                      <a:lnTo>
                        <a:pt x="0" y="4"/>
                      </a:lnTo>
                      <a:lnTo>
                        <a:pt x="1" y="2"/>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9" name="Freeform 762">
                  <a:extLst>
                    <a:ext uri="{FF2B5EF4-FFF2-40B4-BE49-F238E27FC236}">
                      <a16:creationId xmlns:a16="http://schemas.microsoft.com/office/drawing/2014/main" xmlns="" id="{0790B967-C84C-4EAE-A655-25777A6B5792}"/>
                    </a:ext>
                  </a:extLst>
                </p:cNvPr>
                <p:cNvSpPr>
                  <a:spLocks/>
                </p:cNvSpPr>
                <p:nvPr/>
              </p:nvSpPr>
              <p:spPr bwMode="auto">
                <a:xfrm>
                  <a:off x="4706" y="3585"/>
                  <a:ext cx="5" cy="7"/>
                </a:xfrm>
                <a:custGeom>
                  <a:avLst/>
                  <a:gdLst>
                    <a:gd name="T0" fmla="*/ 2 w 11"/>
                    <a:gd name="T1" fmla="*/ 0 h 13"/>
                    <a:gd name="T2" fmla="*/ 3 w 11"/>
                    <a:gd name="T3" fmla="*/ 1 h 13"/>
                    <a:gd name="T4" fmla="*/ 4 w 11"/>
                    <a:gd name="T5" fmla="*/ 1 h 13"/>
                    <a:gd name="T6" fmla="*/ 5 w 11"/>
                    <a:gd name="T7" fmla="*/ 2 h 13"/>
                    <a:gd name="T8" fmla="*/ 5 w 11"/>
                    <a:gd name="T9" fmla="*/ 3 h 13"/>
                    <a:gd name="T10" fmla="*/ 5 w 11"/>
                    <a:gd name="T11" fmla="*/ 4 h 13"/>
                    <a:gd name="T12" fmla="*/ 4 w 11"/>
                    <a:gd name="T13" fmla="*/ 6 h 13"/>
                    <a:gd name="T14" fmla="*/ 3 w 11"/>
                    <a:gd name="T15" fmla="*/ 6 h 13"/>
                    <a:gd name="T16" fmla="*/ 2 w 11"/>
                    <a:gd name="T17" fmla="*/ 7 h 13"/>
                    <a:gd name="T18" fmla="*/ 2 w 11"/>
                    <a:gd name="T19" fmla="*/ 6 h 13"/>
                    <a:gd name="T20" fmla="*/ 0 w 11"/>
                    <a:gd name="T21" fmla="*/ 6 h 13"/>
                    <a:gd name="T22" fmla="*/ 0 w 11"/>
                    <a:gd name="T23" fmla="*/ 4 h 13"/>
                    <a:gd name="T24" fmla="*/ 0 w 11"/>
                    <a:gd name="T25" fmla="*/ 3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6"/>
                      </a:lnTo>
                      <a:lnTo>
                        <a:pt x="11" y="8"/>
                      </a:lnTo>
                      <a:lnTo>
                        <a:pt x="9" y="11"/>
                      </a:lnTo>
                      <a:lnTo>
                        <a:pt x="7" y="12"/>
                      </a:lnTo>
                      <a:lnTo>
                        <a:pt x="5" y="13"/>
                      </a:lnTo>
                      <a:lnTo>
                        <a:pt x="4" y="12"/>
                      </a:lnTo>
                      <a:lnTo>
                        <a:pt x="1" y="11"/>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0" name="Freeform 763">
                  <a:extLst>
                    <a:ext uri="{FF2B5EF4-FFF2-40B4-BE49-F238E27FC236}">
                      <a16:creationId xmlns:a16="http://schemas.microsoft.com/office/drawing/2014/main" xmlns="" id="{BEA52C33-0C37-4827-B290-2714141B6FD9}"/>
                    </a:ext>
                  </a:extLst>
                </p:cNvPr>
                <p:cNvSpPr>
                  <a:spLocks/>
                </p:cNvSpPr>
                <p:nvPr/>
              </p:nvSpPr>
              <p:spPr bwMode="auto">
                <a:xfrm>
                  <a:off x="4706" y="3585"/>
                  <a:ext cx="5" cy="7"/>
                </a:xfrm>
                <a:custGeom>
                  <a:avLst/>
                  <a:gdLst>
                    <a:gd name="T0" fmla="*/ 2 w 11"/>
                    <a:gd name="T1" fmla="*/ 0 h 13"/>
                    <a:gd name="T2" fmla="*/ 2 w 11"/>
                    <a:gd name="T3" fmla="*/ 0 h 13"/>
                    <a:gd name="T4" fmla="*/ 3 w 11"/>
                    <a:gd name="T5" fmla="*/ 1 h 13"/>
                    <a:gd name="T6" fmla="*/ 4 w 11"/>
                    <a:gd name="T7" fmla="*/ 1 h 13"/>
                    <a:gd name="T8" fmla="*/ 5 w 11"/>
                    <a:gd name="T9" fmla="*/ 2 h 13"/>
                    <a:gd name="T10" fmla="*/ 5 w 11"/>
                    <a:gd name="T11" fmla="*/ 3 h 13"/>
                    <a:gd name="T12" fmla="*/ 5 w 11"/>
                    <a:gd name="T13" fmla="*/ 3 h 13"/>
                    <a:gd name="T14" fmla="*/ 5 w 11"/>
                    <a:gd name="T15" fmla="*/ 4 h 13"/>
                    <a:gd name="T16" fmla="*/ 4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6"/>
                      </a:lnTo>
                      <a:lnTo>
                        <a:pt x="11" y="8"/>
                      </a:lnTo>
                      <a:lnTo>
                        <a:pt x="9" y="11"/>
                      </a:lnTo>
                      <a:lnTo>
                        <a:pt x="7" y="12"/>
                      </a:lnTo>
                      <a:lnTo>
                        <a:pt x="5" y="13"/>
                      </a:lnTo>
                      <a:lnTo>
                        <a:pt x="4" y="12"/>
                      </a:lnTo>
                      <a:lnTo>
                        <a:pt x="1" y="11"/>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1" name="Freeform 764">
                  <a:extLst>
                    <a:ext uri="{FF2B5EF4-FFF2-40B4-BE49-F238E27FC236}">
                      <a16:creationId xmlns:a16="http://schemas.microsoft.com/office/drawing/2014/main" xmlns="" id="{A67A16CD-0DFB-479C-BC18-85973A1035D8}"/>
                    </a:ext>
                  </a:extLst>
                </p:cNvPr>
                <p:cNvSpPr>
                  <a:spLocks/>
                </p:cNvSpPr>
                <p:nvPr/>
              </p:nvSpPr>
              <p:spPr bwMode="auto">
                <a:xfrm>
                  <a:off x="4706" y="3596"/>
                  <a:ext cx="5" cy="6"/>
                </a:xfrm>
                <a:custGeom>
                  <a:avLst/>
                  <a:gdLst>
                    <a:gd name="T0" fmla="*/ 2 w 11"/>
                    <a:gd name="T1" fmla="*/ 0 h 12"/>
                    <a:gd name="T2" fmla="*/ 3 w 11"/>
                    <a:gd name="T3" fmla="*/ 1 h 12"/>
                    <a:gd name="T4" fmla="*/ 4 w 11"/>
                    <a:gd name="T5" fmla="*/ 1 h 12"/>
                    <a:gd name="T6" fmla="*/ 5 w 11"/>
                    <a:gd name="T7" fmla="*/ 3 h 12"/>
                    <a:gd name="T8" fmla="*/ 5 w 11"/>
                    <a:gd name="T9" fmla="*/ 3 h 12"/>
                    <a:gd name="T10" fmla="*/ 5 w 11"/>
                    <a:gd name="T11" fmla="*/ 5 h 12"/>
                    <a:gd name="T12" fmla="*/ 4 w 11"/>
                    <a:gd name="T13" fmla="*/ 6 h 12"/>
                    <a:gd name="T14" fmla="*/ 3 w 11"/>
                    <a:gd name="T15" fmla="*/ 6 h 12"/>
                    <a:gd name="T16" fmla="*/ 2 w 11"/>
                    <a:gd name="T17" fmla="*/ 6 h 12"/>
                    <a:gd name="T18" fmla="*/ 2 w 11"/>
                    <a:gd name="T19" fmla="*/ 6 h 12"/>
                    <a:gd name="T20" fmla="*/ 0 w 11"/>
                    <a:gd name="T21" fmla="*/ 6 h 12"/>
                    <a:gd name="T22" fmla="*/ 0 w 11"/>
                    <a:gd name="T23" fmla="*/ 5 h 12"/>
                    <a:gd name="T24" fmla="*/ 0 w 11"/>
                    <a:gd name="T25" fmla="*/ 3 h 12"/>
                    <a:gd name="T26" fmla="*/ 0 w 11"/>
                    <a:gd name="T27" fmla="*/ 3 h 12"/>
                    <a:gd name="T28" fmla="*/ 0 w 11"/>
                    <a:gd name="T29" fmla="*/ 1 h 12"/>
                    <a:gd name="T30" fmla="*/ 2 w 11"/>
                    <a:gd name="T31" fmla="*/ 1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1"/>
                      </a:lnTo>
                      <a:lnTo>
                        <a:pt x="9" y="2"/>
                      </a:lnTo>
                      <a:lnTo>
                        <a:pt x="11" y="5"/>
                      </a:lnTo>
                      <a:lnTo>
                        <a:pt x="11" y="7"/>
                      </a:lnTo>
                      <a:lnTo>
                        <a:pt x="11" y="9"/>
                      </a:lnTo>
                      <a:lnTo>
                        <a:pt x="9" y="11"/>
                      </a:lnTo>
                      <a:lnTo>
                        <a:pt x="7" y="12"/>
                      </a:lnTo>
                      <a:lnTo>
                        <a:pt x="5" y="12"/>
                      </a:lnTo>
                      <a:lnTo>
                        <a:pt x="4" y="12"/>
                      </a:lnTo>
                      <a:lnTo>
                        <a:pt x="1" y="11"/>
                      </a:lnTo>
                      <a:lnTo>
                        <a:pt x="0" y="9"/>
                      </a:lnTo>
                      <a:lnTo>
                        <a:pt x="0" y="7"/>
                      </a:lnTo>
                      <a:lnTo>
                        <a:pt x="0" y="5"/>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2" name="Freeform 765">
                  <a:extLst>
                    <a:ext uri="{FF2B5EF4-FFF2-40B4-BE49-F238E27FC236}">
                      <a16:creationId xmlns:a16="http://schemas.microsoft.com/office/drawing/2014/main" xmlns="" id="{D8559A06-1581-4C29-A32F-7445D0590D77}"/>
                    </a:ext>
                  </a:extLst>
                </p:cNvPr>
                <p:cNvSpPr>
                  <a:spLocks/>
                </p:cNvSpPr>
                <p:nvPr/>
              </p:nvSpPr>
              <p:spPr bwMode="auto">
                <a:xfrm>
                  <a:off x="4706" y="3596"/>
                  <a:ext cx="5" cy="6"/>
                </a:xfrm>
                <a:custGeom>
                  <a:avLst/>
                  <a:gdLst>
                    <a:gd name="T0" fmla="*/ 2 w 11"/>
                    <a:gd name="T1" fmla="*/ 0 h 12"/>
                    <a:gd name="T2" fmla="*/ 2 w 11"/>
                    <a:gd name="T3" fmla="*/ 0 h 12"/>
                    <a:gd name="T4" fmla="*/ 3 w 11"/>
                    <a:gd name="T5" fmla="*/ 1 h 12"/>
                    <a:gd name="T6" fmla="*/ 4 w 11"/>
                    <a:gd name="T7" fmla="*/ 1 h 12"/>
                    <a:gd name="T8" fmla="*/ 5 w 11"/>
                    <a:gd name="T9" fmla="*/ 3 h 12"/>
                    <a:gd name="T10" fmla="*/ 5 w 11"/>
                    <a:gd name="T11" fmla="*/ 3 h 12"/>
                    <a:gd name="T12" fmla="*/ 5 w 11"/>
                    <a:gd name="T13" fmla="*/ 3 h 12"/>
                    <a:gd name="T14" fmla="*/ 5 w 11"/>
                    <a:gd name="T15" fmla="*/ 5 h 12"/>
                    <a:gd name="T16" fmla="*/ 4 w 11"/>
                    <a:gd name="T17" fmla="*/ 6 h 12"/>
                    <a:gd name="T18" fmla="*/ 3 w 11"/>
                    <a:gd name="T19" fmla="*/ 6 h 12"/>
                    <a:gd name="T20" fmla="*/ 2 w 11"/>
                    <a:gd name="T21" fmla="*/ 6 h 12"/>
                    <a:gd name="T22" fmla="*/ 2 w 11"/>
                    <a:gd name="T23" fmla="*/ 6 h 12"/>
                    <a:gd name="T24" fmla="*/ 2 w 11"/>
                    <a:gd name="T25" fmla="*/ 6 h 12"/>
                    <a:gd name="T26" fmla="*/ 0 w 11"/>
                    <a:gd name="T27" fmla="*/ 6 h 12"/>
                    <a:gd name="T28" fmla="*/ 0 w 11"/>
                    <a:gd name="T29" fmla="*/ 5 h 12"/>
                    <a:gd name="T30" fmla="*/ 0 w 11"/>
                    <a:gd name="T31" fmla="*/ 3 h 12"/>
                    <a:gd name="T32" fmla="*/ 0 w 11"/>
                    <a:gd name="T33" fmla="*/ 3 h 12"/>
                    <a:gd name="T34" fmla="*/ 0 w 11"/>
                    <a:gd name="T35" fmla="*/ 3 h 12"/>
                    <a:gd name="T36" fmla="*/ 0 w 11"/>
                    <a:gd name="T37" fmla="*/ 1 h 12"/>
                    <a:gd name="T38" fmla="*/ 2 w 11"/>
                    <a:gd name="T39" fmla="*/ 1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1"/>
                      </a:lnTo>
                      <a:lnTo>
                        <a:pt x="9" y="2"/>
                      </a:lnTo>
                      <a:lnTo>
                        <a:pt x="11" y="5"/>
                      </a:lnTo>
                      <a:lnTo>
                        <a:pt x="11" y="7"/>
                      </a:lnTo>
                      <a:lnTo>
                        <a:pt x="11" y="9"/>
                      </a:lnTo>
                      <a:lnTo>
                        <a:pt x="9" y="11"/>
                      </a:lnTo>
                      <a:lnTo>
                        <a:pt x="7" y="12"/>
                      </a:lnTo>
                      <a:lnTo>
                        <a:pt x="5" y="12"/>
                      </a:lnTo>
                      <a:lnTo>
                        <a:pt x="4" y="12"/>
                      </a:lnTo>
                      <a:lnTo>
                        <a:pt x="1" y="11"/>
                      </a:lnTo>
                      <a:lnTo>
                        <a:pt x="0" y="9"/>
                      </a:lnTo>
                      <a:lnTo>
                        <a:pt x="0" y="7"/>
                      </a:lnTo>
                      <a:lnTo>
                        <a:pt x="0" y="5"/>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3" name="Freeform 766">
                  <a:extLst>
                    <a:ext uri="{FF2B5EF4-FFF2-40B4-BE49-F238E27FC236}">
                      <a16:creationId xmlns:a16="http://schemas.microsoft.com/office/drawing/2014/main" xmlns="" id="{FA4D8C4E-8A9E-4376-8771-2B51226934E6}"/>
                    </a:ext>
                  </a:extLst>
                </p:cNvPr>
                <p:cNvSpPr>
                  <a:spLocks/>
                </p:cNvSpPr>
                <p:nvPr/>
              </p:nvSpPr>
              <p:spPr bwMode="auto">
                <a:xfrm>
                  <a:off x="4706" y="3606"/>
                  <a:ext cx="5" cy="6"/>
                </a:xfrm>
                <a:custGeom>
                  <a:avLst/>
                  <a:gdLst>
                    <a:gd name="T0" fmla="*/ 2 w 11"/>
                    <a:gd name="T1" fmla="*/ 0 h 12"/>
                    <a:gd name="T2" fmla="*/ 3 w 11"/>
                    <a:gd name="T3" fmla="*/ 0 h 12"/>
                    <a:gd name="T4" fmla="*/ 4 w 11"/>
                    <a:gd name="T5" fmla="*/ 1 h 12"/>
                    <a:gd name="T6" fmla="*/ 5 w 11"/>
                    <a:gd name="T7" fmla="*/ 2 h 12"/>
                    <a:gd name="T8" fmla="*/ 5 w 11"/>
                    <a:gd name="T9" fmla="*/ 3 h 12"/>
                    <a:gd name="T10" fmla="*/ 5 w 11"/>
                    <a:gd name="T11" fmla="*/ 3 h 12"/>
                    <a:gd name="T12" fmla="*/ 4 w 11"/>
                    <a:gd name="T13" fmla="*/ 5 h 12"/>
                    <a:gd name="T14" fmla="*/ 3 w 11"/>
                    <a:gd name="T15" fmla="*/ 5 h 12"/>
                    <a:gd name="T16" fmla="*/ 2 w 11"/>
                    <a:gd name="T17" fmla="*/ 6 h 12"/>
                    <a:gd name="T18" fmla="*/ 2 w 11"/>
                    <a:gd name="T19" fmla="*/ 5 h 12"/>
                    <a:gd name="T20" fmla="*/ 0 w 11"/>
                    <a:gd name="T21" fmla="*/ 5 h 12"/>
                    <a:gd name="T22" fmla="*/ 0 w 11"/>
                    <a:gd name="T23" fmla="*/ 3 h 12"/>
                    <a:gd name="T24" fmla="*/ 0 w 11"/>
                    <a:gd name="T25" fmla="*/ 3 h 12"/>
                    <a:gd name="T26" fmla="*/ 0 w 11"/>
                    <a:gd name="T27" fmla="*/ 2 h 12"/>
                    <a:gd name="T28" fmla="*/ 0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7"/>
                      </a:lnTo>
                      <a:lnTo>
                        <a:pt x="9" y="9"/>
                      </a:lnTo>
                      <a:lnTo>
                        <a:pt x="7" y="10"/>
                      </a:lnTo>
                      <a:lnTo>
                        <a:pt x="5" y="12"/>
                      </a:lnTo>
                      <a:lnTo>
                        <a:pt x="4" y="10"/>
                      </a:lnTo>
                      <a:lnTo>
                        <a:pt x="1" y="9"/>
                      </a:lnTo>
                      <a:lnTo>
                        <a:pt x="0" y="7"/>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4" name="Freeform 767">
                  <a:extLst>
                    <a:ext uri="{FF2B5EF4-FFF2-40B4-BE49-F238E27FC236}">
                      <a16:creationId xmlns:a16="http://schemas.microsoft.com/office/drawing/2014/main" xmlns="" id="{B576BED5-6ECD-4924-B0F3-87438CDB3B19}"/>
                    </a:ext>
                  </a:extLst>
                </p:cNvPr>
                <p:cNvSpPr>
                  <a:spLocks/>
                </p:cNvSpPr>
                <p:nvPr/>
              </p:nvSpPr>
              <p:spPr bwMode="auto">
                <a:xfrm>
                  <a:off x="4706" y="3606"/>
                  <a:ext cx="5" cy="6"/>
                </a:xfrm>
                <a:custGeom>
                  <a:avLst/>
                  <a:gdLst>
                    <a:gd name="T0" fmla="*/ 2 w 11"/>
                    <a:gd name="T1" fmla="*/ 0 h 12"/>
                    <a:gd name="T2" fmla="*/ 2 w 11"/>
                    <a:gd name="T3" fmla="*/ 0 h 12"/>
                    <a:gd name="T4" fmla="*/ 3 w 11"/>
                    <a:gd name="T5" fmla="*/ 0 h 12"/>
                    <a:gd name="T6" fmla="*/ 4 w 11"/>
                    <a:gd name="T7" fmla="*/ 1 h 12"/>
                    <a:gd name="T8" fmla="*/ 5 w 11"/>
                    <a:gd name="T9" fmla="*/ 2 h 12"/>
                    <a:gd name="T10" fmla="*/ 5 w 11"/>
                    <a:gd name="T11" fmla="*/ 3 h 12"/>
                    <a:gd name="T12" fmla="*/ 5 w 11"/>
                    <a:gd name="T13" fmla="*/ 3 h 12"/>
                    <a:gd name="T14" fmla="*/ 5 w 11"/>
                    <a:gd name="T15" fmla="*/ 3 h 12"/>
                    <a:gd name="T16" fmla="*/ 4 w 11"/>
                    <a:gd name="T17" fmla="*/ 5 h 12"/>
                    <a:gd name="T18" fmla="*/ 3 w 11"/>
                    <a:gd name="T19" fmla="*/ 5 h 12"/>
                    <a:gd name="T20" fmla="*/ 2 w 11"/>
                    <a:gd name="T21" fmla="*/ 6 h 12"/>
                    <a:gd name="T22" fmla="*/ 2 w 11"/>
                    <a:gd name="T23" fmla="*/ 6 h 12"/>
                    <a:gd name="T24" fmla="*/ 2 w 11"/>
                    <a:gd name="T25" fmla="*/ 5 h 12"/>
                    <a:gd name="T26" fmla="*/ 0 w 11"/>
                    <a:gd name="T27" fmla="*/ 5 h 12"/>
                    <a:gd name="T28" fmla="*/ 0 w 11"/>
                    <a:gd name="T29" fmla="*/ 3 h 12"/>
                    <a:gd name="T30" fmla="*/ 0 w 11"/>
                    <a:gd name="T31" fmla="*/ 3 h 12"/>
                    <a:gd name="T32" fmla="*/ 0 w 11"/>
                    <a:gd name="T33" fmla="*/ 3 h 12"/>
                    <a:gd name="T34" fmla="*/ 0 w 11"/>
                    <a:gd name="T35" fmla="*/ 2 h 12"/>
                    <a:gd name="T36" fmla="*/ 0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7"/>
                      </a:lnTo>
                      <a:lnTo>
                        <a:pt x="9" y="9"/>
                      </a:lnTo>
                      <a:lnTo>
                        <a:pt x="7" y="10"/>
                      </a:lnTo>
                      <a:lnTo>
                        <a:pt x="5" y="12"/>
                      </a:lnTo>
                      <a:lnTo>
                        <a:pt x="4" y="10"/>
                      </a:lnTo>
                      <a:lnTo>
                        <a:pt x="1" y="9"/>
                      </a:lnTo>
                      <a:lnTo>
                        <a:pt x="0" y="7"/>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5" name="Freeform 768">
                  <a:extLst>
                    <a:ext uri="{FF2B5EF4-FFF2-40B4-BE49-F238E27FC236}">
                      <a16:creationId xmlns:a16="http://schemas.microsoft.com/office/drawing/2014/main" xmlns="" id="{AACCD830-2FA3-4311-A69D-F096DAC3C3B6}"/>
                    </a:ext>
                  </a:extLst>
                </p:cNvPr>
                <p:cNvSpPr>
                  <a:spLocks/>
                </p:cNvSpPr>
                <p:nvPr/>
              </p:nvSpPr>
              <p:spPr bwMode="auto">
                <a:xfrm>
                  <a:off x="4706" y="3616"/>
                  <a:ext cx="5" cy="6"/>
                </a:xfrm>
                <a:custGeom>
                  <a:avLst/>
                  <a:gdLst>
                    <a:gd name="T0" fmla="*/ 2 w 11"/>
                    <a:gd name="T1" fmla="*/ 0 h 13"/>
                    <a:gd name="T2" fmla="*/ 3 w 11"/>
                    <a:gd name="T3" fmla="*/ 0 h 13"/>
                    <a:gd name="T4" fmla="*/ 4 w 11"/>
                    <a:gd name="T5" fmla="*/ 1 h 13"/>
                    <a:gd name="T6" fmla="*/ 5 w 11"/>
                    <a:gd name="T7" fmla="*/ 2 h 13"/>
                    <a:gd name="T8" fmla="*/ 5 w 11"/>
                    <a:gd name="T9" fmla="*/ 3 h 13"/>
                    <a:gd name="T10" fmla="*/ 5 w 11"/>
                    <a:gd name="T11" fmla="*/ 4 h 13"/>
                    <a:gd name="T12" fmla="*/ 4 w 11"/>
                    <a:gd name="T13" fmla="*/ 5 h 13"/>
                    <a:gd name="T14" fmla="*/ 3 w 11"/>
                    <a:gd name="T15" fmla="*/ 6 h 13"/>
                    <a:gd name="T16" fmla="*/ 2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7"/>
                      </a:lnTo>
                      <a:lnTo>
                        <a:pt x="11" y="9"/>
                      </a:lnTo>
                      <a:lnTo>
                        <a:pt x="9" y="11"/>
                      </a:lnTo>
                      <a:lnTo>
                        <a:pt x="7" y="12"/>
                      </a:lnTo>
                      <a:lnTo>
                        <a:pt x="5" y="13"/>
                      </a:lnTo>
                      <a:lnTo>
                        <a:pt x="4" y="12"/>
                      </a:lnTo>
                      <a:lnTo>
                        <a:pt x="1" y="11"/>
                      </a:lnTo>
                      <a:lnTo>
                        <a:pt x="0" y="9"/>
                      </a:lnTo>
                      <a:lnTo>
                        <a:pt x="0" y="7"/>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6" name="Freeform 769">
                  <a:extLst>
                    <a:ext uri="{FF2B5EF4-FFF2-40B4-BE49-F238E27FC236}">
                      <a16:creationId xmlns:a16="http://schemas.microsoft.com/office/drawing/2014/main" xmlns="" id="{395A2291-934F-486C-954C-A017EC770E2B}"/>
                    </a:ext>
                  </a:extLst>
                </p:cNvPr>
                <p:cNvSpPr>
                  <a:spLocks/>
                </p:cNvSpPr>
                <p:nvPr/>
              </p:nvSpPr>
              <p:spPr bwMode="auto">
                <a:xfrm>
                  <a:off x="4706" y="3616"/>
                  <a:ext cx="5" cy="6"/>
                </a:xfrm>
                <a:custGeom>
                  <a:avLst/>
                  <a:gdLst>
                    <a:gd name="T0" fmla="*/ 2 w 11"/>
                    <a:gd name="T1" fmla="*/ 0 h 13"/>
                    <a:gd name="T2" fmla="*/ 2 w 11"/>
                    <a:gd name="T3" fmla="*/ 0 h 13"/>
                    <a:gd name="T4" fmla="*/ 3 w 11"/>
                    <a:gd name="T5" fmla="*/ 0 h 13"/>
                    <a:gd name="T6" fmla="*/ 4 w 11"/>
                    <a:gd name="T7" fmla="*/ 1 h 13"/>
                    <a:gd name="T8" fmla="*/ 5 w 11"/>
                    <a:gd name="T9" fmla="*/ 2 h 13"/>
                    <a:gd name="T10" fmla="*/ 5 w 11"/>
                    <a:gd name="T11" fmla="*/ 3 h 13"/>
                    <a:gd name="T12" fmla="*/ 5 w 11"/>
                    <a:gd name="T13" fmla="*/ 3 h 13"/>
                    <a:gd name="T14" fmla="*/ 5 w 11"/>
                    <a:gd name="T15" fmla="*/ 4 h 13"/>
                    <a:gd name="T16" fmla="*/ 4 w 11"/>
                    <a:gd name="T17" fmla="*/ 5 h 13"/>
                    <a:gd name="T18" fmla="*/ 3 w 11"/>
                    <a:gd name="T19" fmla="*/ 6 h 13"/>
                    <a:gd name="T20" fmla="*/ 2 w 11"/>
                    <a:gd name="T21" fmla="*/ 6 h 13"/>
                    <a:gd name="T22" fmla="*/ 2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7"/>
                      </a:lnTo>
                      <a:lnTo>
                        <a:pt x="11" y="9"/>
                      </a:lnTo>
                      <a:lnTo>
                        <a:pt x="9" y="11"/>
                      </a:lnTo>
                      <a:lnTo>
                        <a:pt x="7" y="12"/>
                      </a:lnTo>
                      <a:lnTo>
                        <a:pt x="5" y="13"/>
                      </a:lnTo>
                      <a:lnTo>
                        <a:pt x="4" y="12"/>
                      </a:lnTo>
                      <a:lnTo>
                        <a:pt x="1" y="11"/>
                      </a:lnTo>
                      <a:lnTo>
                        <a:pt x="0" y="9"/>
                      </a:lnTo>
                      <a:lnTo>
                        <a:pt x="0" y="7"/>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7" name="Freeform 770">
                  <a:extLst>
                    <a:ext uri="{FF2B5EF4-FFF2-40B4-BE49-F238E27FC236}">
                      <a16:creationId xmlns:a16="http://schemas.microsoft.com/office/drawing/2014/main" xmlns="" id="{EACC2E5C-DBF1-4242-A214-A413F095D1E2}"/>
                    </a:ext>
                  </a:extLst>
                </p:cNvPr>
                <p:cNvSpPr>
                  <a:spLocks/>
                </p:cNvSpPr>
                <p:nvPr/>
              </p:nvSpPr>
              <p:spPr bwMode="auto">
                <a:xfrm>
                  <a:off x="4706" y="3626"/>
                  <a:ext cx="5" cy="6"/>
                </a:xfrm>
                <a:custGeom>
                  <a:avLst/>
                  <a:gdLst>
                    <a:gd name="T0" fmla="*/ 3 w 10"/>
                    <a:gd name="T1" fmla="*/ 0 h 11"/>
                    <a:gd name="T2" fmla="*/ 3 w 10"/>
                    <a:gd name="T3" fmla="*/ 0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8" name="Freeform 771">
                  <a:extLst>
                    <a:ext uri="{FF2B5EF4-FFF2-40B4-BE49-F238E27FC236}">
                      <a16:creationId xmlns:a16="http://schemas.microsoft.com/office/drawing/2014/main" xmlns="" id="{9CA2D027-AEBA-4844-B6AD-6AF86952C57D}"/>
                    </a:ext>
                  </a:extLst>
                </p:cNvPr>
                <p:cNvSpPr>
                  <a:spLocks/>
                </p:cNvSpPr>
                <p:nvPr/>
              </p:nvSpPr>
              <p:spPr bwMode="auto">
                <a:xfrm>
                  <a:off x="4706" y="3626"/>
                  <a:ext cx="5" cy="6"/>
                </a:xfrm>
                <a:custGeom>
                  <a:avLst/>
                  <a:gdLst>
                    <a:gd name="T0" fmla="*/ 3 w 10"/>
                    <a:gd name="T1" fmla="*/ 0 h 11"/>
                    <a:gd name="T2" fmla="*/ 3 w 10"/>
                    <a:gd name="T3" fmla="*/ 0 h 11"/>
                    <a:gd name="T4" fmla="*/ 3 w 10"/>
                    <a:gd name="T5" fmla="*/ 0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9" name="Freeform 772">
                  <a:extLst>
                    <a:ext uri="{FF2B5EF4-FFF2-40B4-BE49-F238E27FC236}">
                      <a16:creationId xmlns:a16="http://schemas.microsoft.com/office/drawing/2014/main" xmlns="" id="{D905F516-00E1-4358-8284-503F9B45B19F}"/>
                    </a:ext>
                  </a:extLst>
                </p:cNvPr>
                <p:cNvSpPr>
                  <a:spLocks/>
                </p:cNvSpPr>
                <p:nvPr/>
              </p:nvSpPr>
              <p:spPr bwMode="auto">
                <a:xfrm>
                  <a:off x="4706" y="3635"/>
                  <a:ext cx="5" cy="7"/>
                </a:xfrm>
                <a:custGeom>
                  <a:avLst/>
                  <a:gdLst>
                    <a:gd name="T0" fmla="*/ 3 w 10"/>
                    <a:gd name="T1" fmla="*/ 0 h 13"/>
                    <a:gd name="T2" fmla="*/ 3 w 10"/>
                    <a:gd name="T3" fmla="*/ 1 h 13"/>
                    <a:gd name="T4" fmla="*/ 4 w 10"/>
                    <a:gd name="T5" fmla="*/ 1 h 13"/>
                    <a:gd name="T6" fmla="*/ 5 w 10"/>
                    <a:gd name="T7" fmla="*/ 2 h 13"/>
                    <a:gd name="T8" fmla="*/ 5 w 10"/>
                    <a:gd name="T9" fmla="*/ 3 h 13"/>
                    <a:gd name="T10" fmla="*/ 5 w 10"/>
                    <a:gd name="T11" fmla="*/ 5 h 13"/>
                    <a:gd name="T12" fmla="*/ 4 w 10"/>
                    <a:gd name="T13" fmla="*/ 6 h 13"/>
                    <a:gd name="T14" fmla="*/ 3 w 10"/>
                    <a:gd name="T15" fmla="*/ 6 h 13"/>
                    <a:gd name="T16" fmla="*/ 3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0" name="Freeform 773">
                  <a:extLst>
                    <a:ext uri="{FF2B5EF4-FFF2-40B4-BE49-F238E27FC236}">
                      <a16:creationId xmlns:a16="http://schemas.microsoft.com/office/drawing/2014/main" xmlns="" id="{286EEC2D-AD3E-4B38-AC39-E2F6A5B4C21E}"/>
                    </a:ext>
                  </a:extLst>
                </p:cNvPr>
                <p:cNvSpPr>
                  <a:spLocks/>
                </p:cNvSpPr>
                <p:nvPr/>
              </p:nvSpPr>
              <p:spPr bwMode="auto">
                <a:xfrm>
                  <a:off x="4706" y="3635"/>
                  <a:ext cx="5" cy="7"/>
                </a:xfrm>
                <a:custGeom>
                  <a:avLst/>
                  <a:gdLst>
                    <a:gd name="T0" fmla="*/ 3 w 10"/>
                    <a:gd name="T1" fmla="*/ 0 h 13"/>
                    <a:gd name="T2" fmla="*/ 3 w 10"/>
                    <a:gd name="T3" fmla="*/ 0 h 13"/>
                    <a:gd name="T4" fmla="*/ 3 w 10"/>
                    <a:gd name="T5" fmla="*/ 1 h 13"/>
                    <a:gd name="T6" fmla="*/ 4 w 10"/>
                    <a:gd name="T7" fmla="*/ 1 h 13"/>
                    <a:gd name="T8" fmla="*/ 5 w 10"/>
                    <a:gd name="T9" fmla="*/ 2 h 13"/>
                    <a:gd name="T10" fmla="*/ 5 w 10"/>
                    <a:gd name="T11" fmla="*/ 3 h 13"/>
                    <a:gd name="T12" fmla="*/ 5 w 10"/>
                    <a:gd name="T13" fmla="*/ 3 h 13"/>
                    <a:gd name="T14" fmla="*/ 5 w 10"/>
                    <a:gd name="T15" fmla="*/ 5 h 13"/>
                    <a:gd name="T16" fmla="*/ 4 w 10"/>
                    <a:gd name="T17" fmla="*/ 6 h 13"/>
                    <a:gd name="T18" fmla="*/ 3 w 10"/>
                    <a:gd name="T19" fmla="*/ 6 h 13"/>
                    <a:gd name="T20" fmla="*/ 3 w 10"/>
                    <a:gd name="T21" fmla="*/ 7 h 13"/>
                    <a:gd name="T22" fmla="*/ 3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1" name="Freeform 774">
                  <a:extLst>
                    <a:ext uri="{FF2B5EF4-FFF2-40B4-BE49-F238E27FC236}">
                      <a16:creationId xmlns:a16="http://schemas.microsoft.com/office/drawing/2014/main" xmlns="" id="{37007B2E-6C2B-4498-B7C1-C6B78E1DE9F1}"/>
                    </a:ext>
                  </a:extLst>
                </p:cNvPr>
                <p:cNvSpPr>
                  <a:spLocks/>
                </p:cNvSpPr>
                <p:nvPr/>
              </p:nvSpPr>
              <p:spPr bwMode="auto">
                <a:xfrm>
                  <a:off x="4706" y="364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2" name="Freeform 775">
                  <a:extLst>
                    <a:ext uri="{FF2B5EF4-FFF2-40B4-BE49-F238E27FC236}">
                      <a16:creationId xmlns:a16="http://schemas.microsoft.com/office/drawing/2014/main" xmlns="" id="{64F2E65A-5EBD-436D-B998-A95892082E95}"/>
                    </a:ext>
                  </a:extLst>
                </p:cNvPr>
                <p:cNvSpPr>
                  <a:spLocks/>
                </p:cNvSpPr>
                <p:nvPr/>
              </p:nvSpPr>
              <p:spPr bwMode="auto">
                <a:xfrm>
                  <a:off x="4706" y="364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3" name="Freeform 776">
                  <a:extLst>
                    <a:ext uri="{FF2B5EF4-FFF2-40B4-BE49-F238E27FC236}">
                      <a16:creationId xmlns:a16="http://schemas.microsoft.com/office/drawing/2014/main" xmlns="" id="{B0C9B50C-3044-4590-A8E3-27B4C7093D84}"/>
                    </a:ext>
                  </a:extLst>
                </p:cNvPr>
                <p:cNvSpPr>
                  <a:spLocks/>
                </p:cNvSpPr>
                <p:nvPr/>
              </p:nvSpPr>
              <p:spPr bwMode="auto">
                <a:xfrm>
                  <a:off x="4706" y="365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4 h 12"/>
                    <a:gd name="T12" fmla="*/ 4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4" name="Freeform 777">
                  <a:extLst>
                    <a:ext uri="{FF2B5EF4-FFF2-40B4-BE49-F238E27FC236}">
                      <a16:creationId xmlns:a16="http://schemas.microsoft.com/office/drawing/2014/main" xmlns="" id="{FE352017-39CA-42BF-995B-44149EC78D25}"/>
                    </a:ext>
                  </a:extLst>
                </p:cNvPr>
                <p:cNvSpPr>
                  <a:spLocks/>
                </p:cNvSpPr>
                <p:nvPr/>
              </p:nvSpPr>
              <p:spPr bwMode="auto">
                <a:xfrm>
                  <a:off x="4706" y="365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4 h 12"/>
                    <a:gd name="T16" fmla="*/ 4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5" name="Rectangle 778">
                  <a:extLst>
                    <a:ext uri="{FF2B5EF4-FFF2-40B4-BE49-F238E27FC236}">
                      <a16:creationId xmlns:a16="http://schemas.microsoft.com/office/drawing/2014/main" xmlns="" id="{01A057BC-EA68-4AC7-AF03-19B50446F960}"/>
                    </a:ext>
                  </a:extLst>
                </p:cNvPr>
                <p:cNvSpPr>
                  <a:spLocks noChangeArrowheads="1"/>
                </p:cNvSpPr>
                <p:nvPr/>
              </p:nvSpPr>
              <p:spPr bwMode="auto">
                <a:xfrm>
                  <a:off x="4730"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6" name="Rectangle 779">
                  <a:extLst>
                    <a:ext uri="{FF2B5EF4-FFF2-40B4-BE49-F238E27FC236}">
                      <a16:creationId xmlns:a16="http://schemas.microsoft.com/office/drawing/2014/main" xmlns="" id="{302BB0B7-3392-4917-9D8B-7F0B99608D4C}"/>
                    </a:ext>
                  </a:extLst>
                </p:cNvPr>
                <p:cNvSpPr>
                  <a:spLocks noChangeArrowheads="1"/>
                </p:cNvSpPr>
                <p:nvPr/>
              </p:nvSpPr>
              <p:spPr bwMode="auto">
                <a:xfrm>
                  <a:off x="4730"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7" name="Freeform 780">
                  <a:extLst>
                    <a:ext uri="{FF2B5EF4-FFF2-40B4-BE49-F238E27FC236}">
                      <a16:creationId xmlns:a16="http://schemas.microsoft.com/office/drawing/2014/main" xmlns="" id="{D52A9727-D9B7-4DE3-89F1-54A136F6C301}"/>
                    </a:ext>
                  </a:extLst>
                </p:cNvPr>
                <p:cNvSpPr>
                  <a:spLocks/>
                </p:cNvSpPr>
                <p:nvPr/>
              </p:nvSpPr>
              <p:spPr bwMode="auto">
                <a:xfrm>
                  <a:off x="4736" y="3426"/>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8" name="Freeform 781">
                  <a:extLst>
                    <a:ext uri="{FF2B5EF4-FFF2-40B4-BE49-F238E27FC236}">
                      <a16:creationId xmlns:a16="http://schemas.microsoft.com/office/drawing/2014/main" xmlns="" id="{D2F4A813-F6CD-40E1-AFDE-37ACB09C2A26}"/>
                    </a:ext>
                  </a:extLst>
                </p:cNvPr>
                <p:cNvSpPr>
                  <a:spLocks/>
                </p:cNvSpPr>
                <p:nvPr/>
              </p:nvSpPr>
              <p:spPr bwMode="auto">
                <a:xfrm>
                  <a:off x="4736" y="3426"/>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9" name="Freeform 782">
                  <a:extLst>
                    <a:ext uri="{FF2B5EF4-FFF2-40B4-BE49-F238E27FC236}">
                      <a16:creationId xmlns:a16="http://schemas.microsoft.com/office/drawing/2014/main" xmlns="" id="{9B4D17D6-6F53-4745-A669-EFAE854615A1}"/>
                    </a:ext>
                  </a:extLst>
                </p:cNvPr>
                <p:cNvSpPr>
                  <a:spLocks/>
                </p:cNvSpPr>
                <p:nvPr/>
              </p:nvSpPr>
              <p:spPr bwMode="auto">
                <a:xfrm>
                  <a:off x="4736" y="3439"/>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6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6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1"/>
                      </a:lnTo>
                      <a:lnTo>
                        <a:pt x="19" y="12"/>
                      </a:lnTo>
                      <a:lnTo>
                        <a:pt x="15" y="14"/>
                      </a:lnTo>
                      <a:lnTo>
                        <a:pt x="11" y="14"/>
                      </a:lnTo>
                      <a:lnTo>
                        <a:pt x="6" y="14"/>
                      </a:lnTo>
                      <a:lnTo>
                        <a:pt x="4" y="12"/>
                      </a:lnTo>
                      <a:lnTo>
                        <a:pt x="1" y="11"/>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0" name="Freeform 783">
                  <a:extLst>
                    <a:ext uri="{FF2B5EF4-FFF2-40B4-BE49-F238E27FC236}">
                      <a16:creationId xmlns:a16="http://schemas.microsoft.com/office/drawing/2014/main" xmlns="" id="{57BCB2B8-BA1C-43E3-A000-757003152170}"/>
                    </a:ext>
                  </a:extLst>
                </p:cNvPr>
                <p:cNvSpPr>
                  <a:spLocks/>
                </p:cNvSpPr>
                <p:nvPr/>
              </p:nvSpPr>
              <p:spPr bwMode="auto">
                <a:xfrm>
                  <a:off x="4736" y="3439"/>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6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6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1"/>
                      </a:lnTo>
                      <a:lnTo>
                        <a:pt x="19" y="12"/>
                      </a:lnTo>
                      <a:lnTo>
                        <a:pt x="15" y="14"/>
                      </a:lnTo>
                      <a:lnTo>
                        <a:pt x="11" y="14"/>
                      </a:lnTo>
                      <a:lnTo>
                        <a:pt x="6" y="14"/>
                      </a:lnTo>
                      <a:lnTo>
                        <a:pt x="4" y="12"/>
                      </a:lnTo>
                      <a:lnTo>
                        <a:pt x="1" y="11"/>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1" name="Freeform 784">
                  <a:extLst>
                    <a:ext uri="{FF2B5EF4-FFF2-40B4-BE49-F238E27FC236}">
                      <a16:creationId xmlns:a16="http://schemas.microsoft.com/office/drawing/2014/main" xmlns="" id="{22E872BA-B974-4800-B9F2-559F6A4977DB}"/>
                    </a:ext>
                  </a:extLst>
                </p:cNvPr>
                <p:cNvSpPr>
                  <a:spLocks/>
                </p:cNvSpPr>
                <p:nvPr/>
              </p:nvSpPr>
              <p:spPr bwMode="auto">
                <a:xfrm>
                  <a:off x="4736" y="3453"/>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0"/>
                      </a:lnTo>
                      <a:lnTo>
                        <a:pt x="19" y="12"/>
                      </a:lnTo>
                      <a:lnTo>
                        <a:pt x="15" y="13"/>
                      </a:lnTo>
                      <a:lnTo>
                        <a:pt x="11" y="14"/>
                      </a:lnTo>
                      <a:lnTo>
                        <a:pt x="6" y="13"/>
                      </a:lnTo>
                      <a:lnTo>
                        <a:pt x="4" y="12"/>
                      </a:lnTo>
                      <a:lnTo>
                        <a:pt x="1" y="10"/>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2" name="Freeform 785">
                  <a:extLst>
                    <a:ext uri="{FF2B5EF4-FFF2-40B4-BE49-F238E27FC236}">
                      <a16:creationId xmlns:a16="http://schemas.microsoft.com/office/drawing/2014/main" xmlns="" id="{A8519ACD-9306-4D5B-A6B9-2B4489C11563}"/>
                    </a:ext>
                  </a:extLst>
                </p:cNvPr>
                <p:cNvSpPr>
                  <a:spLocks/>
                </p:cNvSpPr>
                <p:nvPr/>
              </p:nvSpPr>
              <p:spPr bwMode="auto">
                <a:xfrm>
                  <a:off x="4736" y="3453"/>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0"/>
                      </a:lnTo>
                      <a:lnTo>
                        <a:pt x="19" y="12"/>
                      </a:lnTo>
                      <a:lnTo>
                        <a:pt x="15"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3" name="Freeform 786">
                  <a:extLst>
                    <a:ext uri="{FF2B5EF4-FFF2-40B4-BE49-F238E27FC236}">
                      <a16:creationId xmlns:a16="http://schemas.microsoft.com/office/drawing/2014/main" xmlns="" id="{16B537EE-9AD3-4180-8B02-316C62224F6C}"/>
                    </a:ext>
                  </a:extLst>
                </p:cNvPr>
                <p:cNvSpPr>
                  <a:spLocks/>
                </p:cNvSpPr>
                <p:nvPr/>
              </p:nvSpPr>
              <p:spPr bwMode="auto">
                <a:xfrm>
                  <a:off x="4736" y="3466"/>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4" name="Freeform 787">
                  <a:extLst>
                    <a:ext uri="{FF2B5EF4-FFF2-40B4-BE49-F238E27FC236}">
                      <a16:creationId xmlns:a16="http://schemas.microsoft.com/office/drawing/2014/main" xmlns="" id="{34B75A9C-B7EF-44F9-95BB-AC07A4FAA877}"/>
                    </a:ext>
                  </a:extLst>
                </p:cNvPr>
                <p:cNvSpPr>
                  <a:spLocks/>
                </p:cNvSpPr>
                <p:nvPr/>
              </p:nvSpPr>
              <p:spPr bwMode="auto">
                <a:xfrm>
                  <a:off x="4736" y="3466"/>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5" name="Freeform 788">
                  <a:extLst>
                    <a:ext uri="{FF2B5EF4-FFF2-40B4-BE49-F238E27FC236}">
                      <a16:creationId xmlns:a16="http://schemas.microsoft.com/office/drawing/2014/main" xmlns="" id="{EDFC4248-0DAF-4362-BC6B-C321BF4A1413}"/>
                    </a:ext>
                  </a:extLst>
                </p:cNvPr>
                <p:cNvSpPr>
                  <a:spLocks/>
                </p:cNvSpPr>
                <p:nvPr/>
              </p:nvSpPr>
              <p:spPr bwMode="auto">
                <a:xfrm>
                  <a:off x="4736" y="3479"/>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5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5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7"/>
                      </a:lnTo>
                      <a:lnTo>
                        <a:pt x="21" y="10"/>
                      </a:lnTo>
                      <a:lnTo>
                        <a:pt x="19" y="13"/>
                      </a:lnTo>
                      <a:lnTo>
                        <a:pt x="15" y="14"/>
                      </a:lnTo>
                      <a:lnTo>
                        <a:pt x="11" y="15"/>
                      </a:lnTo>
                      <a:lnTo>
                        <a:pt x="6" y="14"/>
                      </a:lnTo>
                      <a:lnTo>
                        <a:pt x="4" y="13"/>
                      </a:lnTo>
                      <a:lnTo>
                        <a:pt x="1" y="10"/>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6" name="Freeform 789">
                  <a:extLst>
                    <a:ext uri="{FF2B5EF4-FFF2-40B4-BE49-F238E27FC236}">
                      <a16:creationId xmlns:a16="http://schemas.microsoft.com/office/drawing/2014/main" xmlns="" id="{BD714B66-9BF7-435E-860A-4E50FE2C4964}"/>
                    </a:ext>
                  </a:extLst>
                </p:cNvPr>
                <p:cNvSpPr>
                  <a:spLocks/>
                </p:cNvSpPr>
                <p:nvPr/>
              </p:nvSpPr>
              <p:spPr bwMode="auto">
                <a:xfrm>
                  <a:off x="4736" y="3479"/>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7"/>
                      </a:lnTo>
                      <a:lnTo>
                        <a:pt x="21" y="10"/>
                      </a:lnTo>
                      <a:lnTo>
                        <a:pt x="19" y="13"/>
                      </a:lnTo>
                      <a:lnTo>
                        <a:pt x="15" y="14"/>
                      </a:lnTo>
                      <a:lnTo>
                        <a:pt x="11" y="15"/>
                      </a:lnTo>
                      <a:lnTo>
                        <a:pt x="6" y="14"/>
                      </a:lnTo>
                      <a:lnTo>
                        <a:pt x="4" y="13"/>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7" name="Freeform 790">
                  <a:extLst>
                    <a:ext uri="{FF2B5EF4-FFF2-40B4-BE49-F238E27FC236}">
                      <a16:creationId xmlns:a16="http://schemas.microsoft.com/office/drawing/2014/main" xmlns="" id="{2CF3E476-FAAF-483E-A810-5083DCE2EF38}"/>
                    </a:ext>
                  </a:extLst>
                </p:cNvPr>
                <p:cNvSpPr>
                  <a:spLocks/>
                </p:cNvSpPr>
                <p:nvPr/>
              </p:nvSpPr>
              <p:spPr bwMode="auto">
                <a:xfrm>
                  <a:off x="4736" y="3493"/>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6 h 14"/>
                    <a:gd name="T16" fmla="*/ 6 w 22"/>
                    <a:gd name="T17" fmla="*/ 7 h 14"/>
                    <a:gd name="T18" fmla="*/ 3 w 22"/>
                    <a:gd name="T19" fmla="*/ 6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9"/>
                      </a:lnTo>
                      <a:lnTo>
                        <a:pt x="19" y="11"/>
                      </a:lnTo>
                      <a:lnTo>
                        <a:pt x="15" y="12"/>
                      </a:lnTo>
                      <a:lnTo>
                        <a:pt x="11" y="14"/>
                      </a:lnTo>
                      <a:lnTo>
                        <a:pt x="6" y="12"/>
                      </a:lnTo>
                      <a:lnTo>
                        <a:pt x="4" y="11"/>
                      </a:lnTo>
                      <a:lnTo>
                        <a:pt x="1" y="9"/>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8" name="Freeform 791">
                  <a:extLst>
                    <a:ext uri="{FF2B5EF4-FFF2-40B4-BE49-F238E27FC236}">
                      <a16:creationId xmlns:a16="http://schemas.microsoft.com/office/drawing/2014/main" xmlns="" id="{E46FD9B1-52C8-45C5-82DC-D6562D8B3F4D}"/>
                    </a:ext>
                  </a:extLst>
                </p:cNvPr>
                <p:cNvSpPr>
                  <a:spLocks/>
                </p:cNvSpPr>
                <p:nvPr/>
              </p:nvSpPr>
              <p:spPr bwMode="auto">
                <a:xfrm>
                  <a:off x="4736" y="3493"/>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6 h 14"/>
                    <a:gd name="T20" fmla="*/ 6 w 22"/>
                    <a:gd name="T21" fmla="*/ 7 h 14"/>
                    <a:gd name="T22" fmla="*/ 6 w 22"/>
                    <a:gd name="T23" fmla="*/ 7 h 14"/>
                    <a:gd name="T24" fmla="*/ 3 w 22"/>
                    <a:gd name="T25" fmla="*/ 6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9"/>
                      </a:lnTo>
                      <a:lnTo>
                        <a:pt x="19" y="11"/>
                      </a:lnTo>
                      <a:lnTo>
                        <a:pt x="15" y="12"/>
                      </a:lnTo>
                      <a:lnTo>
                        <a:pt x="11" y="14"/>
                      </a:lnTo>
                      <a:lnTo>
                        <a:pt x="6" y="12"/>
                      </a:lnTo>
                      <a:lnTo>
                        <a:pt x="4" y="11"/>
                      </a:lnTo>
                      <a:lnTo>
                        <a:pt x="1" y="9"/>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9" name="Freeform 792">
                  <a:extLst>
                    <a:ext uri="{FF2B5EF4-FFF2-40B4-BE49-F238E27FC236}">
                      <a16:creationId xmlns:a16="http://schemas.microsoft.com/office/drawing/2014/main" xmlns="" id="{EC0D88A4-8CF2-47A2-9A47-A5317B8D77A6}"/>
                    </a:ext>
                  </a:extLst>
                </p:cNvPr>
                <p:cNvSpPr>
                  <a:spLocks/>
                </p:cNvSpPr>
                <p:nvPr/>
              </p:nvSpPr>
              <p:spPr bwMode="auto">
                <a:xfrm>
                  <a:off x="4736" y="3505"/>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0" name="Freeform 793">
                  <a:extLst>
                    <a:ext uri="{FF2B5EF4-FFF2-40B4-BE49-F238E27FC236}">
                      <a16:creationId xmlns:a16="http://schemas.microsoft.com/office/drawing/2014/main" xmlns="" id="{714A9483-FD5C-4065-931F-1F149BE85F48}"/>
                    </a:ext>
                  </a:extLst>
                </p:cNvPr>
                <p:cNvSpPr>
                  <a:spLocks/>
                </p:cNvSpPr>
                <p:nvPr/>
              </p:nvSpPr>
              <p:spPr bwMode="auto">
                <a:xfrm>
                  <a:off x="4736" y="3505"/>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1" name="Freeform 794">
                  <a:extLst>
                    <a:ext uri="{FF2B5EF4-FFF2-40B4-BE49-F238E27FC236}">
                      <a16:creationId xmlns:a16="http://schemas.microsoft.com/office/drawing/2014/main" xmlns="" id="{8B7DF368-754E-4212-8B25-0CC30D2F9B6F}"/>
                    </a:ext>
                  </a:extLst>
                </p:cNvPr>
                <p:cNvSpPr>
                  <a:spLocks/>
                </p:cNvSpPr>
                <p:nvPr/>
              </p:nvSpPr>
              <p:spPr bwMode="auto">
                <a:xfrm>
                  <a:off x="4736" y="3518"/>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2" name="Freeform 795">
                  <a:extLst>
                    <a:ext uri="{FF2B5EF4-FFF2-40B4-BE49-F238E27FC236}">
                      <a16:creationId xmlns:a16="http://schemas.microsoft.com/office/drawing/2014/main" xmlns="" id="{0C1C6537-D990-40E9-975A-0A6F17183782}"/>
                    </a:ext>
                  </a:extLst>
                </p:cNvPr>
                <p:cNvSpPr>
                  <a:spLocks/>
                </p:cNvSpPr>
                <p:nvPr/>
              </p:nvSpPr>
              <p:spPr bwMode="auto">
                <a:xfrm>
                  <a:off x="4736" y="3518"/>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3" name="Freeform 796">
                  <a:extLst>
                    <a:ext uri="{FF2B5EF4-FFF2-40B4-BE49-F238E27FC236}">
                      <a16:creationId xmlns:a16="http://schemas.microsoft.com/office/drawing/2014/main" xmlns="" id="{D773277E-5459-4278-9D83-1234AB1AE123}"/>
                    </a:ext>
                  </a:extLst>
                </p:cNvPr>
                <p:cNvSpPr>
                  <a:spLocks/>
                </p:cNvSpPr>
                <p:nvPr/>
              </p:nvSpPr>
              <p:spPr bwMode="auto">
                <a:xfrm>
                  <a:off x="4736" y="3532"/>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4" name="Freeform 797">
                  <a:extLst>
                    <a:ext uri="{FF2B5EF4-FFF2-40B4-BE49-F238E27FC236}">
                      <a16:creationId xmlns:a16="http://schemas.microsoft.com/office/drawing/2014/main" xmlns="" id="{9EE999A7-5243-47F2-836E-942E3E9DB75E}"/>
                    </a:ext>
                  </a:extLst>
                </p:cNvPr>
                <p:cNvSpPr>
                  <a:spLocks/>
                </p:cNvSpPr>
                <p:nvPr/>
              </p:nvSpPr>
              <p:spPr bwMode="auto">
                <a:xfrm>
                  <a:off x="4736" y="3532"/>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5" name="Freeform 798">
                  <a:extLst>
                    <a:ext uri="{FF2B5EF4-FFF2-40B4-BE49-F238E27FC236}">
                      <a16:creationId xmlns:a16="http://schemas.microsoft.com/office/drawing/2014/main" xmlns="" id="{7AC22BD2-DA57-436A-990B-9435E955CB4D}"/>
                    </a:ext>
                  </a:extLst>
                </p:cNvPr>
                <p:cNvSpPr>
                  <a:spLocks/>
                </p:cNvSpPr>
                <p:nvPr/>
              </p:nvSpPr>
              <p:spPr bwMode="auto">
                <a:xfrm>
                  <a:off x="4736" y="3545"/>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6" name="Freeform 799">
                  <a:extLst>
                    <a:ext uri="{FF2B5EF4-FFF2-40B4-BE49-F238E27FC236}">
                      <a16:creationId xmlns:a16="http://schemas.microsoft.com/office/drawing/2014/main" xmlns="" id="{3979DDAA-F23D-43F1-82B2-8B4C98C2AE73}"/>
                    </a:ext>
                  </a:extLst>
                </p:cNvPr>
                <p:cNvSpPr>
                  <a:spLocks/>
                </p:cNvSpPr>
                <p:nvPr/>
              </p:nvSpPr>
              <p:spPr bwMode="auto">
                <a:xfrm>
                  <a:off x="4736" y="3545"/>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7" name="Freeform 800">
                  <a:extLst>
                    <a:ext uri="{FF2B5EF4-FFF2-40B4-BE49-F238E27FC236}">
                      <a16:creationId xmlns:a16="http://schemas.microsoft.com/office/drawing/2014/main" xmlns="" id="{837A3D3B-4896-463F-8CA0-9506482CCDC8}"/>
                    </a:ext>
                  </a:extLst>
                </p:cNvPr>
                <p:cNvSpPr>
                  <a:spLocks/>
                </p:cNvSpPr>
                <p:nvPr/>
              </p:nvSpPr>
              <p:spPr bwMode="auto">
                <a:xfrm>
                  <a:off x="4736" y="3558"/>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8" name="Freeform 801">
                  <a:extLst>
                    <a:ext uri="{FF2B5EF4-FFF2-40B4-BE49-F238E27FC236}">
                      <a16:creationId xmlns:a16="http://schemas.microsoft.com/office/drawing/2014/main" xmlns="" id="{B645B1DE-715B-49AA-AB9F-A22818BB4AB1}"/>
                    </a:ext>
                  </a:extLst>
                </p:cNvPr>
                <p:cNvSpPr>
                  <a:spLocks/>
                </p:cNvSpPr>
                <p:nvPr/>
              </p:nvSpPr>
              <p:spPr bwMode="auto">
                <a:xfrm>
                  <a:off x="4736" y="3558"/>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9" name="Freeform 802">
                  <a:extLst>
                    <a:ext uri="{FF2B5EF4-FFF2-40B4-BE49-F238E27FC236}">
                      <a16:creationId xmlns:a16="http://schemas.microsoft.com/office/drawing/2014/main" xmlns="" id="{62519F45-104D-440E-9A0A-2070642F104B}"/>
                    </a:ext>
                  </a:extLst>
                </p:cNvPr>
                <p:cNvSpPr>
                  <a:spLocks/>
                </p:cNvSpPr>
                <p:nvPr/>
              </p:nvSpPr>
              <p:spPr bwMode="auto">
                <a:xfrm>
                  <a:off x="4736" y="3571"/>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0" name="Freeform 803">
                  <a:extLst>
                    <a:ext uri="{FF2B5EF4-FFF2-40B4-BE49-F238E27FC236}">
                      <a16:creationId xmlns:a16="http://schemas.microsoft.com/office/drawing/2014/main" xmlns="" id="{B7D38C5E-1881-4444-9344-C6061BD648AB}"/>
                    </a:ext>
                  </a:extLst>
                </p:cNvPr>
                <p:cNvSpPr>
                  <a:spLocks/>
                </p:cNvSpPr>
                <p:nvPr/>
              </p:nvSpPr>
              <p:spPr bwMode="auto">
                <a:xfrm>
                  <a:off x="4736" y="3571"/>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1" name="Freeform 804">
                  <a:extLst>
                    <a:ext uri="{FF2B5EF4-FFF2-40B4-BE49-F238E27FC236}">
                      <a16:creationId xmlns:a16="http://schemas.microsoft.com/office/drawing/2014/main" xmlns="" id="{7A376483-7AB2-4361-836C-B0E96FBD8537}"/>
                    </a:ext>
                  </a:extLst>
                </p:cNvPr>
                <p:cNvSpPr>
                  <a:spLocks/>
                </p:cNvSpPr>
                <p:nvPr/>
              </p:nvSpPr>
              <p:spPr bwMode="auto">
                <a:xfrm>
                  <a:off x="4736" y="3584"/>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2" name="Freeform 805">
                  <a:extLst>
                    <a:ext uri="{FF2B5EF4-FFF2-40B4-BE49-F238E27FC236}">
                      <a16:creationId xmlns:a16="http://schemas.microsoft.com/office/drawing/2014/main" xmlns="" id="{983C1A73-84AA-4E75-8930-1DDF41358A67}"/>
                    </a:ext>
                  </a:extLst>
                </p:cNvPr>
                <p:cNvSpPr>
                  <a:spLocks/>
                </p:cNvSpPr>
                <p:nvPr/>
              </p:nvSpPr>
              <p:spPr bwMode="auto">
                <a:xfrm>
                  <a:off x="4736" y="3584"/>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3" name="Freeform 806">
                  <a:extLst>
                    <a:ext uri="{FF2B5EF4-FFF2-40B4-BE49-F238E27FC236}">
                      <a16:creationId xmlns:a16="http://schemas.microsoft.com/office/drawing/2014/main" xmlns="" id="{5A9D8FCE-E40E-493A-9A61-C788D1C5CC7A}"/>
                    </a:ext>
                  </a:extLst>
                </p:cNvPr>
                <p:cNvSpPr>
                  <a:spLocks/>
                </p:cNvSpPr>
                <p:nvPr/>
              </p:nvSpPr>
              <p:spPr bwMode="auto">
                <a:xfrm>
                  <a:off x="4736" y="3597"/>
                  <a:ext cx="11" cy="8"/>
                </a:xfrm>
                <a:custGeom>
                  <a:avLst/>
                  <a:gdLst>
                    <a:gd name="T0" fmla="*/ 6 w 23"/>
                    <a:gd name="T1" fmla="*/ 0 h 16"/>
                    <a:gd name="T2" fmla="*/ 8 w 23"/>
                    <a:gd name="T3" fmla="*/ 1 h 16"/>
                    <a:gd name="T4" fmla="*/ 9 w 23"/>
                    <a:gd name="T5" fmla="*/ 1 h 16"/>
                    <a:gd name="T6" fmla="*/ 10 w 23"/>
                    <a:gd name="T7" fmla="*/ 2 h 16"/>
                    <a:gd name="T8" fmla="*/ 11 w 23"/>
                    <a:gd name="T9" fmla="*/ 4 h 16"/>
                    <a:gd name="T10" fmla="*/ 10 w 23"/>
                    <a:gd name="T11" fmla="*/ 5 h 16"/>
                    <a:gd name="T12" fmla="*/ 9 w 23"/>
                    <a:gd name="T13" fmla="*/ 6 h 16"/>
                    <a:gd name="T14" fmla="*/ 8 w 23"/>
                    <a:gd name="T15" fmla="*/ 7 h 16"/>
                    <a:gd name="T16" fmla="*/ 6 w 23"/>
                    <a:gd name="T17" fmla="*/ 8 h 16"/>
                    <a:gd name="T18" fmla="*/ 3 w 23"/>
                    <a:gd name="T19" fmla="*/ 7 h 16"/>
                    <a:gd name="T20" fmla="*/ 2 w 23"/>
                    <a:gd name="T21" fmla="*/ 6 h 16"/>
                    <a:gd name="T22" fmla="*/ 0 w 23"/>
                    <a:gd name="T23" fmla="*/ 5 h 16"/>
                    <a:gd name="T24" fmla="*/ 0 w 23"/>
                    <a:gd name="T25" fmla="*/ 4 h 16"/>
                    <a:gd name="T26" fmla="*/ 0 w 23"/>
                    <a:gd name="T27" fmla="*/ 2 h 16"/>
                    <a:gd name="T28" fmla="*/ 2 w 23"/>
                    <a:gd name="T29" fmla="*/ 1 h 16"/>
                    <a:gd name="T30" fmla="*/ 3 w 23"/>
                    <a:gd name="T31" fmla="*/ 1 h 16"/>
                    <a:gd name="T32" fmla="*/ 6 w 2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6"/>
                    <a:gd name="T53" fmla="*/ 23 w 23"/>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6">
                      <a:moveTo>
                        <a:pt x="12" y="0"/>
                      </a:moveTo>
                      <a:lnTo>
                        <a:pt x="17" y="2"/>
                      </a:lnTo>
                      <a:lnTo>
                        <a:pt x="19" y="3"/>
                      </a:lnTo>
                      <a:lnTo>
                        <a:pt x="21" y="5"/>
                      </a:lnTo>
                      <a:lnTo>
                        <a:pt x="23"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4" name="Freeform 807">
                  <a:extLst>
                    <a:ext uri="{FF2B5EF4-FFF2-40B4-BE49-F238E27FC236}">
                      <a16:creationId xmlns:a16="http://schemas.microsoft.com/office/drawing/2014/main" xmlns="" id="{CAF75478-E319-4AB4-A999-CE79D2E5EFA4}"/>
                    </a:ext>
                  </a:extLst>
                </p:cNvPr>
                <p:cNvSpPr>
                  <a:spLocks/>
                </p:cNvSpPr>
                <p:nvPr/>
              </p:nvSpPr>
              <p:spPr bwMode="auto">
                <a:xfrm>
                  <a:off x="4736" y="3597"/>
                  <a:ext cx="11" cy="8"/>
                </a:xfrm>
                <a:custGeom>
                  <a:avLst/>
                  <a:gdLst>
                    <a:gd name="T0" fmla="*/ 6 w 23"/>
                    <a:gd name="T1" fmla="*/ 0 h 16"/>
                    <a:gd name="T2" fmla="*/ 6 w 23"/>
                    <a:gd name="T3" fmla="*/ 0 h 16"/>
                    <a:gd name="T4" fmla="*/ 8 w 23"/>
                    <a:gd name="T5" fmla="*/ 1 h 16"/>
                    <a:gd name="T6" fmla="*/ 9 w 23"/>
                    <a:gd name="T7" fmla="*/ 1 h 16"/>
                    <a:gd name="T8" fmla="*/ 10 w 23"/>
                    <a:gd name="T9" fmla="*/ 2 h 16"/>
                    <a:gd name="T10" fmla="*/ 11 w 23"/>
                    <a:gd name="T11" fmla="*/ 4 h 16"/>
                    <a:gd name="T12" fmla="*/ 11 w 23"/>
                    <a:gd name="T13" fmla="*/ 4 h 16"/>
                    <a:gd name="T14" fmla="*/ 10 w 23"/>
                    <a:gd name="T15" fmla="*/ 5 h 16"/>
                    <a:gd name="T16" fmla="*/ 9 w 23"/>
                    <a:gd name="T17" fmla="*/ 6 h 16"/>
                    <a:gd name="T18" fmla="*/ 8 w 23"/>
                    <a:gd name="T19" fmla="*/ 7 h 16"/>
                    <a:gd name="T20" fmla="*/ 6 w 23"/>
                    <a:gd name="T21" fmla="*/ 8 h 16"/>
                    <a:gd name="T22" fmla="*/ 6 w 23"/>
                    <a:gd name="T23" fmla="*/ 8 h 16"/>
                    <a:gd name="T24" fmla="*/ 3 w 23"/>
                    <a:gd name="T25" fmla="*/ 7 h 16"/>
                    <a:gd name="T26" fmla="*/ 2 w 23"/>
                    <a:gd name="T27" fmla="*/ 6 h 16"/>
                    <a:gd name="T28" fmla="*/ 0 w 23"/>
                    <a:gd name="T29" fmla="*/ 5 h 16"/>
                    <a:gd name="T30" fmla="*/ 0 w 23"/>
                    <a:gd name="T31" fmla="*/ 4 h 16"/>
                    <a:gd name="T32" fmla="*/ 0 w 23"/>
                    <a:gd name="T33" fmla="*/ 4 h 16"/>
                    <a:gd name="T34" fmla="*/ 0 w 23"/>
                    <a:gd name="T35" fmla="*/ 2 h 16"/>
                    <a:gd name="T36" fmla="*/ 2 w 23"/>
                    <a:gd name="T37" fmla="*/ 1 h 16"/>
                    <a:gd name="T38" fmla="*/ 3 w 23"/>
                    <a:gd name="T39" fmla="*/ 1 h 16"/>
                    <a:gd name="T40" fmla="*/ 6 w 23"/>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6"/>
                    <a:gd name="T65" fmla="*/ 23 w 23"/>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6">
                      <a:moveTo>
                        <a:pt x="12" y="0"/>
                      </a:moveTo>
                      <a:lnTo>
                        <a:pt x="12" y="0"/>
                      </a:lnTo>
                      <a:lnTo>
                        <a:pt x="17" y="2"/>
                      </a:lnTo>
                      <a:lnTo>
                        <a:pt x="19" y="3"/>
                      </a:lnTo>
                      <a:lnTo>
                        <a:pt x="21" y="5"/>
                      </a:lnTo>
                      <a:lnTo>
                        <a:pt x="23"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5" name="Freeform 808">
                  <a:extLst>
                    <a:ext uri="{FF2B5EF4-FFF2-40B4-BE49-F238E27FC236}">
                      <a16:creationId xmlns:a16="http://schemas.microsoft.com/office/drawing/2014/main" xmlns="" id="{F0E48A1B-265F-462E-92AB-F9CC54EC943C}"/>
                    </a:ext>
                  </a:extLst>
                </p:cNvPr>
                <p:cNvSpPr>
                  <a:spLocks/>
                </p:cNvSpPr>
                <p:nvPr/>
              </p:nvSpPr>
              <p:spPr bwMode="auto">
                <a:xfrm>
                  <a:off x="4736" y="3611"/>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3"/>
                      </a:lnTo>
                      <a:lnTo>
                        <a:pt x="21" y="5"/>
                      </a:lnTo>
                      <a:lnTo>
                        <a:pt x="23"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6" name="Freeform 809">
                  <a:extLst>
                    <a:ext uri="{FF2B5EF4-FFF2-40B4-BE49-F238E27FC236}">
                      <a16:creationId xmlns:a16="http://schemas.microsoft.com/office/drawing/2014/main" xmlns="" id="{73516F8E-29CC-4FA3-BD72-95D1F9EF5854}"/>
                    </a:ext>
                  </a:extLst>
                </p:cNvPr>
                <p:cNvSpPr>
                  <a:spLocks/>
                </p:cNvSpPr>
                <p:nvPr/>
              </p:nvSpPr>
              <p:spPr bwMode="auto">
                <a:xfrm>
                  <a:off x="4736" y="3611"/>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3"/>
                      </a:lnTo>
                      <a:lnTo>
                        <a:pt x="21" y="5"/>
                      </a:lnTo>
                      <a:lnTo>
                        <a:pt x="23"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7" name="Freeform 810">
                  <a:extLst>
                    <a:ext uri="{FF2B5EF4-FFF2-40B4-BE49-F238E27FC236}">
                      <a16:creationId xmlns:a16="http://schemas.microsoft.com/office/drawing/2014/main" xmlns="" id="{7C6E3779-07A4-4D04-A034-9981FBF36D46}"/>
                    </a:ext>
                  </a:extLst>
                </p:cNvPr>
                <p:cNvSpPr>
                  <a:spLocks/>
                </p:cNvSpPr>
                <p:nvPr/>
              </p:nvSpPr>
              <p:spPr bwMode="auto">
                <a:xfrm>
                  <a:off x="4736" y="3624"/>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8" name="Freeform 811">
                  <a:extLst>
                    <a:ext uri="{FF2B5EF4-FFF2-40B4-BE49-F238E27FC236}">
                      <a16:creationId xmlns:a16="http://schemas.microsoft.com/office/drawing/2014/main" xmlns="" id="{DC54281F-3D71-4280-BD9A-4738A5C088C4}"/>
                    </a:ext>
                  </a:extLst>
                </p:cNvPr>
                <p:cNvSpPr>
                  <a:spLocks/>
                </p:cNvSpPr>
                <p:nvPr/>
              </p:nvSpPr>
              <p:spPr bwMode="auto">
                <a:xfrm>
                  <a:off x="4736" y="3624"/>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9" name="Freeform 812">
                  <a:extLst>
                    <a:ext uri="{FF2B5EF4-FFF2-40B4-BE49-F238E27FC236}">
                      <a16:creationId xmlns:a16="http://schemas.microsoft.com/office/drawing/2014/main" xmlns="" id="{D4B2963F-2493-4E02-8489-7A4A3C093F0E}"/>
                    </a:ext>
                  </a:extLst>
                </p:cNvPr>
                <p:cNvSpPr>
                  <a:spLocks/>
                </p:cNvSpPr>
                <p:nvPr/>
              </p:nvSpPr>
              <p:spPr bwMode="auto">
                <a:xfrm>
                  <a:off x="4736" y="3638"/>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0" name="Freeform 813">
                  <a:extLst>
                    <a:ext uri="{FF2B5EF4-FFF2-40B4-BE49-F238E27FC236}">
                      <a16:creationId xmlns:a16="http://schemas.microsoft.com/office/drawing/2014/main" xmlns="" id="{48BAD969-B04E-4FC9-A6AD-A9B38E996E1F}"/>
                    </a:ext>
                  </a:extLst>
                </p:cNvPr>
                <p:cNvSpPr>
                  <a:spLocks/>
                </p:cNvSpPr>
                <p:nvPr/>
              </p:nvSpPr>
              <p:spPr bwMode="auto">
                <a:xfrm>
                  <a:off x="4736" y="3638"/>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1" name="Freeform 814">
                  <a:extLst>
                    <a:ext uri="{FF2B5EF4-FFF2-40B4-BE49-F238E27FC236}">
                      <a16:creationId xmlns:a16="http://schemas.microsoft.com/office/drawing/2014/main" xmlns="" id="{85AF376C-E833-4B9D-AAE9-B7ECFD08B24B}"/>
                    </a:ext>
                  </a:extLst>
                </p:cNvPr>
                <p:cNvSpPr>
                  <a:spLocks/>
                </p:cNvSpPr>
                <p:nvPr/>
              </p:nvSpPr>
              <p:spPr bwMode="auto">
                <a:xfrm>
                  <a:off x="4736" y="3651"/>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2" name="Freeform 815">
                  <a:extLst>
                    <a:ext uri="{FF2B5EF4-FFF2-40B4-BE49-F238E27FC236}">
                      <a16:creationId xmlns:a16="http://schemas.microsoft.com/office/drawing/2014/main" xmlns="" id="{0F7158E7-2DB1-4D04-B5DF-B10C7E84EC1C}"/>
                    </a:ext>
                  </a:extLst>
                </p:cNvPr>
                <p:cNvSpPr>
                  <a:spLocks/>
                </p:cNvSpPr>
                <p:nvPr/>
              </p:nvSpPr>
              <p:spPr bwMode="auto">
                <a:xfrm>
                  <a:off x="4736" y="3651"/>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3" name="Freeform 816">
                  <a:extLst>
                    <a:ext uri="{FF2B5EF4-FFF2-40B4-BE49-F238E27FC236}">
                      <a16:creationId xmlns:a16="http://schemas.microsoft.com/office/drawing/2014/main" xmlns="" id="{0FD82A24-DE85-4572-8EC2-C0266B25ADE1}"/>
                    </a:ext>
                  </a:extLst>
                </p:cNvPr>
                <p:cNvSpPr>
                  <a:spLocks/>
                </p:cNvSpPr>
                <p:nvPr/>
              </p:nvSpPr>
              <p:spPr bwMode="auto">
                <a:xfrm>
                  <a:off x="4755" y="3417"/>
                  <a:ext cx="52" cy="282"/>
                </a:xfrm>
                <a:custGeom>
                  <a:avLst/>
                  <a:gdLst>
                    <a:gd name="T0" fmla="*/ 7 w 105"/>
                    <a:gd name="T1" fmla="*/ 0 h 564"/>
                    <a:gd name="T2" fmla="*/ 45 w 105"/>
                    <a:gd name="T3" fmla="*/ 0 h 564"/>
                    <a:gd name="T4" fmla="*/ 48 w 105"/>
                    <a:gd name="T5" fmla="*/ 1 h 564"/>
                    <a:gd name="T6" fmla="*/ 50 w 105"/>
                    <a:gd name="T7" fmla="*/ 2 h 564"/>
                    <a:gd name="T8" fmla="*/ 51 w 105"/>
                    <a:gd name="T9" fmla="*/ 5 h 564"/>
                    <a:gd name="T10" fmla="*/ 52 w 105"/>
                    <a:gd name="T11" fmla="*/ 9 h 564"/>
                    <a:gd name="T12" fmla="*/ 52 w 105"/>
                    <a:gd name="T13" fmla="*/ 274 h 564"/>
                    <a:gd name="T14" fmla="*/ 51 w 105"/>
                    <a:gd name="T15" fmla="*/ 277 h 564"/>
                    <a:gd name="T16" fmla="*/ 50 w 105"/>
                    <a:gd name="T17" fmla="*/ 280 h 564"/>
                    <a:gd name="T18" fmla="*/ 48 w 105"/>
                    <a:gd name="T19" fmla="*/ 282 h 564"/>
                    <a:gd name="T20" fmla="*/ 45 w 105"/>
                    <a:gd name="T21" fmla="*/ 282 h 564"/>
                    <a:gd name="T22" fmla="*/ 7 w 105"/>
                    <a:gd name="T23" fmla="*/ 282 h 564"/>
                    <a:gd name="T24" fmla="*/ 4 w 105"/>
                    <a:gd name="T25" fmla="*/ 282 h 564"/>
                    <a:gd name="T26" fmla="*/ 1 w 105"/>
                    <a:gd name="T27" fmla="*/ 280 h 564"/>
                    <a:gd name="T28" fmla="*/ 0 w 105"/>
                    <a:gd name="T29" fmla="*/ 277 h 564"/>
                    <a:gd name="T30" fmla="*/ 0 w 105"/>
                    <a:gd name="T31" fmla="*/ 274 h 564"/>
                    <a:gd name="T32" fmla="*/ 0 w 105"/>
                    <a:gd name="T33" fmla="*/ 9 h 564"/>
                    <a:gd name="T34" fmla="*/ 0 w 105"/>
                    <a:gd name="T35" fmla="*/ 5 h 564"/>
                    <a:gd name="T36" fmla="*/ 1 w 105"/>
                    <a:gd name="T37" fmla="*/ 2 h 564"/>
                    <a:gd name="T38" fmla="*/ 4 w 105"/>
                    <a:gd name="T39" fmla="*/ 1 h 564"/>
                    <a:gd name="T40" fmla="*/ 7 w 105"/>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564"/>
                    <a:gd name="T65" fmla="*/ 105 w 105"/>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564">
                      <a:moveTo>
                        <a:pt x="14" y="0"/>
                      </a:moveTo>
                      <a:lnTo>
                        <a:pt x="90" y="0"/>
                      </a:lnTo>
                      <a:lnTo>
                        <a:pt x="96" y="1"/>
                      </a:lnTo>
                      <a:lnTo>
                        <a:pt x="101" y="5"/>
                      </a:lnTo>
                      <a:lnTo>
                        <a:pt x="103" y="10"/>
                      </a:lnTo>
                      <a:lnTo>
                        <a:pt x="105" y="17"/>
                      </a:lnTo>
                      <a:lnTo>
                        <a:pt x="105" y="547"/>
                      </a:lnTo>
                      <a:lnTo>
                        <a:pt x="103" y="553"/>
                      </a:lnTo>
                      <a:lnTo>
                        <a:pt x="101" y="559"/>
                      </a:lnTo>
                      <a:lnTo>
                        <a:pt x="96" y="563"/>
                      </a:lnTo>
                      <a:lnTo>
                        <a:pt x="90" y="564"/>
                      </a:lnTo>
                      <a:lnTo>
                        <a:pt x="14" y="564"/>
                      </a:lnTo>
                      <a:lnTo>
                        <a:pt x="8" y="563"/>
                      </a:lnTo>
                      <a:lnTo>
                        <a:pt x="3" y="559"/>
                      </a:lnTo>
                      <a:lnTo>
                        <a:pt x="1" y="553"/>
                      </a:lnTo>
                      <a:lnTo>
                        <a:pt x="0" y="547"/>
                      </a:lnTo>
                      <a:lnTo>
                        <a:pt x="0" y="17"/>
                      </a:lnTo>
                      <a:lnTo>
                        <a:pt x="1" y="10"/>
                      </a:lnTo>
                      <a:lnTo>
                        <a:pt x="3" y="5"/>
                      </a:lnTo>
                      <a:lnTo>
                        <a:pt x="8" y="1"/>
                      </a:lnTo>
                      <a:lnTo>
                        <a:pt x="14"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4" name="Freeform 817">
                  <a:extLst>
                    <a:ext uri="{FF2B5EF4-FFF2-40B4-BE49-F238E27FC236}">
                      <a16:creationId xmlns:a16="http://schemas.microsoft.com/office/drawing/2014/main" xmlns="" id="{05FB6B09-06BA-459B-9354-E063AE86C26A}"/>
                    </a:ext>
                  </a:extLst>
                </p:cNvPr>
                <p:cNvSpPr>
                  <a:spLocks/>
                </p:cNvSpPr>
                <p:nvPr/>
              </p:nvSpPr>
              <p:spPr bwMode="auto">
                <a:xfrm>
                  <a:off x="4755" y="3417"/>
                  <a:ext cx="52" cy="282"/>
                </a:xfrm>
                <a:custGeom>
                  <a:avLst/>
                  <a:gdLst>
                    <a:gd name="T0" fmla="*/ 7 w 105"/>
                    <a:gd name="T1" fmla="*/ 0 h 564"/>
                    <a:gd name="T2" fmla="*/ 45 w 105"/>
                    <a:gd name="T3" fmla="*/ 0 h 564"/>
                    <a:gd name="T4" fmla="*/ 45 w 105"/>
                    <a:gd name="T5" fmla="*/ 0 h 564"/>
                    <a:gd name="T6" fmla="*/ 48 w 105"/>
                    <a:gd name="T7" fmla="*/ 1 h 564"/>
                    <a:gd name="T8" fmla="*/ 50 w 105"/>
                    <a:gd name="T9" fmla="*/ 2 h 564"/>
                    <a:gd name="T10" fmla="*/ 51 w 105"/>
                    <a:gd name="T11" fmla="*/ 5 h 564"/>
                    <a:gd name="T12" fmla="*/ 52 w 105"/>
                    <a:gd name="T13" fmla="*/ 9 h 564"/>
                    <a:gd name="T14" fmla="*/ 52 w 105"/>
                    <a:gd name="T15" fmla="*/ 274 h 564"/>
                    <a:gd name="T16" fmla="*/ 52 w 105"/>
                    <a:gd name="T17" fmla="*/ 274 h 564"/>
                    <a:gd name="T18" fmla="*/ 51 w 105"/>
                    <a:gd name="T19" fmla="*/ 277 h 564"/>
                    <a:gd name="T20" fmla="*/ 50 w 105"/>
                    <a:gd name="T21" fmla="*/ 280 h 564"/>
                    <a:gd name="T22" fmla="*/ 48 w 105"/>
                    <a:gd name="T23" fmla="*/ 282 h 564"/>
                    <a:gd name="T24" fmla="*/ 45 w 105"/>
                    <a:gd name="T25" fmla="*/ 282 h 564"/>
                    <a:gd name="T26" fmla="*/ 7 w 105"/>
                    <a:gd name="T27" fmla="*/ 282 h 564"/>
                    <a:gd name="T28" fmla="*/ 7 w 105"/>
                    <a:gd name="T29" fmla="*/ 282 h 564"/>
                    <a:gd name="T30" fmla="*/ 4 w 105"/>
                    <a:gd name="T31" fmla="*/ 282 h 564"/>
                    <a:gd name="T32" fmla="*/ 1 w 105"/>
                    <a:gd name="T33" fmla="*/ 280 h 564"/>
                    <a:gd name="T34" fmla="*/ 0 w 105"/>
                    <a:gd name="T35" fmla="*/ 277 h 564"/>
                    <a:gd name="T36" fmla="*/ 0 w 105"/>
                    <a:gd name="T37" fmla="*/ 274 h 564"/>
                    <a:gd name="T38" fmla="*/ 0 w 105"/>
                    <a:gd name="T39" fmla="*/ 9 h 564"/>
                    <a:gd name="T40" fmla="*/ 0 w 105"/>
                    <a:gd name="T41" fmla="*/ 9 h 564"/>
                    <a:gd name="T42" fmla="*/ 0 w 105"/>
                    <a:gd name="T43" fmla="*/ 5 h 564"/>
                    <a:gd name="T44" fmla="*/ 1 w 105"/>
                    <a:gd name="T45" fmla="*/ 2 h 564"/>
                    <a:gd name="T46" fmla="*/ 4 w 105"/>
                    <a:gd name="T47" fmla="*/ 1 h 564"/>
                    <a:gd name="T48" fmla="*/ 7 w 105"/>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5"/>
                    <a:gd name="T76" fmla="*/ 0 h 564"/>
                    <a:gd name="T77" fmla="*/ 105 w 105"/>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5" h="564">
                      <a:moveTo>
                        <a:pt x="14" y="0"/>
                      </a:moveTo>
                      <a:lnTo>
                        <a:pt x="90" y="0"/>
                      </a:lnTo>
                      <a:lnTo>
                        <a:pt x="96" y="1"/>
                      </a:lnTo>
                      <a:lnTo>
                        <a:pt x="101" y="5"/>
                      </a:lnTo>
                      <a:lnTo>
                        <a:pt x="103" y="10"/>
                      </a:lnTo>
                      <a:lnTo>
                        <a:pt x="105" y="17"/>
                      </a:lnTo>
                      <a:lnTo>
                        <a:pt x="105" y="547"/>
                      </a:lnTo>
                      <a:lnTo>
                        <a:pt x="103" y="553"/>
                      </a:lnTo>
                      <a:lnTo>
                        <a:pt x="101" y="559"/>
                      </a:lnTo>
                      <a:lnTo>
                        <a:pt x="96" y="563"/>
                      </a:lnTo>
                      <a:lnTo>
                        <a:pt x="90" y="564"/>
                      </a:lnTo>
                      <a:lnTo>
                        <a:pt x="14" y="564"/>
                      </a:lnTo>
                      <a:lnTo>
                        <a:pt x="8" y="563"/>
                      </a:lnTo>
                      <a:lnTo>
                        <a:pt x="3" y="559"/>
                      </a:lnTo>
                      <a:lnTo>
                        <a:pt x="1" y="553"/>
                      </a:lnTo>
                      <a:lnTo>
                        <a:pt x="0" y="547"/>
                      </a:lnTo>
                      <a:lnTo>
                        <a:pt x="0" y="17"/>
                      </a:lnTo>
                      <a:lnTo>
                        <a:pt x="1" y="10"/>
                      </a:lnTo>
                      <a:lnTo>
                        <a:pt x="3" y="5"/>
                      </a:lnTo>
                      <a:lnTo>
                        <a:pt x="8" y="1"/>
                      </a:lnTo>
                      <a:lnTo>
                        <a:pt x="1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5" name="Rectangle 818">
                  <a:extLst>
                    <a:ext uri="{FF2B5EF4-FFF2-40B4-BE49-F238E27FC236}">
                      <a16:creationId xmlns:a16="http://schemas.microsoft.com/office/drawing/2014/main" xmlns="" id="{B355452A-423A-4DFF-94E5-15FC33FFA62C}"/>
                    </a:ext>
                  </a:extLst>
                </p:cNvPr>
                <p:cNvSpPr>
                  <a:spLocks noChangeArrowheads="1"/>
                </p:cNvSpPr>
                <p:nvPr/>
              </p:nvSpPr>
              <p:spPr bwMode="auto">
                <a:xfrm>
                  <a:off x="4756"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6" name="Rectangle 819">
                  <a:extLst>
                    <a:ext uri="{FF2B5EF4-FFF2-40B4-BE49-F238E27FC236}">
                      <a16:creationId xmlns:a16="http://schemas.microsoft.com/office/drawing/2014/main" xmlns="" id="{944071F7-B857-4FD2-9070-7CED0F8DFD25}"/>
                    </a:ext>
                  </a:extLst>
                </p:cNvPr>
                <p:cNvSpPr>
                  <a:spLocks noChangeArrowheads="1"/>
                </p:cNvSpPr>
                <p:nvPr/>
              </p:nvSpPr>
              <p:spPr bwMode="auto">
                <a:xfrm>
                  <a:off x="4756"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7" name="Freeform 820">
                  <a:extLst>
                    <a:ext uri="{FF2B5EF4-FFF2-40B4-BE49-F238E27FC236}">
                      <a16:creationId xmlns:a16="http://schemas.microsoft.com/office/drawing/2014/main" xmlns="" id="{8DF15636-6774-4F27-B127-4EE11CE28107}"/>
                    </a:ext>
                  </a:extLst>
                </p:cNvPr>
                <p:cNvSpPr>
                  <a:spLocks/>
                </p:cNvSpPr>
                <p:nvPr/>
              </p:nvSpPr>
              <p:spPr bwMode="auto">
                <a:xfrm>
                  <a:off x="4758" y="342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8"/>
                      </a:lnTo>
                      <a:lnTo>
                        <a:pt x="9" y="10"/>
                      </a:lnTo>
                      <a:lnTo>
                        <a:pt x="7" y="12"/>
                      </a:lnTo>
                      <a:lnTo>
                        <a:pt x="5" y="12"/>
                      </a:lnTo>
                      <a:lnTo>
                        <a:pt x="3" y="12"/>
                      </a:lnTo>
                      <a:lnTo>
                        <a:pt x="1" y="10"/>
                      </a:lnTo>
                      <a:lnTo>
                        <a:pt x="0" y="8"/>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8" name="Freeform 821">
                  <a:extLst>
                    <a:ext uri="{FF2B5EF4-FFF2-40B4-BE49-F238E27FC236}">
                      <a16:creationId xmlns:a16="http://schemas.microsoft.com/office/drawing/2014/main" xmlns="" id="{0A4599D4-0616-4AA3-AE17-FE373DB1F73D}"/>
                    </a:ext>
                  </a:extLst>
                </p:cNvPr>
                <p:cNvSpPr>
                  <a:spLocks/>
                </p:cNvSpPr>
                <p:nvPr/>
              </p:nvSpPr>
              <p:spPr bwMode="auto">
                <a:xfrm>
                  <a:off x="4758" y="342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8"/>
                      </a:lnTo>
                      <a:lnTo>
                        <a:pt x="9" y="10"/>
                      </a:lnTo>
                      <a:lnTo>
                        <a:pt x="7" y="12"/>
                      </a:lnTo>
                      <a:lnTo>
                        <a:pt x="5" y="12"/>
                      </a:lnTo>
                      <a:lnTo>
                        <a:pt x="3" y="12"/>
                      </a:lnTo>
                      <a:lnTo>
                        <a:pt x="1" y="10"/>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9" name="Freeform 822">
                  <a:extLst>
                    <a:ext uri="{FF2B5EF4-FFF2-40B4-BE49-F238E27FC236}">
                      <a16:creationId xmlns:a16="http://schemas.microsoft.com/office/drawing/2014/main" xmlns="" id="{0FE4E21B-B213-4B07-BFC4-6DD30A76FDD0}"/>
                    </a:ext>
                  </a:extLst>
                </p:cNvPr>
                <p:cNvSpPr>
                  <a:spLocks/>
                </p:cNvSpPr>
                <p:nvPr/>
              </p:nvSpPr>
              <p:spPr bwMode="auto">
                <a:xfrm>
                  <a:off x="4758" y="343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5"/>
                      </a:lnTo>
                      <a:lnTo>
                        <a:pt x="11" y="7"/>
                      </a:lnTo>
                      <a:lnTo>
                        <a:pt x="11" y="9"/>
                      </a:lnTo>
                      <a:lnTo>
                        <a:pt x="9" y="11"/>
                      </a:lnTo>
                      <a:lnTo>
                        <a:pt x="7" y="12"/>
                      </a:lnTo>
                      <a:lnTo>
                        <a:pt x="5" y="13"/>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0" name="Freeform 823">
                  <a:extLst>
                    <a:ext uri="{FF2B5EF4-FFF2-40B4-BE49-F238E27FC236}">
                      <a16:creationId xmlns:a16="http://schemas.microsoft.com/office/drawing/2014/main" xmlns="" id="{9BF28821-379B-4BB6-8DEF-EF35F3D866A4}"/>
                    </a:ext>
                  </a:extLst>
                </p:cNvPr>
                <p:cNvSpPr>
                  <a:spLocks/>
                </p:cNvSpPr>
                <p:nvPr/>
              </p:nvSpPr>
              <p:spPr bwMode="auto">
                <a:xfrm>
                  <a:off x="4758" y="343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5"/>
                      </a:lnTo>
                      <a:lnTo>
                        <a:pt x="11" y="7"/>
                      </a:lnTo>
                      <a:lnTo>
                        <a:pt x="11" y="9"/>
                      </a:lnTo>
                      <a:lnTo>
                        <a:pt x="9" y="11"/>
                      </a:lnTo>
                      <a:lnTo>
                        <a:pt x="7" y="12"/>
                      </a:lnTo>
                      <a:lnTo>
                        <a:pt x="5" y="13"/>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1" name="Freeform 824">
                  <a:extLst>
                    <a:ext uri="{FF2B5EF4-FFF2-40B4-BE49-F238E27FC236}">
                      <a16:creationId xmlns:a16="http://schemas.microsoft.com/office/drawing/2014/main" xmlns="" id="{A0785941-7B73-4013-9F1C-9229AADBE8F2}"/>
                    </a:ext>
                  </a:extLst>
                </p:cNvPr>
                <p:cNvSpPr>
                  <a:spLocks/>
                </p:cNvSpPr>
                <p:nvPr/>
              </p:nvSpPr>
              <p:spPr bwMode="auto">
                <a:xfrm>
                  <a:off x="4758" y="344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6"/>
                      </a:lnTo>
                      <a:lnTo>
                        <a:pt x="11" y="8"/>
                      </a:lnTo>
                      <a:lnTo>
                        <a:pt x="9" y="10"/>
                      </a:lnTo>
                      <a:lnTo>
                        <a:pt x="7" y="12"/>
                      </a:lnTo>
                      <a:lnTo>
                        <a:pt x="5" y="12"/>
                      </a:lnTo>
                      <a:lnTo>
                        <a:pt x="3" y="12"/>
                      </a:lnTo>
                      <a:lnTo>
                        <a:pt x="1" y="10"/>
                      </a:lnTo>
                      <a:lnTo>
                        <a:pt x="0" y="8"/>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2" name="Freeform 825">
                  <a:extLst>
                    <a:ext uri="{FF2B5EF4-FFF2-40B4-BE49-F238E27FC236}">
                      <a16:creationId xmlns:a16="http://schemas.microsoft.com/office/drawing/2014/main" xmlns="" id="{58458FC3-A869-453F-81DE-0501AD349995}"/>
                    </a:ext>
                  </a:extLst>
                </p:cNvPr>
                <p:cNvSpPr>
                  <a:spLocks/>
                </p:cNvSpPr>
                <p:nvPr/>
              </p:nvSpPr>
              <p:spPr bwMode="auto">
                <a:xfrm>
                  <a:off x="4758" y="344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6"/>
                      </a:lnTo>
                      <a:lnTo>
                        <a:pt x="11" y="8"/>
                      </a:lnTo>
                      <a:lnTo>
                        <a:pt x="9" y="10"/>
                      </a:lnTo>
                      <a:lnTo>
                        <a:pt x="7" y="12"/>
                      </a:lnTo>
                      <a:lnTo>
                        <a:pt x="5" y="12"/>
                      </a:lnTo>
                      <a:lnTo>
                        <a:pt x="3" y="12"/>
                      </a:lnTo>
                      <a:lnTo>
                        <a:pt x="1" y="10"/>
                      </a:lnTo>
                      <a:lnTo>
                        <a:pt x="0" y="8"/>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3" name="Freeform 826">
                  <a:extLst>
                    <a:ext uri="{FF2B5EF4-FFF2-40B4-BE49-F238E27FC236}">
                      <a16:creationId xmlns:a16="http://schemas.microsoft.com/office/drawing/2014/main" xmlns="" id="{5CD4F3A4-1708-4ACC-A8BC-2426A8515223}"/>
                    </a:ext>
                  </a:extLst>
                </p:cNvPr>
                <p:cNvSpPr>
                  <a:spLocks/>
                </p:cNvSpPr>
                <p:nvPr/>
              </p:nvSpPr>
              <p:spPr bwMode="auto">
                <a:xfrm>
                  <a:off x="4758" y="345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6"/>
                      </a:lnTo>
                      <a:lnTo>
                        <a:pt x="11" y="9"/>
                      </a:lnTo>
                      <a:lnTo>
                        <a:pt x="9" y="10"/>
                      </a:lnTo>
                      <a:lnTo>
                        <a:pt x="7" y="12"/>
                      </a:lnTo>
                      <a:lnTo>
                        <a:pt x="5" y="12"/>
                      </a:lnTo>
                      <a:lnTo>
                        <a:pt x="3" y="12"/>
                      </a:lnTo>
                      <a:lnTo>
                        <a:pt x="1" y="10"/>
                      </a:lnTo>
                      <a:lnTo>
                        <a:pt x="0" y="9"/>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4" name="Freeform 827">
                  <a:extLst>
                    <a:ext uri="{FF2B5EF4-FFF2-40B4-BE49-F238E27FC236}">
                      <a16:creationId xmlns:a16="http://schemas.microsoft.com/office/drawing/2014/main" xmlns="" id="{632FB737-01EC-49C7-AE7C-81E28540B49F}"/>
                    </a:ext>
                  </a:extLst>
                </p:cNvPr>
                <p:cNvSpPr>
                  <a:spLocks/>
                </p:cNvSpPr>
                <p:nvPr/>
              </p:nvSpPr>
              <p:spPr bwMode="auto">
                <a:xfrm>
                  <a:off x="4758" y="345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6"/>
                      </a:lnTo>
                      <a:lnTo>
                        <a:pt x="11" y="9"/>
                      </a:lnTo>
                      <a:lnTo>
                        <a:pt x="9" y="10"/>
                      </a:lnTo>
                      <a:lnTo>
                        <a:pt x="7" y="12"/>
                      </a:lnTo>
                      <a:lnTo>
                        <a:pt x="5" y="12"/>
                      </a:lnTo>
                      <a:lnTo>
                        <a:pt x="3" y="12"/>
                      </a:lnTo>
                      <a:lnTo>
                        <a:pt x="1" y="10"/>
                      </a:lnTo>
                      <a:lnTo>
                        <a:pt x="0" y="9"/>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5" name="Freeform 828">
                  <a:extLst>
                    <a:ext uri="{FF2B5EF4-FFF2-40B4-BE49-F238E27FC236}">
                      <a16:creationId xmlns:a16="http://schemas.microsoft.com/office/drawing/2014/main" xmlns="" id="{62E68C22-59ED-4DC4-ACBB-97C960F74FAF}"/>
                    </a:ext>
                  </a:extLst>
                </p:cNvPr>
                <p:cNvSpPr>
                  <a:spLocks/>
                </p:cNvSpPr>
                <p:nvPr/>
              </p:nvSpPr>
              <p:spPr bwMode="auto">
                <a:xfrm>
                  <a:off x="4759" y="3465"/>
                  <a:ext cx="5" cy="6"/>
                </a:xfrm>
                <a:custGeom>
                  <a:avLst/>
                  <a:gdLst>
                    <a:gd name="T0" fmla="*/ 3 w 10"/>
                    <a:gd name="T1" fmla="*/ 0 h 11"/>
                    <a:gd name="T2" fmla="*/ 3 w 10"/>
                    <a:gd name="T3" fmla="*/ 1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8" y="2"/>
                      </a:lnTo>
                      <a:lnTo>
                        <a:pt x="10" y="4"/>
                      </a:lnTo>
                      <a:lnTo>
                        <a:pt x="10" y="6"/>
                      </a:lnTo>
                      <a:lnTo>
                        <a:pt x="10" y="8"/>
                      </a:lnTo>
                      <a:lnTo>
                        <a:pt x="8" y="10"/>
                      </a:lnTo>
                      <a:lnTo>
                        <a:pt x="7" y="11"/>
                      </a:lnTo>
                      <a:lnTo>
                        <a:pt x="5" y="11"/>
                      </a:lnTo>
                      <a:lnTo>
                        <a:pt x="4" y="11"/>
                      </a:lnTo>
                      <a:lnTo>
                        <a:pt x="1" y="10"/>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6" name="Freeform 829">
                  <a:extLst>
                    <a:ext uri="{FF2B5EF4-FFF2-40B4-BE49-F238E27FC236}">
                      <a16:creationId xmlns:a16="http://schemas.microsoft.com/office/drawing/2014/main" xmlns="" id="{D479FF88-2C4F-4886-B2EC-72CA1D4B615D}"/>
                    </a:ext>
                  </a:extLst>
                </p:cNvPr>
                <p:cNvSpPr>
                  <a:spLocks/>
                </p:cNvSpPr>
                <p:nvPr/>
              </p:nvSpPr>
              <p:spPr bwMode="auto">
                <a:xfrm>
                  <a:off x="4759" y="3465"/>
                  <a:ext cx="5" cy="6"/>
                </a:xfrm>
                <a:custGeom>
                  <a:avLst/>
                  <a:gdLst>
                    <a:gd name="T0" fmla="*/ 3 w 10"/>
                    <a:gd name="T1" fmla="*/ 0 h 11"/>
                    <a:gd name="T2" fmla="*/ 3 w 10"/>
                    <a:gd name="T3" fmla="*/ 0 h 11"/>
                    <a:gd name="T4" fmla="*/ 3 w 10"/>
                    <a:gd name="T5" fmla="*/ 1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8" y="2"/>
                      </a:lnTo>
                      <a:lnTo>
                        <a:pt x="10" y="4"/>
                      </a:lnTo>
                      <a:lnTo>
                        <a:pt x="10" y="6"/>
                      </a:lnTo>
                      <a:lnTo>
                        <a:pt x="10" y="8"/>
                      </a:lnTo>
                      <a:lnTo>
                        <a:pt x="8" y="10"/>
                      </a:lnTo>
                      <a:lnTo>
                        <a:pt x="7" y="11"/>
                      </a:lnTo>
                      <a:lnTo>
                        <a:pt x="5" y="11"/>
                      </a:lnTo>
                      <a:lnTo>
                        <a:pt x="4" y="11"/>
                      </a:lnTo>
                      <a:lnTo>
                        <a:pt x="1" y="10"/>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7" name="Freeform 830">
                  <a:extLst>
                    <a:ext uri="{FF2B5EF4-FFF2-40B4-BE49-F238E27FC236}">
                      <a16:creationId xmlns:a16="http://schemas.microsoft.com/office/drawing/2014/main" xmlns="" id="{8A411A4B-9430-438C-93A2-2FF2655FABE7}"/>
                    </a:ext>
                  </a:extLst>
                </p:cNvPr>
                <p:cNvSpPr>
                  <a:spLocks/>
                </p:cNvSpPr>
                <p:nvPr/>
              </p:nvSpPr>
              <p:spPr bwMode="auto">
                <a:xfrm>
                  <a:off x="4759" y="3475"/>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8" y="1"/>
                      </a:lnTo>
                      <a:lnTo>
                        <a:pt x="10" y="3"/>
                      </a:lnTo>
                      <a:lnTo>
                        <a:pt x="10" y="6"/>
                      </a:lnTo>
                      <a:lnTo>
                        <a:pt x="10" y="9"/>
                      </a:lnTo>
                      <a:lnTo>
                        <a:pt x="8" y="11"/>
                      </a:lnTo>
                      <a:lnTo>
                        <a:pt x="7" y="12"/>
                      </a:lnTo>
                      <a:lnTo>
                        <a:pt x="5" y="12"/>
                      </a:lnTo>
                      <a:lnTo>
                        <a:pt x="4" y="12"/>
                      </a:lnTo>
                      <a:lnTo>
                        <a:pt x="1" y="11"/>
                      </a:lnTo>
                      <a:lnTo>
                        <a:pt x="0" y="9"/>
                      </a:lnTo>
                      <a:lnTo>
                        <a:pt x="0" y="6"/>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8" name="Freeform 831">
                  <a:extLst>
                    <a:ext uri="{FF2B5EF4-FFF2-40B4-BE49-F238E27FC236}">
                      <a16:creationId xmlns:a16="http://schemas.microsoft.com/office/drawing/2014/main" xmlns="" id="{AB822841-81D4-4082-902D-A46B736DD9B6}"/>
                    </a:ext>
                  </a:extLst>
                </p:cNvPr>
                <p:cNvSpPr>
                  <a:spLocks/>
                </p:cNvSpPr>
                <p:nvPr/>
              </p:nvSpPr>
              <p:spPr bwMode="auto">
                <a:xfrm>
                  <a:off x="4759" y="3475"/>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8" y="1"/>
                      </a:lnTo>
                      <a:lnTo>
                        <a:pt x="10" y="3"/>
                      </a:lnTo>
                      <a:lnTo>
                        <a:pt x="10" y="6"/>
                      </a:lnTo>
                      <a:lnTo>
                        <a:pt x="10" y="9"/>
                      </a:lnTo>
                      <a:lnTo>
                        <a:pt x="8" y="11"/>
                      </a:lnTo>
                      <a:lnTo>
                        <a:pt x="7" y="12"/>
                      </a:lnTo>
                      <a:lnTo>
                        <a:pt x="5" y="12"/>
                      </a:lnTo>
                      <a:lnTo>
                        <a:pt x="4" y="12"/>
                      </a:lnTo>
                      <a:lnTo>
                        <a:pt x="1" y="11"/>
                      </a:lnTo>
                      <a:lnTo>
                        <a:pt x="0" y="9"/>
                      </a:lnTo>
                      <a:lnTo>
                        <a:pt x="0" y="6"/>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9" name="Freeform 832">
                  <a:extLst>
                    <a:ext uri="{FF2B5EF4-FFF2-40B4-BE49-F238E27FC236}">
                      <a16:creationId xmlns:a16="http://schemas.microsoft.com/office/drawing/2014/main" xmlns="" id="{0B8F1BED-D00B-4E8C-933E-466B4285C49D}"/>
                    </a:ext>
                  </a:extLst>
                </p:cNvPr>
                <p:cNvSpPr>
                  <a:spLocks/>
                </p:cNvSpPr>
                <p:nvPr/>
              </p:nvSpPr>
              <p:spPr bwMode="auto">
                <a:xfrm>
                  <a:off x="4759" y="3485"/>
                  <a:ext cx="5" cy="6"/>
                </a:xfrm>
                <a:custGeom>
                  <a:avLst/>
                  <a:gdLst>
                    <a:gd name="T0" fmla="*/ 3 w 10"/>
                    <a:gd name="T1" fmla="*/ 0 h 13"/>
                    <a:gd name="T2" fmla="*/ 3 w 10"/>
                    <a:gd name="T3" fmla="*/ 0 h 13"/>
                    <a:gd name="T4" fmla="*/ 4 w 10"/>
                    <a:gd name="T5" fmla="*/ 1 h 13"/>
                    <a:gd name="T6" fmla="*/ 5 w 10"/>
                    <a:gd name="T7" fmla="*/ 2 h 13"/>
                    <a:gd name="T8" fmla="*/ 5 w 10"/>
                    <a:gd name="T9" fmla="*/ 3 h 13"/>
                    <a:gd name="T10" fmla="*/ 5 w 10"/>
                    <a:gd name="T11" fmla="*/ 4 h 13"/>
                    <a:gd name="T12" fmla="*/ 4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8" y="3"/>
                      </a:lnTo>
                      <a:lnTo>
                        <a:pt x="10" y="5"/>
                      </a:lnTo>
                      <a:lnTo>
                        <a:pt x="10" y="7"/>
                      </a:lnTo>
                      <a:lnTo>
                        <a:pt x="10" y="9"/>
                      </a:lnTo>
                      <a:lnTo>
                        <a:pt x="8" y="11"/>
                      </a:lnTo>
                      <a:lnTo>
                        <a:pt x="7" y="12"/>
                      </a:lnTo>
                      <a:lnTo>
                        <a:pt x="5" y="13"/>
                      </a:lnTo>
                      <a:lnTo>
                        <a:pt x="4" y="12"/>
                      </a:lnTo>
                      <a:lnTo>
                        <a:pt x="1" y="11"/>
                      </a:lnTo>
                      <a:lnTo>
                        <a:pt x="0" y="9"/>
                      </a:lnTo>
                      <a:lnTo>
                        <a:pt x="0" y="7"/>
                      </a:lnTo>
                      <a:lnTo>
                        <a:pt x="0" y="5"/>
                      </a:lnTo>
                      <a:lnTo>
                        <a:pt x="1"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0" name="Freeform 833">
                  <a:extLst>
                    <a:ext uri="{FF2B5EF4-FFF2-40B4-BE49-F238E27FC236}">
                      <a16:creationId xmlns:a16="http://schemas.microsoft.com/office/drawing/2014/main" xmlns="" id="{AB6204DE-F2CC-45C4-8F56-3916E11FC8D0}"/>
                    </a:ext>
                  </a:extLst>
                </p:cNvPr>
                <p:cNvSpPr>
                  <a:spLocks/>
                </p:cNvSpPr>
                <p:nvPr/>
              </p:nvSpPr>
              <p:spPr bwMode="auto">
                <a:xfrm>
                  <a:off x="4759" y="3485"/>
                  <a:ext cx="5" cy="6"/>
                </a:xfrm>
                <a:custGeom>
                  <a:avLst/>
                  <a:gdLst>
                    <a:gd name="T0" fmla="*/ 3 w 10"/>
                    <a:gd name="T1" fmla="*/ 0 h 13"/>
                    <a:gd name="T2" fmla="*/ 3 w 10"/>
                    <a:gd name="T3" fmla="*/ 0 h 13"/>
                    <a:gd name="T4" fmla="*/ 3 w 10"/>
                    <a:gd name="T5" fmla="*/ 0 h 13"/>
                    <a:gd name="T6" fmla="*/ 4 w 10"/>
                    <a:gd name="T7" fmla="*/ 1 h 13"/>
                    <a:gd name="T8" fmla="*/ 5 w 10"/>
                    <a:gd name="T9" fmla="*/ 2 h 13"/>
                    <a:gd name="T10" fmla="*/ 5 w 10"/>
                    <a:gd name="T11" fmla="*/ 3 h 13"/>
                    <a:gd name="T12" fmla="*/ 5 w 10"/>
                    <a:gd name="T13" fmla="*/ 3 h 13"/>
                    <a:gd name="T14" fmla="*/ 5 w 10"/>
                    <a:gd name="T15" fmla="*/ 4 h 13"/>
                    <a:gd name="T16" fmla="*/ 4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8" y="3"/>
                      </a:lnTo>
                      <a:lnTo>
                        <a:pt x="10" y="5"/>
                      </a:lnTo>
                      <a:lnTo>
                        <a:pt x="10" y="7"/>
                      </a:lnTo>
                      <a:lnTo>
                        <a:pt x="10" y="9"/>
                      </a:lnTo>
                      <a:lnTo>
                        <a:pt x="8" y="11"/>
                      </a:lnTo>
                      <a:lnTo>
                        <a:pt x="7" y="12"/>
                      </a:lnTo>
                      <a:lnTo>
                        <a:pt x="5" y="13"/>
                      </a:lnTo>
                      <a:lnTo>
                        <a:pt x="4" y="12"/>
                      </a:lnTo>
                      <a:lnTo>
                        <a:pt x="1" y="11"/>
                      </a:lnTo>
                      <a:lnTo>
                        <a:pt x="0" y="9"/>
                      </a:lnTo>
                      <a:lnTo>
                        <a:pt x="0" y="7"/>
                      </a:lnTo>
                      <a:lnTo>
                        <a:pt x="0" y="5"/>
                      </a:lnTo>
                      <a:lnTo>
                        <a:pt x="1"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1" name="Freeform 834">
                  <a:extLst>
                    <a:ext uri="{FF2B5EF4-FFF2-40B4-BE49-F238E27FC236}">
                      <a16:creationId xmlns:a16="http://schemas.microsoft.com/office/drawing/2014/main" xmlns="" id="{B377F999-0C86-4161-8363-5C0BE210304F}"/>
                    </a:ext>
                  </a:extLst>
                </p:cNvPr>
                <p:cNvSpPr>
                  <a:spLocks/>
                </p:cNvSpPr>
                <p:nvPr/>
              </p:nvSpPr>
              <p:spPr bwMode="auto">
                <a:xfrm>
                  <a:off x="4759" y="3495"/>
                  <a:ext cx="5" cy="6"/>
                </a:xfrm>
                <a:custGeom>
                  <a:avLst/>
                  <a:gdLst>
                    <a:gd name="T0" fmla="*/ 3 w 10"/>
                    <a:gd name="T1" fmla="*/ 0 h 13"/>
                    <a:gd name="T2" fmla="*/ 3 w 10"/>
                    <a:gd name="T3" fmla="*/ 0 h 13"/>
                    <a:gd name="T4" fmla="*/ 4 w 10"/>
                    <a:gd name="T5" fmla="*/ 1 h 13"/>
                    <a:gd name="T6" fmla="*/ 5 w 10"/>
                    <a:gd name="T7" fmla="*/ 2 h 13"/>
                    <a:gd name="T8" fmla="*/ 5 w 10"/>
                    <a:gd name="T9" fmla="*/ 3 h 13"/>
                    <a:gd name="T10" fmla="*/ 5 w 10"/>
                    <a:gd name="T11" fmla="*/ 4 h 13"/>
                    <a:gd name="T12" fmla="*/ 4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8" y="2"/>
                      </a:lnTo>
                      <a:lnTo>
                        <a:pt x="10" y="4"/>
                      </a:lnTo>
                      <a:lnTo>
                        <a:pt x="10" y="6"/>
                      </a:lnTo>
                      <a:lnTo>
                        <a:pt x="10" y="8"/>
                      </a:lnTo>
                      <a:lnTo>
                        <a:pt x="8" y="11"/>
                      </a:lnTo>
                      <a:lnTo>
                        <a:pt x="7" y="12"/>
                      </a:lnTo>
                      <a:lnTo>
                        <a:pt x="5" y="13"/>
                      </a:lnTo>
                      <a:lnTo>
                        <a:pt x="4" y="12"/>
                      </a:lnTo>
                      <a:lnTo>
                        <a:pt x="1" y="11"/>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2" name="Freeform 835">
                  <a:extLst>
                    <a:ext uri="{FF2B5EF4-FFF2-40B4-BE49-F238E27FC236}">
                      <a16:creationId xmlns:a16="http://schemas.microsoft.com/office/drawing/2014/main" xmlns="" id="{78AA81D8-AC41-4526-B7A1-8D9512220946}"/>
                    </a:ext>
                  </a:extLst>
                </p:cNvPr>
                <p:cNvSpPr>
                  <a:spLocks/>
                </p:cNvSpPr>
                <p:nvPr/>
              </p:nvSpPr>
              <p:spPr bwMode="auto">
                <a:xfrm>
                  <a:off x="4759" y="3495"/>
                  <a:ext cx="5" cy="6"/>
                </a:xfrm>
                <a:custGeom>
                  <a:avLst/>
                  <a:gdLst>
                    <a:gd name="T0" fmla="*/ 3 w 10"/>
                    <a:gd name="T1" fmla="*/ 0 h 13"/>
                    <a:gd name="T2" fmla="*/ 3 w 10"/>
                    <a:gd name="T3" fmla="*/ 0 h 13"/>
                    <a:gd name="T4" fmla="*/ 3 w 10"/>
                    <a:gd name="T5" fmla="*/ 0 h 13"/>
                    <a:gd name="T6" fmla="*/ 4 w 10"/>
                    <a:gd name="T7" fmla="*/ 1 h 13"/>
                    <a:gd name="T8" fmla="*/ 5 w 10"/>
                    <a:gd name="T9" fmla="*/ 2 h 13"/>
                    <a:gd name="T10" fmla="*/ 5 w 10"/>
                    <a:gd name="T11" fmla="*/ 3 h 13"/>
                    <a:gd name="T12" fmla="*/ 5 w 10"/>
                    <a:gd name="T13" fmla="*/ 3 h 13"/>
                    <a:gd name="T14" fmla="*/ 5 w 10"/>
                    <a:gd name="T15" fmla="*/ 4 h 13"/>
                    <a:gd name="T16" fmla="*/ 4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8" y="2"/>
                      </a:lnTo>
                      <a:lnTo>
                        <a:pt x="10" y="4"/>
                      </a:lnTo>
                      <a:lnTo>
                        <a:pt x="10" y="6"/>
                      </a:lnTo>
                      <a:lnTo>
                        <a:pt x="10" y="8"/>
                      </a:lnTo>
                      <a:lnTo>
                        <a:pt x="8" y="11"/>
                      </a:lnTo>
                      <a:lnTo>
                        <a:pt x="7" y="12"/>
                      </a:lnTo>
                      <a:lnTo>
                        <a:pt x="5" y="13"/>
                      </a:lnTo>
                      <a:lnTo>
                        <a:pt x="4" y="12"/>
                      </a:lnTo>
                      <a:lnTo>
                        <a:pt x="1" y="11"/>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3" name="Freeform 836">
                  <a:extLst>
                    <a:ext uri="{FF2B5EF4-FFF2-40B4-BE49-F238E27FC236}">
                      <a16:creationId xmlns:a16="http://schemas.microsoft.com/office/drawing/2014/main" xmlns="" id="{F32848C3-3270-4221-814A-5EFFE794539C}"/>
                    </a:ext>
                  </a:extLst>
                </p:cNvPr>
                <p:cNvSpPr>
                  <a:spLocks/>
                </p:cNvSpPr>
                <p:nvPr/>
              </p:nvSpPr>
              <p:spPr bwMode="auto">
                <a:xfrm>
                  <a:off x="4759" y="3505"/>
                  <a:ext cx="5" cy="6"/>
                </a:xfrm>
                <a:custGeom>
                  <a:avLst/>
                  <a:gdLst>
                    <a:gd name="T0" fmla="*/ 3 w 11"/>
                    <a:gd name="T1" fmla="*/ 0 h 12"/>
                    <a:gd name="T2" fmla="*/ 3 w 11"/>
                    <a:gd name="T3" fmla="*/ 0 h 12"/>
                    <a:gd name="T4" fmla="*/ 5 w 11"/>
                    <a:gd name="T5" fmla="*/ 1 h 12"/>
                    <a:gd name="T6" fmla="*/ 5 w 11"/>
                    <a:gd name="T7" fmla="*/ 2 h 12"/>
                    <a:gd name="T8" fmla="*/ 5 w 11"/>
                    <a:gd name="T9" fmla="*/ 3 h 12"/>
                    <a:gd name="T10" fmla="*/ 5 w 11"/>
                    <a:gd name="T11" fmla="*/ 5 h 12"/>
                    <a:gd name="T12" fmla="*/ 5 w 11"/>
                    <a:gd name="T13" fmla="*/ 6 h 12"/>
                    <a:gd name="T14" fmla="*/ 3 w 11"/>
                    <a:gd name="T15" fmla="*/ 6 h 12"/>
                    <a:gd name="T16" fmla="*/ 3 w 11"/>
                    <a:gd name="T17" fmla="*/ 6 h 12"/>
                    <a:gd name="T18" fmla="*/ 2 w 11"/>
                    <a:gd name="T19" fmla="*/ 6 h 12"/>
                    <a:gd name="T20" fmla="*/ 0 w 11"/>
                    <a:gd name="T21" fmla="*/ 6 h 12"/>
                    <a:gd name="T22" fmla="*/ 0 w 11"/>
                    <a:gd name="T23" fmla="*/ 5 h 12"/>
                    <a:gd name="T24" fmla="*/ 0 w 11"/>
                    <a:gd name="T25" fmla="*/ 3 h 12"/>
                    <a:gd name="T26" fmla="*/ 0 w 11"/>
                    <a:gd name="T27" fmla="*/ 2 h 12"/>
                    <a:gd name="T28" fmla="*/ 0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6" y="0"/>
                      </a:moveTo>
                      <a:lnTo>
                        <a:pt x="7" y="0"/>
                      </a:lnTo>
                      <a:lnTo>
                        <a:pt x="10" y="1"/>
                      </a:lnTo>
                      <a:lnTo>
                        <a:pt x="11" y="3"/>
                      </a:lnTo>
                      <a:lnTo>
                        <a:pt x="11" y="7"/>
                      </a:lnTo>
                      <a:lnTo>
                        <a:pt x="11" y="9"/>
                      </a:lnTo>
                      <a:lnTo>
                        <a:pt x="10" y="11"/>
                      </a:lnTo>
                      <a:lnTo>
                        <a:pt x="7" y="12"/>
                      </a:lnTo>
                      <a:lnTo>
                        <a:pt x="6" y="12"/>
                      </a:lnTo>
                      <a:lnTo>
                        <a:pt x="4" y="12"/>
                      </a:lnTo>
                      <a:lnTo>
                        <a:pt x="1" y="11"/>
                      </a:lnTo>
                      <a:lnTo>
                        <a:pt x="0" y="9"/>
                      </a:lnTo>
                      <a:lnTo>
                        <a:pt x="0" y="7"/>
                      </a:lnTo>
                      <a:lnTo>
                        <a:pt x="0" y="3"/>
                      </a:lnTo>
                      <a:lnTo>
                        <a:pt x="1" y="1"/>
                      </a:lnTo>
                      <a:lnTo>
                        <a:pt x="4"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4" name="Freeform 837">
                  <a:extLst>
                    <a:ext uri="{FF2B5EF4-FFF2-40B4-BE49-F238E27FC236}">
                      <a16:creationId xmlns:a16="http://schemas.microsoft.com/office/drawing/2014/main" xmlns="" id="{2AEC7E13-E9E2-4ED4-9F2D-0E038D83872A}"/>
                    </a:ext>
                  </a:extLst>
                </p:cNvPr>
                <p:cNvSpPr>
                  <a:spLocks/>
                </p:cNvSpPr>
                <p:nvPr/>
              </p:nvSpPr>
              <p:spPr bwMode="auto">
                <a:xfrm>
                  <a:off x="4759" y="3505"/>
                  <a:ext cx="5" cy="6"/>
                </a:xfrm>
                <a:custGeom>
                  <a:avLst/>
                  <a:gdLst>
                    <a:gd name="T0" fmla="*/ 3 w 11"/>
                    <a:gd name="T1" fmla="*/ 0 h 12"/>
                    <a:gd name="T2" fmla="*/ 3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5 h 12"/>
                    <a:gd name="T16" fmla="*/ 5 w 11"/>
                    <a:gd name="T17" fmla="*/ 6 h 12"/>
                    <a:gd name="T18" fmla="*/ 3 w 11"/>
                    <a:gd name="T19" fmla="*/ 6 h 12"/>
                    <a:gd name="T20" fmla="*/ 3 w 11"/>
                    <a:gd name="T21" fmla="*/ 6 h 12"/>
                    <a:gd name="T22" fmla="*/ 3 w 11"/>
                    <a:gd name="T23" fmla="*/ 6 h 12"/>
                    <a:gd name="T24" fmla="*/ 2 w 11"/>
                    <a:gd name="T25" fmla="*/ 6 h 12"/>
                    <a:gd name="T26" fmla="*/ 0 w 11"/>
                    <a:gd name="T27" fmla="*/ 6 h 12"/>
                    <a:gd name="T28" fmla="*/ 0 w 11"/>
                    <a:gd name="T29" fmla="*/ 5 h 12"/>
                    <a:gd name="T30" fmla="*/ 0 w 11"/>
                    <a:gd name="T31" fmla="*/ 3 h 12"/>
                    <a:gd name="T32" fmla="*/ 0 w 11"/>
                    <a:gd name="T33" fmla="*/ 3 h 12"/>
                    <a:gd name="T34" fmla="*/ 0 w 11"/>
                    <a:gd name="T35" fmla="*/ 2 h 12"/>
                    <a:gd name="T36" fmla="*/ 0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6" y="0"/>
                      </a:moveTo>
                      <a:lnTo>
                        <a:pt x="6" y="0"/>
                      </a:lnTo>
                      <a:lnTo>
                        <a:pt x="7" y="0"/>
                      </a:lnTo>
                      <a:lnTo>
                        <a:pt x="10" y="1"/>
                      </a:lnTo>
                      <a:lnTo>
                        <a:pt x="11" y="3"/>
                      </a:lnTo>
                      <a:lnTo>
                        <a:pt x="11" y="7"/>
                      </a:lnTo>
                      <a:lnTo>
                        <a:pt x="11" y="9"/>
                      </a:lnTo>
                      <a:lnTo>
                        <a:pt x="10" y="11"/>
                      </a:lnTo>
                      <a:lnTo>
                        <a:pt x="7" y="12"/>
                      </a:lnTo>
                      <a:lnTo>
                        <a:pt x="6" y="12"/>
                      </a:lnTo>
                      <a:lnTo>
                        <a:pt x="4" y="12"/>
                      </a:lnTo>
                      <a:lnTo>
                        <a:pt x="1" y="11"/>
                      </a:lnTo>
                      <a:lnTo>
                        <a:pt x="0" y="9"/>
                      </a:lnTo>
                      <a:lnTo>
                        <a:pt x="0" y="7"/>
                      </a:lnTo>
                      <a:lnTo>
                        <a:pt x="0" y="3"/>
                      </a:lnTo>
                      <a:lnTo>
                        <a:pt x="1" y="1"/>
                      </a:lnTo>
                      <a:lnTo>
                        <a:pt x="4"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5" name="Freeform 838">
                  <a:extLst>
                    <a:ext uri="{FF2B5EF4-FFF2-40B4-BE49-F238E27FC236}">
                      <a16:creationId xmlns:a16="http://schemas.microsoft.com/office/drawing/2014/main" xmlns="" id="{C5874988-AC6C-4673-9933-00018521E335}"/>
                    </a:ext>
                  </a:extLst>
                </p:cNvPr>
                <p:cNvSpPr>
                  <a:spLocks/>
                </p:cNvSpPr>
                <p:nvPr/>
              </p:nvSpPr>
              <p:spPr bwMode="auto">
                <a:xfrm>
                  <a:off x="4759" y="3515"/>
                  <a:ext cx="5" cy="6"/>
                </a:xfrm>
                <a:custGeom>
                  <a:avLst/>
                  <a:gdLst>
                    <a:gd name="T0" fmla="*/ 3 w 11"/>
                    <a:gd name="T1" fmla="*/ 0 h 12"/>
                    <a:gd name="T2" fmla="*/ 3 w 11"/>
                    <a:gd name="T3" fmla="*/ 0 h 12"/>
                    <a:gd name="T4" fmla="*/ 5 w 11"/>
                    <a:gd name="T5" fmla="*/ 1 h 12"/>
                    <a:gd name="T6" fmla="*/ 5 w 11"/>
                    <a:gd name="T7" fmla="*/ 2 h 12"/>
                    <a:gd name="T8" fmla="*/ 5 w 11"/>
                    <a:gd name="T9" fmla="*/ 3 h 12"/>
                    <a:gd name="T10" fmla="*/ 5 w 11"/>
                    <a:gd name="T11" fmla="*/ 4 h 12"/>
                    <a:gd name="T12" fmla="*/ 5 w 11"/>
                    <a:gd name="T13" fmla="*/ 5 h 12"/>
                    <a:gd name="T14" fmla="*/ 3 w 11"/>
                    <a:gd name="T15" fmla="*/ 6 h 12"/>
                    <a:gd name="T16" fmla="*/ 3 w 11"/>
                    <a:gd name="T17" fmla="*/ 6 h 12"/>
                    <a:gd name="T18" fmla="*/ 2 w 11"/>
                    <a:gd name="T19" fmla="*/ 6 h 12"/>
                    <a:gd name="T20" fmla="*/ 0 w 11"/>
                    <a:gd name="T21" fmla="*/ 5 h 12"/>
                    <a:gd name="T22" fmla="*/ 0 w 11"/>
                    <a:gd name="T23" fmla="*/ 4 h 12"/>
                    <a:gd name="T24" fmla="*/ 0 w 11"/>
                    <a:gd name="T25" fmla="*/ 3 h 12"/>
                    <a:gd name="T26" fmla="*/ 0 w 11"/>
                    <a:gd name="T27" fmla="*/ 2 h 12"/>
                    <a:gd name="T28" fmla="*/ 0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6" y="0"/>
                      </a:moveTo>
                      <a:lnTo>
                        <a:pt x="7" y="0"/>
                      </a:lnTo>
                      <a:lnTo>
                        <a:pt x="10" y="1"/>
                      </a:lnTo>
                      <a:lnTo>
                        <a:pt x="11" y="3"/>
                      </a:lnTo>
                      <a:lnTo>
                        <a:pt x="11" y="5"/>
                      </a:lnTo>
                      <a:lnTo>
                        <a:pt x="11" y="8"/>
                      </a:lnTo>
                      <a:lnTo>
                        <a:pt x="10" y="9"/>
                      </a:lnTo>
                      <a:lnTo>
                        <a:pt x="7" y="12"/>
                      </a:lnTo>
                      <a:lnTo>
                        <a:pt x="6" y="12"/>
                      </a:lnTo>
                      <a:lnTo>
                        <a:pt x="4" y="12"/>
                      </a:lnTo>
                      <a:lnTo>
                        <a:pt x="1" y="9"/>
                      </a:lnTo>
                      <a:lnTo>
                        <a:pt x="0" y="8"/>
                      </a:lnTo>
                      <a:lnTo>
                        <a:pt x="0" y="5"/>
                      </a:lnTo>
                      <a:lnTo>
                        <a:pt x="0" y="3"/>
                      </a:lnTo>
                      <a:lnTo>
                        <a:pt x="1" y="1"/>
                      </a:lnTo>
                      <a:lnTo>
                        <a:pt x="4"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6" name="Freeform 839">
                  <a:extLst>
                    <a:ext uri="{FF2B5EF4-FFF2-40B4-BE49-F238E27FC236}">
                      <a16:creationId xmlns:a16="http://schemas.microsoft.com/office/drawing/2014/main" xmlns="" id="{861AFD2D-922C-423A-AECC-C827FCAA324E}"/>
                    </a:ext>
                  </a:extLst>
                </p:cNvPr>
                <p:cNvSpPr>
                  <a:spLocks/>
                </p:cNvSpPr>
                <p:nvPr/>
              </p:nvSpPr>
              <p:spPr bwMode="auto">
                <a:xfrm>
                  <a:off x="4759" y="3515"/>
                  <a:ext cx="5" cy="6"/>
                </a:xfrm>
                <a:custGeom>
                  <a:avLst/>
                  <a:gdLst>
                    <a:gd name="T0" fmla="*/ 3 w 11"/>
                    <a:gd name="T1" fmla="*/ 0 h 12"/>
                    <a:gd name="T2" fmla="*/ 3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4 h 12"/>
                    <a:gd name="T16" fmla="*/ 5 w 11"/>
                    <a:gd name="T17" fmla="*/ 5 h 12"/>
                    <a:gd name="T18" fmla="*/ 3 w 11"/>
                    <a:gd name="T19" fmla="*/ 6 h 12"/>
                    <a:gd name="T20" fmla="*/ 3 w 11"/>
                    <a:gd name="T21" fmla="*/ 6 h 12"/>
                    <a:gd name="T22" fmla="*/ 3 w 11"/>
                    <a:gd name="T23" fmla="*/ 6 h 12"/>
                    <a:gd name="T24" fmla="*/ 2 w 11"/>
                    <a:gd name="T25" fmla="*/ 6 h 12"/>
                    <a:gd name="T26" fmla="*/ 0 w 11"/>
                    <a:gd name="T27" fmla="*/ 5 h 12"/>
                    <a:gd name="T28" fmla="*/ 0 w 11"/>
                    <a:gd name="T29" fmla="*/ 4 h 12"/>
                    <a:gd name="T30" fmla="*/ 0 w 11"/>
                    <a:gd name="T31" fmla="*/ 3 h 12"/>
                    <a:gd name="T32" fmla="*/ 0 w 11"/>
                    <a:gd name="T33" fmla="*/ 3 h 12"/>
                    <a:gd name="T34" fmla="*/ 0 w 11"/>
                    <a:gd name="T35" fmla="*/ 2 h 12"/>
                    <a:gd name="T36" fmla="*/ 0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6" y="0"/>
                      </a:moveTo>
                      <a:lnTo>
                        <a:pt x="6" y="0"/>
                      </a:lnTo>
                      <a:lnTo>
                        <a:pt x="7" y="0"/>
                      </a:lnTo>
                      <a:lnTo>
                        <a:pt x="10" y="1"/>
                      </a:lnTo>
                      <a:lnTo>
                        <a:pt x="11" y="3"/>
                      </a:lnTo>
                      <a:lnTo>
                        <a:pt x="11" y="5"/>
                      </a:lnTo>
                      <a:lnTo>
                        <a:pt x="11" y="8"/>
                      </a:lnTo>
                      <a:lnTo>
                        <a:pt x="10" y="9"/>
                      </a:lnTo>
                      <a:lnTo>
                        <a:pt x="7" y="12"/>
                      </a:lnTo>
                      <a:lnTo>
                        <a:pt x="6" y="12"/>
                      </a:lnTo>
                      <a:lnTo>
                        <a:pt x="4" y="12"/>
                      </a:lnTo>
                      <a:lnTo>
                        <a:pt x="1" y="9"/>
                      </a:lnTo>
                      <a:lnTo>
                        <a:pt x="0" y="8"/>
                      </a:lnTo>
                      <a:lnTo>
                        <a:pt x="0" y="5"/>
                      </a:lnTo>
                      <a:lnTo>
                        <a:pt x="0" y="3"/>
                      </a:lnTo>
                      <a:lnTo>
                        <a:pt x="1" y="1"/>
                      </a:lnTo>
                      <a:lnTo>
                        <a:pt x="4"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7" name="Freeform 840">
                  <a:extLst>
                    <a:ext uri="{FF2B5EF4-FFF2-40B4-BE49-F238E27FC236}">
                      <a16:creationId xmlns:a16="http://schemas.microsoft.com/office/drawing/2014/main" xmlns="" id="{0F05FF61-3808-4432-BDD8-497B69525425}"/>
                    </a:ext>
                  </a:extLst>
                </p:cNvPr>
                <p:cNvSpPr>
                  <a:spLocks/>
                </p:cNvSpPr>
                <p:nvPr/>
              </p:nvSpPr>
              <p:spPr bwMode="auto">
                <a:xfrm>
                  <a:off x="4759" y="3525"/>
                  <a:ext cx="5" cy="6"/>
                </a:xfrm>
                <a:custGeom>
                  <a:avLst/>
                  <a:gdLst>
                    <a:gd name="T0" fmla="*/ 3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3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6" y="0"/>
                      </a:moveTo>
                      <a:lnTo>
                        <a:pt x="7" y="1"/>
                      </a:lnTo>
                      <a:lnTo>
                        <a:pt x="10" y="2"/>
                      </a:lnTo>
                      <a:lnTo>
                        <a:pt x="11" y="4"/>
                      </a:lnTo>
                      <a:lnTo>
                        <a:pt x="11" y="7"/>
                      </a:lnTo>
                      <a:lnTo>
                        <a:pt x="11" y="9"/>
                      </a:lnTo>
                      <a:lnTo>
                        <a:pt x="10" y="11"/>
                      </a:lnTo>
                      <a:lnTo>
                        <a:pt x="7" y="12"/>
                      </a:lnTo>
                      <a:lnTo>
                        <a:pt x="6" y="13"/>
                      </a:lnTo>
                      <a:lnTo>
                        <a:pt x="4" y="12"/>
                      </a:lnTo>
                      <a:lnTo>
                        <a:pt x="1" y="11"/>
                      </a:lnTo>
                      <a:lnTo>
                        <a:pt x="0" y="9"/>
                      </a:lnTo>
                      <a:lnTo>
                        <a:pt x="0" y="7"/>
                      </a:lnTo>
                      <a:lnTo>
                        <a:pt x="0" y="4"/>
                      </a:lnTo>
                      <a:lnTo>
                        <a:pt x="1" y="2"/>
                      </a:lnTo>
                      <a:lnTo>
                        <a:pt x="4"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8" name="Freeform 841">
                  <a:extLst>
                    <a:ext uri="{FF2B5EF4-FFF2-40B4-BE49-F238E27FC236}">
                      <a16:creationId xmlns:a16="http://schemas.microsoft.com/office/drawing/2014/main" xmlns="" id="{F0151888-7572-4FA5-8283-503C09537E7E}"/>
                    </a:ext>
                  </a:extLst>
                </p:cNvPr>
                <p:cNvSpPr>
                  <a:spLocks/>
                </p:cNvSpPr>
                <p:nvPr/>
              </p:nvSpPr>
              <p:spPr bwMode="auto">
                <a:xfrm>
                  <a:off x="4759" y="3525"/>
                  <a:ext cx="5" cy="6"/>
                </a:xfrm>
                <a:custGeom>
                  <a:avLst/>
                  <a:gdLst>
                    <a:gd name="T0" fmla="*/ 3 w 11"/>
                    <a:gd name="T1" fmla="*/ 0 h 13"/>
                    <a:gd name="T2" fmla="*/ 3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3 w 11"/>
                    <a:gd name="T21" fmla="*/ 6 h 13"/>
                    <a:gd name="T22" fmla="*/ 3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6" y="0"/>
                      </a:moveTo>
                      <a:lnTo>
                        <a:pt x="6" y="0"/>
                      </a:lnTo>
                      <a:lnTo>
                        <a:pt x="7" y="1"/>
                      </a:lnTo>
                      <a:lnTo>
                        <a:pt x="10" y="2"/>
                      </a:lnTo>
                      <a:lnTo>
                        <a:pt x="11" y="4"/>
                      </a:lnTo>
                      <a:lnTo>
                        <a:pt x="11" y="7"/>
                      </a:lnTo>
                      <a:lnTo>
                        <a:pt x="11" y="9"/>
                      </a:lnTo>
                      <a:lnTo>
                        <a:pt x="10" y="11"/>
                      </a:lnTo>
                      <a:lnTo>
                        <a:pt x="7" y="12"/>
                      </a:lnTo>
                      <a:lnTo>
                        <a:pt x="6" y="13"/>
                      </a:lnTo>
                      <a:lnTo>
                        <a:pt x="4" y="12"/>
                      </a:lnTo>
                      <a:lnTo>
                        <a:pt x="1" y="11"/>
                      </a:lnTo>
                      <a:lnTo>
                        <a:pt x="0" y="9"/>
                      </a:lnTo>
                      <a:lnTo>
                        <a:pt x="0" y="7"/>
                      </a:lnTo>
                      <a:lnTo>
                        <a:pt x="0" y="4"/>
                      </a:lnTo>
                      <a:lnTo>
                        <a:pt x="1" y="2"/>
                      </a:lnTo>
                      <a:lnTo>
                        <a:pt x="4"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9" name="Freeform 842">
                  <a:extLst>
                    <a:ext uri="{FF2B5EF4-FFF2-40B4-BE49-F238E27FC236}">
                      <a16:creationId xmlns:a16="http://schemas.microsoft.com/office/drawing/2014/main" xmlns="" id="{FB2FA322-32AD-4F64-A08B-32C484E27CAF}"/>
                    </a:ext>
                  </a:extLst>
                </p:cNvPr>
                <p:cNvSpPr>
                  <a:spLocks/>
                </p:cNvSpPr>
                <p:nvPr/>
              </p:nvSpPr>
              <p:spPr bwMode="auto">
                <a:xfrm>
                  <a:off x="4759" y="3535"/>
                  <a:ext cx="5" cy="6"/>
                </a:xfrm>
                <a:custGeom>
                  <a:avLst/>
                  <a:gdLst>
                    <a:gd name="T0" fmla="*/ 3 w 11"/>
                    <a:gd name="T1" fmla="*/ 0 h 11"/>
                    <a:gd name="T2" fmla="*/ 3 w 11"/>
                    <a:gd name="T3" fmla="*/ 1 h 11"/>
                    <a:gd name="T4" fmla="*/ 5 w 11"/>
                    <a:gd name="T5" fmla="*/ 1 h 11"/>
                    <a:gd name="T6" fmla="*/ 5 w 11"/>
                    <a:gd name="T7" fmla="*/ 2 h 11"/>
                    <a:gd name="T8" fmla="*/ 5 w 11"/>
                    <a:gd name="T9" fmla="*/ 3 h 11"/>
                    <a:gd name="T10" fmla="*/ 5 w 11"/>
                    <a:gd name="T11" fmla="*/ 4 h 11"/>
                    <a:gd name="T12" fmla="*/ 5 w 11"/>
                    <a:gd name="T13" fmla="*/ 5 h 11"/>
                    <a:gd name="T14" fmla="*/ 3 w 11"/>
                    <a:gd name="T15" fmla="*/ 6 h 11"/>
                    <a:gd name="T16" fmla="*/ 3 w 11"/>
                    <a:gd name="T17" fmla="*/ 6 h 11"/>
                    <a:gd name="T18" fmla="*/ 2 w 11"/>
                    <a:gd name="T19" fmla="*/ 6 h 11"/>
                    <a:gd name="T20" fmla="*/ 0 w 11"/>
                    <a:gd name="T21" fmla="*/ 5 h 11"/>
                    <a:gd name="T22" fmla="*/ 0 w 11"/>
                    <a:gd name="T23" fmla="*/ 4 h 11"/>
                    <a:gd name="T24" fmla="*/ 0 w 11"/>
                    <a:gd name="T25" fmla="*/ 3 h 11"/>
                    <a:gd name="T26" fmla="*/ 0 w 11"/>
                    <a:gd name="T27" fmla="*/ 2 h 11"/>
                    <a:gd name="T28" fmla="*/ 0 w 11"/>
                    <a:gd name="T29" fmla="*/ 1 h 11"/>
                    <a:gd name="T30" fmla="*/ 2 w 11"/>
                    <a:gd name="T31" fmla="*/ 1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6" y="0"/>
                      </a:moveTo>
                      <a:lnTo>
                        <a:pt x="7" y="1"/>
                      </a:lnTo>
                      <a:lnTo>
                        <a:pt x="10" y="2"/>
                      </a:lnTo>
                      <a:lnTo>
                        <a:pt x="11" y="4"/>
                      </a:lnTo>
                      <a:lnTo>
                        <a:pt x="11" y="6"/>
                      </a:lnTo>
                      <a:lnTo>
                        <a:pt x="11" y="8"/>
                      </a:lnTo>
                      <a:lnTo>
                        <a:pt x="10" y="10"/>
                      </a:lnTo>
                      <a:lnTo>
                        <a:pt x="7" y="11"/>
                      </a:lnTo>
                      <a:lnTo>
                        <a:pt x="6" y="11"/>
                      </a:lnTo>
                      <a:lnTo>
                        <a:pt x="4" y="11"/>
                      </a:lnTo>
                      <a:lnTo>
                        <a:pt x="1" y="10"/>
                      </a:lnTo>
                      <a:lnTo>
                        <a:pt x="0" y="8"/>
                      </a:lnTo>
                      <a:lnTo>
                        <a:pt x="0" y="6"/>
                      </a:lnTo>
                      <a:lnTo>
                        <a:pt x="0" y="4"/>
                      </a:lnTo>
                      <a:lnTo>
                        <a:pt x="1" y="2"/>
                      </a:lnTo>
                      <a:lnTo>
                        <a:pt x="4"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0" name="Freeform 843">
                  <a:extLst>
                    <a:ext uri="{FF2B5EF4-FFF2-40B4-BE49-F238E27FC236}">
                      <a16:creationId xmlns:a16="http://schemas.microsoft.com/office/drawing/2014/main" xmlns="" id="{57582EE0-C061-4F42-BA82-B505C1F61523}"/>
                    </a:ext>
                  </a:extLst>
                </p:cNvPr>
                <p:cNvSpPr>
                  <a:spLocks/>
                </p:cNvSpPr>
                <p:nvPr/>
              </p:nvSpPr>
              <p:spPr bwMode="auto">
                <a:xfrm>
                  <a:off x="4759" y="3535"/>
                  <a:ext cx="5" cy="6"/>
                </a:xfrm>
                <a:custGeom>
                  <a:avLst/>
                  <a:gdLst>
                    <a:gd name="T0" fmla="*/ 3 w 11"/>
                    <a:gd name="T1" fmla="*/ 0 h 11"/>
                    <a:gd name="T2" fmla="*/ 3 w 11"/>
                    <a:gd name="T3" fmla="*/ 0 h 11"/>
                    <a:gd name="T4" fmla="*/ 3 w 11"/>
                    <a:gd name="T5" fmla="*/ 1 h 11"/>
                    <a:gd name="T6" fmla="*/ 5 w 11"/>
                    <a:gd name="T7" fmla="*/ 1 h 11"/>
                    <a:gd name="T8" fmla="*/ 5 w 11"/>
                    <a:gd name="T9" fmla="*/ 2 h 11"/>
                    <a:gd name="T10" fmla="*/ 5 w 11"/>
                    <a:gd name="T11" fmla="*/ 3 h 11"/>
                    <a:gd name="T12" fmla="*/ 5 w 11"/>
                    <a:gd name="T13" fmla="*/ 3 h 11"/>
                    <a:gd name="T14" fmla="*/ 5 w 11"/>
                    <a:gd name="T15" fmla="*/ 4 h 11"/>
                    <a:gd name="T16" fmla="*/ 5 w 11"/>
                    <a:gd name="T17" fmla="*/ 5 h 11"/>
                    <a:gd name="T18" fmla="*/ 3 w 11"/>
                    <a:gd name="T19" fmla="*/ 6 h 11"/>
                    <a:gd name="T20" fmla="*/ 3 w 11"/>
                    <a:gd name="T21" fmla="*/ 6 h 11"/>
                    <a:gd name="T22" fmla="*/ 3 w 11"/>
                    <a:gd name="T23" fmla="*/ 6 h 11"/>
                    <a:gd name="T24" fmla="*/ 2 w 11"/>
                    <a:gd name="T25" fmla="*/ 6 h 11"/>
                    <a:gd name="T26" fmla="*/ 0 w 11"/>
                    <a:gd name="T27" fmla="*/ 5 h 11"/>
                    <a:gd name="T28" fmla="*/ 0 w 11"/>
                    <a:gd name="T29" fmla="*/ 4 h 11"/>
                    <a:gd name="T30" fmla="*/ 0 w 11"/>
                    <a:gd name="T31" fmla="*/ 3 h 11"/>
                    <a:gd name="T32" fmla="*/ 0 w 11"/>
                    <a:gd name="T33" fmla="*/ 3 h 11"/>
                    <a:gd name="T34" fmla="*/ 0 w 11"/>
                    <a:gd name="T35" fmla="*/ 2 h 11"/>
                    <a:gd name="T36" fmla="*/ 0 w 11"/>
                    <a:gd name="T37" fmla="*/ 1 h 11"/>
                    <a:gd name="T38" fmla="*/ 2 w 11"/>
                    <a:gd name="T39" fmla="*/ 1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6" y="0"/>
                      </a:moveTo>
                      <a:lnTo>
                        <a:pt x="6" y="0"/>
                      </a:lnTo>
                      <a:lnTo>
                        <a:pt x="7" y="1"/>
                      </a:lnTo>
                      <a:lnTo>
                        <a:pt x="10" y="2"/>
                      </a:lnTo>
                      <a:lnTo>
                        <a:pt x="11" y="4"/>
                      </a:lnTo>
                      <a:lnTo>
                        <a:pt x="11" y="6"/>
                      </a:lnTo>
                      <a:lnTo>
                        <a:pt x="11" y="8"/>
                      </a:lnTo>
                      <a:lnTo>
                        <a:pt x="10" y="10"/>
                      </a:lnTo>
                      <a:lnTo>
                        <a:pt x="7" y="11"/>
                      </a:lnTo>
                      <a:lnTo>
                        <a:pt x="6" y="11"/>
                      </a:lnTo>
                      <a:lnTo>
                        <a:pt x="4" y="11"/>
                      </a:lnTo>
                      <a:lnTo>
                        <a:pt x="1" y="10"/>
                      </a:lnTo>
                      <a:lnTo>
                        <a:pt x="0" y="8"/>
                      </a:lnTo>
                      <a:lnTo>
                        <a:pt x="0" y="6"/>
                      </a:lnTo>
                      <a:lnTo>
                        <a:pt x="0" y="4"/>
                      </a:lnTo>
                      <a:lnTo>
                        <a:pt x="1" y="2"/>
                      </a:lnTo>
                      <a:lnTo>
                        <a:pt x="4"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1" name="Freeform 844">
                  <a:extLst>
                    <a:ext uri="{FF2B5EF4-FFF2-40B4-BE49-F238E27FC236}">
                      <a16:creationId xmlns:a16="http://schemas.microsoft.com/office/drawing/2014/main" xmlns="" id="{F847D200-0AAF-41C2-8222-5235DD23D1F4}"/>
                    </a:ext>
                  </a:extLst>
                </p:cNvPr>
                <p:cNvSpPr>
                  <a:spLocks/>
                </p:cNvSpPr>
                <p:nvPr/>
              </p:nvSpPr>
              <p:spPr bwMode="auto">
                <a:xfrm>
                  <a:off x="4760" y="3544"/>
                  <a:ext cx="5" cy="7"/>
                </a:xfrm>
                <a:custGeom>
                  <a:avLst/>
                  <a:gdLst>
                    <a:gd name="T0" fmla="*/ 2 w 11"/>
                    <a:gd name="T1" fmla="*/ 0 h 13"/>
                    <a:gd name="T2" fmla="*/ 3 w 11"/>
                    <a:gd name="T3" fmla="*/ 1 h 13"/>
                    <a:gd name="T4" fmla="*/ 5 w 11"/>
                    <a:gd name="T5" fmla="*/ 1 h 13"/>
                    <a:gd name="T6" fmla="*/ 5 w 11"/>
                    <a:gd name="T7" fmla="*/ 2 h 13"/>
                    <a:gd name="T8" fmla="*/ 5 w 11"/>
                    <a:gd name="T9" fmla="*/ 3 h 13"/>
                    <a:gd name="T10" fmla="*/ 5 w 11"/>
                    <a:gd name="T11" fmla="*/ 5 h 13"/>
                    <a:gd name="T12" fmla="*/ 5 w 11"/>
                    <a:gd name="T13" fmla="*/ 6 h 13"/>
                    <a:gd name="T14" fmla="*/ 3 w 11"/>
                    <a:gd name="T15" fmla="*/ 6 h 13"/>
                    <a:gd name="T16" fmla="*/ 2 w 11"/>
                    <a:gd name="T17" fmla="*/ 7 h 13"/>
                    <a:gd name="T18" fmla="*/ 2 w 11"/>
                    <a:gd name="T19" fmla="*/ 6 h 13"/>
                    <a:gd name="T20" fmla="*/ 0 w 11"/>
                    <a:gd name="T21" fmla="*/ 6 h 13"/>
                    <a:gd name="T22" fmla="*/ 0 w 11"/>
                    <a:gd name="T23" fmla="*/ 5 h 13"/>
                    <a:gd name="T24" fmla="*/ 0 w 11"/>
                    <a:gd name="T25" fmla="*/ 3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6"/>
                      </a:lnTo>
                      <a:lnTo>
                        <a:pt x="11" y="9"/>
                      </a:lnTo>
                      <a:lnTo>
                        <a:pt x="10" y="11"/>
                      </a:lnTo>
                      <a:lnTo>
                        <a:pt x="7"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2" name="Freeform 845">
                  <a:extLst>
                    <a:ext uri="{FF2B5EF4-FFF2-40B4-BE49-F238E27FC236}">
                      <a16:creationId xmlns:a16="http://schemas.microsoft.com/office/drawing/2014/main" xmlns="" id="{0DD2557F-92F4-4457-B4E1-945EBD93B643}"/>
                    </a:ext>
                  </a:extLst>
                </p:cNvPr>
                <p:cNvSpPr>
                  <a:spLocks/>
                </p:cNvSpPr>
                <p:nvPr/>
              </p:nvSpPr>
              <p:spPr bwMode="auto">
                <a:xfrm>
                  <a:off x="4760" y="3544"/>
                  <a:ext cx="5" cy="7"/>
                </a:xfrm>
                <a:custGeom>
                  <a:avLst/>
                  <a:gdLst>
                    <a:gd name="T0" fmla="*/ 2 w 11"/>
                    <a:gd name="T1" fmla="*/ 0 h 13"/>
                    <a:gd name="T2" fmla="*/ 2 w 11"/>
                    <a:gd name="T3" fmla="*/ 0 h 13"/>
                    <a:gd name="T4" fmla="*/ 3 w 11"/>
                    <a:gd name="T5" fmla="*/ 1 h 13"/>
                    <a:gd name="T6" fmla="*/ 5 w 11"/>
                    <a:gd name="T7" fmla="*/ 1 h 13"/>
                    <a:gd name="T8" fmla="*/ 5 w 11"/>
                    <a:gd name="T9" fmla="*/ 2 h 13"/>
                    <a:gd name="T10" fmla="*/ 5 w 11"/>
                    <a:gd name="T11" fmla="*/ 3 h 13"/>
                    <a:gd name="T12" fmla="*/ 5 w 11"/>
                    <a:gd name="T13" fmla="*/ 3 h 13"/>
                    <a:gd name="T14" fmla="*/ 5 w 11"/>
                    <a:gd name="T15" fmla="*/ 5 h 13"/>
                    <a:gd name="T16" fmla="*/ 5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5 h 13"/>
                    <a:gd name="T30" fmla="*/ 0 w 11"/>
                    <a:gd name="T31" fmla="*/ 3 h 13"/>
                    <a:gd name="T32" fmla="*/ 0 w 11"/>
                    <a:gd name="T33" fmla="*/ 3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6"/>
                      </a:lnTo>
                      <a:lnTo>
                        <a:pt x="11" y="9"/>
                      </a:lnTo>
                      <a:lnTo>
                        <a:pt x="10" y="11"/>
                      </a:lnTo>
                      <a:lnTo>
                        <a:pt x="7"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3" name="Freeform 846">
                  <a:extLst>
                    <a:ext uri="{FF2B5EF4-FFF2-40B4-BE49-F238E27FC236}">
                      <a16:creationId xmlns:a16="http://schemas.microsoft.com/office/drawing/2014/main" xmlns="" id="{85F71BF8-DE11-44FB-B7EB-0857BB5D3D2F}"/>
                    </a:ext>
                  </a:extLst>
                </p:cNvPr>
                <p:cNvSpPr>
                  <a:spLocks/>
                </p:cNvSpPr>
                <p:nvPr/>
              </p:nvSpPr>
              <p:spPr bwMode="auto">
                <a:xfrm>
                  <a:off x="4760" y="355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3"/>
                      </a:lnTo>
                      <a:lnTo>
                        <a:pt x="11" y="5"/>
                      </a:lnTo>
                      <a:lnTo>
                        <a:pt x="11" y="7"/>
                      </a:lnTo>
                      <a:lnTo>
                        <a:pt x="11" y="9"/>
                      </a:lnTo>
                      <a:lnTo>
                        <a:pt x="10" y="11"/>
                      </a:lnTo>
                      <a:lnTo>
                        <a:pt x="7" y="12"/>
                      </a:lnTo>
                      <a:lnTo>
                        <a:pt x="5" y="13"/>
                      </a:lnTo>
                      <a:lnTo>
                        <a:pt x="4" y="12"/>
                      </a:lnTo>
                      <a:lnTo>
                        <a:pt x="1" y="11"/>
                      </a:lnTo>
                      <a:lnTo>
                        <a:pt x="0" y="9"/>
                      </a:lnTo>
                      <a:lnTo>
                        <a:pt x="0" y="7"/>
                      </a:lnTo>
                      <a:lnTo>
                        <a:pt x="0" y="5"/>
                      </a:lnTo>
                      <a:lnTo>
                        <a:pt x="1"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4" name="Freeform 847">
                  <a:extLst>
                    <a:ext uri="{FF2B5EF4-FFF2-40B4-BE49-F238E27FC236}">
                      <a16:creationId xmlns:a16="http://schemas.microsoft.com/office/drawing/2014/main" xmlns="" id="{B889E58D-985B-43B3-B8E2-BE0095C023BA}"/>
                    </a:ext>
                  </a:extLst>
                </p:cNvPr>
                <p:cNvSpPr>
                  <a:spLocks/>
                </p:cNvSpPr>
                <p:nvPr/>
              </p:nvSpPr>
              <p:spPr bwMode="auto">
                <a:xfrm>
                  <a:off x="4760" y="355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3"/>
                      </a:lnTo>
                      <a:lnTo>
                        <a:pt x="11" y="5"/>
                      </a:lnTo>
                      <a:lnTo>
                        <a:pt x="11" y="7"/>
                      </a:lnTo>
                      <a:lnTo>
                        <a:pt x="11" y="9"/>
                      </a:lnTo>
                      <a:lnTo>
                        <a:pt x="10" y="11"/>
                      </a:lnTo>
                      <a:lnTo>
                        <a:pt x="7" y="12"/>
                      </a:lnTo>
                      <a:lnTo>
                        <a:pt x="5" y="13"/>
                      </a:lnTo>
                      <a:lnTo>
                        <a:pt x="4" y="12"/>
                      </a:lnTo>
                      <a:lnTo>
                        <a:pt x="1" y="11"/>
                      </a:lnTo>
                      <a:lnTo>
                        <a:pt x="0" y="9"/>
                      </a:lnTo>
                      <a:lnTo>
                        <a:pt x="0" y="7"/>
                      </a:lnTo>
                      <a:lnTo>
                        <a:pt x="0" y="5"/>
                      </a:lnTo>
                      <a:lnTo>
                        <a:pt x="1"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5" name="Freeform 848">
                  <a:extLst>
                    <a:ext uri="{FF2B5EF4-FFF2-40B4-BE49-F238E27FC236}">
                      <a16:creationId xmlns:a16="http://schemas.microsoft.com/office/drawing/2014/main" xmlns="" id="{26BA3029-EAAE-4F0D-AB73-0C69256E8CCE}"/>
                    </a:ext>
                  </a:extLst>
                </p:cNvPr>
                <p:cNvSpPr>
                  <a:spLocks/>
                </p:cNvSpPr>
                <p:nvPr/>
              </p:nvSpPr>
              <p:spPr bwMode="auto">
                <a:xfrm>
                  <a:off x="4760" y="3565"/>
                  <a:ext cx="5" cy="6"/>
                </a:xfrm>
                <a:custGeom>
                  <a:avLst/>
                  <a:gdLst>
                    <a:gd name="T0" fmla="*/ 2 w 11"/>
                    <a:gd name="T1" fmla="*/ 0 h 12"/>
                    <a:gd name="T2" fmla="*/ 3 w 11"/>
                    <a:gd name="T3" fmla="*/ 0 h 12"/>
                    <a:gd name="T4" fmla="*/ 5 w 11"/>
                    <a:gd name="T5" fmla="*/ 1 h 12"/>
                    <a:gd name="T6" fmla="*/ 5 w 11"/>
                    <a:gd name="T7" fmla="*/ 2 h 12"/>
                    <a:gd name="T8" fmla="*/ 5 w 11"/>
                    <a:gd name="T9" fmla="*/ 3 h 12"/>
                    <a:gd name="T10" fmla="*/ 5 w 11"/>
                    <a:gd name="T11" fmla="*/ 4 h 12"/>
                    <a:gd name="T12" fmla="*/ 5 w 11"/>
                    <a:gd name="T13" fmla="*/ 5 h 12"/>
                    <a:gd name="T14" fmla="*/ 3 w 11"/>
                    <a:gd name="T15" fmla="*/ 6 h 12"/>
                    <a:gd name="T16" fmla="*/ 2 w 11"/>
                    <a:gd name="T17" fmla="*/ 6 h 12"/>
                    <a:gd name="T18" fmla="*/ 2 w 11"/>
                    <a:gd name="T19" fmla="*/ 6 h 12"/>
                    <a:gd name="T20" fmla="*/ 0 w 11"/>
                    <a:gd name="T21" fmla="*/ 5 h 12"/>
                    <a:gd name="T22" fmla="*/ 0 w 11"/>
                    <a:gd name="T23" fmla="*/ 4 h 12"/>
                    <a:gd name="T24" fmla="*/ 0 w 11"/>
                    <a:gd name="T25" fmla="*/ 3 h 12"/>
                    <a:gd name="T26" fmla="*/ 0 w 11"/>
                    <a:gd name="T27" fmla="*/ 2 h 12"/>
                    <a:gd name="T28" fmla="*/ 0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10" y="1"/>
                      </a:lnTo>
                      <a:lnTo>
                        <a:pt x="11" y="3"/>
                      </a:lnTo>
                      <a:lnTo>
                        <a:pt x="11" y="5"/>
                      </a:lnTo>
                      <a:lnTo>
                        <a:pt x="11" y="8"/>
                      </a:lnTo>
                      <a:lnTo>
                        <a:pt x="10" y="10"/>
                      </a:lnTo>
                      <a:lnTo>
                        <a:pt x="7"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6" name="Freeform 849">
                  <a:extLst>
                    <a:ext uri="{FF2B5EF4-FFF2-40B4-BE49-F238E27FC236}">
                      <a16:creationId xmlns:a16="http://schemas.microsoft.com/office/drawing/2014/main" xmlns="" id="{CA6898F1-5872-48AC-8B31-6DF9EC20E8E1}"/>
                    </a:ext>
                  </a:extLst>
                </p:cNvPr>
                <p:cNvSpPr>
                  <a:spLocks/>
                </p:cNvSpPr>
                <p:nvPr/>
              </p:nvSpPr>
              <p:spPr bwMode="auto">
                <a:xfrm>
                  <a:off x="4760" y="3565"/>
                  <a:ext cx="5" cy="6"/>
                </a:xfrm>
                <a:custGeom>
                  <a:avLst/>
                  <a:gdLst>
                    <a:gd name="T0" fmla="*/ 2 w 11"/>
                    <a:gd name="T1" fmla="*/ 0 h 12"/>
                    <a:gd name="T2" fmla="*/ 2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4 h 12"/>
                    <a:gd name="T16" fmla="*/ 5 w 11"/>
                    <a:gd name="T17" fmla="*/ 5 h 12"/>
                    <a:gd name="T18" fmla="*/ 3 w 11"/>
                    <a:gd name="T19" fmla="*/ 6 h 12"/>
                    <a:gd name="T20" fmla="*/ 2 w 11"/>
                    <a:gd name="T21" fmla="*/ 6 h 12"/>
                    <a:gd name="T22" fmla="*/ 2 w 11"/>
                    <a:gd name="T23" fmla="*/ 6 h 12"/>
                    <a:gd name="T24" fmla="*/ 2 w 11"/>
                    <a:gd name="T25" fmla="*/ 6 h 12"/>
                    <a:gd name="T26" fmla="*/ 0 w 11"/>
                    <a:gd name="T27" fmla="*/ 5 h 12"/>
                    <a:gd name="T28" fmla="*/ 0 w 11"/>
                    <a:gd name="T29" fmla="*/ 4 h 12"/>
                    <a:gd name="T30" fmla="*/ 0 w 11"/>
                    <a:gd name="T31" fmla="*/ 3 h 12"/>
                    <a:gd name="T32" fmla="*/ 0 w 11"/>
                    <a:gd name="T33" fmla="*/ 3 h 12"/>
                    <a:gd name="T34" fmla="*/ 0 w 11"/>
                    <a:gd name="T35" fmla="*/ 2 h 12"/>
                    <a:gd name="T36" fmla="*/ 0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10" y="1"/>
                      </a:lnTo>
                      <a:lnTo>
                        <a:pt x="11" y="3"/>
                      </a:lnTo>
                      <a:lnTo>
                        <a:pt x="11" y="5"/>
                      </a:lnTo>
                      <a:lnTo>
                        <a:pt x="11" y="8"/>
                      </a:lnTo>
                      <a:lnTo>
                        <a:pt x="10" y="10"/>
                      </a:lnTo>
                      <a:lnTo>
                        <a:pt x="7"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7" name="Freeform 850">
                  <a:extLst>
                    <a:ext uri="{FF2B5EF4-FFF2-40B4-BE49-F238E27FC236}">
                      <a16:creationId xmlns:a16="http://schemas.microsoft.com/office/drawing/2014/main" xmlns="" id="{E3D6BC5C-FB80-4178-A7EE-22CD67D07048}"/>
                    </a:ext>
                  </a:extLst>
                </p:cNvPr>
                <p:cNvSpPr>
                  <a:spLocks/>
                </p:cNvSpPr>
                <p:nvPr/>
              </p:nvSpPr>
              <p:spPr bwMode="auto">
                <a:xfrm>
                  <a:off x="4760" y="3574"/>
                  <a:ext cx="5" cy="7"/>
                </a:xfrm>
                <a:custGeom>
                  <a:avLst/>
                  <a:gdLst>
                    <a:gd name="T0" fmla="*/ 2 w 11"/>
                    <a:gd name="T1" fmla="*/ 0 h 13"/>
                    <a:gd name="T2" fmla="*/ 3 w 11"/>
                    <a:gd name="T3" fmla="*/ 1 h 13"/>
                    <a:gd name="T4" fmla="*/ 5 w 11"/>
                    <a:gd name="T5" fmla="*/ 1 h 13"/>
                    <a:gd name="T6" fmla="*/ 5 w 11"/>
                    <a:gd name="T7" fmla="*/ 2 h 13"/>
                    <a:gd name="T8" fmla="*/ 5 w 11"/>
                    <a:gd name="T9" fmla="*/ 4 h 13"/>
                    <a:gd name="T10" fmla="*/ 5 w 11"/>
                    <a:gd name="T11" fmla="*/ 5 h 13"/>
                    <a:gd name="T12" fmla="*/ 5 w 11"/>
                    <a:gd name="T13" fmla="*/ 6 h 13"/>
                    <a:gd name="T14" fmla="*/ 3 w 11"/>
                    <a:gd name="T15" fmla="*/ 6 h 13"/>
                    <a:gd name="T16" fmla="*/ 2 w 11"/>
                    <a:gd name="T17" fmla="*/ 7 h 13"/>
                    <a:gd name="T18" fmla="*/ 2 w 11"/>
                    <a:gd name="T19" fmla="*/ 6 h 13"/>
                    <a:gd name="T20" fmla="*/ 0 w 11"/>
                    <a:gd name="T21" fmla="*/ 6 h 13"/>
                    <a:gd name="T22" fmla="*/ 0 w 11"/>
                    <a:gd name="T23" fmla="*/ 5 h 13"/>
                    <a:gd name="T24" fmla="*/ 0 w 11"/>
                    <a:gd name="T25" fmla="*/ 4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7"/>
                      </a:lnTo>
                      <a:lnTo>
                        <a:pt x="11" y="9"/>
                      </a:lnTo>
                      <a:lnTo>
                        <a:pt x="10" y="11"/>
                      </a:lnTo>
                      <a:lnTo>
                        <a:pt x="7" y="12"/>
                      </a:lnTo>
                      <a:lnTo>
                        <a:pt x="5" y="13"/>
                      </a:lnTo>
                      <a:lnTo>
                        <a:pt x="4" y="12"/>
                      </a:lnTo>
                      <a:lnTo>
                        <a:pt x="1" y="11"/>
                      </a:lnTo>
                      <a:lnTo>
                        <a:pt x="0" y="9"/>
                      </a:lnTo>
                      <a:lnTo>
                        <a:pt x="0" y="7"/>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8" name="Freeform 851">
                  <a:extLst>
                    <a:ext uri="{FF2B5EF4-FFF2-40B4-BE49-F238E27FC236}">
                      <a16:creationId xmlns:a16="http://schemas.microsoft.com/office/drawing/2014/main" xmlns="" id="{63467997-7409-4372-AED4-B1C8FF557260}"/>
                    </a:ext>
                  </a:extLst>
                </p:cNvPr>
                <p:cNvSpPr>
                  <a:spLocks/>
                </p:cNvSpPr>
                <p:nvPr/>
              </p:nvSpPr>
              <p:spPr bwMode="auto">
                <a:xfrm>
                  <a:off x="4760" y="3574"/>
                  <a:ext cx="5" cy="7"/>
                </a:xfrm>
                <a:custGeom>
                  <a:avLst/>
                  <a:gdLst>
                    <a:gd name="T0" fmla="*/ 2 w 11"/>
                    <a:gd name="T1" fmla="*/ 0 h 13"/>
                    <a:gd name="T2" fmla="*/ 2 w 11"/>
                    <a:gd name="T3" fmla="*/ 0 h 13"/>
                    <a:gd name="T4" fmla="*/ 3 w 11"/>
                    <a:gd name="T5" fmla="*/ 1 h 13"/>
                    <a:gd name="T6" fmla="*/ 5 w 11"/>
                    <a:gd name="T7" fmla="*/ 1 h 13"/>
                    <a:gd name="T8" fmla="*/ 5 w 11"/>
                    <a:gd name="T9" fmla="*/ 2 h 13"/>
                    <a:gd name="T10" fmla="*/ 5 w 11"/>
                    <a:gd name="T11" fmla="*/ 4 h 13"/>
                    <a:gd name="T12" fmla="*/ 5 w 11"/>
                    <a:gd name="T13" fmla="*/ 4 h 13"/>
                    <a:gd name="T14" fmla="*/ 5 w 11"/>
                    <a:gd name="T15" fmla="*/ 5 h 13"/>
                    <a:gd name="T16" fmla="*/ 5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5 h 13"/>
                    <a:gd name="T30" fmla="*/ 0 w 11"/>
                    <a:gd name="T31" fmla="*/ 4 h 13"/>
                    <a:gd name="T32" fmla="*/ 0 w 11"/>
                    <a:gd name="T33" fmla="*/ 4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7"/>
                      </a:lnTo>
                      <a:lnTo>
                        <a:pt x="11" y="9"/>
                      </a:lnTo>
                      <a:lnTo>
                        <a:pt x="10" y="11"/>
                      </a:lnTo>
                      <a:lnTo>
                        <a:pt x="7" y="12"/>
                      </a:lnTo>
                      <a:lnTo>
                        <a:pt x="5" y="13"/>
                      </a:lnTo>
                      <a:lnTo>
                        <a:pt x="4" y="12"/>
                      </a:lnTo>
                      <a:lnTo>
                        <a:pt x="1" y="11"/>
                      </a:lnTo>
                      <a:lnTo>
                        <a:pt x="0" y="9"/>
                      </a:lnTo>
                      <a:lnTo>
                        <a:pt x="0" y="7"/>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9" name="Freeform 852">
                  <a:extLst>
                    <a:ext uri="{FF2B5EF4-FFF2-40B4-BE49-F238E27FC236}">
                      <a16:creationId xmlns:a16="http://schemas.microsoft.com/office/drawing/2014/main" xmlns="" id="{4F90BA9A-0F27-490E-A43F-006DC532B67F}"/>
                    </a:ext>
                  </a:extLst>
                </p:cNvPr>
                <p:cNvSpPr>
                  <a:spLocks/>
                </p:cNvSpPr>
                <p:nvPr/>
              </p:nvSpPr>
              <p:spPr bwMode="auto">
                <a:xfrm>
                  <a:off x="4760" y="3585"/>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4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4"/>
                      </a:lnTo>
                      <a:lnTo>
                        <a:pt x="10" y="6"/>
                      </a:lnTo>
                      <a:lnTo>
                        <a:pt x="10" y="8"/>
                      </a:lnTo>
                      <a:lnTo>
                        <a:pt x="9" y="11"/>
                      </a:lnTo>
                      <a:lnTo>
                        <a:pt x="6" y="12"/>
                      </a:lnTo>
                      <a:lnTo>
                        <a:pt x="5" y="13"/>
                      </a:lnTo>
                      <a:lnTo>
                        <a:pt x="3" y="12"/>
                      </a:lnTo>
                      <a:lnTo>
                        <a:pt x="2" y="11"/>
                      </a:lnTo>
                      <a:lnTo>
                        <a:pt x="0" y="8"/>
                      </a:lnTo>
                      <a:lnTo>
                        <a:pt x="0" y="6"/>
                      </a:lnTo>
                      <a:lnTo>
                        <a:pt x="0" y="4"/>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0" name="Freeform 853">
                  <a:extLst>
                    <a:ext uri="{FF2B5EF4-FFF2-40B4-BE49-F238E27FC236}">
                      <a16:creationId xmlns:a16="http://schemas.microsoft.com/office/drawing/2014/main" xmlns="" id="{5B283EF1-0897-4613-9F8F-23E0F3016961}"/>
                    </a:ext>
                  </a:extLst>
                </p:cNvPr>
                <p:cNvSpPr>
                  <a:spLocks/>
                </p:cNvSpPr>
                <p:nvPr/>
              </p:nvSpPr>
              <p:spPr bwMode="auto">
                <a:xfrm>
                  <a:off x="4760" y="3585"/>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4"/>
                      </a:lnTo>
                      <a:lnTo>
                        <a:pt x="10" y="6"/>
                      </a:lnTo>
                      <a:lnTo>
                        <a:pt x="10" y="8"/>
                      </a:lnTo>
                      <a:lnTo>
                        <a:pt x="9" y="11"/>
                      </a:lnTo>
                      <a:lnTo>
                        <a:pt x="6" y="12"/>
                      </a:lnTo>
                      <a:lnTo>
                        <a:pt x="5" y="13"/>
                      </a:lnTo>
                      <a:lnTo>
                        <a:pt x="3" y="12"/>
                      </a:lnTo>
                      <a:lnTo>
                        <a:pt x="2" y="11"/>
                      </a:lnTo>
                      <a:lnTo>
                        <a:pt x="0" y="8"/>
                      </a:lnTo>
                      <a:lnTo>
                        <a:pt x="0" y="6"/>
                      </a:lnTo>
                      <a:lnTo>
                        <a:pt x="0" y="4"/>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1" name="Freeform 854">
                  <a:extLst>
                    <a:ext uri="{FF2B5EF4-FFF2-40B4-BE49-F238E27FC236}">
                      <a16:creationId xmlns:a16="http://schemas.microsoft.com/office/drawing/2014/main" xmlns="" id="{FBC8681C-E3CB-40D6-AE40-A4E5848727C4}"/>
                    </a:ext>
                  </a:extLst>
                </p:cNvPr>
                <p:cNvSpPr>
                  <a:spLocks/>
                </p:cNvSpPr>
                <p:nvPr/>
              </p:nvSpPr>
              <p:spPr bwMode="auto">
                <a:xfrm>
                  <a:off x="4760" y="3596"/>
                  <a:ext cx="5" cy="6"/>
                </a:xfrm>
                <a:custGeom>
                  <a:avLst/>
                  <a:gdLst>
                    <a:gd name="T0" fmla="*/ 3 w 10"/>
                    <a:gd name="T1" fmla="*/ 0 h 12"/>
                    <a:gd name="T2" fmla="*/ 3 w 10"/>
                    <a:gd name="T3" fmla="*/ 1 h 12"/>
                    <a:gd name="T4" fmla="*/ 5 w 10"/>
                    <a:gd name="T5" fmla="*/ 1 h 12"/>
                    <a:gd name="T6" fmla="*/ 5 w 10"/>
                    <a:gd name="T7" fmla="*/ 3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1 w 10"/>
                    <a:gd name="T31" fmla="*/ 1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1"/>
                      </a:lnTo>
                      <a:lnTo>
                        <a:pt x="9" y="2"/>
                      </a:lnTo>
                      <a:lnTo>
                        <a:pt x="10" y="5"/>
                      </a:lnTo>
                      <a:lnTo>
                        <a:pt x="10" y="7"/>
                      </a:lnTo>
                      <a:lnTo>
                        <a:pt x="10" y="9"/>
                      </a:lnTo>
                      <a:lnTo>
                        <a:pt x="9" y="11"/>
                      </a:lnTo>
                      <a:lnTo>
                        <a:pt x="6" y="12"/>
                      </a:lnTo>
                      <a:lnTo>
                        <a:pt x="5" y="12"/>
                      </a:lnTo>
                      <a:lnTo>
                        <a:pt x="3" y="12"/>
                      </a:lnTo>
                      <a:lnTo>
                        <a:pt x="2" y="11"/>
                      </a:lnTo>
                      <a:lnTo>
                        <a:pt x="0" y="9"/>
                      </a:lnTo>
                      <a:lnTo>
                        <a:pt x="0" y="7"/>
                      </a:lnTo>
                      <a:lnTo>
                        <a:pt x="0" y="5"/>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2" name="Freeform 855">
                  <a:extLst>
                    <a:ext uri="{FF2B5EF4-FFF2-40B4-BE49-F238E27FC236}">
                      <a16:creationId xmlns:a16="http://schemas.microsoft.com/office/drawing/2014/main" xmlns="" id="{E3960795-BFAA-4CC8-991A-8286C696579E}"/>
                    </a:ext>
                  </a:extLst>
                </p:cNvPr>
                <p:cNvSpPr>
                  <a:spLocks/>
                </p:cNvSpPr>
                <p:nvPr/>
              </p:nvSpPr>
              <p:spPr bwMode="auto">
                <a:xfrm>
                  <a:off x="4760" y="3596"/>
                  <a:ext cx="5" cy="6"/>
                </a:xfrm>
                <a:custGeom>
                  <a:avLst/>
                  <a:gdLst>
                    <a:gd name="T0" fmla="*/ 3 w 10"/>
                    <a:gd name="T1" fmla="*/ 0 h 12"/>
                    <a:gd name="T2" fmla="*/ 3 w 10"/>
                    <a:gd name="T3" fmla="*/ 0 h 12"/>
                    <a:gd name="T4" fmla="*/ 3 w 10"/>
                    <a:gd name="T5" fmla="*/ 1 h 12"/>
                    <a:gd name="T6" fmla="*/ 5 w 10"/>
                    <a:gd name="T7" fmla="*/ 1 h 12"/>
                    <a:gd name="T8" fmla="*/ 5 w 10"/>
                    <a:gd name="T9" fmla="*/ 3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1 w 10"/>
                    <a:gd name="T39" fmla="*/ 1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1"/>
                      </a:lnTo>
                      <a:lnTo>
                        <a:pt x="9" y="2"/>
                      </a:lnTo>
                      <a:lnTo>
                        <a:pt x="10" y="5"/>
                      </a:lnTo>
                      <a:lnTo>
                        <a:pt x="10" y="7"/>
                      </a:lnTo>
                      <a:lnTo>
                        <a:pt x="10" y="9"/>
                      </a:lnTo>
                      <a:lnTo>
                        <a:pt x="9" y="11"/>
                      </a:lnTo>
                      <a:lnTo>
                        <a:pt x="6" y="12"/>
                      </a:lnTo>
                      <a:lnTo>
                        <a:pt x="5" y="12"/>
                      </a:lnTo>
                      <a:lnTo>
                        <a:pt x="3" y="12"/>
                      </a:lnTo>
                      <a:lnTo>
                        <a:pt x="2" y="11"/>
                      </a:lnTo>
                      <a:lnTo>
                        <a:pt x="0" y="9"/>
                      </a:lnTo>
                      <a:lnTo>
                        <a:pt x="0" y="7"/>
                      </a:lnTo>
                      <a:lnTo>
                        <a:pt x="0" y="5"/>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3" name="Freeform 856">
                  <a:extLst>
                    <a:ext uri="{FF2B5EF4-FFF2-40B4-BE49-F238E27FC236}">
                      <a16:creationId xmlns:a16="http://schemas.microsoft.com/office/drawing/2014/main" xmlns="" id="{452EFA89-0796-4081-B646-201E677DB4E0}"/>
                    </a:ext>
                  </a:extLst>
                </p:cNvPr>
                <p:cNvSpPr>
                  <a:spLocks/>
                </p:cNvSpPr>
                <p:nvPr/>
              </p:nvSpPr>
              <p:spPr bwMode="auto">
                <a:xfrm>
                  <a:off x="4760" y="3606"/>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3 h 12"/>
                    <a:gd name="T12" fmla="*/ 5 w 10"/>
                    <a:gd name="T13" fmla="*/ 5 h 12"/>
                    <a:gd name="T14" fmla="*/ 3 w 10"/>
                    <a:gd name="T15" fmla="*/ 5 h 12"/>
                    <a:gd name="T16" fmla="*/ 3 w 10"/>
                    <a:gd name="T17" fmla="*/ 6 h 12"/>
                    <a:gd name="T18" fmla="*/ 1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7"/>
                      </a:lnTo>
                      <a:lnTo>
                        <a:pt x="9" y="9"/>
                      </a:lnTo>
                      <a:lnTo>
                        <a:pt x="6" y="10"/>
                      </a:lnTo>
                      <a:lnTo>
                        <a:pt x="5" y="12"/>
                      </a:lnTo>
                      <a:lnTo>
                        <a:pt x="3" y="10"/>
                      </a:lnTo>
                      <a:lnTo>
                        <a:pt x="2" y="9"/>
                      </a:lnTo>
                      <a:lnTo>
                        <a:pt x="0" y="7"/>
                      </a:lnTo>
                      <a:lnTo>
                        <a:pt x="0" y="5"/>
                      </a:lnTo>
                      <a:lnTo>
                        <a:pt x="0" y="3"/>
                      </a:lnTo>
                      <a:lnTo>
                        <a:pt x="2"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4" name="Freeform 857">
                  <a:extLst>
                    <a:ext uri="{FF2B5EF4-FFF2-40B4-BE49-F238E27FC236}">
                      <a16:creationId xmlns:a16="http://schemas.microsoft.com/office/drawing/2014/main" xmlns="" id="{B93A904C-E12B-4F9D-A205-F814475353EC}"/>
                    </a:ext>
                  </a:extLst>
                </p:cNvPr>
                <p:cNvSpPr>
                  <a:spLocks/>
                </p:cNvSpPr>
                <p:nvPr/>
              </p:nvSpPr>
              <p:spPr bwMode="auto">
                <a:xfrm>
                  <a:off x="4760" y="3606"/>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3 h 12"/>
                    <a:gd name="T16" fmla="*/ 5 w 10"/>
                    <a:gd name="T17" fmla="*/ 5 h 12"/>
                    <a:gd name="T18" fmla="*/ 3 w 10"/>
                    <a:gd name="T19" fmla="*/ 5 h 12"/>
                    <a:gd name="T20" fmla="*/ 3 w 10"/>
                    <a:gd name="T21" fmla="*/ 6 h 12"/>
                    <a:gd name="T22" fmla="*/ 3 w 10"/>
                    <a:gd name="T23" fmla="*/ 6 h 12"/>
                    <a:gd name="T24" fmla="*/ 1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7"/>
                      </a:lnTo>
                      <a:lnTo>
                        <a:pt x="9" y="9"/>
                      </a:lnTo>
                      <a:lnTo>
                        <a:pt x="6" y="10"/>
                      </a:lnTo>
                      <a:lnTo>
                        <a:pt x="5" y="12"/>
                      </a:lnTo>
                      <a:lnTo>
                        <a:pt x="3" y="10"/>
                      </a:lnTo>
                      <a:lnTo>
                        <a:pt x="2" y="9"/>
                      </a:lnTo>
                      <a:lnTo>
                        <a:pt x="0" y="7"/>
                      </a:lnTo>
                      <a:lnTo>
                        <a:pt x="0" y="5"/>
                      </a:lnTo>
                      <a:lnTo>
                        <a:pt x="0" y="3"/>
                      </a:lnTo>
                      <a:lnTo>
                        <a:pt x="2"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5" name="Freeform 858">
                  <a:extLst>
                    <a:ext uri="{FF2B5EF4-FFF2-40B4-BE49-F238E27FC236}">
                      <a16:creationId xmlns:a16="http://schemas.microsoft.com/office/drawing/2014/main" xmlns="" id="{E8D08D1C-FA5E-4D67-B606-0BC167A8231A}"/>
                    </a:ext>
                  </a:extLst>
                </p:cNvPr>
                <p:cNvSpPr>
                  <a:spLocks/>
                </p:cNvSpPr>
                <p:nvPr/>
              </p:nvSpPr>
              <p:spPr bwMode="auto">
                <a:xfrm>
                  <a:off x="4760" y="3616"/>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4"/>
                      </a:lnTo>
                      <a:lnTo>
                        <a:pt x="10" y="7"/>
                      </a:lnTo>
                      <a:lnTo>
                        <a:pt x="10" y="9"/>
                      </a:lnTo>
                      <a:lnTo>
                        <a:pt x="9" y="11"/>
                      </a:lnTo>
                      <a:lnTo>
                        <a:pt x="6" y="12"/>
                      </a:lnTo>
                      <a:lnTo>
                        <a:pt x="5" y="13"/>
                      </a:lnTo>
                      <a:lnTo>
                        <a:pt x="3" y="12"/>
                      </a:lnTo>
                      <a:lnTo>
                        <a:pt x="2" y="11"/>
                      </a:lnTo>
                      <a:lnTo>
                        <a:pt x="0" y="9"/>
                      </a:lnTo>
                      <a:lnTo>
                        <a:pt x="0" y="7"/>
                      </a:lnTo>
                      <a:lnTo>
                        <a:pt x="0" y="4"/>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6" name="Freeform 859">
                  <a:extLst>
                    <a:ext uri="{FF2B5EF4-FFF2-40B4-BE49-F238E27FC236}">
                      <a16:creationId xmlns:a16="http://schemas.microsoft.com/office/drawing/2014/main" xmlns="" id="{F57AB179-F6A9-489C-BF59-0519A5EBE8B2}"/>
                    </a:ext>
                  </a:extLst>
                </p:cNvPr>
                <p:cNvSpPr>
                  <a:spLocks/>
                </p:cNvSpPr>
                <p:nvPr/>
              </p:nvSpPr>
              <p:spPr bwMode="auto">
                <a:xfrm>
                  <a:off x="4760" y="3616"/>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4"/>
                      </a:lnTo>
                      <a:lnTo>
                        <a:pt x="10" y="7"/>
                      </a:lnTo>
                      <a:lnTo>
                        <a:pt x="10" y="9"/>
                      </a:lnTo>
                      <a:lnTo>
                        <a:pt x="9" y="11"/>
                      </a:lnTo>
                      <a:lnTo>
                        <a:pt x="6" y="12"/>
                      </a:lnTo>
                      <a:lnTo>
                        <a:pt x="5" y="13"/>
                      </a:lnTo>
                      <a:lnTo>
                        <a:pt x="3" y="12"/>
                      </a:lnTo>
                      <a:lnTo>
                        <a:pt x="2" y="11"/>
                      </a:lnTo>
                      <a:lnTo>
                        <a:pt x="0" y="9"/>
                      </a:lnTo>
                      <a:lnTo>
                        <a:pt x="0" y="7"/>
                      </a:lnTo>
                      <a:lnTo>
                        <a:pt x="0" y="4"/>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7" name="Freeform 860">
                  <a:extLst>
                    <a:ext uri="{FF2B5EF4-FFF2-40B4-BE49-F238E27FC236}">
                      <a16:creationId xmlns:a16="http://schemas.microsoft.com/office/drawing/2014/main" xmlns="" id="{8E27CFBA-2393-41D8-9044-7B9B8BACCB96}"/>
                    </a:ext>
                  </a:extLst>
                </p:cNvPr>
                <p:cNvSpPr>
                  <a:spLocks/>
                </p:cNvSpPr>
                <p:nvPr/>
              </p:nvSpPr>
              <p:spPr bwMode="auto">
                <a:xfrm>
                  <a:off x="4760" y="3626"/>
                  <a:ext cx="6" cy="6"/>
                </a:xfrm>
                <a:custGeom>
                  <a:avLst/>
                  <a:gdLst>
                    <a:gd name="T0" fmla="*/ 3 w 11"/>
                    <a:gd name="T1" fmla="*/ 0 h 11"/>
                    <a:gd name="T2" fmla="*/ 4 w 11"/>
                    <a:gd name="T3" fmla="*/ 0 h 11"/>
                    <a:gd name="T4" fmla="*/ 5 w 11"/>
                    <a:gd name="T5" fmla="*/ 1 h 11"/>
                    <a:gd name="T6" fmla="*/ 6 w 11"/>
                    <a:gd name="T7" fmla="*/ 2 h 11"/>
                    <a:gd name="T8" fmla="*/ 6 w 11"/>
                    <a:gd name="T9" fmla="*/ 3 h 11"/>
                    <a:gd name="T10" fmla="*/ 6 w 11"/>
                    <a:gd name="T11" fmla="*/ 4 h 11"/>
                    <a:gd name="T12" fmla="*/ 5 w 11"/>
                    <a:gd name="T13" fmla="*/ 5 h 11"/>
                    <a:gd name="T14" fmla="*/ 4 w 11"/>
                    <a:gd name="T15" fmla="*/ 6 h 11"/>
                    <a:gd name="T16" fmla="*/ 3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0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8" y="0"/>
                      </a:lnTo>
                      <a:lnTo>
                        <a:pt x="10" y="1"/>
                      </a:lnTo>
                      <a:lnTo>
                        <a:pt x="11" y="3"/>
                      </a:lnTo>
                      <a:lnTo>
                        <a:pt x="11" y="5"/>
                      </a:lnTo>
                      <a:lnTo>
                        <a:pt x="11" y="8"/>
                      </a:lnTo>
                      <a:lnTo>
                        <a:pt x="10" y="9"/>
                      </a:lnTo>
                      <a:lnTo>
                        <a:pt x="8" y="11"/>
                      </a:lnTo>
                      <a:lnTo>
                        <a:pt x="5" y="11"/>
                      </a:lnTo>
                      <a:lnTo>
                        <a:pt x="4" y="11"/>
                      </a:lnTo>
                      <a:lnTo>
                        <a:pt x="2" y="9"/>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8" name="Freeform 861">
                  <a:extLst>
                    <a:ext uri="{FF2B5EF4-FFF2-40B4-BE49-F238E27FC236}">
                      <a16:creationId xmlns:a16="http://schemas.microsoft.com/office/drawing/2014/main" xmlns="" id="{2D43735F-A011-46A5-BB28-6ED47E2BDAE7}"/>
                    </a:ext>
                  </a:extLst>
                </p:cNvPr>
                <p:cNvSpPr>
                  <a:spLocks/>
                </p:cNvSpPr>
                <p:nvPr/>
              </p:nvSpPr>
              <p:spPr bwMode="auto">
                <a:xfrm>
                  <a:off x="4760" y="3626"/>
                  <a:ext cx="6" cy="6"/>
                </a:xfrm>
                <a:custGeom>
                  <a:avLst/>
                  <a:gdLst>
                    <a:gd name="T0" fmla="*/ 3 w 11"/>
                    <a:gd name="T1" fmla="*/ 0 h 11"/>
                    <a:gd name="T2" fmla="*/ 3 w 11"/>
                    <a:gd name="T3" fmla="*/ 0 h 11"/>
                    <a:gd name="T4" fmla="*/ 4 w 11"/>
                    <a:gd name="T5" fmla="*/ 0 h 11"/>
                    <a:gd name="T6" fmla="*/ 5 w 11"/>
                    <a:gd name="T7" fmla="*/ 1 h 11"/>
                    <a:gd name="T8" fmla="*/ 6 w 11"/>
                    <a:gd name="T9" fmla="*/ 2 h 11"/>
                    <a:gd name="T10" fmla="*/ 6 w 11"/>
                    <a:gd name="T11" fmla="*/ 3 h 11"/>
                    <a:gd name="T12" fmla="*/ 6 w 11"/>
                    <a:gd name="T13" fmla="*/ 3 h 11"/>
                    <a:gd name="T14" fmla="*/ 6 w 11"/>
                    <a:gd name="T15" fmla="*/ 4 h 11"/>
                    <a:gd name="T16" fmla="*/ 5 w 11"/>
                    <a:gd name="T17" fmla="*/ 5 h 11"/>
                    <a:gd name="T18" fmla="*/ 4 w 11"/>
                    <a:gd name="T19" fmla="*/ 6 h 11"/>
                    <a:gd name="T20" fmla="*/ 3 w 11"/>
                    <a:gd name="T21" fmla="*/ 6 h 11"/>
                    <a:gd name="T22" fmla="*/ 3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0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8" y="0"/>
                      </a:lnTo>
                      <a:lnTo>
                        <a:pt x="10" y="1"/>
                      </a:lnTo>
                      <a:lnTo>
                        <a:pt x="11" y="3"/>
                      </a:lnTo>
                      <a:lnTo>
                        <a:pt x="11" y="5"/>
                      </a:lnTo>
                      <a:lnTo>
                        <a:pt x="11" y="8"/>
                      </a:lnTo>
                      <a:lnTo>
                        <a:pt x="10" y="9"/>
                      </a:lnTo>
                      <a:lnTo>
                        <a:pt x="8" y="11"/>
                      </a:lnTo>
                      <a:lnTo>
                        <a:pt x="5" y="11"/>
                      </a:lnTo>
                      <a:lnTo>
                        <a:pt x="4" y="11"/>
                      </a:lnTo>
                      <a:lnTo>
                        <a:pt x="2" y="9"/>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9" name="Freeform 862">
                  <a:extLst>
                    <a:ext uri="{FF2B5EF4-FFF2-40B4-BE49-F238E27FC236}">
                      <a16:creationId xmlns:a16="http://schemas.microsoft.com/office/drawing/2014/main" xmlns="" id="{647FB82F-65E0-4FD9-AFCA-50AABF8DF7AC}"/>
                    </a:ext>
                  </a:extLst>
                </p:cNvPr>
                <p:cNvSpPr>
                  <a:spLocks/>
                </p:cNvSpPr>
                <p:nvPr/>
              </p:nvSpPr>
              <p:spPr bwMode="auto">
                <a:xfrm>
                  <a:off x="4760" y="3635"/>
                  <a:ext cx="6" cy="7"/>
                </a:xfrm>
                <a:custGeom>
                  <a:avLst/>
                  <a:gdLst>
                    <a:gd name="T0" fmla="*/ 3 w 11"/>
                    <a:gd name="T1" fmla="*/ 0 h 13"/>
                    <a:gd name="T2" fmla="*/ 4 w 11"/>
                    <a:gd name="T3" fmla="*/ 1 h 13"/>
                    <a:gd name="T4" fmla="*/ 5 w 11"/>
                    <a:gd name="T5" fmla="*/ 1 h 13"/>
                    <a:gd name="T6" fmla="*/ 6 w 11"/>
                    <a:gd name="T7" fmla="*/ 2 h 13"/>
                    <a:gd name="T8" fmla="*/ 6 w 11"/>
                    <a:gd name="T9" fmla="*/ 3 h 13"/>
                    <a:gd name="T10" fmla="*/ 6 w 11"/>
                    <a:gd name="T11" fmla="*/ 5 h 13"/>
                    <a:gd name="T12" fmla="*/ 5 w 11"/>
                    <a:gd name="T13" fmla="*/ 6 h 13"/>
                    <a:gd name="T14" fmla="*/ 4 w 11"/>
                    <a:gd name="T15" fmla="*/ 6 h 13"/>
                    <a:gd name="T16" fmla="*/ 3 w 11"/>
                    <a:gd name="T17" fmla="*/ 7 h 13"/>
                    <a:gd name="T18" fmla="*/ 2 w 11"/>
                    <a:gd name="T19" fmla="*/ 6 h 13"/>
                    <a:gd name="T20" fmla="*/ 1 w 11"/>
                    <a:gd name="T21" fmla="*/ 6 h 13"/>
                    <a:gd name="T22" fmla="*/ 0 w 11"/>
                    <a:gd name="T23" fmla="*/ 5 h 13"/>
                    <a:gd name="T24" fmla="*/ 0 w 11"/>
                    <a:gd name="T25" fmla="*/ 3 h 13"/>
                    <a:gd name="T26" fmla="*/ 0 w 11"/>
                    <a:gd name="T27" fmla="*/ 2 h 13"/>
                    <a:gd name="T28" fmla="*/ 1 w 11"/>
                    <a:gd name="T29" fmla="*/ 1 h 13"/>
                    <a:gd name="T30" fmla="*/ 2 w 11"/>
                    <a:gd name="T31" fmla="*/ 1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2"/>
                      </a:lnTo>
                      <a:lnTo>
                        <a:pt x="11" y="4"/>
                      </a:lnTo>
                      <a:lnTo>
                        <a:pt x="11" y="6"/>
                      </a:lnTo>
                      <a:lnTo>
                        <a:pt x="11" y="9"/>
                      </a:lnTo>
                      <a:lnTo>
                        <a:pt x="10" y="11"/>
                      </a:lnTo>
                      <a:lnTo>
                        <a:pt x="8" y="12"/>
                      </a:lnTo>
                      <a:lnTo>
                        <a:pt x="5" y="13"/>
                      </a:lnTo>
                      <a:lnTo>
                        <a:pt x="4" y="12"/>
                      </a:lnTo>
                      <a:lnTo>
                        <a:pt x="2" y="11"/>
                      </a:lnTo>
                      <a:lnTo>
                        <a:pt x="0" y="9"/>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0" name="Freeform 863">
                  <a:extLst>
                    <a:ext uri="{FF2B5EF4-FFF2-40B4-BE49-F238E27FC236}">
                      <a16:creationId xmlns:a16="http://schemas.microsoft.com/office/drawing/2014/main" xmlns="" id="{8DD65A92-3A5E-47C5-9028-A80582E48424}"/>
                    </a:ext>
                  </a:extLst>
                </p:cNvPr>
                <p:cNvSpPr>
                  <a:spLocks/>
                </p:cNvSpPr>
                <p:nvPr/>
              </p:nvSpPr>
              <p:spPr bwMode="auto">
                <a:xfrm>
                  <a:off x="4760" y="3635"/>
                  <a:ext cx="6" cy="7"/>
                </a:xfrm>
                <a:custGeom>
                  <a:avLst/>
                  <a:gdLst>
                    <a:gd name="T0" fmla="*/ 3 w 11"/>
                    <a:gd name="T1" fmla="*/ 0 h 13"/>
                    <a:gd name="T2" fmla="*/ 3 w 11"/>
                    <a:gd name="T3" fmla="*/ 0 h 13"/>
                    <a:gd name="T4" fmla="*/ 4 w 11"/>
                    <a:gd name="T5" fmla="*/ 1 h 13"/>
                    <a:gd name="T6" fmla="*/ 5 w 11"/>
                    <a:gd name="T7" fmla="*/ 1 h 13"/>
                    <a:gd name="T8" fmla="*/ 6 w 11"/>
                    <a:gd name="T9" fmla="*/ 2 h 13"/>
                    <a:gd name="T10" fmla="*/ 6 w 11"/>
                    <a:gd name="T11" fmla="*/ 3 h 13"/>
                    <a:gd name="T12" fmla="*/ 6 w 11"/>
                    <a:gd name="T13" fmla="*/ 3 h 13"/>
                    <a:gd name="T14" fmla="*/ 6 w 11"/>
                    <a:gd name="T15" fmla="*/ 5 h 13"/>
                    <a:gd name="T16" fmla="*/ 5 w 11"/>
                    <a:gd name="T17" fmla="*/ 6 h 13"/>
                    <a:gd name="T18" fmla="*/ 4 w 11"/>
                    <a:gd name="T19" fmla="*/ 6 h 13"/>
                    <a:gd name="T20" fmla="*/ 3 w 11"/>
                    <a:gd name="T21" fmla="*/ 7 h 13"/>
                    <a:gd name="T22" fmla="*/ 3 w 11"/>
                    <a:gd name="T23" fmla="*/ 7 h 13"/>
                    <a:gd name="T24" fmla="*/ 2 w 11"/>
                    <a:gd name="T25" fmla="*/ 6 h 13"/>
                    <a:gd name="T26" fmla="*/ 1 w 11"/>
                    <a:gd name="T27" fmla="*/ 6 h 13"/>
                    <a:gd name="T28" fmla="*/ 0 w 11"/>
                    <a:gd name="T29" fmla="*/ 5 h 13"/>
                    <a:gd name="T30" fmla="*/ 0 w 11"/>
                    <a:gd name="T31" fmla="*/ 3 h 13"/>
                    <a:gd name="T32" fmla="*/ 0 w 11"/>
                    <a:gd name="T33" fmla="*/ 3 h 13"/>
                    <a:gd name="T34" fmla="*/ 0 w 11"/>
                    <a:gd name="T35" fmla="*/ 2 h 13"/>
                    <a:gd name="T36" fmla="*/ 1 w 11"/>
                    <a:gd name="T37" fmla="*/ 1 h 13"/>
                    <a:gd name="T38" fmla="*/ 2 w 11"/>
                    <a:gd name="T39" fmla="*/ 1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2"/>
                      </a:lnTo>
                      <a:lnTo>
                        <a:pt x="11" y="4"/>
                      </a:lnTo>
                      <a:lnTo>
                        <a:pt x="11" y="6"/>
                      </a:lnTo>
                      <a:lnTo>
                        <a:pt x="11" y="9"/>
                      </a:lnTo>
                      <a:lnTo>
                        <a:pt x="10" y="11"/>
                      </a:lnTo>
                      <a:lnTo>
                        <a:pt x="8" y="12"/>
                      </a:lnTo>
                      <a:lnTo>
                        <a:pt x="5" y="13"/>
                      </a:lnTo>
                      <a:lnTo>
                        <a:pt x="4" y="12"/>
                      </a:lnTo>
                      <a:lnTo>
                        <a:pt x="2" y="11"/>
                      </a:lnTo>
                      <a:lnTo>
                        <a:pt x="0" y="9"/>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1" name="Freeform 864">
                  <a:extLst>
                    <a:ext uri="{FF2B5EF4-FFF2-40B4-BE49-F238E27FC236}">
                      <a16:creationId xmlns:a16="http://schemas.microsoft.com/office/drawing/2014/main" xmlns="" id="{9817FF64-5F6C-451A-82FD-88F9AC904EA4}"/>
                    </a:ext>
                  </a:extLst>
                </p:cNvPr>
                <p:cNvSpPr>
                  <a:spLocks/>
                </p:cNvSpPr>
                <p:nvPr/>
              </p:nvSpPr>
              <p:spPr bwMode="auto">
                <a:xfrm>
                  <a:off x="4760" y="364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4"/>
                      </a:lnTo>
                      <a:lnTo>
                        <a:pt x="11" y="7"/>
                      </a:lnTo>
                      <a:lnTo>
                        <a:pt x="11" y="9"/>
                      </a:lnTo>
                      <a:lnTo>
                        <a:pt x="10" y="11"/>
                      </a:lnTo>
                      <a:lnTo>
                        <a:pt x="8" y="12"/>
                      </a:lnTo>
                      <a:lnTo>
                        <a:pt x="5" y="12"/>
                      </a:lnTo>
                      <a:lnTo>
                        <a:pt x="4" y="12"/>
                      </a:lnTo>
                      <a:lnTo>
                        <a:pt x="2" y="11"/>
                      </a:lnTo>
                      <a:lnTo>
                        <a:pt x="0" y="9"/>
                      </a:lnTo>
                      <a:lnTo>
                        <a:pt x="0" y="7"/>
                      </a:lnTo>
                      <a:lnTo>
                        <a:pt x="0" y="4"/>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2" name="Freeform 865">
                  <a:extLst>
                    <a:ext uri="{FF2B5EF4-FFF2-40B4-BE49-F238E27FC236}">
                      <a16:creationId xmlns:a16="http://schemas.microsoft.com/office/drawing/2014/main" xmlns="" id="{F16419C5-C355-40E0-B6AA-00A69A0B9038}"/>
                    </a:ext>
                  </a:extLst>
                </p:cNvPr>
                <p:cNvSpPr>
                  <a:spLocks/>
                </p:cNvSpPr>
                <p:nvPr/>
              </p:nvSpPr>
              <p:spPr bwMode="auto">
                <a:xfrm>
                  <a:off x="4760" y="364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4"/>
                      </a:lnTo>
                      <a:lnTo>
                        <a:pt x="11" y="7"/>
                      </a:lnTo>
                      <a:lnTo>
                        <a:pt x="11" y="9"/>
                      </a:lnTo>
                      <a:lnTo>
                        <a:pt x="10" y="11"/>
                      </a:lnTo>
                      <a:lnTo>
                        <a:pt x="8" y="12"/>
                      </a:lnTo>
                      <a:lnTo>
                        <a:pt x="5" y="12"/>
                      </a:lnTo>
                      <a:lnTo>
                        <a:pt x="4" y="12"/>
                      </a:lnTo>
                      <a:lnTo>
                        <a:pt x="2" y="11"/>
                      </a:lnTo>
                      <a:lnTo>
                        <a:pt x="0" y="9"/>
                      </a:lnTo>
                      <a:lnTo>
                        <a:pt x="0" y="7"/>
                      </a:lnTo>
                      <a:lnTo>
                        <a:pt x="0" y="4"/>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3" name="Freeform 866">
                  <a:extLst>
                    <a:ext uri="{FF2B5EF4-FFF2-40B4-BE49-F238E27FC236}">
                      <a16:creationId xmlns:a16="http://schemas.microsoft.com/office/drawing/2014/main" xmlns="" id="{F4953257-77EB-4ED3-831E-6773A5AADACC}"/>
                    </a:ext>
                  </a:extLst>
                </p:cNvPr>
                <p:cNvSpPr>
                  <a:spLocks/>
                </p:cNvSpPr>
                <p:nvPr/>
              </p:nvSpPr>
              <p:spPr bwMode="auto">
                <a:xfrm>
                  <a:off x="4760" y="365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3"/>
                      </a:lnTo>
                      <a:lnTo>
                        <a:pt x="11" y="5"/>
                      </a:lnTo>
                      <a:lnTo>
                        <a:pt x="11" y="8"/>
                      </a:lnTo>
                      <a:lnTo>
                        <a:pt x="10" y="10"/>
                      </a:lnTo>
                      <a:lnTo>
                        <a:pt x="8"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4" name="Freeform 867">
                  <a:extLst>
                    <a:ext uri="{FF2B5EF4-FFF2-40B4-BE49-F238E27FC236}">
                      <a16:creationId xmlns:a16="http://schemas.microsoft.com/office/drawing/2014/main" xmlns="" id="{A4F6E08C-207C-4E0B-B3CF-BB4C16E20046}"/>
                    </a:ext>
                  </a:extLst>
                </p:cNvPr>
                <p:cNvSpPr>
                  <a:spLocks/>
                </p:cNvSpPr>
                <p:nvPr/>
              </p:nvSpPr>
              <p:spPr bwMode="auto">
                <a:xfrm>
                  <a:off x="4760" y="365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3"/>
                      </a:lnTo>
                      <a:lnTo>
                        <a:pt x="11" y="5"/>
                      </a:lnTo>
                      <a:lnTo>
                        <a:pt x="11" y="8"/>
                      </a:lnTo>
                      <a:lnTo>
                        <a:pt x="10" y="10"/>
                      </a:lnTo>
                      <a:lnTo>
                        <a:pt x="8"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5" name="Rectangle 868">
                  <a:extLst>
                    <a:ext uri="{FF2B5EF4-FFF2-40B4-BE49-F238E27FC236}">
                      <a16:creationId xmlns:a16="http://schemas.microsoft.com/office/drawing/2014/main" xmlns="" id="{66BAAC2C-CA46-4B61-8FA9-26FF6AE2AF99}"/>
                    </a:ext>
                  </a:extLst>
                </p:cNvPr>
                <p:cNvSpPr>
                  <a:spLocks noChangeArrowheads="1"/>
                </p:cNvSpPr>
                <p:nvPr/>
              </p:nvSpPr>
              <p:spPr bwMode="auto">
                <a:xfrm>
                  <a:off x="4784"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6" name="Rectangle 869">
                  <a:extLst>
                    <a:ext uri="{FF2B5EF4-FFF2-40B4-BE49-F238E27FC236}">
                      <a16:creationId xmlns:a16="http://schemas.microsoft.com/office/drawing/2014/main" xmlns="" id="{F013D656-8EE2-49D2-873D-B6C0F6203F53}"/>
                    </a:ext>
                  </a:extLst>
                </p:cNvPr>
                <p:cNvSpPr>
                  <a:spLocks noChangeArrowheads="1"/>
                </p:cNvSpPr>
                <p:nvPr/>
              </p:nvSpPr>
              <p:spPr bwMode="auto">
                <a:xfrm>
                  <a:off x="4784"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7" name="Freeform 870">
                  <a:extLst>
                    <a:ext uri="{FF2B5EF4-FFF2-40B4-BE49-F238E27FC236}">
                      <a16:creationId xmlns:a16="http://schemas.microsoft.com/office/drawing/2014/main" xmlns="" id="{7F193F1F-C87B-408D-B446-0AEF1BBF6E3C}"/>
                    </a:ext>
                  </a:extLst>
                </p:cNvPr>
                <p:cNvSpPr>
                  <a:spLocks/>
                </p:cNvSpPr>
                <p:nvPr/>
              </p:nvSpPr>
              <p:spPr bwMode="auto">
                <a:xfrm>
                  <a:off x="4790" y="3426"/>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8" name="Freeform 871">
                  <a:extLst>
                    <a:ext uri="{FF2B5EF4-FFF2-40B4-BE49-F238E27FC236}">
                      <a16:creationId xmlns:a16="http://schemas.microsoft.com/office/drawing/2014/main" xmlns="" id="{AED25724-7E2F-43CD-B799-E2839091E20E}"/>
                    </a:ext>
                  </a:extLst>
                </p:cNvPr>
                <p:cNvSpPr>
                  <a:spLocks/>
                </p:cNvSpPr>
                <p:nvPr/>
              </p:nvSpPr>
              <p:spPr bwMode="auto">
                <a:xfrm>
                  <a:off x="4790" y="3426"/>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9" name="Freeform 872">
                  <a:extLst>
                    <a:ext uri="{FF2B5EF4-FFF2-40B4-BE49-F238E27FC236}">
                      <a16:creationId xmlns:a16="http://schemas.microsoft.com/office/drawing/2014/main" xmlns="" id="{FF2528AB-FE1E-492A-84FB-C4EA4B6328DB}"/>
                    </a:ext>
                  </a:extLst>
                </p:cNvPr>
                <p:cNvSpPr>
                  <a:spLocks/>
                </p:cNvSpPr>
                <p:nvPr/>
              </p:nvSpPr>
              <p:spPr bwMode="auto">
                <a:xfrm>
                  <a:off x="4790" y="3439"/>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6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6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11"/>
                      </a:lnTo>
                      <a:lnTo>
                        <a:pt x="19" y="12"/>
                      </a:lnTo>
                      <a:lnTo>
                        <a:pt x="17" y="14"/>
                      </a:lnTo>
                      <a:lnTo>
                        <a:pt x="12" y="14"/>
                      </a:lnTo>
                      <a:lnTo>
                        <a:pt x="7" y="14"/>
                      </a:lnTo>
                      <a:lnTo>
                        <a:pt x="4" y="12"/>
                      </a:lnTo>
                      <a:lnTo>
                        <a:pt x="1" y="11"/>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0" name="Freeform 873">
                  <a:extLst>
                    <a:ext uri="{FF2B5EF4-FFF2-40B4-BE49-F238E27FC236}">
                      <a16:creationId xmlns:a16="http://schemas.microsoft.com/office/drawing/2014/main" xmlns="" id="{96C812BF-E704-4973-8A3D-8997C7BF9655}"/>
                    </a:ext>
                  </a:extLst>
                </p:cNvPr>
                <p:cNvSpPr>
                  <a:spLocks/>
                </p:cNvSpPr>
                <p:nvPr/>
              </p:nvSpPr>
              <p:spPr bwMode="auto">
                <a:xfrm>
                  <a:off x="4790" y="3439"/>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6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6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11"/>
                      </a:lnTo>
                      <a:lnTo>
                        <a:pt x="19" y="12"/>
                      </a:lnTo>
                      <a:lnTo>
                        <a:pt x="17" y="14"/>
                      </a:lnTo>
                      <a:lnTo>
                        <a:pt x="12" y="14"/>
                      </a:lnTo>
                      <a:lnTo>
                        <a:pt x="7" y="14"/>
                      </a:lnTo>
                      <a:lnTo>
                        <a:pt x="4" y="12"/>
                      </a:lnTo>
                      <a:lnTo>
                        <a:pt x="1" y="11"/>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1" name="Freeform 874">
                  <a:extLst>
                    <a:ext uri="{FF2B5EF4-FFF2-40B4-BE49-F238E27FC236}">
                      <a16:creationId xmlns:a16="http://schemas.microsoft.com/office/drawing/2014/main" xmlns="" id="{6EB9D35D-D23C-4C23-8049-3E0234A84E99}"/>
                    </a:ext>
                  </a:extLst>
                </p:cNvPr>
                <p:cNvSpPr>
                  <a:spLocks/>
                </p:cNvSpPr>
                <p:nvPr/>
              </p:nvSpPr>
              <p:spPr bwMode="auto">
                <a:xfrm>
                  <a:off x="4790" y="3453"/>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10"/>
                      </a:lnTo>
                      <a:lnTo>
                        <a:pt x="19" y="12"/>
                      </a:lnTo>
                      <a:lnTo>
                        <a:pt x="17" y="13"/>
                      </a:lnTo>
                      <a:lnTo>
                        <a:pt x="12" y="14"/>
                      </a:lnTo>
                      <a:lnTo>
                        <a:pt x="7" y="13"/>
                      </a:lnTo>
                      <a:lnTo>
                        <a:pt x="4" y="12"/>
                      </a:lnTo>
                      <a:lnTo>
                        <a:pt x="1" y="10"/>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2" name="Freeform 875">
                  <a:extLst>
                    <a:ext uri="{FF2B5EF4-FFF2-40B4-BE49-F238E27FC236}">
                      <a16:creationId xmlns:a16="http://schemas.microsoft.com/office/drawing/2014/main" xmlns="" id="{B89F5090-9C85-4752-A480-80F99FC9856A}"/>
                    </a:ext>
                  </a:extLst>
                </p:cNvPr>
                <p:cNvSpPr>
                  <a:spLocks/>
                </p:cNvSpPr>
                <p:nvPr/>
              </p:nvSpPr>
              <p:spPr bwMode="auto">
                <a:xfrm>
                  <a:off x="4790" y="3453"/>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10"/>
                      </a:lnTo>
                      <a:lnTo>
                        <a:pt x="19" y="12"/>
                      </a:lnTo>
                      <a:lnTo>
                        <a:pt x="17" y="13"/>
                      </a:lnTo>
                      <a:lnTo>
                        <a:pt x="12" y="14"/>
                      </a:lnTo>
                      <a:lnTo>
                        <a:pt x="7" y="13"/>
                      </a:lnTo>
                      <a:lnTo>
                        <a:pt x="4" y="12"/>
                      </a:lnTo>
                      <a:lnTo>
                        <a:pt x="1" y="10"/>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3" name="Freeform 876">
                  <a:extLst>
                    <a:ext uri="{FF2B5EF4-FFF2-40B4-BE49-F238E27FC236}">
                      <a16:creationId xmlns:a16="http://schemas.microsoft.com/office/drawing/2014/main" xmlns="" id="{4E7B2060-0B9A-452D-838A-D6FD25D7E745}"/>
                    </a:ext>
                  </a:extLst>
                </p:cNvPr>
                <p:cNvSpPr>
                  <a:spLocks/>
                </p:cNvSpPr>
                <p:nvPr/>
              </p:nvSpPr>
              <p:spPr bwMode="auto">
                <a:xfrm>
                  <a:off x="4790" y="3466"/>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4" name="Freeform 877">
                  <a:extLst>
                    <a:ext uri="{FF2B5EF4-FFF2-40B4-BE49-F238E27FC236}">
                      <a16:creationId xmlns:a16="http://schemas.microsoft.com/office/drawing/2014/main" xmlns="" id="{303788F3-8C30-49C1-8204-FA144969A095}"/>
                    </a:ext>
                  </a:extLst>
                </p:cNvPr>
                <p:cNvSpPr>
                  <a:spLocks/>
                </p:cNvSpPr>
                <p:nvPr/>
              </p:nvSpPr>
              <p:spPr bwMode="auto">
                <a:xfrm>
                  <a:off x="4790" y="3466"/>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5" name="Freeform 878">
                  <a:extLst>
                    <a:ext uri="{FF2B5EF4-FFF2-40B4-BE49-F238E27FC236}">
                      <a16:creationId xmlns:a16="http://schemas.microsoft.com/office/drawing/2014/main" xmlns="" id="{0D4ADFAB-9AB5-4F4E-AC87-68CEC7D61B68}"/>
                    </a:ext>
                  </a:extLst>
                </p:cNvPr>
                <p:cNvSpPr>
                  <a:spLocks/>
                </p:cNvSpPr>
                <p:nvPr/>
              </p:nvSpPr>
              <p:spPr bwMode="auto">
                <a:xfrm>
                  <a:off x="4790" y="3479"/>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5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5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7"/>
                      </a:lnTo>
                      <a:lnTo>
                        <a:pt x="21" y="10"/>
                      </a:lnTo>
                      <a:lnTo>
                        <a:pt x="19" y="13"/>
                      </a:lnTo>
                      <a:lnTo>
                        <a:pt x="17" y="14"/>
                      </a:lnTo>
                      <a:lnTo>
                        <a:pt x="12" y="15"/>
                      </a:lnTo>
                      <a:lnTo>
                        <a:pt x="7" y="14"/>
                      </a:lnTo>
                      <a:lnTo>
                        <a:pt x="4" y="13"/>
                      </a:lnTo>
                      <a:lnTo>
                        <a:pt x="1" y="10"/>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6" name="Freeform 879">
                  <a:extLst>
                    <a:ext uri="{FF2B5EF4-FFF2-40B4-BE49-F238E27FC236}">
                      <a16:creationId xmlns:a16="http://schemas.microsoft.com/office/drawing/2014/main" xmlns="" id="{8BE9185A-570C-4366-A690-45AD30D2CFB8}"/>
                    </a:ext>
                  </a:extLst>
                </p:cNvPr>
                <p:cNvSpPr>
                  <a:spLocks/>
                </p:cNvSpPr>
                <p:nvPr/>
              </p:nvSpPr>
              <p:spPr bwMode="auto">
                <a:xfrm>
                  <a:off x="4790" y="3479"/>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7"/>
                      </a:lnTo>
                      <a:lnTo>
                        <a:pt x="21" y="10"/>
                      </a:lnTo>
                      <a:lnTo>
                        <a:pt x="19" y="13"/>
                      </a:lnTo>
                      <a:lnTo>
                        <a:pt x="17" y="14"/>
                      </a:lnTo>
                      <a:lnTo>
                        <a:pt x="12" y="15"/>
                      </a:lnTo>
                      <a:lnTo>
                        <a:pt x="7" y="14"/>
                      </a:lnTo>
                      <a:lnTo>
                        <a:pt x="4" y="13"/>
                      </a:lnTo>
                      <a:lnTo>
                        <a:pt x="1" y="10"/>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7" name="Freeform 880">
                  <a:extLst>
                    <a:ext uri="{FF2B5EF4-FFF2-40B4-BE49-F238E27FC236}">
                      <a16:creationId xmlns:a16="http://schemas.microsoft.com/office/drawing/2014/main" xmlns="" id="{D46BB3F4-25B2-4A5A-A491-03DD45C62A27}"/>
                    </a:ext>
                  </a:extLst>
                </p:cNvPr>
                <p:cNvSpPr>
                  <a:spLocks/>
                </p:cNvSpPr>
                <p:nvPr/>
              </p:nvSpPr>
              <p:spPr bwMode="auto">
                <a:xfrm>
                  <a:off x="4790" y="3493"/>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6 h 14"/>
                    <a:gd name="T16" fmla="*/ 6 w 23"/>
                    <a:gd name="T17" fmla="*/ 7 h 14"/>
                    <a:gd name="T18" fmla="*/ 3 w 23"/>
                    <a:gd name="T19" fmla="*/ 6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9"/>
                      </a:lnTo>
                      <a:lnTo>
                        <a:pt x="19" y="11"/>
                      </a:lnTo>
                      <a:lnTo>
                        <a:pt x="17" y="12"/>
                      </a:lnTo>
                      <a:lnTo>
                        <a:pt x="12" y="14"/>
                      </a:lnTo>
                      <a:lnTo>
                        <a:pt x="7" y="12"/>
                      </a:lnTo>
                      <a:lnTo>
                        <a:pt x="4" y="11"/>
                      </a:lnTo>
                      <a:lnTo>
                        <a:pt x="1" y="9"/>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8" name="Freeform 881">
                  <a:extLst>
                    <a:ext uri="{FF2B5EF4-FFF2-40B4-BE49-F238E27FC236}">
                      <a16:creationId xmlns:a16="http://schemas.microsoft.com/office/drawing/2014/main" xmlns="" id="{9DC4B23D-09AE-46A8-8C4A-882A8EE1E643}"/>
                    </a:ext>
                  </a:extLst>
                </p:cNvPr>
                <p:cNvSpPr>
                  <a:spLocks/>
                </p:cNvSpPr>
                <p:nvPr/>
              </p:nvSpPr>
              <p:spPr bwMode="auto">
                <a:xfrm>
                  <a:off x="4790" y="3493"/>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6 h 14"/>
                    <a:gd name="T20" fmla="*/ 6 w 23"/>
                    <a:gd name="T21" fmla="*/ 7 h 14"/>
                    <a:gd name="T22" fmla="*/ 6 w 23"/>
                    <a:gd name="T23" fmla="*/ 7 h 14"/>
                    <a:gd name="T24" fmla="*/ 3 w 23"/>
                    <a:gd name="T25" fmla="*/ 6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9"/>
                      </a:lnTo>
                      <a:lnTo>
                        <a:pt x="19" y="11"/>
                      </a:lnTo>
                      <a:lnTo>
                        <a:pt x="17" y="12"/>
                      </a:lnTo>
                      <a:lnTo>
                        <a:pt x="12" y="14"/>
                      </a:lnTo>
                      <a:lnTo>
                        <a:pt x="7" y="12"/>
                      </a:lnTo>
                      <a:lnTo>
                        <a:pt x="4" y="11"/>
                      </a:lnTo>
                      <a:lnTo>
                        <a:pt x="1" y="9"/>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9" name="Freeform 882">
                  <a:extLst>
                    <a:ext uri="{FF2B5EF4-FFF2-40B4-BE49-F238E27FC236}">
                      <a16:creationId xmlns:a16="http://schemas.microsoft.com/office/drawing/2014/main" xmlns="" id="{56211899-9DF0-4541-8EA6-5607E1846695}"/>
                    </a:ext>
                  </a:extLst>
                </p:cNvPr>
                <p:cNvSpPr>
                  <a:spLocks/>
                </p:cNvSpPr>
                <p:nvPr/>
              </p:nvSpPr>
              <p:spPr bwMode="auto">
                <a:xfrm>
                  <a:off x="4791" y="3505"/>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15" name="Group 883">
                <a:extLst>
                  <a:ext uri="{FF2B5EF4-FFF2-40B4-BE49-F238E27FC236}">
                    <a16:creationId xmlns:a16="http://schemas.microsoft.com/office/drawing/2014/main" xmlns="" id="{E12BE6A4-ADF1-417F-BCA6-87BE34EE02CE}"/>
                  </a:ext>
                </a:extLst>
              </p:cNvPr>
              <p:cNvGrpSpPr>
                <a:grpSpLocks/>
              </p:cNvGrpSpPr>
              <p:nvPr/>
            </p:nvGrpSpPr>
            <p:grpSpPr bwMode="auto">
              <a:xfrm>
                <a:off x="4791" y="3417"/>
                <a:ext cx="125" cy="282"/>
                <a:chOff x="4791" y="3417"/>
                <a:chExt cx="125" cy="282"/>
              </a:xfrm>
            </p:grpSpPr>
            <p:sp>
              <p:nvSpPr>
                <p:cNvPr id="19370" name="Freeform 884">
                  <a:extLst>
                    <a:ext uri="{FF2B5EF4-FFF2-40B4-BE49-F238E27FC236}">
                      <a16:creationId xmlns:a16="http://schemas.microsoft.com/office/drawing/2014/main" xmlns="" id="{9C9E0AE1-4A4D-45CE-BF40-01C476A3E63D}"/>
                    </a:ext>
                  </a:extLst>
                </p:cNvPr>
                <p:cNvSpPr>
                  <a:spLocks/>
                </p:cNvSpPr>
                <p:nvPr/>
              </p:nvSpPr>
              <p:spPr bwMode="auto">
                <a:xfrm>
                  <a:off x="4791" y="3505"/>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1" name="Freeform 885">
                  <a:extLst>
                    <a:ext uri="{FF2B5EF4-FFF2-40B4-BE49-F238E27FC236}">
                      <a16:creationId xmlns:a16="http://schemas.microsoft.com/office/drawing/2014/main" xmlns="" id="{A5365F1E-6F87-4B28-8752-3E0BD2E250EE}"/>
                    </a:ext>
                  </a:extLst>
                </p:cNvPr>
                <p:cNvSpPr>
                  <a:spLocks/>
                </p:cNvSpPr>
                <p:nvPr/>
              </p:nvSpPr>
              <p:spPr bwMode="auto">
                <a:xfrm>
                  <a:off x="4791" y="3518"/>
                  <a:ext cx="10" cy="8"/>
                </a:xfrm>
                <a:custGeom>
                  <a:avLst/>
                  <a:gdLst>
                    <a:gd name="T0" fmla="*/ 5 w 21"/>
                    <a:gd name="T1" fmla="*/ 0 h 15"/>
                    <a:gd name="T2" fmla="*/ 7 w 21"/>
                    <a:gd name="T3" fmla="*/ 1 h 15"/>
                    <a:gd name="T4" fmla="*/ 8 w 21"/>
                    <a:gd name="T5" fmla="*/ 1 h 15"/>
                    <a:gd name="T6" fmla="*/ 10 w 21"/>
                    <a:gd name="T7" fmla="*/ 2 h 15"/>
                    <a:gd name="T8" fmla="*/ 10 w 21"/>
                    <a:gd name="T9" fmla="*/ 4 h 15"/>
                    <a:gd name="T10" fmla="*/ 10 w 21"/>
                    <a:gd name="T11" fmla="*/ 6 h 15"/>
                    <a:gd name="T12" fmla="*/ 8 w 21"/>
                    <a:gd name="T13" fmla="*/ 7 h 15"/>
                    <a:gd name="T14" fmla="*/ 7 w 21"/>
                    <a:gd name="T15" fmla="*/ 7 h 15"/>
                    <a:gd name="T16" fmla="*/ 5 w 21"/>
                    <a:gd name="T17" fmla="*/ 8 h 15"/>
                    <a:gd name="T18" fmla="*/ 3 w 21"/>
                    <a:gd name="T19" fmla="*/ 7 h 15"/>
                    <a:gd name="T20" fmla="*/ 1 w 21"/>
                    <a:gd name="T21" fmla="*/ 7 h 15"/>
                    <a:gd name="T22" fmla="*/ 0 w 21"/>
                    <a:gd name="T23" fmla="*/ 6 h 15"/>
                    <a:gd name="T24" fmla="*/ 0 w 21"/>
                    <a:gd name="T25" fmla="*/ 4 h 15"/>
                    <a:gd name="T26" fmla="*/ 0 w 21"/>
                    <a:gd name="T27" fmla="*/ 2 h 15"/>
                    <a:gd name="T28" fmla="*/ 1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2" name="Freeform 886">
                  <a:extLst>
                    <a:ext uri="{FF2B5EF4-FFF2-40B4-BE49-F238E27FC236}">
                      <a16:creationId xmlns:a16="http://schemas.microsoft.com/office/drawing/2014/main" xmlns="" id="{2D00F1CA-B18D-4176-A56B-B4CB07F2FFE1}"/>
                    </a:ext>
                  </a:extLst>
                </p:cNvPr>
                <p:cNvSpPr>
                  <a:spLocks/>
                </p:cNvSpPr>
                <p:nvPr/>
              </p:nvSpPr>
              <p:spPr bwMode="auto">
                <a:xfrm>
                  <a:off x="4791" y="3518"/>
                  <a:ext cx="10" cy="8"/>
                </a:xfrm>
                <a:custGeom>
                  <a:avLst/>
                  <a:gdLst>
                    <a:gd name="T0" fmla="*/ 5 w 21"/>
                    <a:gd name="T1" fmla="*/ 0 h 15"/>
                    <a:gd name="T2" fmla="*/ 5 w 21"/>
                    <a:gd name="T3" fmla="*/ 0 h 15"/>
                    <a:gd name="T4" fmla="*/ 7 w 21"/>
                    <a:gd name="T5" fmla="*/ 1 h 15"/>
                    <a:gd name="T6" fmla="*/ 8 w 21"/>
                    <a:gd name="T7" fmla="*/ 1 h 15"/>
                    <a:gd name="T8" fmla="*/ 10 w 21"/>
                    <a:gd name="T9" fmla="*/ 2 h 15"/>
                    <a:gd name="T10" fmla="*/ 10 w 21"/>
                    <a:gd name="T11" fmla="*/ 4 h 15"/>
                    <a:gd name="T12" fmla="*/ 10 w 21"/>
                    <a:gd name="T13" fmla="*/ 4 h 15"/>
                    <a:gd name="T14" fmla="*/ 10 w 21"/>
                    <a:gd name="T15" fmla="*/ 6 h 15"/>
                    <a:gd name="T16" fmla="*/ 8 w 21"/>
                    <a:gd name="T17" fmla="*/ 7 h 15"/>
                    <a:gd name="T18" fmla="*/ 7 w 21"/>
                    <a:gd name="T19" fmla="*/ 7 h 15"/>
                    <a:gd name="T20" fmla="*/ 5 w 21"/>
                    <a:gd name="T21" fmla="*/ 8 h 15"/>
                    <a:gd name="T22" fmla="*/ 5 w 21"/>
                    <a:gd name="T23" fmla="*/ 8 h 15"/>
                    <a:gd name="T24" fmla="*/ 3 w 21"/>
                    <a:gd name="T25" fmla="*/ 7 h 15"/>
                    <a:gd name="T26" fmla="*/ 1 w 21"/>
                    <a:gd name="T27" fmla="*/ 7 h 15"/>
                    <a:gd name="T28" fmla="*/ 0 w 21"/>
                    <a:gd name="T29" fmla="*/ 6 h 15"/>
                    <a:gd name="T30" fmla="*/ 0 w 21"/>
                    <a:gd name="T31" fmla="*/ 4 h 15"/>
                    <a:gd name="T32" fmla="*/ 0 w 21"/>
                    <a:gd name="T33" fmla="*/ 4 h 15"/>
                    <a:gd name="T34" fmla="*/ 0 w 21"/>
                    <a:gd name="T35" fmla="*/ 2 h 15"/>
                    <a:gd name="T36" fmla="*/ 1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3" name="Freeform 887">
                  <a:extLst>
                    <a:ext uri="{FF2B5EF4-FFF2-40B4-BE49-F238E27FC236}">
                      <a16:creationId xmlns:a16="http://schemas.microsoft.com/office/drawing/2014/main" xmlns="" id="{3B1647C5-D1A8-4CA4-9808-4CA59D547486}"/>
                    </a:ext>
                  </a:extLst>
                </p:cNvPr>
                <p:cNvSpPr>
                  <a:spLocks/>
                </p:cNvSpPr>
                <p:nvPr/>
              </p:nvSpPr>
              <p:spPr bwMode="auto">
                <a:xfrm>
                  <a:off x="4791" y="3532"/>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4" name="Freeform 888">
                  <a:extLst>
                    <a:ext uri="{FF2B5EF4-FFF2-40B4-BE49-F238E27FC236}">
                      <a16:creationId xmlns:a16="http://schemas.microsoft.com/office/drawing/2014/main" xmlns="" id="{57FC19EF-BE91-4814-A6D8-43B3BAD9362B}"/>
                    </a:ext>
                  </a:extLst>
                </p:cNvPr>
                <p:cNvSpPr>
                  <a:spLocks/>
                </p:cNvSpPr>
                <p:nvPr/>
              </p:nvSpPr>
              <p:spPr bwMode="auto">
                <a:xfrm>
                  <a:off x="4791" y="3532"/>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5" name="Freeform 889">
                  <a:extLst>
                    <a:ext uri="{FF2B5EF4-FFF2-40B4-BE49-F238E27FC236}">
                      <a16:creationId xmlns:a16="http://schemas.microsoft.com/office/drawing/2014/main" xmlns="" id="{2D84BAC2-5433-4521-91AF-8CB96573192D}"/>
                    </a:ext>
                  </a:extLst>
                </p:cNvPr>
                <p:cNvSpPr>
                  <a:spLocks/>
                </p:cNvSpPr>
                <p:nvPr/>
              </p:nvSpPr>
              <p:spPr bwMode="auto">
                <a:xfrm>
                  <a:off x="4791" y="3545"/>
                  <a:ext cx="10" cy="7"/>
                </a:xfrm>
                <a:custGeom>
                  <a:avLst/>
                  <a:gdLst>
                    <a:gd name="T0" fmla="*/ 5 w 21"/>
                    <a:gd name="T1" fmla="*/ 0 h 14"/>
                    <a:gd name="T2" fmla="*/ 7 w 21"/>
                    <a:gd name="T3" fmla="*/ 1 h 14"/>
                    <a:gd name="T4" fmla="*/ 8 w 21"/>
                    <a:gd name="T5" fmla="*/ 1 h 14"/>
                    <a:gd name="T6" fmla="*/ 10 w 21"/>
                    <a:gd name="T7" fmla="*/ 2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8"/>
                      </a:lnTo>
                      <a:lnTo>
                        <a:pt x="20" y="10"/>
                      </a:lnTo>
                      <a:lnTo>
                        <a:pt x="17" y="12"/>
                      </a:lnTo>
                      <a:lnTo>
                        <a:pt x="15" y="13"/>
                      </a:lnTo>
                      <a:lnTo>
                        <a:pt x="10" y="14"/>
                      </a:lnTo>
                      <a:lnTo>
                        <a:pt x="6" y="13"/>
                      </a:lnTo>
                      <a:lnTo>
                        <a:pt x="3" y="12"/>
                      </a:lnTo>
                      <a:lnTo>
                        <a:pt x="1" y="10"/>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6" name="Freeform 890">
                  <a:extLst>
                    <a:ext uri="{FF2B5EF4-FFF2-40B4-BE49-F238E27FC236}">
                      <a16:creationId xmlns:a16="http://schemas.microsoft.com/office/drawing/2014/main" xmlns="" id="{9266876F-9345-4D21-81D9-2F71AD52D810}"/>
                    </a:ext>
                  </a:extLst>
                </p:cNvPr>
                <p:cNvSpPr>
                  <a:spLocks/>
                </p:cNvSpPr>
                <p:nvPr/>
              </p:nvSpPr>
              <p:spPr bwMode="auto">
                <a:xfrm>
                  <a:off x="4791" y="3545"/>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8"/>
                      </a:lnTo>
                      <a:lnTo>
                        <a:pt x="20" y="10"/>
                      </a:lnTo>
                      <a:lnTo>
                        <a:pt x="17" y="12"/>
                      </a:lnTo>
                      <a:lnTo>
                        <a:pt x="15" y="13"/>
                      </a:lnTo>
                      <a:lnTo>
                        <a:pt x="10" y="14"/>
                      </a:lnTo>
                      <a:lnTo>
                        <a:pt x="6" y="13"/>
                      </a:lnTo>
                      <a:lnTo>
                        <a:pt x="3" y="12"/>
                      </a:lnTo>
                      <a:lnTo>
                        <a:pt x="1" y="10"/>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7" name="Freeform 891">
                  <a:extLst>
                    <a:ext uri="{FF2B5EF4-FFF2-40B4-BE49-F238E27FC236}">
                      <a16:creationId xmlns:a16="http://schemas.microsoft.com/office/drawing/2014/main" xmlns="" id="{79F50EC8-84C6-4447-A15C-C7B08322B981}"/>
                    </a:ext>
                  </a:extLst>
                </p:cNvPr>
                <p:cNvSpPr>
                  <a:spLocks/>
                </p:cNvSpPr>
                <p:nvPr/>
              </p:nvSpPr>
              <p:spPr bwMode="auto">
                <a:xfrm>
                  <a:off x="4791" y="3558"/>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10"/>
                      </a:lnTo>
                      <a:lnTo>
                        <a:pt x="17" y="12"/>
                      </a:lnTo>
                      <a:lnTo>
                        <a:pt x="15" y="13"/>
                      </a:lnTo>
                      <a:lnTo>
                        <a:pt x="10" y="14"/>
                      </a:lnTo>
                      <a:lnTo>
                        <a:pt x="6" y="13"/>
                      </a:lnTo>
                      <a:lnTo>
                        <a:pt x="3" y="12"/>
                      </a:lnTo>
                      <a:lnTo>
                        <a:pt x="1" y="10"/>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8" name="Freeform 892">
                  <a:extLst>
                    <a:ext uri="{FF2B5EF4-FFF2-40B4-BE49-F238E27FC236}">
                      <a16:creationId xmlns:a16="http://schemas.microsoft.com/office/drawing/2014/main" xmlns="" id="{E3022508-537E-4C3A-A5AB-BA016C0416B3}"/>
                    </a:ext>
                  </a:extLst>
                </p:cNvPr>
                <p:cNvSpPr>
                  <a:spLocks/>
                </p:cNvSpPr>
                <p:nvPr/>
              </p:nvSpPr>
              <p:spPr bwMode="auto">
                <a:xfrm>
                  <a:off x="4791" y="3558"/>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10"/>
                      </a:lnTo>
                      <a:lnTo>
                        <a:pt x="17" y="12"/>
                      </a:lnTo>
                      <a:lnTo>
                        <a:pt x="15" y="13"/>
                      </a:lnTo>
                      <a:lnTo>
                        <a:pt x="10" y="14"/>
                      </a:lnTo>
                      <a:lnTo>
                        <a:pt x="6" y="13"/>
                      </a:lnTo>
                      <a:lnTo>
                        <a:pt x="3" y="12"/>
                      </a:lnTo>
                      <a:lnTo>
                        <a:pt x="1" y="10"/>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9" name="Freeform 893">
                  <a:extLst>
                    <a:ext uri="{FF2B5EF4-FFF2-40B4-BE49-F238E27FC236}">
                      <a16:creationId xmlns:a16="http://schemas.microsoft.com/office/drawing/2014/main" xmlns="" id="{73032237-F172-43BC-B004-CF5334D9D502}"/>
                    </a:ext>
                  </a:extLst>
                </p:cNvPr>
                <p:cNvSpPr>
                  <a:spLocks/>
                </p:cNvSpPr>
                <p:nvPr/>
              </p:nvSpPr>
              <p:spPr bwMode="auto">
                <a:xfrm>
                  <a:off x="4791" y="3571"/>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0" name="Freeform 894">
                  <a:extLst>
                    <a:ext uri="{FF2B5EF4-FFF2-40B4-BE49-F238E27FC236}">
                      <a16:creationId xmlns:a16="http://schemas.microsoft.com/office/drawing/2014/main" xmlns="" id="{068E6833-261D-46D3-8E6A-B96035C0270F}"/>
                    </a:ext>
                  </a:extLst>
                </p:cNvPr>
                <p:cNvSpPr>
                  <a:spLocks/>
                </p:cNvSpPr>
                <p:nvPr/>
              </p:nvSpPr>
              <p:spPr bwMode="auto">
                <a:xfrm>
                  <a:off x="4791" y="3571"/>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1" name="Freeform 895">
                  <a:extLst>
                    <a:ext uri="{FF2B5EF4-FFF2-40B4-BE49-F238E27FC236}">
                      <a16:creationId xmlns:a16="http://schemas.microsoft.com/office/drawing/2014/main" xmlns="" id="{A2C25EC2-2141-4FBF-8BA5-C37E91E0E01C}"/>
                    </a:ext>
                  </a:extLst>
                </p:cNvPr>
                <p:cNvSpPr>
                  <a:spLocks/>
                </p:cNvSpPr>
                <p:nvPr/>
              </p:nvSpPr>
              <p:spPr bwMode="auto">
                <a:xfrm>
                  <a:off x="4791" y="3584"/>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1"/>
                      </a:lnTo>
                      <a:lnTo>
                        <a:pt x="15" y="13"/>
                      </a:lnTo>
                      <a:lnTo>
                        <a:pt x="10" y="14"/>
                      </a:lnTo>
                      <a:lnTo>
                        <a:pt x="6" y="13"/>
                      </a:lnTo>
                      <a:lnTo>
                        <a:pt x="3" y="11"/>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2" name="Freeform 896">
                  <a:extLst>
                    <a:ext uri="{FF2B5EF4-FFF2-40B4-BE49-F238E27FC236}">
                      <a16:creationId xmlns:a16="http://schemas.microsoft.com/office/drawing/2014/main" xmlns="" id="{CED4BEAC-4AB0-4052-95FB-14B4DD0B69D2}"/>
                    </a:ext>
                  </a:extLst>
                </p:cNvPr>
                <p:cNvSpPr>
                  <a:spLocks/>
                </p:cNvSpPr>
                <p:nvPr/>
              </p:nvSpPr>
              <p:spPr bwMode="auto">
                <a:xfrm>
                  <a:off x="4791" y="3584"/>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1"/>
                      </a:lnTo>
                      <a:lnTo>
                        <a:pt x="15" y="13"/>
                      </a:lnTo>
                      <a:lnTo>
                        <a:pt x="10" y="14"/>
                      </a:lnTo>
                      <a:lnTo>
                        <a:pt x="6" y="13"/>
                      </a:lnTo>
                      <a:lnTo>
                        <a:pt x="3" y="11"/>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3" name="Freeform 897">
                  <a:extLst>
                    <a:ext uri="{FF2B5EF4-FFF2-40B4-BE49-F238E27FC236}">
                      <a16:creationId xmlns:a16="http://schemas.microsoft.com/office/drawing/2014/main" xmlns="" id="{B249AB5B-FF63-4FA8-A0EC-746EC0DC3E55}"/>
                    </a:ext>
                  </a:extLst>
                </p:cNvPr>
                <p:cNvSpPr>
                  <a:spLocks/>
                </p:cNvSpPr>
                <p:nvPr/>
              </p:nvSpPr>
              <p:spPr bwMode="auto">
                <a:xfrm>
                  <a:off x="4791" y="3597"/>
                  <a:ext cx="10" cy="8"/>
                </a:xfrm>
                <a:custGeom>
                  <a:avLst/>
                  <a:gdLst>
                    <a:gd name="T0" fmla="*/ 5 w 21"/>
                    <a:gd name="T1" fmla="*/ 0 h 16"/>
                    <a:gd name="T2" fmla="*/ 7 w 21"/>
                    <a:gd name="T3" fmla="*/ 1 h 16"/>
                    <a:gd name="T4" fmla="*/ 8 w 21"/>
                    <a:gd name="T5" fmla="*/ 1 h 16"/>
                    <a:gd name="T6" fmla="*/ 10 w 21"/>
                    <a:gd name="T7" fmla="*/ 2 h 16"/>
                    <a:gd name="T8" fmla="*/ 10 w 21"/>
                    <a:gd name="T9" fmla="*/ 4 h 16"/>
                    <a:gd name="T10" fmla="*/ 10 w 21"/>
                    <a:gd name="T11" fmla="*/ 5 h 16"/>
                    <a:gd name="T12" fmla="*/ 8 w 21"/>
                    <a:gd name="T13" fmla="*/ 6 h 16"/>
                    <a:gd name="T14" fmla="*/ 7 w 21"/>
                    <a:gd name="T15" fmla="*/ 7 h 16"/>
                    <a:gd name="T16" fmla="*/ 5 w 21"/>
                    <a:gd name="T17" fmla="*/ 8 h 16"/>
                    <a:gd name="T18" fmla="*/ 3 w 21"/>
                    <a:gd name="T19" fmla="*/ 7 h 16"/>
                    <a:gd name="T20" fmla="*/ 1 w 21"/>
                    <a:gd name="T21" fmla="*/ 6 h 16"/>
                    <a:gd name="T22" fmla="*/ 0 w 21"/>
                    <a:gd name="T23" fmla="*/ 5 h 16"/>
                    <a:gd name="T24" fmla="*/ 0 w 21"/>
                    <a:gd name="T25" fmla="*/ 4 h 16"/>
                    <a:gd name="T26" fmla="*/ 0 w 21"/>
                    <a:gd name="T27" fmla="*/ 2 h 16"/>
                    <a:gd name="T28" fmla="*/ 1 w 21"/>
                    <a:gd name="T29" fmla="*/ 1 h 16"/>
                    <a:gd name="T30" fmla="*/ 3 w 21"/>
                    <a:gd name="T31" fmla="*/ 1 h 16"/>
                    <a:gd name="T32" fmla="*/ 5 w 2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6"/>
                    <a:gd name="T53" fmla="*/ 21 w 2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6">
                      <a:moveTo>
                        <a:pt x="10" y="0"/>
                      </a:moveTo>
                      <a:lnTo>
                        <a:pt x="15" y="2"/>
                      </a:lnTo>
                      <a:lnTo>
                        <a:pt x="17" y="3"/>
                      </a:lnTo>
                      <a:lnTo>
                        <a:pt x="20" y="5"/>
                      </a:lnTo>
                      <a:lnTo>
                        <a:pt x="21" y="8"/>
                      </a:lnTo>
                      <a:lnTo>
                        <a:pt x="20" y="11"/>
                      </a:lnTo>
                      <a:lnTo>
                        <a:pt x="17" y="13"/>
                      </a:lnTo>
                      <a:lnTo>
                        <a:pt x="15" y="14"/>
                      </a:lnTo>
                      <a:lnTo>
                        <a:pt x="10" y="16"/>
                      </a:lnTo>
                      <a:lnTo>
                        <a:pt x="6" y="14"/>
                      </a:lnTo>
                      <a:lnTo>
                        <a:pt x="3" y="13"/>
                      </a:lnTo>
                      <a:lnTo>
                        <a:pt x="1" y="11"/>
                      </a:lnTo>
                      <a:lnTo>
                        <a:pt x="0" y="8"/>
                      </a:lnTo>
                      <a:lnTo>
                        <a:pt x="1" y="5"/>
                      </a:lnTo>
                      <a:lnTo>
                        <a:pt x="3" y="3"/>
                      </a:lnTo>
                      <a:lnTo>
                        <a:pt x="6" y="2"/>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4" name="Freeform 898">
                  <a:extLst>
                    <a:ext uri="{FF2B5EF4-FFF2-40B4-BE49-F238E27FC236}">
                      <a16:creationId xmlns:a16="http://schemas.microsoft.com/office/drawing/2014/main" xmlns="" id="{0EB91C44-0250-4A71-B3E4-A5BA9BEC0735}"/>
                    </a:ext>
                  </a:extLst>
                </p:cNvPr>
                <p:cNvSpPr>
                  <a:spLocks/>
                </p:cNvSpPr>
                <p:nvPr/>
              </p:nvSpPr>
              <p:spPr bwMode="auto">
                <a:xfrm>
                  <a:off x="4791" y="3597"/>
                  <a:ext cx="10" cy="8"/>
                </a:xfrm>
                <a:custGeom>
                  <a:avLst/>
                  <a:gdLst>
                    <a:gd name="T0" fmla="*/ 5 w 21"/>
                    <a:gd name="T1" fmla="*/ 0 h 16"/>
                    <a:gd name="T2" fmla="*/ 5 w 21"/>
                    <a:gd name="T3" fmla="*/ 0 h 16"/>
                    <a:gd name="T4" fmla="*/ 7 w 21"/>
                    <a:gd name="T5" fmla="*/ 1 h 16"/>
                    <a:gd name="T6" fmla="*/ 8 w 21"/>
                    <a:gd name="T7" fmla="*/ 1 h 16"/>
                    <a:gd name="T8" fmla="*/ 10 w 21"/>
                    <a:gd name="T9" fmla="*/ 2 h 16"/>
                    <a:gd name="T10" fmla="*/ 10 w 21"/>
                    <a:gd name="T11" fmla="*/ 4 h 16"/>
                    <a:gd name="T12" fmla="*/ 10 w 21"/>
                    <a:gd name="T13" fmla="*/ 4 h 16"/>
                    <a:gd name="T14" fmla="*/ 10 w 21"/>
                    <a:gd name="T15" fmla="*/ 5 h 16"/>
                    <a:gd name="T16" fmla="*/ 8 w 21"/>
                    <a:gd name="T17" fmla="*/ 6 h 16"/>
                    <a:gd name="T18" fmla="*/ 7 w 21"/>
                    <a:gd name="T19" fmla="*/ 7 h 16"/>
                    <a:gd name="T20" fmla="*/ 5 w 21"/>
                    <a:gd name="T21" fmla="*/ 8 h 16"/>
                    <a:gd name="T22" fmla="*/ 5 w 21"/>
                    <a:gd name="T23" fmla="*/ 8 h 16"/>
                    <a:gd name="T24" fmla="*/ 3 w 21"/>
                    <a:gd name="T25" fmla="*/ 7 h 16"/>
                    <a:gd name="T26" fmla="*/ 1 w 21"/>
                    <a:gd name="T27" fmla="*/ 6 h 16"/>
                    <a:gd name="T28" fmla="*/ 0 w 21"/>
                    <a:gd name="T29" fmla="*/ 5 h 16"/>
                    <a:gd name="T30" fmla="*/ 0 w 21"/>
                    <a:gd name="T31" fmla="*/ 4 h 16"/>
                    <a:gd name="T32" fmla="*/ 0 w 21"/>
                    <a:gd name="T33" fmla="*/ 4 h 16"/>
                    <a:gd name="T34" fmla="*/ 0 w 21"/>
                    <a:gd name="T35" fmla="*/ 2 h 16"/>
                    <a:gd name="T36" fmla="*/ 1 w 21"/>
                    <a:gd name="T37" fmla="*/ 1 h 16"/>
                    <a:gd name="T38" fmla="*/ 3 w 21"/>
                    <a:gd name="T39" fmla="*/ 1 h 16"/>
                    <a:gd name="T40" fmla="*/ 5 w 21"/>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6"/>
                    <a:gd name="T65" fmla="*/ 21 w 21"/>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6">
                      <a:moveTo>
                        <a:pt x="10" y="0"/>
                      </a:moveTo>
                      <a:lnTo>
                        <a:pt x="10" y="0"/>
                      </a:lnTo>
                      <a:lnTo>
                        <a:pt x="15" y="2"/>
                      </a:lnTo>
                      <a:lnTo>
                        <a:pt x="17" y="3"/>
                      </a:lnTo>
                      <a:lnTo>
                        <a:pt x="20" y="5"/>
                      </a:lnTo>
                      <a:lnTo>
                        <a:pt x="21" y="8"/>
                      </a:lnTo>
                      <a:lnTo>
                        <a:pt x="20" y="11"/>
                      </a:lnTo>
                      <a:lnTo>
                        <a:pt x="17" y="13"/>
                      </a:lnTo>
                      <a:lnTo>
                        <a:pt x="15" y="14"/>
                      </a:lnTo>
                      <a:lnTo>
                        <a:pt x="10" y="16"/>
                      </a:lnTo>
                      <a:lnTo>
                        <a:pt x="6" y="14"/>
                      </a:lnTo>
                      <a:lnTo>
                        <a:pt x="3" y="13"/>
                      </a:lnTo>
                      <a:lnTo>
                        <a:pt x="1" y="11"/>
                      </a:lnTo>
                      <a:lnTo>
                        <a:pt x="0" y="8"/>
                      </a:lnTo>
                      <a:lnTo>
                        <a:pt x="1" y="5"/>
                      </a:lnTo>
                      <a:lnTo>
                        <a:pt x="3" y="3"/>
                      </a:lnTo>
                      <a:lnTo>
                        <a:pt x="6" y="2"/>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5" name="Freeform 899">
                  <a:extLst>
                    <a:ext uri="{FF2B5EF4-FFF2-40B4-BE49-F238E27FC236}">
                      <a16:creationId xmlns:a16="http://schemas.microsoft.com/office/drawing/2014/main" xmlns="" id="{5DD70441-DF63-4B1A-9DAA-3A387889A945}"/>
                    </a:ext>
                  </a:extLst>
                </p:cNvPr>
                <p:cNvSpPr>
                  <a:spLocks/>
                </p:cNvSpPr>
                <p:nvPr/>
              </p:nvSpPr>
              <p:spPr bwMode="auto">
                <a:xfrm>
                  <a:off x="4791" y="3611"/>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3"/>
                      </a:lnTo>
                      <a:lnTo>
                        <a:pt x="20" y="5"/>
                      </a:lnTo>
                      <a:lnTo>
                        <a:pt x="21" y="8"/>
                      </a:lnTo>
                      <a:lnTo>
                        <a:pt x="20" y="11"/>
                      </a:lnTo>
                      <a:lnTo>
                        <a:pt x="17" y="13"/>
                      </a:lnTo>
                      <a:lnTo>
                        <a:pt x="15" y="14"/>
                      </a:lnTo>
                      <a:lnTo>
                        <a:pt x="10" y="15"/>
                      </a:lnTo>
                      <a:lnTo>
                        <a:pt x="6" y="14"/>
                      </a:lnTo>
                      <a:lnTo>
                        <a:pt x="3" y="13"/>
                      </a:lnTo>
                      <a:lnTo>
                        <a:pt x="1" y="11"/>
                      </a:lnTo>
                      <a:lnTo>
                        <a:pt x="0" y="8"/>
                      </a:lnTo>
                      <a:lnTo>
                        <a:pt x="1" y="5"/>
                      </a:lnTo>
                      <a:lnTo>
                        <a:pt x="3"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6" name="Freeform 900">
                  <a:extLst>
                    <a:ext uri="{FF2B5EF4-FFF2-40B4-BE49-F238E27FC236}">
                      <a16:creationId xmlns:a16="http://schemas.microsoft.com/office/drawing/2014/main" xmlns="" id="{D0A7ABA8-7849-4FDC-BD9C-93050E8B0686}"/>
                    </a:ext>
                  </a:extLst>
                </p:cNvPr>
                <p:cNvSpPr>
                  <a:spLocks/>
                </p:cNvSpPr>
                <p:nvPr/>
              </p:nvSpPr>
              <p:spPr bwMode="auto">
                <a:xfrm>
                  <a:off x="4791" y="3611"/>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3"/>
                      </a:lnTo>
                      <a:lnTo>
                        <a:pt x="20" y="5"/>
                      </a:lnTo>
                      <a:lnTo>
                        <a:pt x="21" y="8"/>
                      </a:lnTo>
                      <a:lnTo>
                        <a:pt x="20" y="11"/>
                      </a:lnTo>
                      <a:lnTo>
                        <a:pt x="17" y="13"/>
                      </a:lnTo>
                      <a:lnTo>
                        <a:pt x="15" y="14"/>
                      </a:lnTo>
                      <a:lnTo>
                        <a:pt x="10" y="15"/>
                      </a:lnTo>
                      <a:lnTo>
                        <a:pt x="6" y="14"/>
                      </a:lnTo>
                      <a:lnTo>
                        <a:pt x="3" y="13"/>
                      </a:lnTo>
                      <a:lnTo>
                        <a:pt x="1" y="11"/>
                      </a:lnTo>
                      <a:lnTo>
                        <a:pt x="0" y="8"/>
                      </a:lnTo>
                      <a:lnTo>
                        <a:pt x="1" y="5"/>
                      </a:lnTo>
                      <a:lnTo>
                        <a:pt x="3"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7" name="Freeform 901">
                  <a:extLst>
                    <a:ext uri="{FF2B5EF4-FFF2-40B4-BE49-F238E27FC236}">
                      <a16:creationId xmlns:a16="http://schemas.microsoft.com/office/drawing/2014/main" xmlns="" id="{06936D33-ACF2-4559-A347-92297942A0DD}"/>
                    </a:ext>
                  </a:extLst>
                </p:cNvPr>
                <p:cNvSpPr>
                  <a:spLocks/>
                </p:cNvSpPr>
                <p:nvPr/>
              </p:nvSpPr>
              <p:spPr bwMode="auto">
                <a:xfrm>
                  <a:off x="4791" y="3624"/>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8"/>
                      </a:lnTo>
                      <a:lnTo>
                        <a:pt x="20" y="10"/>
                      </a:lnTo>
                      <a:lnTo>
                        <a:pt x="17" y="12"/>
                      </a:lnTo>
                      <a:lnTo>
                        <a:pt x="15" y="13"/>
                      </a:lnTo>
                      <a:lnTo>
                        <a:pt x="10" y="14"/>
                      </a:lnTo>
                      <a:lnTo>
                        <a:pt x="6" y="13"/>
                      </a:lnTo>
                      <a:lnTo>
                        <a:pt x="3" y="12"/>
                      </a:lnTo>
                      <a:lnTo>
                        <a:pt x="1" y="10"/>
                      </a:lnTo>
                      <a:lnTo>
                        <a:pt x="0" y="8"/>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8" name="Freeform 902">
                  <a:extLst>
                    <a:ext uri="{FF2B5EF4-FFF2-40B4-BE49-F238E27FC236}">
                      <a16:creationId xmlns:a16="http://schemas.microsoft.com/office/drawing/2014/main" xmlns="" id="{10A7F0DF-7750-4255-BE37-92122237464C}"/>
                    </a:ext>
                  </a:extLst>
                </p:cNvPr>
                <p:cNvSpPr>
                  <a:spLocks/>
                </p:cNvSpPr>
                <p:nvPr/>
              </p:nvSpPr>
              <p:spPr bwMode="auto">
                <a:xfrm>
                  <a:off x="4791" y="3624"/>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8"/>
                      </a:lnTo>
                      <a:lnTo>
                        <a:pt x="20" y="10"/>
                      </a:lnTo>
                      <a:lnTo>
                        <a:pt x="17" y="12"/>
                      </a:lnTo>
                      <a:lnTo>
                        <a:pt x="15" y="13"/>
                      </a:lnTo>
                      <a:lnTo>
                        <a:pt x="10" y="14"/>
                      </a:lnTo>
                      <a:lnTo>
                        <a:pt x="6" y="13"/>
                      </a:lnTo>
                      <a:lnTo>
                        <a:pt x="3" y="12"/>
                      </a:lnTo>
                      <a:lnTo>
                        <a:pt x="1" y="10"/>
                      </a:lnTo>
                      <a:lnTo>
                        <a:pt x="0" y="8"/>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9" name="Freeform 903">
                  <a:extLst>
                    <a:ext uri="{FF2B5EF4-FFF2-40B4-BE49-F238E27FC236}">
                      <a16:creationId xmlns:a16="http://schemas.microsoft.com/office/drawing/2014/main" xmlns="" id="{7D01AC8B-5EFE-447D-B604-326781661ED1}"/>
                    </a:ext>
                  </a:extLst>
                </p:cNvPr>
                <p:cNvSpPr>
                  <a:spLocks/>
                </p:cNvSpPr>
                <p:nvPr/>
              </p:nvSpPr>
              <p:spPr bwMode="auto">
                <a:xfrm>
                  <a:off x="4791" y="3638"/>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0" name="Freeform 904">
                  <a:extLst>
                    <a:ext uri="{FF2B5EF4-FFF2-40B4-BE49-F238E27FC236}">
                      <a16:creationId xmlns:a16="http://schemas.microsoft.com/office/drawing/2014/main" xmlns="" id="{4DFCD0C3-DE97-4ED8-B8A6-9FF1874D774B}"/>
                    </a:ext>
                  </a:extLst>
                </p:cNvPr>
                <p:cNvSpPr>
                  <a:spLocks/>
                </p:cNvSpPr>
                <p:nvPr/>
              </p:nvSpPr>
              <p:spPr bwMode="auto">
                <a:xfrm>
                  <a:off x="4791" y="3638"/>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1" name="Freeform 905">
                  <a:extLst>
                    <a:ext uri="{FF2B5EF4-FFF2-40B4-BE49-F238E27FC236}">
                      <a16:creationId xmlns:a16="http://schemas.microsoft.com/office/drawing/2014/main" xmlns="" id="{64FE6550-0A3D-461C-9F32-CCCC2BDE8849}"/>
                    </a:ext>
                  </a:extLst>
                </p:cNvPr>
                <p:cNvSpPr>
                  <a:spLocks/>
                </p:cNvSpPr>
                <p:nvPr/>
              </p:nvSpPr>
              <p:spPr bwMode="auto">
                <a:xfrm>
                  <a:off x="4791" y="3651"/>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2" name="Freeform 906">
                  <a:extLst>
                    <a:ext uri="{FF2B5EF4-FFF2-40B4-BE49-F238E27FC236}">
                      <a16:creationId xmlns:a16="http://schemas.microsoft.com/office/drawing/2014/main" xmlns="" id="{3B3A99F8-406F-4513-8EA6-C2B8FB78694A}"/>
                    </a:ext>
                  </a:extLst>
                </p:cNvPr>
                <p:cNvSpPr>
                  <a:spLocks/>
                </p:cNvSpPr>
                <p:nvPr/>
              </p:nvSpPr>
              <p:spPr bwMode="auto">
                <a:xfrm>
                  <a:off x="4791" y="3651"/>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3" name="Freeform 907">
                  <a:extLst>
                    <a:ext uri="{FF2B5EF4-FFF2-40B4-BE49-F238E27FC236}">
                      <a16:creationId xmlns:a16="http://schemas.microsoft.com/office/drawing/2014/main" xmlns="" id="{B0EB9702-75CE-4220-82F6-4DA9EC65CA9A}"/>
                    </a:ext>
                  </a:extLst>
                </p:cNvPr>
                <p:cNvSpPr>
                  <a:spLocks/>
                </p:cNvSpPr>
                <p:nvPr/>
              </p:nvSpPr>
              <p:spPr bwMode="auto">
                <a:xfrm>
                  <a:off x="4810" y="3417"/>
                  <a:ext cx="51" cy="282"/>
                </a:xfrm>
                <a:custGeom>
                  <a:avLst/>
                  <a:gdLst>
                    <a:gd name="T0" fmla="*/ 6 w 104"/>
                    <a:gd name="T1" fmla="*/ 0 h 564"/>
                    <a:gd name="T2" fmla="*/ 45 w 104"/>
                    <a:gd name="T3" fmla="*/ 0 h 564"/>
                    <a:gd name="T4" fmla="*/ 47 w 104"/>
                    <a:gd name="T5" fmla="*/ 1 h 564"/>
                    <a:gd name="T6" fmla="*/ 49 w 104"/>
                    <a:gd name="T7" fmla="*/ 2 h 564"/>
                    <a:gd name="T8" fmla="*/ 51 w 104"/>
                    <a:gd name="T9" fmla="*/ 5 h 564"/>
                    <a:gd name="T10" fmla="*/ 51 w 104"/>
                    <a:gd name="T11" fmla="*/ 9 h 564"/>
                    <a:gd name="T12" fmla="*/ 51 w 104"/>
                    <a:gd name="T13" fmla="*/ 274 h 564"/>
                    <a:gd name="T14" fmla="*/ 51 w 104"/>
                    <a:gd name="T15" fmla="*/ 277 h 564"/>
                    <a:gd name="T16" fmla="*/ 49 w 104"/>
                    <a:gd name="T17" fmla="*/ 280 h 564"/>
                    <a:gd name="T18" fmla="*/ 47 w 104"/>
                    <a:gd name="T19" fmla="*/ 282 h 564"/>
                    <a:gd name="T20" fmla="*/ 45 w 104"/>
                    <a:gd name="T21" fmla="*/ 282 h 564"/>
                    <a:gd name="T22" fmla="*/ 6 w 104"/>
                    <a:gd name="T23" fmla="*/ 282 h 564"/>
                    <a:gd name="T24" fmla="*/ 4 w 104"/>
                    <a:gd name="T25" fmla="*/ 282 h 564"/>
                    <a:gd name="T26" fmla="*/ 2 w 104"/>
                    <a:gd name="T27" fmla="*/ 280 h 564"/>
                    <a:gd name="T28" fmla="*/ 0 w 104"/>
                    <a:gd name="T29" fmla="*/ 277 h 564"/>
                    <a:gd name="T30" fmla="*/ 0 w 104"/>
                    <a:gd name="T31" fmla="*/ 274 h 564"/>
                    <a:gd name="T32" fmla="*/ 0 w 104"/>
                    <a:gd name="T33" fmla="*/ 9 h 564"/>
                    <a:gd name="T34" fmla="*/ 0 w 104"/>
                    <a:gd name="T35" fmla="*/ 5 h 564"/>
                    <a:gd name="T36" fmla="*/ 2 w 104"/>
                    <a:gd name="T37" fmla="*/ 2 h 564"/>
                    <a:gd name="T38" fmla="*/ 4 w 104"/>
                    <a:gd name="T39" fmla="*/ 1 h 564"/>
                    <a:gd name="T40" fmla="*/ 6 w 104"/>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64"/>
                    <a:gd name="T65" fmla="*/ 104 w 104"/>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1" y="553"/>
                      </a:lnTo>
                      <a:lnTo>
                        <a:pt x="0" y="547"/>
                      </a:lnTo>
                      <a:lnTo>
                        <a:pt x="0" y="17"/>
                      </a:lnTo>
                      <a:lnTo>
                        <a:pt x="1"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4" name="Freeform 908">
                  <a:extLst>
                    <a:ext uri="{FF2B5EF4-FFF2-40B4-BE49-F238E27FC236}">
                      <a16:creationId xmlns:a16="http://schemas.microsoft.com/office/drawing/2014/main" xmlns="" id="{D03F0806-4F2B-49C7-8E58-66689936317E}"/>
                    </a:ext>
                  </a:extLst>
                </p:cNvPr>
                <p:cNvSpPr>
                  <a:spLocks/>
                </p:cNvSpPr>
                <p:nvPr/>
              </p:nvSpPr>
              <p:spPr bwMode="auto">
                <a:xfrm>
                  <a:off x="4810" y="3417"/>
                  <a:ext cx="51" cy="282"/>
                </a:xfrm>
                <a:custGeom>
                  <a:avLst/>
                  <a:gdLst>
                    <a:gd name="T0" fmla="*/ 6 w 104"/>
                    <a:gd name="T1" fmla="*/ 0 h 564"/>
                    <a:gd name="T2" fmla="*/ 45 w 104"/>
                    <a:gd name="T3" fmla="*/ 0 h 564"/>
                    <a:gd name="T4" fmla="*/ 45 w 104"/>
                    <a:gd name="T5" fmla="*/ 0 h 564"/>
                    <a:gd name="T6" fmla="*/ 47 w 104"/>
                    <a:gd name="T7" fmla="*/ 1 h 564"/>
                    <a:gd name="T8" fmla="*/ 49 w 104"/>
                    <a:gd name="T9" fmla="*/ 2 h 564"/>
                    <a:gd name="T10" fmla="*/ 51 w 104"/>
                    <a:gd name="T11" fmla="*/ 5 h 564"/>
                    <a:gd name="T12" fmla="*/ 51 w 104"/>
                    <a:gd name="T13" fmla="*/ 9 h 564"/>
                    <a:gd name="T14" fmla="*/ 51 w 104"/>
                    <a:gd name="T15" fmla="*/ 274 h 564"/>
                    <a:gd name="T16" fmla="*/ 51 w 104"/>
                    <a:gd name="T17" fmla="*/ 274 h 564"/>
                    <a:gd name="T18" fmla="*/ 51 w 104"/>
                    <a:gd name="T19" fmla="*/ 277 h 564"/>
                    <a:gd name="T20" fmla="*/ 49 w 104"/>
                    <a:gd name="T21" fmla="*/ 280 h 564"/>
                    <a:gd name="T22" fmla="*/ 47 w 104"/>
                    <a:gd name="T23" fmla="*/ 282 h 564"/>
                    <a:gd name="T24" fmla="*/ 45 w 104"/>
                    <a:gd name="T25" fmla="*/ 282 h 564"/>
                    <a:gd name="T26" fmla="*/ 6 w 104"/>
                    <a:gd name="T27" fmla="*/ 282 h 564"/>
                    <a:gd name="T28" fmla="*/ 6 w 104"/>
                    <a:gd name="T29" fmla="*/ 282 h 564"/>
                    <a:gd name="T30" fmla="*/ 4 w 104"/>
                    <a:gd name="T31" fmla="*/ 282 h 564"/>
                    <a:gd name="T32" fmla="*/ 2 w 104"/>
                    <a:gd name="T33" fmla="*/ 280 h 564"/>
                    <a:gd name="T34" fmla="*/ 0 w 104"/>
                    <a:gd name="T35" fmla="*/ 277 h 564"/>
                    <a:gd name="T36" fmla="*/ 0 w 104"/>
                    <a:gd name="T37" fmla="*/ 274 h 564"/>
                    <a:gd name="T38" fmla="*/ 0 w 104"/>
                    <a:gd name="T39" fmla="*/ 9 h 564"/>
                    <a:gd name="T40" fmla="*/ 0 w 104"/>
                    <a:gd name="T41" fmla="*/ 9 h 564"/>
                    <a:gd name="T42" fmla="*/ 0 w 104"/>
                    <a:gd name="T43" fmla="*/ 5 h 564"/>
                    <a:gd name="T44" fmla="*/ 2 w 104"/>
                    <a:gd name="T45" fmla="*/ 2 h 564"/>
                    <a:gd name="T46" fmla="*/ 4 w 104"/>
                    <a:gd name="T47" fmla="*/ 1 h 564"/>
                    <a:gd name="T48" fmla="*/ 6 w 104"/>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64"/>
                    <a:gd name="T77" fmla="*/ 104 w 104"/>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1" y="553"/>
                      </a:lnTo>
                      <a:lnTo>
                        <a:pt x="0" y="547"/>
                      </a:lnTo>
                      <a:lnTo>
                        <a:pt x="0" y="17"/>
                      </a:lnTo>
                      <a:lnTo>
                        <a:pt x="1"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5" name="Rectangle 909">
                  <a:extLst>
                    <a:ext uri="{FF2B5EF4-FFF2-40B4-BE49-F238E27FC236}">
                      <a16:creationId xmlns:a16="http://schemas.microsoft.com/office/drawing/2014/main" xmlns="" id="{21C558DF-DA59-4762-8F1E-EE5971C72BC6}"/>
                    </a:ext>
                  </a:extLst>
                </p:cNvPr>
                <p:cNvSpPr>
                  <a:spLocks noChangeArrowheads="1"/>
                </p:cNvSpPr>
                <p:nvPr/>
              </p:nvSpPr>
              <p:spPr bwMode="auto">
                <a:xfrm>
                  <a:off x="4810"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6" name="Rectangle 910">
                  <a:extLst>
                    <a:ext uri="{FF2B5EF4-FFF2-40B4-BE49-F238E27FC236}">
                      <a16:creationId xmlns:a16="http://schemas.microsoft.com/office/drawing/2014/main" xmlns="" id="{4DC6DBB6-8657-46F3-B844-88CADD3509FD}"/>
                    </a:ext>
                  </a:extLst>
                </p:cNvPr>
                <p:cNvSpPr>
                  <a:spLocks noChangeArrowheads="1"/>
                </p:cNvSpPr>
                <p:nvPr/>
              </p:nvSpPr>
              <p:spPr bwMode="auto">
                <a:xfrm>
                  <a:off x="4810"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7" name="Freeform 911">
                  <a:extLst>
                    <a:ext uri="{FF2B5EF4-FFF2-40B4-BE49-F238E27FC236}">
                      <a16:creationId xmlns:a16="http://schemas.microsoft.com/office/drawing/2014/main" xmlns="" id="{63E1C7AD-4E44-46ED-B1B0-0EFF74C82CC9}"/>
                    </a:ext>
                  </a:extLst>
                </p:cNvPr>
                <p:cNvSpPr>
                  <a:spLocks/>
                </p:cNvSpPr>
                <p:nvPr/>
              </p:nvSpPr>
              <p:spPr bwMode="auto">
                <a:xfrm>
                  <a:off x="4813" y="342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8" name="Freeform 912">
                  <a:extLst>
                    <a:ext uri="{FF2B5EF4-FFF2-40B4-BE49-F238E27FC236}">
                      <a16:creationId xmlns:a16="http://schemas.microsoft.com/office/drawing/2014/main" xmlns="" id="{4C37C01C-4426-4ACF-849A-81C3DFAB6A1D}"/>
                    </a:ext>
                  </a:extLst>
                </p:cNvPr>
                <p:cNvSpPr>
                  <a:spLocks/>
                </p:cNvSpPr>
                <p:nvPr/>
              </p:nvSpPr>
              <p:spPr bwMode="auto">
                <a:xfrm>
                  <a:off x="4813" y="342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9" name="Freeform 913">
                  <a:extLst>
                    <a:ext uri="{FF2B5EF4-FFF2-40B4-BE49-F238E27FC236}">
                      <a16:creationId xmlns:a16="http://schemas.microsoft.com/office/drawing/2014/main" xmlns="" id="{861AB55B-B92D-4966-8F74-84162250DA75}"/>
                    </a:ext>
                  </a:extLst>
                </p:cNvPr>
                <p:cNvSpPr>
                  <a:spLocks/>
                </p:cNvSpPr>
                <p:nvPr/>
              </p:nvSpPr>
              <p:spPr bwMode="auto">
                <a:xfrm>
                  <a:off x="4813" y="343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0" name="Freeform 914">
                  <a:extLst>
                    <a:ext uri="{FF2B5EF4-FFF2-40B4-BE49-F238E27FC236}">
                      <a16:creationId xmlns:a16="http://schemas.microsoft.com/office/drawing/2014/main" xmlns="" id="{966450F0-EB1D-4CCD-BF5B-7789FAD3CBCE}"/>
                    </a:ext>
                  </a:extLst>
                </p:cNvPr>
                <p:cNvSpPr>
                  <a:spLocks/>
                </p:cNvSpPr>
                <p:nvPr/>
              </p:nvSpPr>
              <p:spPr bwMode="auto">
                <a:xfrm>
                  <a:off x="4813" y="343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1" name="Freeform 915">
                  <a:extLst>
                    <a:ext uri="{FF2B5EF4-FFF2-40B4-BE49-F238E27FC236}">
                      <a16:creationId xmlns:a16="http://schemas.microsoft.com/office/drawing/2014/main" xmlns="" id="{2DF54139-2FA2-40C6-8756-6F62531C6DDC}"/>
                    </a:ext>
                  </a:extLst>
                </p:cNvPr>
                <p:cNvSpPr>
                  <a:spLocks/>
                </p:cNvSpPr>
                <p:nvPr/>
              </p:nvSpPr>
              <p:spPr bwMode="auto">
                <a:xfrm>
                  <a:off x="4813" y="344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2" name="Freeform 916">
                  <a:extLst>
                    <a:ext uri="{FF2B5EF4-FFF2-40B4-BE49-F238E27FC236}">
                      <a16:creationId xmlns:a16="http://schemas.microsoft.com/office/drawing/2014/main" xmlns="" id="{5F3CEE84-DFB4-4936-96D9-3D6EF8252D64}"/>
                    </a:ext>
                  </a:extLst>
                </p:cNvPr>
                <p:cNvSpPr>
                  <a:spLocks/>
                </p:cNvSpPr>
                <p:nvPr/>
              </p:nvSpPr>
              <p:spPr bwMode="auto">
                <a:xfrm>
                  <a:off x="4813" y="344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3" name="Freeform 917">
                  <a:extLst>
                    <a:ext uri="{FF2B5EF4-FFF2-40B4-BE49-F238E27FC236}">
                      <a16:creationId xmlns:a16="http://schemas.microsoft.com/office/drawing/2014/main" xmlns="" id="{2950C7AD-1A3D-4758-8045-B8A93A0C3A83}"/>
                    </a:ext>
                  </a:extLst>
                </p:cNvPr>
                <p:cNvSpPr>
                  <a:spLocks/>
                </p:cNvSpPr>
                <p:nvPr/>
              </p:nvSpPr>
              <p:spPr bwMode="auto">
                <a:xfrm>
                  <a:off x="4813" y="345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4" name="Freeform 918">
                  <a:extLst>
                    <a:ext uri="{FF2B5EF4-FFF2-40B4-BE49-F238E27FC236}">
                      <a16:creationId xmlns:a16="http://schemas.microsoft.com/office/drawing/2014/main" xmlns="" id="{BDDFCDB5-89FA-43AD-9227-D0E4AA0051B9}"/>
                    </a:ext>
                  </a:extLst>
                </p:cNvPr>
                <p:cNvSpPr>
                  <a:spLocks/>
                </p:cNvSpPr>
                <p:nvPr/>
              </p:nvSpPr>
              <p:spPr bwMode="auto">
                <a:xfrm>
                  <a:off x="4813" y="345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5" name="Freeform 919">
                  <a:extLst>
                    <a:ext uri="{FF2B5EF4-FFF2-40B4-BE49-F238E27FC236}">
                      <a16:creationId xmlns:a16="http://schemas.microsoft.com/office/drawing/2014/main" xmlns="" id="{B8E17D52-DDFD-4317-89A0-90678346ECA9}"/>
                    </a:ext>
                  </a:extLst>
                </p:cNvPr>
                <p:cNvSpPr>
                  <a:spLocks/>
                </p:cNvSpPr>
                <p:nvPr/>
              </p:nvSpPr>
              <p:spPr bwMode="auto">
                <a:xfrm>
                  <a:off x="4813" y="3465"/>
                  <a:ext cx="5" cy="6"/>
                </a:xfrm>
                <a:custGeom>
                  <a:avLst/>
                  <a:gdLst>
                    <a:gd name="T0" fmla="*/ 2 w 11"/>
                    <a:gd name="T1" fmla="*/ 0 h 11"/>
                    <a:gd name="T2" fmla="*/ 3 w 11"/>
                    <a:gd name="T3" fmla="*/ 1 h 11"/>
                    <a:gd name="T4" fmla="*/ 5 w 11"/>
                    <a:gd name="T5" fmla="*/ 1 h 11"/>
                    <a:gd name="T6" fmla="*/ 5 w 11"/>
                    <a:gd name="T7" fmla="*/ 2 h 11"/>
                    <a:gd name="T8" fmla="*/ 5 w 11"/>
                    <a:gd name="T9" fmla="*/ 3 h 11"/>
                    <a:gd name="T10" fmla="*/ 5 w 11"/>
                    <a:gd name="T11" fmla="*/ 4 h 11"/>
                    <a:gd name="T12" fmla="*/ 5 w 11"/>
                    <a:gd name="T13" fmla="*/ 5 h 11"/>
                    <a:gd name="T14" fmla="*/ 3 w 11"/>
                    <a:gd name="T15" fmla="*/ 6 h 11"/>
                    <a:gd name="T16" fmla="*/ 2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1 h 11"/>
                    <a:gd name="T32" fmla="*/ 2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7" y="1"/>
                      </a:lnTo>
                      <a:lnTo>
                        <a:pt x="10" y="2"/>
                      </a:lnTo>
                      <a:lnTo>
                        <a:pt x="11" y="4"/>
                      </a:lnTo>
                      <a:lnTo>
                        <a:pt x="11" y="6"/>
                      </a:lnTo>
                      <a:lnTo>
                        <a:pt x="11" y="8"/>
                      </a:lnTo>
                      <a:lnTo>
                        <a:pt x="10" y="10"/>
                      </a:lnTo>
                      <a:lnTo>
                        <a:pt x="7" y="11"/>
                      </a:lnTo>
                      <a:lnTo>
                        <a:pt x="5" y="11"/>
                      </a:lnTo>
                      <a:lnTo>
                        <a:pt x="4" y="11"/>
                      </a:lnTo>
                      <a:lnTo>
                        <a:pt x="2" y="10"/>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6" name="Freeform 920">
                  <a:extLst>
                    <a:ext uri="{FF2B5EF4-FFF2-40B4-BE49-F238E27FC236}">
                      <a16:creationId xmlns:a16="http://schemas.microsoft.com/office/drawing/2014/main" xmlns="" id="{C136D4D0-1980-4F2D-98B6-855DED7B89F2}"/>
                    </a:ext>
                  </a:extLst>
                </p:cNvPr>
                <p:cNvSpPr>
                  <a:spLocks/>
                </p:cNvSpPr>
                <p:nvPr/>
              </p:nvSpPr>
              <p:spPr bwMode="auto">
                <a:xfrm>
                  <a:off x="4813" y="3465"/>
                  <a:ext cx="5" cy="6"/>
                </a:xfrm>
                <a:custGeom>
                  <a:avLst/>
                  <a:gdLst>
                    <a:gd name="T0" fmla="*/ 2 w 11"/>
                    <a:gd name="T1" fmla="*/ 0 h 11"/>
                    <a:gd name="T2" fmla="*/ 2 w 11"/>
                    <a:gd name="T3" fmla="*/ 0 h 11"/>
                    <a:gd name="T4" fmla="*/ 3 w 11"/>
                    <a:gd name="T5" fmla="*/ 1 h 11"/>
                    <a:gd name="T6" fmla="*/ 5 w 11"/>
                    <a:gd name="T7" fmla="*/ 1 h 11"/>
                    <a:gd name="T8" fmla="*/ 5 w 11"/>
                    <a:gd name="T9" fmla="*/ 2 h 11"/>
                    <a:gd name="T10" fmla="*/ 5 w 11"/>
                    <a:gd name="T11" fmla="*/ 3 h 11"/>
                    <a:gd name="T12" fmla="*/ 5 w 11"/>
                    <a:gd name="T13" fmla="*/ 3 h 11"/>
                    <a:gd name="T14" fmla="*/ 5 w 11"/>
                    <a:gd name="T15" fmla="*/ 4 h 11"/>
                    <a:gd name="T16" fmla="*/ 5 w 11"/>
                    <a:gd name="T17" fmla="*/ 5 h 11"/>
                    <a:gd name="T18" fmla="*/ 3 w 11"/>
                    <a:gd name="T19" fmla="*/ 6 h 11"/>
                    <a:gd name="T20" fmla="*/ 2 w 11"/>
                    <a:gd name="T21" fmla="*/ 6 h 11"/>
                    <a:gd name="T22" fmla="*/ 2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1 h 11"/>
                    <a:gd name="T40" fmla="*/ 2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7" y="1"/>
                      </a:lnTo>
                      <a:lnTo>
                        <a:pt x="10" y="2"/>
                      </a:lnTo>
                      <a:lnTo>
                        <a:pt x="11" y="4"/>
                      </a:lnTo>
                      <a:lnTo>
                        <a:pt x="11" y="6"/>
                      </a:lnTo>
                      <a:lnTo>
                        <a:pt x="11" y="8"/>
                      </a:lnTo>
                      <a:lnTo>
                        <a:pt x="10" y="10"/>
                      </a:lnTo>
                      <a:lnTo>
                        <a:pt x="7" y="11"/>
                      </a:lnTo>
                      <a:lnTo>
                        <a:pt x="5" y="11"/>
                      </a:lnTo>
                      <a:lnTo>
                        <a:pt x="4" y="11"/>
                      </a:lnTo>
                      <a:lnTo>
                        <a:pt x="2" y="10"/>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7" name="Freeform 921">
                  <a:extLst>
                    <a:ext uri="{FF2B5EF4-FFF2-40B4-BE49-F238E27FC236}">
                      <a16:creationId xmlns:a16="http://schemas.microsoft.com/office/drawing/2014/main" xmlns="" id="{822F4713-4E58-4F4D-AEE3-4E1297275E81}"/>
                    </a:ext>
                  </a:extLst>
                </p:cNvPr>
                <p:cNvSpPr>
                  <a:spLocks/>
                </p:cNvSpPr>
                <p:nvPr/>
              </p:nvSpPr>
              <p:spPr bwMode="auto">
                <a:xfrm>
                  <a:off x="4813" y="3475"/>
                  <a:ext cx="5" cy="6"/>
                </a:xfrm>
                <a:custGeom>
                  <a:avLst/>
                  <a:gdLst>
                    <a:gd name="T0" fmla="*/ 2 w 11"/>
                    <a:gd name="T1" fmla="*/ 0 h 12"/>
                    <a:gd name="T2" fmla="*/ 3 w 11"/>
                    <a:gd name="T3" fmla="*/ 0 h 12"/>
                    <a:gd name="T4" fmla="*/ 5 w 11"/>
                    <a:gd name="T5" fmla="*/ 1 h 12"/>
                    <a:gd name="T6" fmla="*/ 5 w 11"/>
                    <a:gd name="T7" fmla="*/ 2 h 12"/>
                    <a:gd name="T8" fmla="*/ 5 w 11"/>
                    <a:gd name="T9" fmla="*/ 3 h 12"/>
                    <a:gd name="T10" fmla="*/ 5 w 11"/>
                    <a:gd name="T11" fmla="*/ 5 h 12"/>
                    <a:gd name="T12" fmla="*/ 5 w 11"/>
                    <a:gd name="T13" fmla="*/ 6 h 12"/>
                    <a:gd name="T14" fmla="*/ 3 w 11"/>
                    <a:gd name="T15" fmla="*/ 6 h 12"/>
                    <a:gd name="T16" fmla="*/ 2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10" y="1"/>
                      </a:lnTo>
                      <a:lnTo>
                        <a:pt x="11" y="3"/>
                      </a:lnTo>
                      <a:lnTo>
                        <a:pt x="11" y="6"/>
                      </a:lnTo>
                      <a:lnTo>
                        <a:pt x="11" y="9"/>
                      </a:lnTo>
                      <a:lnTo>
                        <a:pt x="10" y="11"/>
                      </a:lnTo>
                      <a:lnTo>
                        <a:pt x="7" y="12"/>
                      </a:lnTo>
                      <a:lnTo>
                        <a:pt x="5" y="12"/>
                      </a:lnTo>
                      <a:lnTo>
                        <a:pt x="4" y="12"/>
                      </a:lnTo>
                      <a:lnTo>
                        <a:pt x="2" y="11"/>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8" name="Freeform 922">
                  <a:extLst>
                    <a:ext uri="{FF2B5EF4-FFF2-40B4-BE49-F238E27FC236}">
                      <a16:creationId xmlns:a16="http://schemas.microsoft.com/office/drawing/2014/main" xmlns="" id="{7031834A-1B97-4EB1-AC38-FA4E6C3054D3}"/>
                    </a:ext>
                  </a:extLst>
                </p:cNvPr>
                <p:cNvSpPr>
                  <a:spLocks/>
                </p:cNvSpPr>
                <p:nvPr/>
              </p:nvSpPr>
              <p:spPr bwMode="auto">
                <a:xfrm>
                  <a:off x="4813" y="3475"/>
                  <a:ext cx="5" cy="6"/>
                </a:xfrm>
                <a:custGeom>
                  <a:avLst/>
                  <a:gdLst>
                    <a:gd name="T0" fmla="*/ 2 w 11"/>
                    <a:gd name="T1" fmla="*/ 0 h 12"/>
                    <a:gd name="T2" fmla="*/ 2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5 h 12"/>
                    <a:gd name="T16" fmla="*/ 5 w 11"/>
                    <a:gd name="T17" fmla="*/ 6 h 12"/>
                    <a:gd name="T18" fmla="*/ 3 w 11"/>
                    <a:gd name="T19" fmla="*/ 6 h 12"/>
                    <a:gd name="T20" fmla="*/ 2 w 11"/>
                    <a:gd name="T21" fmla="*/ 6 h 12"/>
                    <a:gd name="T22" fmla="*/ 2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10" y="1"/>
                      </a:lnTo>
                      <a:lnTo>
                        <a:pt x="11" y="3"/>
                      </a:lnTo>
                      <a:lnTo>
                        <a:pt x="11" y="6"/>
                      </a:lnTo>
                      <a:lnTo>
                        <a:pt x="11" y="9"/>
                      </a:lnTo>
                      <a:lnTo>
                        <a:pt x="10" y="11"/>
                      </a:lnTo>
                      <a:lnTo>
                        <a:pt x="7" y="12"/>
                      </a:lnTo>
                      <a:lnTo>
                        <a:pt x="5" y="12"/>
                      </a:lnTo>
                      <a:lnTo>
                        <a:pt x="4" y="12"/>
                      </a:lnTo>
                      <a:lnTo>
                        <a:pt x="2" y="11"/>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9" name="Freeform 923">
                  <a:extLst>
                    <a:ext uri="{FF2B5EF4-FFF2-40B4-BE49-F238E27FC236}">
                      <a16:creationId xmlns:a16="http://schemas.microsoft.com/office/drawing/2014/main" xmlns="" id="{F4D08F1F-4B85-4FFA-B354-4D0F3C8FE341}"/>
                    </a:ext>
                  </a:extLst>
                </p:cNvPr>
                <p:cNvSpPr>
                  <a:spLocks/>
                </p:cNvSpPr>
                <p:nvPr/>
              </p:nvSpPr>
              <p:spPr bwMode="auto">
                <a:xfrm>
                  <a:off x="4813" y="348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3"/>
                      </a:lnTo>
                      <a:lnTo>
                        <a:pt x="11" y="5"/>
                      </a:lnTo>
                      <a:lnTo>
                        <a:pt x="11" y="7"/>
                      </a:lnTo>
                      <a:lnTo>
                        <a:pt x="11" y="9"/>
                      </a:lnTo>
                      <a:lnTo>
                        <a:pt x="10" y="11"/>
                      </a:lnTo>
                      <a:lnTo>
                        <a:pt x="7" y="12"/>
                      </a:lnTo>
                      <a:lnTo>
                        <a:pt x="5" y="13"/>
                      </a:lnTo>
                      <a:lnTo>
                        <a:pt x="4" y="12"/>
                      </a:lnTo>
                      <a:lnTo>
                        <a:pt x="2" y="11"/>
                      </a:lnTo>
                      <a:lnTo>
                        <a:pt x="0" y="9"/>
                      </a:lnTo>
                      <a:lnTo>
                        <a:pt x="0" y="7"/>
                      </a:lnTo>
                      <a:lnTo>
                        <a:pt x="0" y="5"/>
                      </a:lnTo>
                      <a:lnTo>
                        <a:pt x="2"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0" name="Freeform 924">
                  <a:extLst>
                    <a:ext uri="{FF2B5EF4-FFF2-40B4-BE49-F238E27FC236}">
                      <a16:creationId xmlns:a16="http://schemas.microsoft.com/office/drawing/2014/main" xmlns="" id="{253AB768-AE01-4A73-9DED-838276E1E157}"/>
                    </a:ext>
                  </a:extLst>
                </p:cNvPr>
                <p:cNvSpPr>
                  <a:spLocks/>
                </p:cNvSpPr>
                <p:nvPr/>
              </p:nvSpPr>
              <p:spPr bwMode="auto">
                <a:xfrm>
                  <a:off x="4813" y="348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3"/>
                      </a:lnTo>
                      <a:lnTo>
                        <a:pt x="11" y="5"/>
                      </a:lnTo>
                      <a:lnTo>
                        <a:pt x="11" y="7"/>
                      </a:lnTo>
                      <a:lnTo>
                        <a:pt x="11" y="9"/>
                      </a:lnTo>
                      <a:lnTo>
                        <a:pt x="10" y="11"/>
                      </a:lnTo>
                      <a:lnTo>
                        <a:pt x="7" y="12"/>
                      </a:lnTo>
                      <a:lnTo>
                        <a:pt x="5" y="13"/>
                      </a:lnTo>
                      <a:lnTo>
                        <a:pt x="4" y="12"/>
                      </a:lnTo>
                      <a:lnTo>
                        <a:pt x="2" y="11"/>
                      </a:lnTo>
                      <a:lnTo>
                        <a:pt x="0" y="9"/>
                      </a:lnTo>
                      <a:lnTo>
                        <a:pt x="0" y="7"/>
                      </a:lnTo>
                      <a:lnTo>
                        <a:pt x="0" y="5"/>
                      </a:lnTo>
                      <a:lnTo>
                        <a:pt x="2"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1" name="Freeform 925">
                  <a:extLst>
                    <a:ext uri="{FF2B5EF4-FFF2-40B4-BE49-F238E27FC236}">
                      <a16:creationId xmlns:a16="http://schemas.microsoft.com/office/drawing/2014/main" xmlns="" id="{BC56ADEE-C289-41AC-A89A-6508B46561A6}"/>
                    </a:ext>
                  </a:extLst>
                </p:cNvPr>
                <p:cNvSpPr>
                  <a:spLocks/>
                </p:cNvSpPr>
                <p:nvPr/>
              </p:nvSpPr>
              <p:spPr bwMode="auto">
                <a:xfrm>
                  <a:off x="4813" y="349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6"/>
                      </a:lnTo>
                      <a:lnTo>
                        <a:pt x="11" y="8"/>
                      </a:lnTo>
                      <a:lnTo>
                        <a:pt x="10" y="11"/>
                      </a:lnTo>
                      <a:lnTo>
                        <a:pt x="7" y="12"/>
                      </a:lnTo>
                      <a:lnTo>
                        <a:pt x="5" y="13"/>
                      </a:lnTo>
                      <a:lnTo>
                        <a:pt x="4" y="12"/>
                      </a:lnTo>
                      <a:lnTo>
                        <a:pt x="2" y="11"/>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2" name="Freeform 926">
                  <a:extLst>
                    <a:ext uri="{FF2B5EF4-FFF2-40B4-BE49-F238E27FC236}">
                      <a16:creationId xmlns:a16="http://schemas.microsoft.com/office/drawing/2014/main" xmlns="" id="{B0B9881E-D91D-4EFC-A1EF-A4925E6032C4}"/>
                    </a:ext>
                  </a:extLst>
                </p:cNvPr>
                <p:cNvSpPr>
                  <a:spLocks/>
                </p:cNvSpPr>
                <p:nvPr/>
              </p:nvSpPr>
              <p:spPr bwMode="auto">
                <a:xfrm>
                  <a:off x="4813" y="349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6"/>
                      </a:lnTo>
                      <a:lnTo>
                        <a:pt x="11" y="8"/>
                      </a:lnTo>
                      <a:lnTo>
                        <a:pt x="10" y="11"/>
                      </a:lnTo>
                      <a:lnTo>
                        <a:pt x="7" y="12"/>
                      </a:lnTo>
                      <a:lnTo>
                        <a:pt x="5" y="13"/>
                      </a:lnTo>
                      <a:lnTo>
                        <a:pt x="4" y="12"/>
                      </a:lnTo>
                      <a:lnTo>
                        <a:pt x="2" y="11"/>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3" name="Freeform 927">
                  <a:extLst>
                    <a:ext uri="{FF2B5EF4-FFF2-40B4-BE49-F238E27FC236}">
                      <a16:creationId xmlns:a16="http://schemas.microsoft.com/office/drawing/2014/main" xmlns="" id="{144C42F3-3AD9-4E61-B626-3E940BED7028}"/>
                    </a:ext>
                  </a:extLst>
                </p:cNvPr>
                <p:cNvSpPr>
                  <a:spLocks/>
                </p:cNvSpPr>
                <p:nvPr/>
              </p:nvSpPr>
              <p:spPr bwMode="auto">
                <a:xfrm>
                  <a:off x="4814" y="3505"/>
                  <a:ext cx="4" cy="6"/>
                </a:xfrm>
                <a:custGeom>
                  <a:avLst/>
                  <a:gdLst>
                    <a:gd name="T0" fmla="*/ 2 w 9"/>
                    <a:gd name="T1" fmla="*/ 0 h 12"/>
                    <a:gd name="T2" fmla="*/ 2 w 9"/>
                    <a:gd name="T3" fmla="*/ 0 h 12"/>
                    <a:gd name="T4" fmla="*/ 4 w 9"/>
                    <a:gd name="T5" fmla="*/ 1 h 12"/>
                    <a:gd name="T6" fmla="*/ 4 w 9"/>
                    <a:gd name="T7" fmla="*/ 2 h 12"/>
                    <a:gd name="T8" fmla="*/ 4 w 9"/>
                    <a:gd name="T9" fmla="*/ 3 h 12"/>
                    <a:gd name="T10" fmla="*/ 4 w 9"/>
                    <a:gd name="T11" fmla="*/ 5 h 12"/>
                    <a:gd name="T12" fmla="*/ 4 w 9"/>
                    <a:gd name="T13" fmla="*/ 6 h 12"/>
                    <a:gd name="T14" fmla="*/ 2 w 9"/>
                    <a:gd name="T15" fmla="*/ 6 h 12"/>
                    <a:gd name="T16" fmla="*/ 2 w 9"/>
                    <a:gd name="T17" fmla="*/ 6 h 12"/>
                    <a:gd name="T18" fmla="*/ 1 w 9"/>
                    <a:gd name="T19" fmla="*/ 6 h 12"/>
                    <a:gd name="T20" fmla="*/ 0 w 9"/>
                    <a:gd name="T21" fmla="*/ 6 h 12"/>
                    <a:gd name="T22" fmla="*/ 0 w 9"/>
                    <a:gd name="T23" fmla="*/ 5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5" y="0"/>
                      </a:lnTo>
                      <a:lnTo>
                        <a:pt x="8" y="1"/>
                      </a:lnTo>
                      <a:lnTo>
                        <a:pt x="9" y="3"/>
                      </a:lnTo>
                      <a:lnTo>
                        <a:pt x="9" y="7"/>
                      </a:lnTo>
                      <a:lnTo>
                        <a:pt x="9" y="9"/>
                      </a:lnTo>
                      <a:lnTo>
                        <a:pt x="8" y="11"/>
                      </a:lnTo>
                      <a:lnTo>
                        <a:pt x="5"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4" name="Freeform 928">
                  <a:extLst>
                    <a:ext uri="{FF2B5EF4-FFF2-40B4-BE49-F238E27FC236}">
                      <a16:creationId xmlns:a16="http://schemas.microsoft.com/office/drawing/2014/main" xmlns="" id="{A2E5ECC5-82C5-4F74-88AD-CD2BCF737680}"/>
                    </a:ext>
                  </a:extLst>
                </p:cNvPr>
                <p:cNvSpPr>
                  <a:spLocks/>
                </p:cNvSpPr>
                <p:nvPr/>
              </p:nvSpPr>
              <p:spPr bwMode="auto">
                <a:xfrm>
                  <a:off x="4814" y="3505"/>
                  <a:ext cx="4" cy="6"/>
                </a:xfrm>
                <a:custGeom>
                  <a:avLst/>
                  <a:gdLst>
                    <a:gd name="T0" fmla="*/ 2 w 9"/>
                    <a:gd name="T1" fmla="*/ 0 h 12"/>
                    <a:gd name="T2" fmla="*/ 2 w 9"/>
                    <a:gd name="T3" fmla="*/ 0 h 12"/>
                    <a:gd name="T4" fmla="*/ 2 w 9"/>
                    <a:gd name="T5" fmla="*/ 0 h 12"/>
                    <a:gd name="T6" fmla="*/ 4 w 9"/>
                    <a:gd name="T7" fmla="*/ 1 h 12"/>
                    <a:gd name="T8" fmla="*/ 4 w 9"/>
                    <a:gd name="T9" fmla="*/ 2 h 12"/>
                    <a:gd name="T10" fmla="*/ 4 w 9"/>
                    <a:gd name="T11" fmla="*/ 3 h 12"/>
                    <a:gd name="T12" fmla="*/ 4 w 9"/>
                    <a:gd name="T13" fmla="*/ 3 h 12"/>
                    <a:gd name="T14" fmla="*/ 4 w 9"/>
                    <a:gd name="T15" fmla="*/ 5 h 12"/>
                    <a:gd name="T16" fmla="*/ 4 w 9"/>
                    <a:gd name="T17" fmla="*/ 6 h 12"/>
                    <a:gd name="T18" fmla="*/ 2 w 9"/>
                    <a:gd name="T19" fmla="*/ 6 h 12"/>
                    <a:gd name="T20" fmla="*/ 2 w 9"/>
                    <a:gd name="T21" fmla="*/ 6 h 12"/>
                    <a:gd name="T22" fmla="*/ 2 w 9"/>
                    <a:gd name="T23" fmla="*/ 6 h 12"/>
                    <a:gd name="T24" fmla="*/ 1 w 9"/>
                    <a:gd name="T25" fmla="*/ 6 h 12"/>
                    <a:gd name="T26" fmla="*/ 0 w 9"/>
                    <a:gd name="T27" fmla="*/ 6 h 12"/>
                    <a:gd name="T28" fmla="*/ 0 w 9"/>
                    <a:gd name="T29" fmla="*/ 5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5" y="0"/>
                      </a:lnTo>
                      <a:lnTo>
                        <a:pt x="8" y="1"/>
                      </a:lnTo>
                      <a:lnTo>
                        <a:pt x="9" y="3"/>
                      </a:lnTo>
                      <a:lnTo>
                        <a:pt x="9" y="7"/>
                      </a:lnTo>
                      <a:lnTo>
                        <a:pt x="9" y="9"/>
                      </a:lnTo>
                      <a:lnTo>
                        <a:pt x="8" y="11"/>
                      </a:lnTo>
                      <a:lnTo>
                        <a:pt x="5"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5" name="Freeform 929">
                  <a:extLst>
                    <a:ext uri="{FF2B5EF4-FFF2-40B4-BE49-F238E27FC236}">
                      <a16:creationId xmlns:a16="http://schemas.microsoft.com/office/drawing/2014/main" xmlns="" id="{AACFBEFA-1C17-4BA5-8611-4DA9DFD11573}"/>
                    </a:ext>
                  </a:extLst>
                </p:cNvPr>
                <p:cNvSpPr>
                  <a:spLocks/>
                </p:cNvSpPr>
                <p:nvPr/>
              </p:nvSpPr>
              <p:spPr bwMode="auto">
                <a:xfrm>
                  <a:off x="4814" y="3515"/>
                  <a:ext cx="4" cy="6"/>
                </a:xfrm>
                <a:custGeom>
                  <a:avLst/>
                  <a:gdLst>
                    <a:gd name="T0" fmla="*/ 2 w 9"/>
                    <a:gd name="T1" fmla="*/ 0 h 12"/>
                    <a:gd name="T2" fmla="*/ 2 w 9"/>
                    <a:gd name="T3" fmla="*/ 0 h 12"/>
                    <a:gd name="T4" fmla="*/ 4 w 9"/>
                    <a:gd name="T5" fmla="*/ 1 h 12"/>
                    <a:gd name="T6" fmla="*/ 4 w 9"/>
                    <a:gd name="T7" fmla="*/ 2 h 12"/>
                    <a:gd name="T8" fmla="*/ 4 w 9"/>
                    <a:gd name="T9" fmla="*/ 3 h 12"/>
                    <a:gd name="T10" fmla="*/ 4 w 9"/>
                    <a:gd name="T11" fmla="*/ 4 h 12"/>
                    <a:gd name="T12" fmla="*/ 4 w 9"/>
                    <a:gd name="T13" fmla="*/ 5 h 12"/>
                    <a:gd name="T14" fmla="*/ 2 w 9"/>
                    <a:gd name="T15" fmla="*/ 6 h 12"/>
                    <a:gd name="T16" fmla="*/ 2 w 9"/>
                    <a:gd name="T17" fmla="*/ 6 h 12"/>
                    <a:gd name="T18" fmla="*/ 1 w 9"/>
                    <a:gd name="T19" fmla="*/ 6 h 12"/>
                    <a:gd name="T20" fmla="*/ 0 w 9"/>
                    <a:gd name="T21" fmla="*/ 5 h 12"/>
                    <a:gd name="T22" fmla="*/ 0 w 9"/>
                    <a:gd name="T23" fmla="*/ 4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5" y="0"/>
                      </a:lnTo>
                      <a:lnTo>
                        <a:pt x="8" y="1"/>
                      </a:lnTo>
                      <a:lnTo>
                        <a:pt x="9" y="3"/>
                      </a:lnTo>
                      <a:lnTo>
                        <a:pt x="9" y="5"/>
                      </a:lnTo>
                      <a:lnTo>
                        <a:pt x="9" y="8"/>
                      </a:lnTo>
                      <a:lnTo>
                        <a:pt x="8" y="9"/>
                      </a:lnTo>
                      <a:lnTo>
                        <a:pt x="5"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6" name="Freeform 930">
                  <a:extLst>
                    <a:ext uri="{FF2B5EF4-FFF2-40B4-BE49-F238E27FC236}">
                      <a16:creationId xmlns:a16="http://schemas.microsoft.com/office/drawing/2014/main" xmlns="" id="{C2B902A6-FE75-4D05-A1F5-4E295040B75C}"/>
                    </a:ext>
                  </a:extLst>
                </p:cNvPr>
                <p:cNvSpPr>
                  <a:spLocks/>
                </p:cNvSpPr>
                <p:nvPr/>
              </p:nvSpPr>
              <p:spPr bwMode="auto">
                <a:xfrm>
                  <a:off x="4814" y="3515"/>
                  <a:ext cx="4" cy="6"/>
                </a:xfrm>
                <a:custGeom>
                  <a:avLst/>
                  <a:gdLst>
                    <a:gd name="T0" fmla="*/ 2 w 9"/>
                    <a:gd name="T1" fmla="*/ 0 h 12"/>
                    <a:gd name="T2" fmla="*/ 2 w 9"/>
                    <a:gd name="T3" fmla="*/ 0 h 12"/>
                    <a:gd name="T4" fmla="*/ 2 w 9"/>
                    <a:gd name="T5" fmla="*/ 0 h 12"/>
                    <a:gd name="T6" fmla="*/ 4 w 9"/>
                    <a:gd name="T7" fmla="*/ 1 h 12"/>
                    <a:gd name="T8" fmla="*/ 4 w 9"/>
                    <a:gd name="T9" fmla="*/ 2 h 12"/>
                    <a:gd name="T10" fmla="*/ 4 w 9"/>
                    <a:gd name="T11" fmla="*/ 3 h 12"/>
                    <a:gd name="T12" fmla="*/ 4 w 9"/>
                    <a:gd name="T13" fmla="*/ 3 h 12"/>
                    <a:gd name="T14" fmla="*/ 4 w 9"/>
                    <a:gd name="T15" fmla="*/ 4 h 12"/>
                    <a:gd name="T16" fmla="*/ 4 w 9"/>
                    <a:gd name="T17" fmla="*/ 5 h 12"/>
                    <a:gd name="T18" fmla="*/ 2 w 9"/>
                    <a:gd name="T19" fmla="*/ 6 h 12"/>
                    <a:gd name="T20" fmla="*/ 2 w 9"/>
                    <a:gd name="T21" fmla="*/ 6 h 12"/>
                    <a:gd name="T22" fmla="*/ 2 w 9"/>
                    <a:gd name="T23" fmla="*/ 6 h 12"/>
                    <a:gd name="T24" fmla="*/ 1 w 9"/>
                    <a:gd name="T25" fmla="*/ 6 h 12"/>
                    <a:gd name="T26" fmla="*/ 0 w 9"/>
                    <a:gd name="T27" fmla="*/ 5 h 12"/>
                    <a:gd name="T28" fmla="*/ 0 w 9"/>
                    <a:gd name="T29" fmla="*/ 4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5" y="0"/>
                      </a:lnTo>
                      <a:lnTo>
                        <a:pt x="8" y="1"/>
                      </a:lnTo>
                      <a:lnTo>
                        <a:pt x="9" y="3"/>
                      </a:lnTo>
                      <a:lnTo>
                        <a:pt x="9" y="5"/>
                      </a:lnTo>
                      <a:lnTo>
                        <a:pt x="9" y="8"/>
                      </a:lnTo>
                      <a:lnTo>
                        <a:pt x="8" y="9"/>
                      </a:lnTo>
                      <a:lnTo>
                        <a:pt x="5"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7" name="Freeform 931">
                  <a:extLst>
                    <a:ext uri="{FF2B5EF4-FFF2-40B4-BE49-F238E27FC236}">
                      <a16:creationId xmlns:a16="http://schemas.microsoft.com/office/drawing/2014/main" xmlns="" id="{19465C41-F30C-4DA7-8171-6012FD3EDE3C}"/>
                    </a:ext>
                  </a:extLst>
                </p:cNvPr>
                <p:cNvSpPr>
                  <a:spLocks/>
                </p:cNvSpPr>
                <p:nvPr/>
              </p:nvSpPr>
              <p:spPr bwMode="auto">
                <a:xfrm>
                  <a:off x="4814" y="3525"/>
                  <a:ext cx="4" cy="6"/>
                </a:xfrm>
                <a:custGeom>
                  <a:avLst/>
                  <a:gdLst>
                    <a:gd name="T0" fmla="*/ 2 w 9"/>
                    <a:gd name="T1" fmla="*/ 0 h 13"/>
                    <a:gd name="T2" fmla="*/ 2 w 9"/>
                    <a:gd name="T3" fmla="*/ 0 h 13"/>
                    <a:gd name="T4" fmla="*/ 4 w 9"/>
                    <a:gd name="T5" fmla="*/ 1 h 13"/>
                    <a:gd name="T6" fmla="*/ 4 w 9"/>
                    <a:gd name="T7" fmla="*/ 2 h 13"/>
                    <a:gd name="T8" fmla="*/ 4 w 9"/>
                    <a:gd name="T9" fmla="*/ 3 h 13"/>
                    <a:gd name="T10" fmla="*/ 4 w 9"/>
                    <a:gd name="T11" fmla="*/ 4 h 13"/>
                    <a:gd name="T12" fmla="*/ 4 w 9"/>
                    <a:gd name="T13" fmla="*/ 5 h 13"/>
                    <a:gd name="T14" fmla="*/ 2 w 9"/>
                    <a:gd name="T15" fmla="*/ 6 h 13"/>
                    <a:gd name="T16" fmla="*/ 2 w 9"/>
                    <a:gd name="T17" fmla="*/ 6 h 13"/>
                    <a:gd name="T18" fmla="*/ 1 w 9"/>
                    <a:gd name="T19" fmla="*/ 6 h 13"/>
                    <a:gd name="T20" fmla="*/ 0 w 9"/>
                    <a:gd name="T21" fmla="*/ 5 h 13"/>
                    <a:gd name="T22" fmla="*/ 0 w 9"/>
                    <a:gd name="T23" fmla="*/ 4 h 13"/>
                    <a:gd name="T24" fmla="*/ 0 w 9"/>
                    <a:gd name="T25" fmla="*/ 3 h 13"/>
                    <a:gd name="T26" fmla="*/ 0 w 9"/>
                    <a:gd name="T27" fmla="*/ 2 h 13"/>
                    <a:gd name="T28" fmla="*/ 0 w 9"/>
                    <a:gd name="T29" fmla="*/ 1 h 13"/>
                    <a:gd name="T30" fmla="*/ 1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5" y="1"/>
                      </a:lnTo>
                      <a:lnTo>
                        <a:pt x="8" y="2"/>
                      </a:lnTo>
                      <a:lnTo>
                        <a:pt x="9" y="4"/>
                      </a:lnTo>
                      <a:lnTo>
                        <a:pt x="9" y="7"/>
                      </a:lnTo>
                      <a:lnTo>
                        <a:pt x="9" y="9"/>
                      </a:lnTo>
                      <a:lnTo>
                        <a:pt x="8" y="11"/>
                      </a:lnTo>
                      <a:lnTo>
                        <a:pt x="5"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8" name="Freeform 932">
                  <a:extLst>
                    <a:ext uri="{FF2B5EF4-FFF2-40B4-BE49-F238E27FC236}">
                      <a16:creationId xmlns:a16="http://schemas.microsoft.com/office/drawing/2014/main" xmlns="" id="{70A6F750-B0CD-42ED-A480-419BD40F7845}"/>
                    </a:ext>
                  </a:extLst>
                </p:cNvPr>
                <p:cNvSpPr>
                  <a:spLocks/>
                </p:cNvSpPr>
                <p:nvPr/>
              </p:nvSpPr>
              <p:spPr bwMode="auto">
                <a:xfrm>
                  <a:off x="4814" y="3525"/>
                  <a:ext cx="4" cy="6"/>
                </a:xfrm>
                <a:custGeom>
                  <a:avLst/>
                  <a:gdLst>
                    <a:gd name="T0" fmla="*/ 2 w 9"/>
                    <a:gd name="T1" fmla="*/ 0 h 13"/>
                    <a:gd name="T2" fmla="*/ 2 w 9"/>
                    <a:gd name="T3" fmla="*/ 0 h 13"/>
                    <a:gd name="T4" fmla="*/ 2 w 9"/>
                    <a:gd name="T5" fmla="*/ 0 h 13"/>
                    <a:gd name="T6" fmla="*/ 4 w 9"/>
                    <a:gd name="T7" fmla="*/ 1 h 13"/>
                    <a:gd name="T8" fmla="*/ 4 w 9"/>
                    <a:gd name="T9" fmla="*/ 2 h 13"/>
                    <a:gd name="T10" fmla="*/ 4 w 9"/>
                    <a:gd name="T11" fmla="*/ 3 h 13"/>
                    <a:gd name="T12" fmla="*/ 4 w 9"/>
                    <a:gd name="T13" fmla="*/ 3 h 13"/>
                    <a:gd name="T14" fmla="*/ 4 w 9"/>
                    <a:gd name="T15" fmla="*/ 4 h 13"/>
                    <a:gd name="T16" fmla="*/ 4 w 9"/>
                    <a:gd name="T17" fmla="*/ 5 h 13"/>
                    <a:gd name="T18" fmla="*/ 2 w 9"/>
                    <a:gd name="T19" fmla="*/ 6 h 13"/>
                    <a:gd name="T20" fmla="*/ 2 w 9"/>
                    <a:gd name="T21" fmla="*/ 6 h 13"/>
                    <a:gd name="T22" fmla="*/ 2 w 9"/>
                    <a:gd name="T23" fmla="*/ 6 h 13"/>
                    <a:gd name="T24" fmla="*/ 1 w 9"/>
                    <a:gd name="T25" fmla="*/ 6 h 13"/>
                    <a:gd name="T26" fmla="*/ 0 w 9"/>
                    <a:gd name="T27" fmla="*/ 5 h 13"/>
                    <a:gd name="T28" fmla="*/ 0 w 9"/>
                    <a:gd name="T29" fmla="*/ 4 h 13"/>
                    <a:gd name="T30" fmla="*/ 0 w 9"/>
                    <a:gd name="T31" fmla="*/ 3 h 13"/>
                    <a:gd name="T32" fmla="*/ 0 w 9"/>
                    <a:gd name="T33" fmla="*/ 3 h 13"/>
                    <a:gd name="T34" fmla="*/ 0 w 9"/>
                    <a:gd name="T35" fmla="*/ 2 h 13"/>
                    <a:gd name="T36" fmla="*/ 0 w 9"/>
                    <a:gd name="T37" fmla="*/ 1 h 13"/>
                    <a:gd name="T38" fmla="*/ 1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5" y="1"/>
                      </a:lnTo>
                      <a:lnTo>
                        <a:pt x="8" y="2"/>
                      </a:lnTo>
                      <a:lnTo>
                        <a:pt x="9" y="4"/>
                      </a:lnTo>
                      <a:lnTo>
                        <a:pt x="9" y="7"/>
                      </a:lnTo>
                      <a:lnTo>
                        <a:pt x="9" y="9"/>
                      </a:lnTo>
                      <a:lnTo>
                        <a:pt x="8" y="11"/>
                      </a:lnTo>
                      <a:lnTo>
                        <a:pt x="5"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9" name="Freeform 933">
                  <a:extLst>
                    <a:ext uri="{FF2B5EF4-FFF2-40B4-BE49-F238E27FC236}">
                      <a16:creationId xmlns:a16="http://schemas.microsoft.com/office/drawing/2014/main" xmlns="" id="{6C8F055E-1256-4B79-95A3-6EBABD0FCDE1}"/>
                    </a:ext>
                  </a:extLst>
                </p:cNvPr>
                <p:cNvSpPr>
                  <a:spLocks/>
                </p:cNvSpPr>
                <p:nvPr/>
              </p:nvSpPr>
              <p:spPr bwMode="auto">
                <a:xfrm>
                  <a:off x="4814" y="3535"/>
                  <a:ext cx="4" cy="6"/>
                </a:xfrm>
                <a:custGeom>
                  <a:avLst/>
                  <a:gdLst>
                    <a:gd name="T0" fmla="*/ 2 w 9"/>
                    <a:gd name="T1" fmla="*/ 0 h 11"/>
                    <a:gd name="T2" fmla="*/ 2 w 9"/>
                    <a:gd name="T3" fmla="*/ 1 h 11"/>
                    <a:gd name="T4" fmla="*/ 4 w 9"/>
                    <a:gd name="T5" fmla="*/ 1 h 11"/>
                    <a:gd name="T6" fmla="*/ 4 w 9"/>
                    <a:gd name="T7" fmla="*/ 2 h 11"/>
                    <a:gd name="T8" fmla="*/ 4 w 9"/>
                    <a:gd name="T9" fmla="*/ 3 h 11"/>
                    <a:gd name="T10" fmla="*/ 4 w 9"/>
                    <a:gd name="T11" fmla="*/ 4 h 11"/>
                    <a:gd name="T12" fmla="*/ 4 w 9"/>
                    <a:gd name="T13" fmla="*/ 5 h 11"/>
                    <a:gd name="T14" fmla="*/ 2 w 9"/>
                    <a:gd name="T15" fmla="*/ 6 h 11"/>
                    <a:gd name="T16" fmla="*/ 2 w 9"/>
                    <a:gd name="T17" fmla="*/ 6 h 11"/>
                    <a:gd name="T18" fmla="*/ 1 w 9"/>
                    <a:gd name="T19" fmla="*/ 6 h 11"/>
                    <a:gd name="T20" fmla="*/ 0 w 9"/>
                    <a:gd name="T21" fmla="*/ 5 h 11"/>
                    <a:gd name="T22" fmla="*/ 0 w 9"/>
                    <a:gd name="T23" fmla="*/ 4 h 11"/>
                    <a:gd name="T24" fmla="*/ 0 w 9"/>
                    <a:gd name="T25" fmla="*/ 3 h 11"/>
                    <a:gd name="T26" fmla="*/ 0 w 9"/>
                    <a:gd name="T27" fmla="*/ 2 h 11"/>
                    <a:gd name="T28" fmla="*/ 0 w 9"/>
                    <a:gd name="T29" fmla="*/ 1 h 11"/>
                    <a:gd name="T30" fmla="*/ 1 w 9"/>
                    <a:gd name="T31" fmla="*/ 1 h 11"/>
                    <a:gd name="T32" fmla="*/ 2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4" y="0"/>
                      </a:moveTo>
                      <a:lnTo>
                        <a:pt x="5" y="1"/>
                      </a:lnTo>
                      <a:lnTo>
                        <a:pt x="8" y="2"/>
                      </a:lnTo>
                      <a:lnTo>
                        <a:pt x="9" y="4"/>
                      </a:lnTo>
                      <a:lnTo>
                        <a:pt x="9" y="6"/>
                      </a:lnTo>
                      <a:lnTo>
                        <a:pt x="9" y="8"/>
                      </a:lnTo>
                      <a:lnTo>
                        <a:pt x="8" y="10"/>
                      </a:lnTo>
                      <a:lnTo>
                        <a:pt x="5"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0" name="Freeform 934">
                  <a:extLst>
                    <a:ext uri="{FF2B5EF4-FFF2-40B4-BE49-F238E27FC236}">
                      <a16:creationId xmlns:a16="http://schemas.microsoft.com/office/drawing/2014/main" xmlns="" id="{269F339C-BF5F-4922-9C55-CF9168CC5A47}"/>
                    </a:ext>
                  </a:extLst>
                </p:cNvPr>
                <p:cNvSpPr>
                  <a:spLocks/>
                </p:cNvSpPr>
                <p:nvPr/>
              </p:nvSpPr>
              <p:spPr bwMode="auto">
                <a:xfrm>
                  <a:off x="4814" y="3535"/>
                  <a:ext cx="4" cy="6"/>
                </a:xfrm>
                <a:custGeom>
                  <a:avLst/>
                  <a:gdLst>
                    <a:gd name="T0" fmla="*/ 2 w 9"/>
                    <a:gd name="T1" fmla="*/ 0 h 11"/>
                    <a:gd name="T2" fmla="*/ 2 w 9"/>
                    <a:gd name="T3" fmla="*/ 0 h 11"/>
                    <a:gd name="T4" fmla="*/ 2 w 9"/>
                    <a:gd name="T5" fmla="*/ 1 h 11"/>
                    <a:gd name="T6" fmla="*/ 4 w 9"/>
                    <a:gd name="T7" fmla="*/ 1 h 11"/>
                    <a:gd name="T8" fmla="*/ 4 w 9"/>
                    <a:gd name="T9" fmla="*/ 2 h 11"/>
                    <a:gd name="T10" fmla="*/ 4 w 9"/>
                    <a:gd name="T11" fmla="*/ 3 h 11"/>
                    <a:gd name="T12" fmla="*/ 4 w 9"/>
                    <a:gd name="T13" fmla="*/ 3 h 11"/>
                    <a:gd name="T14" fmla="*/ 4 w 9"/>
                    <a:gd name="T15" fmla="*/ 4 h 11"/>
                    <a:gd name="T16" fmla="*/ 4 w 9"/>
                    <a:gd name="T17" fmla="*/ 5 h 11"/>
                    <a:gd name="T18" fmla="*/ 2 w 9"/>
                    <a:gd name="T19" fmla="*/ 6 h 11"/>
                    <a:gd name="T20" fmla="*/ 2 w 9"/>
                    <a:gd name="T21" fmla="*/ 6 h 11"/>
                    <a:gd name="T22" fmla="*/ 2 w 9"/>
                    <a:gd name="T23" fmla="*/ 6 h 11"/>
                    <a:gd name="T24" fmla="*/ 1 w 9"/>
                    <a:gd name="T25" fmla="*/ 6 h 11"/>
                    <a:gd name="T26" fmla="*/ 0 w 9"/>
                    <a:gd name="T27" fmla="*/ 5 h 11"/>
                    <a:gd name="T28" fmla="*/ 0 w 9"/>
                    <a:gd name="T29" fmla="*/ 4 h 11"/>
                    <a:gd name="T30" fmla="*/ 0 w 9"/>
                    <a:gd name="T31" fmla="*/ 3 h 11"/>
                    <a:gd name="T32" fmla="*/ 0 w 9"/>
                    <a:gd name="T33" fmla="*/ 3 h 11"/>
                    <a:gd name="T34" fmla="*/ 0 w 9"/>
                    <a:gd name="T35" fmla="*/ 2 h 11"/>
                    <a:gd name="T36" fmla="*/ 0 w 9"/>
                    <a:gd name="T37" fmla="*/ 1 h 11"/>
                    <a:gd name="T38" fmla="*/ 1 w 9"/>
                    <a:gd name="T39" fmla="*/ 1 h 11"/>
                    <a:gd name="T40" fmla="*/ 2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4" y="0"/>
                      </a:moveTo>
                      <a:lnTo>
                        <a:pt x="4" y="0"/>
                      </a:lnTo>
                      <a:lnTo>
                        <a:pt x="5" y="1"/>
                      </a:lnTo>
                      <a:lnTo>
                        <a:pt x="8" y="2"/>
                      </a:lnTo>
                      <a:lnTo>
                        <a:pt x="9" y="4"/>
                      </a:lnTo>
                      <a:lnTo>
                        <a:pt x="9" y="6"/>
                      </a:lnTo>
                      <a:lnTo>
                        <a:pt x="9" y="8"/>
                      </a:lnTo>
                      <a:lnTo>
                        <a:pt x="8" y="10"/>
                      </a:lnTo>
                      <a:lnTo>
                        <a:pt x="5"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1" name="Freeform 935">
                  <a:extLst>
                    <a:ext uri="{FF2B5EF4-FFF2-40B4-BE49-F238E27FC236}">
                      <a16:creationId xmlns:a16="http://schemas.microsoft.com/office/drawing/2014/main" xmlns="" id="{5F5F6667-0330-45AB-A0B9-D466B5A9EAEE}"/>
                    </a:ext>
                  </a:extLst>
                </p:cNvPr>
                <p:cNvSpPr>
                  <a:spLocks/>
                </p:cNvSpPr>
                <p:nvPr/>
              </p:nvSpPr>
              <p:spPr bwMode="auto">
                <a:xfrm>
                  <a:off x="4814" y="3544"/>
                  <a:ext cx="5" cy="7"/>
                </a:xfrm>
                <a:custGeom>
                  <a:avLst/>
                  <a:gdLst>
                    <a:gd name="T0" fmla="*/ 2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2" name="Freeform 936">
                  <a:extLst>
                    <a:ext uri="{FF2B5EF4-FFF2-40B4-BE49-F238E27FC236}">
                      <a16:creationId xmlns:a16="http://schemas.microsoft.com/office/drawing/2014/main" xmlns="" id="{7C4AAAFD-87EE-4FD8-81C2-07959CF3E197}"/>
                    </a:ext>
                  </a:extLst>
                </p:cNvPr>
                <p:cNvSpPr>
                  <a:spLocks/>
                </p:cNvSpPr>
                <p:nvPr/>
              </p:nvSpPr>
              <p:spPr bwMode="auto">
                <a:xfrm>
                  <a:off x="4814" y="354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3" name="Freeform 937">
                  <a:extLst>
                    <a:ext uri="{FF2B5EF4-FFF2-40B4-BE49-F238E27FC236}">
                      <a16:creationId xmlns:a16="http://schemas.microsoft.com/office/drawing/2014/main" xmlns="" id="{990DB288-A46F-422A-A917-72E62FBD4000}"/>
                    </a:ext>
                  </a:extLst>
                </p:cNvPr>
                <p:cNvSpPr>
                  <a:spLocks/>
                </p:cNvSpPr>
                <p:nvPr/>
              </p:nvSpPr>
              <p:spPr bwMode="auto">
                <a:xfrm>
                  <a:off x="4814" y="355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4" name="Freeform 938">
                  <a:extLst>
                    <a:ext uri="{FF2B5EF4-FFF2-40B4-BE49-F238E27FC236}">
                      <a16:creationId xmlns:a16="http://schemas.microsoft.com/office/drawing/2014/main" xmlns="" id="{3F204B36-294F-475E-9904-FB7537FFF78A}"/>
                    </a:ext>
                  </a:extLst>
                </p:cNvPr>
                <p:cNvSpPr>
                  <a:spLocks/>
                </p:cNvSpPr>
                <p:nvPr/>
              </p:nvSpPr>
              <p:spPr bwMode="auto">
                <a:xfrm>
                  <a:off x="4814" y="355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5" name="Freeform 939">
                  <a:extLst>
                    <a:ext uri="{FF2B5EF4-FFF2-40B4-BE49-F238E27FC236}">
                      <a16:creationId xmlns:a16="http://schemas.microsoft.com/office/drawing/2014/main" xmlns="" id="{7B9AF709-46AA-4911-B643-82606F5ECD6D}"/>
                    </a:ext>
                  </a:extLst>
                </p:cNvPr>
                <p:cNvSpPr>
                  <a:spLocks/>
                </p:cNvSpPr>
                <p:nvPr/>
              </p:nvSpPr>
              <p:spPr bwMode="auto">
                <a:xfrm>
                  <a:off x="4814" y="356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6" name="Freeform 940">
                  <a:extLst>
                    <a:ext uri="{FF2B5EF4-FFF2-40B4-BE49-F238E27FC236}">
                      <a16:creationId xmlns:a16="http://schemas.microsoft.com/office/drawing/2014/main" xmlns="" id="{2564330D-CC6A-4C13-87BB-F9EC148930A0}"/>
                    </a:ext>
                  </a:extLst>
                </p:cNvPr>
                <p:cNvSpPr>
                  <a:spLocks/>
                </p:cNvSpPr>
                <p:nvPr/>
              </p:nvSpPr>
              <p:spPr bwMode="auto">
                <a:xfrm>
                  <a:off x="4814" y="356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7" name="Freeform 941">
                  <a:extLst>
                    <a:ext uri="{FF2B5EF4-FFF2-40B4-BE49-F238E27FC236}">
                      <a16:creationId xmlns:a16="http://schemas.microsoft.com/office/drawing/2014/main" xmlns="" id="{91124945-FC2F-4419-8A9F-E7FF20203C9E}"/>
                    </a:ext>
                  </a:extLst>
                </p:cNvPr>
                <p:cNvSpPr>
                  <a:spLocks/>
                </p:cNvSpPr>
                <p:nvPr/>
              </p:nvSpPr>
              <p:spPr bwMode="auto">
                <a:xfrm>
                  <a:off x="4814" y="3574"/>
                  <a:ext cx="5" cy="7"/>
                </a:xfrm>
                <a:custGeom>
                  <a:avLst/>
                  <a:gdLst>
                    <a:gd name="T0" fmla="*/ 2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8" name="Freeform 942">
                  <a:extLst>
                    <a:ext uri="{FF2B5EF4-FFF2-40B4-BE49-F238E27FC236}">
                      <a16:creationId xmlns:a16="http://schemas.microsoft.com/office/drawing/2014/main" xmlns="" id="{5951AC1B-9778-48CD-B1FD-89D8FEB9DD18}"/>
                    </a:ext>
                  </a:extLst>
                </p:cNvPr>
                <p:cNvSpPr>
                  <a:spLocks/>
                </p:cNvSpPr>
                <p:nvPr/>
              </p:nvSpPr>
              <p:spPr bwMode="auto">
                <a:xfrm>
                  <a:off x="4814" y="357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9" name="Freeform 943">
                  <a:extLst>
                    <a:ext uri="{FF2B5EF4-FFF2-40B4-BE49-F238E27FC236}">
                      <a16:creationId xmlns:a16="http://schemas.microsoft.com/office/drawing/2014/main" xmlns="" id="{BDF42254-1E42-42C0-9C99-8F13BD00FC0B}"/>
                    </a:ext>
                  </a:extLst>
                </p:cNvPr>
                <p:cNvSpPr>
                  <a:spLocks/>
                </p:cNvSpPr>
                <p:nvPr/>
              </p:nvSpPr>
              <p:spPr bwMode="auto">
                <a:xfrm>
                  <a:off x="4814" y="3585"/>
                  <a:ext cx="6" cy="7"/>
                </a:xfrm>
                <a:custGeom>
                  <a:avLst/>
                  <a:gdLst>
                    <a:gd name="T0" fmla="*/ 2 w 10"/>
                    <a:gd name="T1" fmla="*/ 0 h 13"/>
                    <a:gd name="T2" fmla="*/ 4 w 10"/>
                    <a:gd name="T3" fmla="*/ 1 h 13"/>
                    <a:gd name="T4" fmla="*/ 5 w 10"/>
                    <a:gd name="T5" fmla="*/ 1 h 13"/>
                    <a:gd name="T6" fmla="*/ 6 w 10"/>
                    <a:gd name="T7" fmla="*/ 2 h 13"/>
                    <a:gd name="T8" fmla="*/ 6 w 10"/>
                    <a:gd name="T9" fmla="*/ 3 h 13"/>
                    <a:gd name="T10" fmla="*/ 6 w 10"/>
                    <a:gd name="T11" fmla="*/ 4 h 13"/>
                    <a:gd name="T12" fmla="*/ 5 w 10"/>
                    <a:gd name="T13" fmla="*/ 6 h 13"/>
                    <a:gd name="T14" fmla="*/ 4 w 10"/>
                    <a:gd name="T15" fmla="*/ 6 h 13"/>
                    <a:gd name="T16" fmla="*/ 2 w 10"/>
                    <a:gd name="T17" fmla="*/ 7 h 13"/>
                    <a:gd name="T18" fmla="*/ 2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2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8"/>
                      </a:lnTo>
                      <a:lnTo>
                        <a:pt x="9" y="11"/>
                      </a:lnTo>
                      <a:lnTo>
                        <a:pt x="7" y="12"/>
                      </a:lnTo>
                      <a:lnTo>
                        <a:pt x="4" y="13"/>
                      </a:lnTo>
                      <a:lnTo>
                        <a:pt x="3" y="12"/>
                      </a:lnTo>
                      <a:lnTo>
                        <a:pt x="1" y="11"/>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0" name="Freeform 944">
                  <a:extLst>
                    <a:ext uri="{FF2B5EF4-FFF2-40B4-BE49-F238E27FC236}">
                      <a16:creationId xmlns:a16="http://schemas.microsoft.com/office/drawing/2014/main" xmlns="" id="{C8C57103-346C-452B-BE1B-CB7BBB8452B9}"/>
                    </a:ext>
                  </a:extLst>
                </p:cNvPr>
                <p:cNvSpPr>
                  <a:spLocks/>
                </p:cNvSpPr>
                <p:nvPr/>
              </p:nvSpPr>
              <p:spPr bwMode="auto">
                <a:xfrm>
                  <a:off x="4814" y="3585"/>
                  <a:ext cx="6" cy="7"/>
                </a:xfrm>
                <a:custGeom>
                  <a:avLst/>
                  <a:gdLst>
                    <a:gd name="T0" fmla="*/ 2 w 10"/>
                    <a:gd name="T1" fmla="*/ 0 h 13"/>
                    <a:gd name="T2" fmla="*/ 2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6 h 13"/>
                    <a:gd name="T18" fmla="*/ 4 w 10"/>
                    <a:gd name="T19" fmla="*/ 6 h 13"/>
                    <a:gd name="T20" fmla="*/ 2 w 10"/>
                    <a:gd name="T21" fmla="*/ 7 h 13"/>
                    <a:gd name="T22" fmla="*/ 2 w 10"/>
                    <a:gd name="T23" fmla="*/ 7 h 13"/>
                    <a:gd name="T24" fmla="*/ 2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8"/>
                      </a:lnTo>
                      <a:lnTo>
                        <a:pt x="9" y="11"/>
                      </a:lnTo>
                      <a:lnTo>
                        <a:pt x="7" y="12"/>
                      </a:lnTo>
                      <a:lnTo>
                        <a:pt x="4" y="13"/>
                      </a:lnTo>
                      <a:lnTo>
                        <a:pt x="3" y="12"/>
                      </a:lnTo>
                      <a:lnTo>
                        <a:pt x="1" y="11"/>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1" name="Freeform 945">
                  <a:extLst>
                    <a:ext uri="{FF2B5EF4-FFF2-40B4-BE49-F238E27FC236}">
                      <a16:creationId xmlns:a16="http://schemas.microsoft.com/office/drawing/2014/main" xmlns="" id="{4E7F8FB7-EA94-40DF-AD83-517FF22DC5BC}"/>
                    </a:ext>
                  </a:extLst>
                </p:cNvPr>
                <p:cNvSpPr>
                  <a:spLocks/>
                </p:cNvSpPr>
                <p:nvPr/>
              </p:nvSpPr>
              <p:spPr bwMode="auto">
                <a:xfrm>
                  <a:off x="4814" y="3596"/>
                  <a:ext cx="6" cy="6"/>
                </a:xfrm>
                <a:custGeom>
                  <a:avLst/>
                  <a:gdLst>
                    <a:gd name="T0" fmla="*/ 2 w 10"/>
                    <a:gd name="T1" fmla="*/ 0 h 12"/>
                    <a:gd name="T2" fmla="*/ 4 w 10"/>
                    <a:gd name="T3" fmla="*/ 1 h 12"/>
                    <a:gd name="T4" fmla="*/ 5 w 10"/>
                    <a:gd name="T5" fmla="*/ 1 h 12"/>
                    <a:gd name="T6" fmla="*/ 6 w 10"/>
                    <a:gd name="T7" fmla="*/ 3 h 12"/>
                    <a:gd name="T8" fmla="*/ 6 w 10"/>
                    <a:gd name="T9" fmla="*/ 3 h 12"/>
                    <a:gd name="T10" fmla="*/ 6 w 10"/>
                    <a:gd name="T11" fmla="*/ 5 h 12"/>
                    <a:gd name="T12" fmla="*/ 5 w 10"/>
                    <a:gd name="T13" fmla="*/ 6 h 12"/>
                    <a:gd name="T14" fmla="*/ 4 w 10"/>
                    <a:gd name="T15" fmla="*/ 6 h 12"/>
                    <a:gd name="T16" fmla="*/ 2 w 10"/>
                    <a:gd name="T17" fmla="*/ 6 h 12"/>
                    <a:gd name="T18" fmla="*/ 2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2 w 10"/>
                    <a:gd name="T31" fmla="*/ 1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1"/>
                      </a:lnTo>
                      <a:lnTo>
                        <a:pt x="9" y="2"/>
                      </a:lnTo>
                      <a:lnTo>
                        <a:pt x="10" y="5"/>
                      </a:lnTo>
                      <a:lnTo>
                        <a:pt x="10" y="7"/>
                      </a:lnTo>
                      <a:lnTo>
                        <a:pt x="10" y="9"/>
                      </a:lnTo>
                      <a:lnTo>
                        <a:pt x="9" y="11"/>
                      </a:lnTo>
                      <a:lnTo>
                        <a:pt x="7" y="12"/>
                      </a:lnTo>
                      <a:lnTo>
                        <a:pt x="4" y="12"/>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2" name="Freeform 946">
                  <a:extLst>
                    <a:ext uri="{FF2B5EF4-FFF2-40B4-BE49-F238E27FC236}">
                      <a16:creationId xmlns:a16="http://schemas.microsoft.com/office/drawing/2014/main" xmlns="" id="{B4497394-BC0F-46D0-9490-69CFC235DB46}"/>
                    </a:ext>
                  </a:extLst>
                </p:cNvPr>
                <p:cNvSpPr>
                  <a:spLocks/>
                </p:cNvSpPr>
                <p:nvPr/>
              </p:nvSpPr>
              <p:spPr bwMode="auto">
                <a:xfrm>
                  <a:off x="4814" y="3596"/>
                  <a:ext cx="6" cy="6"/>
                </a:xfrm>
                <a:custGeom>
                  <a:avLst/>
                  <a:gdLst>
                    <a:gd name="T0" fmla="*/ 2 w 10"/>
                    <a:gd name="T1" fmla="*/ 0 h 12"/>
                    <a:gd name="T2" fmla="*/ 2 w 10"/>
                    <a:gd name="T3" fmla="*/ 0 h 12"/>
                    <a:gd name="T4" fmla="*/ 4 w 10"/>
                    <a:gd name="T5" fmla="*/ 1 h 12"/>
                    <a:gd name="T6" fmla="*/ 5 w 10"/>
                    <a:gd name="T7" fmla="*/ 1 h 12"/>
                    <a:gd name="T8" fmla="*/ 6 w 10"/>
                    <a:gd name="T9" fmla="*/ 3 h 12"/>
                    <a:gd name="T10" fmla="*/ 6 w 10"/>
                    <a:gd name="T11" fmla="*/ 3 h 12"/>
                    <a:gd name="T12" fmla="*/ 6 w 10"/>
                    <a:gd name="T13" fmla="*/ 3 h 12"/>
                    <a:gd name="T14" fmla="*/ 6 w 10"/>
                    <a:gd name="T15" fmla="*/ 5 h 12"/>
                    <a:gd name="T16" fmla="*/ 5 w 10"/>
                    <a:gd name="T17" fmla="*/ 6 h 12"/>
                    <a:gd name="T18" fmla="*/ 4 w 10"/>
                    <a:gd name="T19" fmla="*/ 6 h 12"/>
                    <a:gd name="T20" fmla="*/ 2 w 10"/>
                    <a:gd name="T21" fmla="*/ 6 h 12"/>
                    <a:gd name="T22" fmla="*/ 2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2 w 10"/>
                    <a:gd name="T39" fmla="*/ 1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1"/>
                      </a:lnTo>
                      <a:lnTo>
                        <a:pt x="9" y="2"/>
                      </a:lnTo>
                      <a:lnTo>
                        <a:pt x="10" y="5"/>
                      </a:lnTo>
                      <a:lnTo>
                        <a:pt x="10" y="7"/>
                      </a:lnTo>
                      <a:lnTo>
                        <a:pt x="10" y="9"/>
                      </a:lnTo>
                      <a:lnTo>
                        <a:pt x="9" y="11"/>
                      </a:lnTo>
                      <a:lnTo>
                        <a:pt x="7" y="12"/>
                      </a:lnTo>
                      <a:lnTo>
                        <a:pt x="4" y="12"/>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3" name="Freeform 947">
                  <a:extLst>
                    <a:ext uri="{FF2B5EF4-FFF2-40B4-BE49-F238E27FC236}">
                      <a16:creationId xmlns:a16="http://schemas.microsoft.com/office/drawing/2014/main" xmlns="" id="{B6CE24C3-C5F1-4F18-9B65-5B97B480E5AF}"/>
                    </a:ext>
                  </a:extLst>
                </p:cNvPr>
                <p:cNvSpPr>
                  <a:spLocks/>
                </p:cNvSpPr>
                <p:nvPr/>
              </p:nvSpPr>
              <p:spPr bwMode="auto">
                <a:xfrm>
                  <a:off x="4814" y="3606"/>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3 h 12"/>
                    <a:gd name="T12" fmla="*/ 5 w 10"/>
                    <a:gd name="T13" fmla="*/ 5 h 12"/>
                    <a:gd name="T14" fmla="*/ 4 w 10"/>
                    <a:gd name="T15" fmla="*/ 5 h 12"/>
                    <a:gd name="T16" fmla="*/ 2 w 10"/>
                    <a:gd name="T17" fmla="*/ 6 h 12"/>
                    <a:gd name="T18" fmla="*/ 2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7"/>
                      </a:lnTo>
                      <a:lnTo>
                        <a:pt x="9" y="9"/>
                      </a:lnTo>
                      <a:lnTo>
                        <a:pt x="7" y="10"/>
                      </a:lnTo>
                      <a:lnTo>
                        <a:pt x="4" y="12"/>
                      </a:lnTo>
                      <a:lnTo>
                        <a:pt x="3" y="10"/>
                      </a:lnTo>
                      <a:lnTo>
                        <a:pt x="1" y="9"/>
                      </a:lnTo>
                      <a:lnTo>
                        <a:pt x="0" y="7"/>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4" name="Freeform 948">
                  <a:extLst>
                    <a:ext uri="{FF2B5EF4-FFF2-40B4-BE49-F238E27FC236}">
                      <a16:creationId xmlns:a16="http://schemas.microsoft.com/office/drawing/2014/main" xmlns="" id="{1304DC6F-4B11-4B2F-B069-EC9B14EF3E91}"/>
                    </a:ext>
                  </a:extLst>
                </p:cNvPr>
                <p:cNvSpPr>
                  <a:spLocks/>
                </p:cNvSpPr>
                <p:nvPr/>
              </p:nvSpPr>
              <p:spPr bwMode="auto">
                <a:xfrm>
                  <a:off x="4814" y="3606"/>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3 h 12"/>
                    <a:gd name="T16" fmla="*/ 5 w 10"/>
                    <a:gd name="T17" fmla="*/ 5 h 12"/>
                    <a:gd name="T18" fmla="*/ 4 w 10"/>
                    <a:gd name="T19" fmla="*/ 5 h 12"/>
                    <a:gd name="T20" fmla="*/ 2 w 10"/>
                    <a:gd name="T21" fmla="*/ 6 h 12"/>
                    <a:gd name="T22" fmla="*/ 2 w 10"/>
                    <a:gd name="T23" fmla="*/ 6 h 12"/>
                    <a:gd name="T24" fmla="*/ 2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7"/>
                      </a:lnTo>
                      <a:lnTo>
                        <a:pt x="9" y="9"/>
                      </a:lnTo>
                      <a:lnTo>
                        <a:pt x="7" y="10"/>
                      </a:lnTo>
                      <a:lnTo>
                        <a:pt x="4" y="12"/>
                      </a:lnTo>
                      <a:lnTo>
                        <a:pt x="3" y="10"/>
                      </a:lnTo>
                      <a:lnTo>
                        <a:pt x="1" y="9"/>
                      </a:lnTo>
                      <a:lnTo>
                        <a:pt x="0" y="7"/>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5" name="Freeform 949">
                  <a:extLst>
                    <a:ext uri="{FF2B5EF4-FFF2-40B4-BE49-F238E27FC236}">
                      <a16:creationId xmlns:a16="http://schemas.microsoft.com/office/drawing/2014/main" xmlns="" id="{0CE6EA88-A6A2-4550-AF42-1A3FD64D93E5}"/>
                    </a:ext>
                  </a:extLst>
                </p:cNvPr>
                <p:cNvSpPr>
                  <a:spLocks/>
                </p:cNvSpPr>
                <p:nvPr/>
              </p:nvSpPr>
              <p:spPr bwMode="auto">
                <a:xfrm>
                  <a:off x="4814" y="3616"/>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6" name="Freeform 950">
                  <a:extLst>
                    <a:ext uri="{FF2B5EF4-FFF2-40B4-BE49-F238E27FC236}">
                      <a16:creationId xmlns:a16="http://schemas.microsoft.com/office/drawing/2014/main" xmlns="" id="{D352432C-6EA0-4366-922B-7E3A667A0CE2}"/>
                    </a:ext>
                  </a:extLst>
                </p:cNvPr>
                <p:cNvSpPr>
                  <a:spLocks/>
                </p:cNvSpPr>
                <p:nvPr/>
              </p:nvSpPr>
              <p:spPr bwMode="auto">
                <a:xfrm>
                  <a:off x="4814" y="3616"/>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7" name="Freeform 951">
                  <a:extLst>
                    <a:ext uri="{FF2B5EF4-FFF2-40B4-BE49-F238E27FC236}">
                      <a16:creationId xmlns:a16="http://schemas.microsoft.com/office/drawing/2014/main" xmlns="" id="{002FCCEF-42DC-476F-9BC0-4609765D0B94}"/>
                    </a:ext>
                  </a:extLst>
                </p:cNvPr>
                <p:cNvSpPr>
                  <a:spLocks/>
                </p:cNvSpPr>
                <p:nvPr/>
              </p:nvSpPr>
              <p:spPr bwMode="auto">
                <a:xfrm>
                  <a:off x="4814" y="3626"/>
                  <a:ext cx="6" cy="6"/>
                </a:xfrm>
                <a:custGeom>
                  <a:avLst/>
                  <a:gdLst>
                    <a:gd name="T0" fmla="*/ 4 w 10"/>
                    <a:gd name="T1" fmla="*/ 0 h 11"/>
                    <a:gd name="T2" fmla="*/ 4 w 10"/>
                    <a:gd name="T3" fmla="*/ 0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8" name="Freeform 952">
                  <a:extLst>
                    <a:ext uri="{FF2B5EF4-FFF2-40B4-BE49-F238E27FC236}">
                      <a16:creationId xmlns:a16="http://schemas.microsoft.com/office/drawing/2014/main" xmlns="" id="{A2A8526D-D3E8-4BD2-884E-9B4B271B4825}"/>
                    </a:ext>
                  </a:extLst>
                </p:cNvPr>
                <p:cNvSpPr>
                  <a:spLocks/>
                </p:cNvSpPr>
                <p:nvPr/>
              </p:nvSpPr>
              <p:spPr bwMode="auto">
                <a:xfrm>
                  <a:off x="4814" y="3626"/>
                  <a:ext cx="6" cy="6"/>
                </a:xfrm>
                <a:custGeom>
                  <a:avLst/>
                  <a:gdLst>
                    <a:gd name="T0" fmla="*/ 4 w 10"/>
                    <a:gd name="T1" fmla="*/ 0 h 11"/>
                    <a:gd name="T2" fmla="*/ 4 w 10"/>
                    <a:gd name="T3" fmla="*/ 0 h 11"/>
                    <a:gd name="T4" fmla="*/ 4 w 10"/>
                    <a:gd name="T5" fmla="*/ 0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9" name="Freeform 953">
                  <a:extLst>
                    <a:ext uri="{FF2B5EF4-FFF2-40B4-BE49-F238E27FC236}">
                      <a16:creationId xmlns:a16="http://schemas.microsoft.com/office/drawing/2014/main" xmlns="" id="{4E55751F-F0A1-476F-954B-4A8A8B354DF6}"/>
                    </a:ext>
                  </a:extLst>
                </p:cNvPr>
                <p:cNvSpPr>
                  <a:spLocks/>
                </p:cNvSpPr>
                <p:nvPr/>
              </p:nvSpPr>
              <p:spPr bwMode="auto">
                <a:xfrm>
                  <a:off x="4814" y="3635"/>
                  <a:ext cx="6" cy="7"/>
                </a:xfrm>
                <a:custGeom>
                  <a:avLst/>
                  <a:gdLst>
                    <a:gd name="T0" fmla="*/ 4 w 10"/>
                    <a:gd name="T1" fmla="*/ 0 h 13"/>
                    <a:gd name="T2" fmla="*/ 4 w 10"/>
                    <a:gd name="T3" fmla="*/ 1 h 13"/>
                    <a:gd name="T4" fmla="*/ 5 w 10"/>
                    <a:gd name="T5" fmla="*/ 1 h 13"/>
                    <a:gd name="T6" fmla="*/ 6 w 10"/>
                    <a:gd name="T7" fmla="*/ 2 h 13"/>
                    <a:gd name="T8" fmla="*/ 6 w 10"/>
                    <a:gd name="T9" fmla="*/ 3 h 13"/>
                    <a:gd name="T10" fmla="*/ 6 w 10"/>
                    <a:gd name="T11" fmla="*/ 5 h 13"/>
                    <a:gd name="T12" fmla="*/ 5 w 10"/>
                    <a:gd name="T13" fmla="*/ 6 h 13"/>
                    <a:gd name="T14" fmla="*/ 4 w 10"/>
                    <a:gd name="T15" fmla="*/ 6 h 13"/>
                    <a:gd name="T16" fmla="*/ 4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0" name="Freeform 954">
                  <a:extLst>
                    <a:ext uri="{FF2B5EF4-FFF2-40B4-BE49-F238E27FC236}">
                      <a16:creationId xmlns:a16="http://schemas.microsoft.com/office/drawing/2014/main" xmlns="" id="{4D437A2C-5C01-45FA-9071-F01F944685A7}"/>
                    </a:ext>
                  </a:extLst>
                </p:cNvPr>
                <p:cNvSpPr>
                  <a:spLocks/>
                </p:cNvSpPr>
                <p:nvPr/>
              </p:nvSpPr>
              <p:spPr bwMode="auto">
                <a:xfrm>
                  <a:off x="4814" y="3635"/>
                  <a:ext cx="6" cy="7"/>
                </a:xfrm>
                <a:custGeom>
                  <a:avLst/>
                  <a:gdLst>
                    <a:gd name="T0" fmla="*/ 4 w 10"/>
                    <a:gd name="T1" fmla="*/ 0 h 13"/>
                    <a:gd name="T2" fmla="*/ 4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5 h 13"/>
                    <a:gd name="T16" fmla="*/ 5 w 10"/>
                    <a:gd name="T17" fmla="*/ 6 h 13"/>
                    <a:gd name="T18" fmla="*/ 4 w 10"/>
                    <a:gd name="T19" fmla="*/ 6 h 13"/>
                    <a:gd name="T20" fmla="*/ 4 w 10"/>
                    <a:gd name="T21" fmla="*/ 7 h 13"/>
                    <a:gd name="T22" fmla="*/ 4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1" name="Freeform 955">
                  <a:extLst>
                    <a:ext uri="{FF2B5EF4-FFF2-40B4-BE49-F238E27FC236}">
                      <a16:creationId xmlns:a16="http://schemas.microsoft.com/office/drawing/2014/main" xmlns="" id="{8FA85C96-58FF-4545-A513-8BD708FFEC78}"/>
                    </a:ext>
                  </a:extLst>
                </p:cNvPr>
                <p:cNvSpPr>
                  <a:spLocks/>
                </p:cNvSpPr>
                <p:nvPr/>
              </p:nvSpPr>
              <p:spPr bwMode="auto">
                <a:xfrm>
                  <a:off x="4814" y="364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2" name="Freeform 956">
                  <a:extLst>
                    <a:ext uri="{FF2B5EF4-FFF2-40B4-BE49-F238E27FC236}">
                      <a16:creationId xmlns:a16="http://schemas.microsoft.com/office/drawing/2014/main" xmlns="" id="{225176FC-673E-42B2-B465-EFA5511F3C85}"/>
                    </a:ext>
                  </a:extLst>
                </p:cNvPr>
                <p:cNvSpPr>
                  <a:spLocks/>
                </p:cNvSpPr>
                <p:nvPr/>
              </p:nvSpPr>
              <p:spPr bwMode="auto">
                <a:xfrm>
                  <a:off x="4814" y="364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3" name="Freeform 957">
                  <a:extLst>
                    <a:ext uri="{FF2B5EF4-FFF2-40B4-BE49-F238E27FC236}">
                      <a16:creationId xmlns:a16="http://schemas.microsoft.com/office/drawing/2014/main" xmlns="" id="{45D2FF9C-5419-4B44-A88C-3CE546264B9B}"/>
                    </a:ext>
                  </a:extLst>
                </p:cNvPr>
                <p:cNvSpPr>
                  <a:spLocks/>
                </p:cNvSpPr>
                <p:nvPr/>
              </p:nvSpPr>
              <p:spPr bwMode="auto">
                <a:xfrm>
                  <a:off x="4814" y="365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4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4" name="Freeform 958">
                  <a:extLst>
                    <a:ext uri="{FF2B5EF4-FFF2-40B4-BE49-F238E27FC236}">
                      <a16:creationId xmlns:a16="http://schemas.microsoft.com/office/drawing/2014/main" xmlns="" id="{DF159438-C062-4463-B140-ECFA0E69AFC4}"/>
                    </a:ext>
                  </a:extLst>
                </p:cNvPr>
                <p:cNvSpPr>
                  <a:spLocks/>
                </p:cNvSpPr>
                <p:nvPr/>
              </p:nvSpPr>
              <p:spPr bwMode="auto">
                <a:xfrm>
                  <a:off x="4814" y="365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4 w 10"/>
                    <a:gd name="T21" fmla="*/ 6 h 12"/>
                    <a:gd name="T22" fmla="*/ 4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5" name="Rectangle 959">
                  <a:extLst>
                    <a:ext uri="{FF2B5EF4-FFF2-40B4-BE49-F238E27FC236}">
                      <a16:creationId xmlns:a16="http://schemas.microsoft.com/office/drawing/2014/main" xmlns="" id="{DC27D3CE-37AC-4340-8CF2-0CB7EFA8C97C}"/>
                    </a:ext>
                  </a:extLst>
                </p:cNvPr>
                <p:cNvSpPr>
                  <a:spLocks noChangeArrowheads="1"/>
                </p:cNvSpPr>
                <p:nvPr/>
              </p:nvSpPr>
              <p:spPr bwMode="auto">
                <a:xfrm>
                  <a:off x="4838" y="3422"/>
                  <a:ext cx="23"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6" name="Rectangle 960">
                  <a:extLst>
                    <a:ext uri="{FF2B5EF4-FFF2-40B4-BE49-F238E27FC236}">
                      <a16:creationId xmlns:a16="http://schemas.microsoft.com/office/drawing/2014/main" xmlns="" id="{5340CB3B-1B5B-48E6-8CE9-CB4B14E79B42}"/>
                    </a:ext>
                  </a:extLst>
                </p:cNvPr>
                <p:cNvSpPr>
                  <a:spLocks noChangeArrowheads="1"/>
                </p:cNvSpPr>
                <p:nvPr/>
              </p:nvSpPr>
              <p:spPr bwMode="auto">
                <a:xfrm>
                  <a:off x="4838" y="3422"/>
                  <a:ext cx="23"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7" name="Freeform 961">
                  <a:extLst>
                    <a:ext uri="{FF2B5EF4-FFF2-40B4-BE49-F238E27FC236}">
                      <a16:creationId xmlns:a16="http://schemas.microsoft.com/office/drawing/2014/main" xmlns="" id="{27EF08E9-BE72-4B9B-B3F9-9C7BBB1CDA2F}"/>
                    </a:ext>
                  </a:extLst>
                </p:cNvPr>
                <p:cNvSpPr>
                  <a:spLocks/>
                </p:cNvSpPr>
                <p:nvPr/>
              </p:nvSpPr>
              <p:spPr bwMode="auto">
                <a:xfrm>
                  <a:off x="4844" y="3426"/>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6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6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8" name="Freeform 962">
                  <a:extLst>
                    <a:ext uri="{FF2B5EF4-FFF2-40B4-BE49-F238E27FC236}">
                      <a16:creationId xmlns:a16="http://schemas.microsoft.com/office/drawing/2014/main" xmlns="" id="{318B60D4-8497-4B88-B2EF-767D8B08DD65}"/>
                    </a:ext>
                  </a:extLst>
                </p:cNvPr>
                <p:cNvSpPr>
                  <a:spLocks/>
                </p:cNvSpPr>
                <p:nvPr/>
              </p:nvSpPr>
              <p:spPr bwMode="auto">
                <a:xfrm>
                  <a:off x="4844" y="3426"/>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6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6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9" name="Freeform 963">
                  <a:extLst>
                    <a:ext uri="{FF2B5EF4-FFF2-40B4-BE49-F238E27FC236}">
                      <a16:creationId xmlns:a16="http://schemas.microsoft.com/office/drawing/2014/main" xmlns="" id="{ABF8ABF6-F71E-4862-8B06-826F24A9C724}"/>
                    </a:ext>
                  </a:extLst>
                </p:cNvPr>
                <p:cNvSpPr>
                  <a:spLocks/>
                </p:cNvSpPr>
                <p:nvPr/>
              </p:nvSpPr>
              <p:spPr bwMode="auto">
                <a:xfrm>
                  <a:off x="4844" y="3439"/>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6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6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0" name="Freeform 964">
                  <a:extLst>
                    <a:ext uri="{FF2B5EF4-FFF2-40B4-BE49-F238E27FC236}">
                      <a16:creationId xmlns:a16="http://schemas.microsoft.com/office/drawing/2014/main" xmlns="" id="{D2AF3256-2B5C-4EA4-A9D6-D1B833CC38B2}"/>
                    </a:ext>
                  </a:extLst>
                </p:cNvPr>
                <p:cNvSpPr>
                  <a:spLocks/>
                </p:cNvSpPr>
                <p:nvPr/>
              </p:nvSpPr>
              <p:spPr bwMode="auto">
                <a:xfrm>
                  <a:off x="4844" y="3439"/>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6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6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1" name="Freeform 965">
                  <a:extLst>
                    <a:ext uri="{FF2B5EF4-FFF2-40B4-BE49-F238E27FC236}">
                      <a16:creationId xmlns:a16="http://schemas.microsoft.com/office/drawing/2014/main" xmlns="" id="{1DDF621E-7B3D-4B79-955A-6730128E146B}"/>
                    </a:ext>
                  </a:extLst>
                </p:cNvPr>
                <p:cNvSpPr>
                  <a:spLocks/>
                </p:cNvSpPr>
                <p:nvPr/>
              </p:nvSpPr>
              <p:spPr bwMode="auto">
                <a:xfrm>
                  <a:off x="4844" y="345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2" name="Freeform 966">
                  <a:extLst>
                    <a:ext uri="{FF2B5EF4-FFF2-40B4-BE49-F238E27FC236}">
                      <a16:creationId xmlns:a16="http://schemas.microsoft.com/office/drawing/2014/main" xmlns="" id="{C66BE7CE-B091-4B16-99D7-4C889923C2EE}"/>
                    </a:ext>
                  </a:extLst>
                </p:cNvPr>
                <p:cNvSpPr>
                  <a:spLocks/>
                </p:cNvSpPr>
                <p:nvPr/>
              </p:nvSpPr>
              <p:spPr bwMode="auto">
                <a:xfrm>
                  <a:off x="4844" y="345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3" name="Freeform 967">
                  <a:extLst>
                    <a:ext uri="{FF2B5EF4-FFF2-40B4-BE49-F238E27FC236}">
                      <a16:creationId xmlns:a16="http://schemas.microsoft.com/office/drawing/2014/main" xmlns="" id="{2C68C81C-EC19-47F6-BC34-64E389199CA3}"/>
                    </a:ext>
                  </a:extLst>
                </p:cNvPr>
                <p:cNvSpPr>
                  <a:spLocks/>
                </p:cNvSpPr>
                <p:nvPr/>
              </p:nvSpPr>
              <p:spPr bwMode="auto">
                <a:xfrm>
                  <a:off x="4844" y="3466"/>
                  <a:ext cx="11" cy="7"/>
                </a:xfrm>
                <a:custGeom>
                  <a:avLst/>
                  <a:gdLst>
                    <a:gd name="T0" fmla="*/ 5 w 21"/>
                    <a:gd name="T1" fmla="*/ 0 h 14"/>
                    <a:gd name="T2" fmla="*/ 8 w 21"/>
                    <a:gd name="T3" fmla="*/ 1 h 14"/>
                    <a:gd name="T4" fmla="*/ 9 w 21"/>
                    <a:gd name="T5" fmla="*/ 1 h 14"/>
                    <a:gd name="T6" fmla="*/ 10 w 21"/>
                    <a:gd name="T7" fmla="*/ 2 h 14"/>
                    <a:gd name="T8" fmla="*/ 11 w 21"/>
                    <a:gd name="T9" fmla="*/ 3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3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4" name="Freeform 968">
                  <a:extLst>
                    <a:ext uri="{FF2B5EF4-FFF2-40B4-BE49-F238E27FC236}">
                      <a16:creationId xmlns:a16="http://schemas.microsoft.com/office/drawing/2014/main" xmlns="" id="{F30D41E5-9D4E-4547-A185-50EA10ECAE9F}"/>
                    </a:ext>
                  </a:extLst>
                </p:cNvPr>
                <p:cNvSpPr>
                  <a:spLocks/>
                </p:cNvSpPr>
                <p:nvPr/>
              </p:nvSpPr>
              <p:spPr bwMode="auto">
                <a:xfrm>
                  <a:off x="4844" y="3466"/>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3 h 14"/>
                    <a:gd name="T12" fmla="*/ 11 w 21"/>
                    <a:gd name="T13" fmla="*/ 3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3 h 14"/>
                    <a:gd name="T32" fmla="*/ 0 w 21"/>
                    <a:gd name="T33" fmla="*/ 3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5" name="Freeform 969">
                  <a:extLst>
                    <a:ext uri="{FF2B5EF4-FFF2-40B4-BE49-F238E27FC236}">
                      <a16:creationId xmlns:a16="http://schemas.microsoft.com/office/drawing/2014/main" xmlns="" id="{60B837CB-CB57-48B3-98D7-0891848264E1}"/>
                    </a:ext>
                  </a:extLst>
                </p:cNvPr>
                <p:cNvSpPr>
                  <a:spLocks/>
                </p:cNvSpPr>
                <p:nvPr/>
              </p:nvSpPr>
              <p:spPr bwMode="auto">
                <a:xfrm>
                  <a:off x="4844" y="3479"/>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5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5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6" name="Freeform 970">
                  <a:extLst>
                    <a:ext uri="{FF2B5EF4-FFF2-40B4-BE49-F238E27FC236}">
                      <a16:creationId xmlns:a16="http://schemas.microsoft.com/office/drawing/2014/main" xmlns="" id="{FC99193C-3A22-4F21-98B8-6B8A51C6A1A9}"/>
                    </a:ext>
                  </a:extLst>
                </p:cNvPr>
                <p:cNvSpPr>
                  <a:spLocks/>
                </p:cNvSpPr>
                <p:nvPr/>
              </p:nvSpPr>
              <p:spPr bwMode="auto">
                <a:xfrm>
                  <a:off x="4844" y="3479"/>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5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5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7" name="Freeform 971">
                  <a:extLst>
                    <a:ext uri="{FF2B5EF4-FFF2-40B4-BE49-F238E27FC236}">
                      <a16:creationId xmlns:a16="http://schemas.microsoft.com/office/drawing/2014/main" xmlns="" id="{6E0B6299-4E97-4989-9FAE-E7B1ADC8E642}"/>
                    </a:ext>
                  </a:extLst>
                </p:cNvPr>
                <p:cNvSpPr>
                  <a:spLocks/>
                </p:cNvSpPr>
                <p:nvPr/>
              </p:nvSpPr>
              <p:spPr bwMode="auto">
                <a:xfrm>
                  <a:off x="4844" y="349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6 h 14"/>
                    <a:gd name="T16" fmla="*/ 5 w 21"/>
                    <a:gd name="T17" fmla="*/ 7 h 14"/>
                    <a:gd name="T18" fmla="*/ 3 w 21"/>
                    <a:gd name="T19" fmla="*/ 6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8" name="Freeform 972">
                  <a:extLst>
                    <a:ext uri="{FF2B5EF4-FFF2-40B4-BE49-F238E27FC236}">
                      <a16:creationId xmlns:a16="http://schemas.microsoft.com/office/drawing/2014/main" xmlns="" id="{24A8D30A-5ED3-4ED2-B6DC-B2A1401AAE45}"/>
                    </a:ext>
                  </a:extLst>
                </p:cNvPr>
                <p:cNvSpPr>
                  <a:spLocks/>
                </p:cNvSpPr>
                <p:nvPr/>
              </p:nvSpPr>
              <p:spPr bwMode="auto">
                <a:xfrm>
                  <a:off x="4844" y="349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6 h 14"/>
                    <a:gd name="T20" fmla="*/ 5 w 21"/>
                    <a:gd name="T21" fmla="*/ 7 h 14"/>
                    <a:gd name="T22" fmla="*/ 5 w 21"/>
                    <a:gd name="T23" fmla="*/ 7 h 14"/>
                    <a:gd name="T24" fmla="*/ 3 w 21"/>
                    <a:gd name="T25" fmla="*/ 6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9" name="Freeform 973">
                  <a:extLst>
                    <a:ext uri="{FF2B5EF4-FFF2-40B4-BE49-F238E27FC236}">
                      <a16:creationId xmlns:a16="http://schemas.microsoft.com/office/drawing/2014/main" xmlns="" id="{B2E7FF86-08F6-4F7E-B423-8078447E12BA}"/>
                    </a:ext>
                  </a:extLst>
                </p:cNvPr>
                <p:cNvSpPr>
                  <a:spLocks/>
                </p:cNvSpPr>
                <p:nvPr/>
              </p:nvSpPr>
              <p:spPr bwMode="auto">
                <a:xfrm>
                  <a:off x="4845" y="3505"/>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0" name="Freeform 974">
                  <a:extLst>
                    <a:ext uri="{FF2B5EF4-FFF2-40B4-BE49-F238E27FC236}">
                      <a16:creationId xmlns:a16="http://schemas.microsoft.com/office/drawing/2014/main" xmlns="" id="{01B5EB7A-25E6-4381-B6A9-724E2004889A}"/>
                    </a:ext>
                  </a:extLst>
                </p:cNvPr>
                <p:cNvSpPr>
                  <a:spLocks/>
                </p:cNvSpPr>
                <p:nvPr/>
              </p:nvSpPr>
              <p:spPr bwMode="auto">
                <a:xfrm>
                  <a:off x="4845" y="3505"/>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1" name="Freeform 975">
                  <a:extLst>
                    <a:ext uri="{FF2B5EF4-FFF2-40B4-BE49-F238E27FC236}">
                      <a16:creationId xmlns:a16="http://schemas.microsoft.com/office/drawing/2014/main" xmlns="" id="{68D5E20B-281C-4478-B637-5D727D7F7D47}"/>
                    </a:ext>
                  </a:extLst>
                </p:cNvPr>
                <p:cNvSpPr>
                  <a:spLocks/>
                </p:cNvSpPr>
                <p:nvPr/>
              </p:nvSpPr>
              <p:spPr bwMode="auto">
                <a:xfrm>
                  <a:off x="4845" y="3518"/>
                  <a:ext cx="11" cy="8"/>
                </a:xfrm>
                <a:custGeom>
                  <a:avLst/>
                  <a:gdLst>
                    <a:gd name="T0" fmla="*/ 5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5 w 22"/>
                    <a:gd name="T17" fmla="*/ 8 h 15"/>
                    <a:gd name="T18" fmla="*/ 3 w 22"/>
                    <a:gd name="T19" fmla="*/ 7 h 15"/>
                    <a:gd name="T20" fmla="*/ 1 w 22"/>
                    <a:gd name="T21" fmla="*/ 7 h 15"/>
                    <a:gd name="T22" fmla="*/ 1 w 22"/>
                    <a:gd name="T23" fmla="*/ 6 h 15"/>
                    <a:gd name="T24" fmla="*/ 0 w 22"/>
                    <a:gd name="T25" fmla="*/ 4 h 15"/>
                    <a:gd name="T26" fmla="*/ 1 w 22"/>
                    <a:gd name="T27" fmla="*/ 2 h 15"/>
                    <a:gd name="T28" fmla="*/ 1 w 22"/>
                    <a:gd name="T29" fmla="*/ 1 h 15"/>
                    <a:gd name="T30" fmla="*/ 3 w 22"/>
                    <a:gd name="T31" fmla="*/ 1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2" name="Freeform 976">
                  <a:extLst>
                    <a:ext uri="{FF2B5EF4-FFF2-40B4-BE49-F238E27FC236}">
                      <a16:creationId xmlns:a16="http://schemas.microsoft.com/office/drawing/2014/main" xmlns="" id="{B2FDD333-0D46-4F49-AF7F-C2662EF1872E}"/>
                    </a:ext>
                  </a:extLst>
                </p:cNvPr>
                <p:cNvSpPr>
                  <a:spLocks/>
                </p:cNvSpPr>
                <p:nvPr/>
              </p:nvSpPr>
              <p:spPr bwMode="auto">
                <a:xfrm>
                  <a:off x="4845" y="3518"/>
                  <a:ext cx="11" cy="8"/>
                </a:xfrm>
                <a:custGeom>
                  <a:avLst/>
                  <a:gdLst>
                    <a:gd name="T0" fmla="*/ 5 w 22"/>
                    <a:gd name="T1" fmla="*/ 0 h 15"/>
                    <a:gd name="T2" fmla="*/ 5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5 w 22"/>
                    <a:gd name="T21" fmla="*/ 8 h 15"/>
                    <a:gd name="T22" fmla="*/ 5 w 22"/>
                    <a:gd name="T23" fmla="*/ 8 h 15"/>
                    <a:gd name="T24" fmla="*/ 3 w 22"/>
                    <a:gd name="T25" fmla="*/ 7 h 15"/>
                    <a:gd name="T26" fmla="*/ 1 w 22"/>
                    <a:gd name="T27" fmla="*/ 7 h 15"/>
                    <a:gd name="T28" fmla="*/ 1 w 22"/>
                    <a:gd name="T29" fmla="*/ 6 h 15"/>
                    <a:gd name="T30" fmla="*/ 0 w 22"/>
                    <a:gd name="T31" fmla="*/ 4 h 15"/>
                    <a:gd name="T32" fmla="*/ 0 w 22"/>
                    <a:gd name="T33" fmla="*/ 4 h 15"/>
                    <a:gd name="T34" fmla="*/ 1 w 22"/>
                    <a:gd name="T35" fmla="*/ 2 h 15"/>
                    <a:gd name="T36" fmla="*/ 1 w 22"/>
                    <a:gd name="T37" fmla="*/ 1 h 15"/>
                    <a:gd name="T38" fmla="*/ 3 w 22"/>
                    <a:gd name="T39" fmla="*/ 1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3" name="Freeform 977">
                  <a:extLst>
                    <a:ext uri="{FF2B5EF4-FFF2-40B4-BE49-F238E27FC236}">
                      <a16:creationId xmlns:a16="http://schemas.microsoft.com/office/drawing/2014/main" xmlns="" id="{5ABF1597-5484-4FC9-AF1F-C23492DD57C2}"/>
                    </a:ext>
                  </a:extLst>
                </p:cNvPr>
                <p:cNvSpPr>
                  <a:spLocks/>
                </p:cNvSpPr>
                <p:nvPr/>
              </p:nvSpPr>
              <p:spPr bwMode="auto">
                <a:xfrm>
                  <a:off x="4845" y="3532"/>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4" name="Freeform 978">
                  <a:extLst>
                    <a:ext uri="{FF2B5EF4-FFF2-40B4-BE49-F238E27FC236}">
                      <a16:creationId xmlns:a16="http://schemas.microsoft.com/office/drawing/2014/main" xmlns="" id="{638198D3-A507-4872-9A04-7C48C542CCD7}"/>
                    </a:ext>
                  </a:extLst>
                </p:cNvPr>
                <p:cNvSpPr>
                  <a:spLocks/>
                </p:cNvSpPr>
                <p:nvPr/>
              </p:nvSpPr>
              <p:spPr bwMode="auto">
                <a:xfrm>
                  <a:off x="4845" y="3532"/>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5" name="Freeform 979">
                  <a:extLst>
                    <a:ext uri="{FF2B5EF4-FFF2-40B4-BE49-F238E27FC236}">
                      <a16:creationId xmlns:a16="http://schemas.microsoft.com/office/drawing/2014/main" xmlns="" id="{974E1085-2359-4FF1-A942-42CAC91AB14C}"/>
                    </a:ext>
                  </a:extLst>
                </p:cNvPr>
                <p:cNvSpPr>
                  <a:spLocks/>
                </p:cNvSpPr>
                <p:nvPr/>
              </p:nvSpPr>
              <p:spPr bwMode="auto">
                <a:xfrm>
                  <a:off x="4845" y="3545"/>
                  <a:ext cx="11" cy="7"/>
                </a:xfrm>
                <a:custGeom>
                  <a:avLst/>
                  <a:gdLst>
                    <a:gd name="T0" fmla="*/ 5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8"/>
                      </a:lnTo>
                      <a:lnTo>
                        <a:pt x="21" y="10"/>
                      </a:lnTo>
                      <a:lnTo>
                        <a:pt x="19" y="12"/>
                      </a:lnTo>
                      <a:lnTo>
                        <a:pt x="15" y="13"/>
                      </a:lnTo>
                      <a:lnTo>
                        <a:pt x="10" y="14"/>
                      </a:lnTo>
                      <a:lnTo>
                        <a:pt x="6" y="13"/>
                      </a:lnTo>
                      <a:lnTo>
                        <a:pt x="3" y="12"/>
                      </a:lnTo>
                      <a:lnTo>
                        <a:pt x="1" y="10"/>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6" name="Freeform 980">
                  <a:extLst>
                    <a:ext uri="{FF2B5EF4-FFF2-40B4-BE49-F238E27FC236}">
                      <a16:creationId xmlns:a16="http://schemas.microsoft.com/office/drawing/2014/main" xmlns="" id="{DB7F2166-87B7-4A6E-8F9C-AEA785416472}"/>
                    </a:ext>
                  </a:extLst>
                </p:cNvPr>
                <p:cNvSpPr>
                  <a:spLocks/>
                </p:cNvSpPr>
                <p:nvPr/>
              </p:nvSpPr>
              <p:spPr bwMode="auto">
                <a:xfrm>
                  <a:off x="4845" y="3545"/>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8"/>
                      </a:lnTo>
                      <a:lnTo>
                        <a:pt x="21" y="10"/>
                      </a:lnTo>
                      <a:lnTo>
                        <a:pt x="19" y="12"/>
                      </a:lnTo>
                      <a:lnTo>
                        <a:pt x="15" y="13"/>
                      </a:lnTo>
                      <a:lnTo>
                        <a:pt x="10" y="14"/>
                      </a:lnTo>
                      <a:lnTo>
                        <a:pt x="6" y="13"/>
                      </a:lnTo>
                      <a:lnTo>
                        <a:pt x="3" y="12"/>
                      </a:lnTo>
                      <a:lnTo>
                        <a:pt x="1" y="10"/>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7" name="Freeform 981">
                  <a:extLst>
                    <a:ext uri="{FF2B5EF4-FFF2-40B4-BE49-F238E27FC236}">
                      <a16:creationId xmlns:a16="http://schemas.microsoft.com/office/drawing/2014/main" xmlns="" id="{1FA14344-DB71-4414-8167-07FFA78BD603}"/>
                    </a:ext>
                  </a:extLst>
                </p:cNvPr>
                <p:cNvSpPr>
                  <a:spLocks/>
                </p:cNvSpPr>
                <p:nvPr/>
              </p:nvSpPr>
              <p:spPr bwMode="auto">
                <a:xfrm>
                  <a:off x="4845" y="3558"/>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10"/>
                      </a:lnTo>
                      <a:lnTo>
                        <a:pt x="19" y="12"/>
                      </a:lnTo>
                      <a:lnTo>
                        <a:pt x="15" y="13"/>
                      </a:lnTo>
                      <a:lnTo>
                        <a:pt x="10" y="14"/>
                      </a:lnTo>
                      <a:lnTo>
                        <a:pt x="6" y="13"/>
                      </a:lnTo>
                      <a:lnTo>
                        <a:pt x="3" y="12"/>
                      </a:lnTo>
                      <a:lnTo>
                        <a:pt x="1" y="10"/>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8" name="Freeform 982">
                  <a:extLst>
                    <a:ext uri="{FF2B5EF4-FFF2-40B4-BE49-F238E27FC236}">
                      <a16:creationId xmlns:a16="http://schemas.microsoft.com/office/drawing/2014/main" xmlns="" id="{CB1556BD-B479-4FC4-A504-742F3EF64D19}"/>
                    </a:ext>
                  </a:extLst>
                </p:cNvPr>
                <p:cNvSpPr>
                  <a:spLocks/>
                </p:cNvSpPr>
                <p:nvPr/>
              </p:nvSpPr>
              <p:spPr bwMode="auto">
                <a:xfrm>
                  <a:off x="4845" y="3558"/>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10"/>
                      </a:lnTo>
                      <a:lnTo>
                        <a:pt x="19" y="12"/>
                      </a:lnTo>
                      <a:lnTo>
                        <a:pt x="15" y="13"/>
                      </a:lnTo>
                      <a:lnTo>
                        <a:pt x="10" y="14"/>
                      </a:lnTo>
                      <a:lnTo>
                        <a:pt x="6" y="13"/>
                      </a:lnTo>
                      <a:lnTo>
                        <a:pt x="3" y="12"/>
                      </a:lnTo>
                      <a:lnTo>
                        <a:pt x="1" y="10"/>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9" name="Freeform 983">
                  <a:extLst>
                    <a:ext uri="{FF2B5EF4-FFF2-40B4-BE49-F238E27FC236}">
                      <a16:creationId xmlns:a16="http://schemas.microsoft.com/office/drawing/2014/main" xmlns="" id="{1BB35D22-9D0D-4B30-8D5F-A62E6B0DCE1F}"/>
                    </a:ext>
                  </a:extLst>
                </p:cNvPr>
                <p:cNvSpPr>
                  <a:spLocks/>
                </p:cNvSpPr>
                <p:nvPr/>
              </p:nvSpPr>
              <p:spPr bwMode="auto">
                <a:xfrm>
                  <a:off x="4845" y="3571"/>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9"/>
                      </a:lnTo>
                      <a:lnTo>
                        <a:pt x="19"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0" name="Freeform 984">
                  <a:extLst>
                    <a:ext uri="{FF2B5EF4-FFF2-40B4-BE49-F238E27FC236}">
                      <a16:creationId xmlns:a16="http://schemas.microsoft.com/office/drawing/2014/main" xmlns="" id="{2F394652-7B85-4EBE-9DB3-2410420ADF27}"/>
                    </a:ext>
                  </a:extLst>
                </p:cNvPr>
                <p:cNvSpPr>
                  <a:spLocks/>
                </p:cNvSpPr>
                <p:nvPr/>
              </p:nvSpPr>
              <p:spPr bwMode="auto">
                <a:xfrm>
                  <a:off x="4845" y="3571"/>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9"/>
                      </a:lnTo>
                      <a:lnTo>
                        <a:pt x="19"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1" name="Freeform 985">
                  <a:extLst>
                    <a:ext uri="{FF2B5EF4-FFF2-40B4-BE49-F238E27FC236}">
                      <a16:creationId xmlns:a16="http://schemas.microsoft.com/office/drawing/2014/main" xmlns="" id="{2139552E-B814-4F7A-A8C9-83FAA4FB6C48}"/>
                    </a:ext>
                  </a:extLst>
                </p:cNvPr>
                <p:cNvSpPr>
                  <a:spLocks/>
                </p:cNvSpPr>
                <p:nvPr/>
              </p:nvSpPr>
              <p:spPr bwMode="auto">
                <a:xfrm>
                  <a:off x="4845" y="3584"/>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9"/>
                      </a:lnTo>
                      <a:lnTo>
                        <a:pt x="19" y="11"/>
                      </a:lnTo>
                      <a:lnTo>
                        <a:pt x="15" y="13"/>
                      </a:lnTo>
                      <a:lnTo>
                        <a:pt x="10" y="14"/>
                      </a:lnTo>
                      <a:lnTo>
                        <a:pt x="6" y="13"/>
                      </a:lnTo>
                      <a:lnTo>
                        <a:pt x="3" y="11"/>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2" name="Freeform 986">
                  <a:extLst>
                    <a:ext uri="{FF2B5EF4-FFF2-40B4-BE49-F238E27FC236}">
                      <a16:creationId xmlns:a16="http://schemas.microsoft.com/office/drawing/2014/main" xmlns="" id="{17A982E5-E87D-4395-8716-4AED03F9FC57}"/>
                    </a:ext>
                  </a:extLst>
                </p:cNvPr>
                <p:cNvSpPr>
                  <a:spLocks/>
                </p:cNvSpPr>
                <p:nvPr/>
              </p:nvSpPr>
              <p:spPr bwMode="auto">
                <a:xfrm>
                  <a:off x="4845" y="3584"/>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9"/>
                      </a:lnTo>
                      <a:lnTo>
                        <a:pt x="19" y="11"/>
                      </a:lnTo>
                      <a:lnTo>
                        <a:pt x="15" y="13"/>
                      </a:lnTo>
                      <a:lnTo>
                        <a:pt x="10" y="14"/>
                      </a:lnTo>
                      <a:lnTo>
                        <a:pt x="6" y="13"/>
                      </a:lnTo>
                      <a:lnTo>
                        <a:pt x="3" y="11"/>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3" name="Freeform 987">
                  <a:extLst>
                    <a:ext uri="{FF2B5EF4-FFF2-40B4-BE49-F238E27FC236}">
                      <a16:creationId xmlns:a16="http://schemas.microsoft.com/office/drawing/2014/main" xmlns="" id="{58486162-68BC-4C92-A9A3-641102AB46C7}"/>
                    </a:ext>
                  </a:extLst>
                </p:cNvPr>
                <p:cNvSpPr>
                  <a:spLocks/>
                </p:cNvSpPr>
                <p:nvPr/>
              </p:nvSpPr>
              <p:spPr bwMode="auto">
                <a:xfrm>
                  <a:off x="4845" y="3597"/>
                  <a:ext cx="11" cy="8"/>
                </a:xfrm>
                <a:custGeom>
                  <a:avLst/>
                  <a:gdLst>
                    <a:gd name="T0" fmla="*/ 5 w 22"/>
                    <a:gd name="T1" fmla="*/ 0 h 16"/>
                    <a:gd name="T2" fmla="*/ 7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7 w 22"/>
                    <a:gd name="T15" fmla="*/ 7 h 16"/>
                    <a:gd name="T16" fmla="*/ 5 w 22"/>
                    <a:gd name="T17" fmla="*/ 8 h 16"/>
                    <a:gd name="T18" fmla="*/ 3 w 22"/>
                    <a:gd name="T19" fmla="*/ 7 h 16"/>
                    <a:gd name="T20" fmla="*/ 1 w 22"/>
                    <a:gd name="T21" fmla="*/ 6 h 16"/>
                    <a:gd name="T22" fmla="*/ 1 w 22"/>
                    <a:gd name="T23" fmla="*/ 5 h 16"/>
                    <a:gd name="T24" fmla="*/ 0 w 22"/>
                    <a:gd name="T25" fmla="*/ 4 h 16"/>
                    <a:gd name="T26" fmla="*/ 1 w 22"/>
                    <a:gd name="T27" fmla="*/ 2 h 16"/>
                    <a:gd name="T28" fmla="*/ 1 w 22"/>
                    <a:gd name="T29" fmla="*/ 1 h 16"/>
                    <a:gd name="T30" fmla="*/ 3 w 22"/>
                    <a:gd name="T31" fmla="*/ 1 h 16"/>
                    <a:gd name="T32" fmla="*/ 5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0" y="0"/>
                      </a:moveTo>
                      <a:lnTo>
                        <a:pt x="15" y="2"/>
                      </a:lnTo>
                      <a:lnTo>
                        <a:pt x="19" y="3"/>
                      </a:lnTo>
                      <a:lnTo>
                        <a:pt x="21" y="5"/>
                      </a:lnTo>
                      <a:lnTo>
                        <a:pt x="22" y="8"/>
                      </a:lnTo>
                      <a:lnTo>
                        <a:pt x="21" y="11"/>
                      </a:lnTo>
                      <a:lnTo>
                        <a:pt x="19" y="13"/>
                      </a:lnTo>
                      <a:lnTo>
                        <a:pt x="15" y="14"/>
                      </a:lnTo>
                      <a:lnTo>
                        <a:pt x="10" y="16"/>
                      </a:lnTo>
                      <a:lnTo>
                        <a:pt x="6" y="14"/>
                      </a:lnTo>
                      <a:lnTo>
                        <a:pt x="3" y="13"/>
                      </a:lnTo>
                      <a:lnTo>
                        <a:pt x="1" y="11"/>
                      </a:lnTo>
                      <a:lnTo>
                        <a:pt x="0" y="8"/>
                      </a:lnTo>
                      <a:lnTo>
                        <a:pt x="1" y="5"/>
                      </a:lnTo>
                      <a:lnTo>
                        <a:pt x="3" y="3"/>
                      </a:lnTo>
                      <a:lnTo>
                        <a:pt x="6" y="2"/>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4" name="Freeform 988">
                  <a:extLst>
                    <a:ext uri="{FF2B5EF4-FFF2-40B4-BE49-F238E27FC236}">
                      <a16:creationId xmlns:a16="http://schemas.microsoft.com/office/drawing/2014/main" xmlns="" id="{7828B4A5-A85F-4535-8CB9-1DEF62CF8E6A}"/>
                    </a:ext>
                  </a:extLst>
                </p:cNvPr>
                <p:cNvSpPr>
                  <a:spLocks/>
                </p:cNvSpPr>
                <p:nvPr/>
              </p:nvSpPr>
              <p:spPr bwMode="auto">
                <a:xfrm>
                  <a:off x="4845" y="3597"/>
                  <a:ext cx="11" cy="8"/>
                </a:xfrm>
                <a:custGeom>
                  <a:avLst/>
                  <a:gdLst>
                    <a:gd name="T0" fmla="*/ 5 w 22"/>
                    <a:gd name="T1" fmla="*/ 0 h 16"/>
                    <a:gd name="T2" fmla="*/ 5 w 22"/>
                    <a:gd name="T3" fmla="*/ 0 h 16"/>
                    <a:gd name="T4" fmla="*/ 7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7 w 22"/>
                    <a:gd name="T19" fmla="*/ 7 h 16"/>
                    <a:gd name="T20" fmla="*/ 5 w 22"/>
                    <a:gd name="T21" fmla="*/ 8 h 16"/>
                    <a:gd name="T22" fmla="*/ 5 w 22"/>
                    <a:gd name="T23" fmla="*/ 8 h 16"/>
                    <a:gd name="T24" fmla="*/ 3 w 22"/>
                    <a:gd name="T25" fmla="*/ 7 h 16"/>
                    <a:gd name="T26" fmla="*/ 1 w 22"/>
                    <a:gd name="T27" fmla="*/ 6 h 16"/>
                    <a:gd name="T28" fmla="*/ 1 w 22"/>
                    <a:gd name="T29" fmla="*/ 5 h 16"/>
                    <a:gd name="T30" fmla="*/ 0 w 22"/>
                    <a:gd name="T31" fmla="*/ 4 h 16"/>
                    <a:gd name="T32" fmla="*/ 0 w 22"/>
                    <a:gd name="T33" fmla="*/ 4 h 16"/>
                    <a:gd name="T34" fmla="*/ 1 w 22"/>
                    <a:gd name="T35" fmla="*/ 2 h 16"/>
                    <a:gd name="T36" fmla="*/ 1 w 22"/>
                    <a:gd name="T37" fmla="*/ 1 h 16"/>
                    <a:gd name="T38" fmla="*/ 3 w 22"/>
                    <a:gd name="T39" fmla="*/ 1 h 16"/>
                    <a:gd name="T40" fmla="*/ 5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0" y="0"/>
                      </a:moveTo>
                      <a:lnTo>
                        <a:pt x="10" y="0"/>
                      </a:lnTo>
                      <a:lnTo>
                        <a:pt x="15" y="2"/>
                      </a:lnTo>
                      <a:lnTo>
                        <a:pt x="19" y="3"/>
                      </a:lnTo>
                      <a:lnTo>
                        <a:pt x="21" y="5"/>
                      </a:lnTo>
                      <a:lnTo>
                        <a:pt x="22" y="8"/>
                      </a:lnTo>
                      <a:lnTo>
                        <a:pt x="21" y="11"/>
                      </a:lnTo>
                      <a:lnTo>
                        <a:pt x="19" y="13"/>
                      </a:lnTo>
                      <a:lnTo>
                        <a:pt x="15" y="14"/>
                      </a:lnTo>
                      <a:lnTo>
                        <a:pt x="10" y="16"/>
                      </a:lnTo>
                      <a:lnTo>
                        <a:pt x="6" y="14"/>
                      </a:lnTo>
                      <a:lnTo>
                        <a:pt x="3" y="13"/>
                      </a:lnTo>
                      <a:lnTo>
                        <a:pt x="1" y="11"/>
                      </a:lnTo>
                      <a:lnTo>
                        <a:pt x="0" y="8"/>
                      </a:lnTo>
                      <a:lnTo>
                        <a:pt x="1" y="5"/>
                      </a:lnTo>
                      <a:lnTo>
                        <a:pt x="3" y="3"/>
                      </a:lnTo>
                      <a:lnTo>
                        <a:pt x="6" y="2"/>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5" name="Freeform 989">
                  <a:extLst>
                    <a:ext uri="{FF2B5EF4-FFF2-40B4-BE49-F238E27FC236}">
                      <a16:creationId xmlns:a16="http://schemas.microsoft.com/office/drawing/2014/main" xmlns="" id="{3427C90C-1BEF-4AC0-A40F-46E7376D8B99}"/>
                    </a:ext>
                  </a:extLst>
                </p:cNvPr>
                <p:cNvSpPr>
                  <a:spLocks/>
                </p:cNvSpPr>
                <p:nvPr/>
              </p:nvSpPr>
              <p:spPr bwMode="auto">
                <a:xfrm>
                  <a:off x="4845" y="3611"/>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3"/>
                      </a:lnTo>
                      <a:lnTo>
                        <a:pt x="21" y="5"/>
                      </a:lnTo>
                      <a:lnTo>
                        <a:pt x="22" y="8"/>
                      </a:lnTo>
                      <a:lnTo>
                        <a:pt x="21" y="11"/>
                      </a:lnTo>
                      <a:lnTo>
                        <a:pt x="19" y="13"/>
                      </a:lnTo>
                      <a:lnTo>
                        <a:pt x="15" y="14"/>
                      </a:lnTo>
                      <a:lnTo>
                        <a:pt x="10" y="15"/>
                      </a:lnTo>
                      <a:lnTo>
                        <a:pt x="6" y="14"/>
                      </a:lnTo>
                      <a:lnTo>
                        <a:pt x="3" y="13"/>
                      </a:lnTo>
                      <a:lnTo>
                        <a:pt x="1" y="11"/>
                      </a:lnTo>
                      <a:lnTo>
                        <a:pt x="0" y="8"/>
                      </a:lnTo>
                      <a:lnTo>
                        <a:pt x="1" y="5"/>
                      </a:lnTo>
                      <a:lnTo>
                        <a:pt x="3"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6" name="Freeform 990">
                  <a:extLst>
                    <a:ext uri="{FF2B5EF4-FFF2-40B4-BE49-F238E27FC236}">
                      <a16:creationId xmlns:a16="http://schemas.microsoft.com/office/drawing/2014/main" xmlns="" id="{4663DFD5-DF58-4CF0-8BDE-C8CBC9D4BA79}"/>
                    </a:ext>
                  </a:extLst>
                </p:cNvPr>
                <p:cNvSpPr>
                  <a:spLocks/>
                </p:cNvSpPr>
                <p:nvPr/>
              </p:nvSpPr>
              <p:spPr bwMode="auto">
                <a:xfrm>
                  <a:off x="4845" y="3611"/>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3"/>
                      </a:lnTo>
                      <a:lnTo>
                        <a:pt x="21" y="5"/>
                      </a:lnTo>
                      <a:lnTo>
                        <a:pt x="22" y="8"/>
                      </a:lnTo>
                      <a:lnTo>
                        <a:pt x="21" y="11"/>
                      </a:lnTo>
                      <a:lnTo>
                        <a:pt x="19" y="13"/>
                      </a:lnTo>
                      <a:lnTo>
                        <a:pt x="15" y="14"/>
                      </a:lnTo>
                      <a:lnTo>
                        <a:pt x="10" y="15"/>
                      </a:lnTo>
                      <a:lnTo>
                        <a:pt x="6" y="14"/>
                      </a:lnTo>
                      <a:lnTo>
                        <a:pt x="3" y="13"/>
                      </a:lnTo>
                      <a:lnTo>
                        <a:pt x="1" y="11"/>
                      </a:lnTo>
                      <a:lnTo>
                        <a:pt x="0" y="8"/>
                      </a:lnTo>
                      <a:lnTo>
                        <a:pt x="1" y="5"/>
                      </a:lnTo>
                      <a:lnTo>
                        <a:pt x="3"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7" name="Freeform 991">
                  <a:extLst>
                    <a:ext uri="{FF2B5EF4-FFF2-40B4-BE49-F238E27FC236}">
                      <a16:creationId xmlns:a16="http://schemas.microsoft.com/office/drawing/2014/main" xmlns="" id="{2A02C154-C324-4EB9-85DF-676ECA22F2E3}"/>
                    </a:ext>
                  </a:extLst>
                </p:cNvPr>
                <p:cNvSpPr>
                  <a:spLocks/>
                </p:cNvSpPr>
                <p:nvPr/>
              </p:nvSpPr>
              <p:spPr bwMode="auto">
                <a:xfrm>
                  <a:off x="4845" y="3624"/>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8"/>
                      </a:lnTo>
                      <a:lnTo>
                        <a:pt x="21" y="10"/>
                      </a:lnTo>
                      <a:lnTo>
                        <a:pt x="19" y="12"/>
                      </a:lnTo>
                      <a:lnTo>
                        <a:pt x="15" y="13"/>
                      </a:lnTo>
                      <a:lnTo>
                        <a:pt x="10" y="14"/>
                      </a:lnTo>
                      <a:lnTo>
                        <a:pt x="6" y="13"/>
                      </a:lnTo>
                      <a:lnTo>
                        <a:pt x="3" y="12"/>
                      </a:lnTo>
                      <a:lnTo>
                        <a:pt x="1" y="10"/>
                      </a:lnTo>
                      <a:lnTo>
                        <a:pt x="0" y="8"/>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8" name="Freeform 992">
                  <a:extLst>
                    <a:ext uri="{FF2B5EF4-FFF2-40B4-BE49-F238E27FC236}">
                      <a16:creationId xmlns:a16="http://schemas.microsoft.com/office/drawing/2014/main" xmlns="" id="{099B2227-C785-49B1-AC21-86EDDF55BE25}"/>
                    </a:ext>
                  </a:extLst>
                </p:cNvPr>
                <p:cNvSpPr>
                  <a:spLocks/>
                </p:cNvSpPr>
                <p:nvPr/>
              </p:nvSpPr>
              <p:spPr bwMode="auto">
                <a:xfrm>
                  <a:off x="4845" y="3624"/>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8"/>
                      </a:lnTo>
                      <a:lnTo>
                        <a:pt x="21" y="10"/>
                      </a:lnTo>
                      <a:lnTo>
                        <a:pt x="19" y="12"/>
                      </a:lnTo>
                      <a:lnTo>
                        <a:pt x="15" y="13"/>
                      </a:lnTo>
                      <a:lnTo>
                        <a:pt x="10" y="14"/>
                      </a:lnTo>
                      <a:lnTo>
                        <a:pt x="6" y="13"/>
                      </a:lnTo>
                      <a:lnTo>
                        <a:pt x="3" y="12"/>
                      </a:lnTo>
                      <a:lnTo>
                        <a:pt x="1" y="10"/>
                      </a:lnTo>
                      <a:lnTo>
                        <a:pt x="0" y="8"/>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9" name="Freeform 993">
                  <a:extLst>
                    <a:ext uri="{FF2B5EF4-FFF2-40B4-BE49-F238E27FC236}">
                      <a16:creationId xmlns:a16="http://schemas.microsoft.com/office/drawing/2014/main" xmlns="" id="{423EB071-F692-4991-8D90-4463713A97B8}"/>
                    </a:ext>
                  </a:extLst>
                </p:cNvPr>
                <p:cNvSpPr>
                  <a:spLocks/>
                </p:cNvSpPr>
                <p:nvPr/>
              </p:nvSpPr>
              <p:spPr bwMode="auto">
                <a:xfrm>
                  <a:off x="4845" y="3638"/>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0" name="Freeform 994">
                  <a:extLst>
                    <a:ext uri="{FF2B5EF4-FFF2-40B4-BE49-F238E27FC236}">
                      <a16:creationId xmlns:a16="http://schemas.microsoft.com/office/drawing/2014/main" xmlns="" id="{C04B04BA-FFE3-4F77-A5B2-E9B79DB5B3C0}"/>
                    </a:ext>
                  </a:extLst>
                </p:cNvPr>
                <p:cNvSpPr>
                  <a:spLocks/>
                </p:cNvSpPr>
                <p:nvPr/>
              </p:nvSpPr>
              <p:spPr bwMode="auto">
                <a:xfrm>
                  <a:off x="4845" y="3638"/>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1" name="Freeform 995">
                  <a:extLst>
                    <a:ext uri="{FF2B5EF4-FFF2-40B4-BE49-F238E27FC236}">
                      <a16:creationId xmlns:a16="http://schemas.microsoft.com/office/drawing/2014/main" xmlns="" id="{1FEC0C1F-20E6-4457-B413-DD9288E7B5A1}"/>
                    </a:ext>
                  </a:extLst>
                </p:cNvPr>
                <p:cNvSpPr>
                  <a:spLocks/>
                </p:cNvSpPr>
                <p:nvPr/>
              </p:nvSpPr>
              <p:spPr bwMode="auto">
                <a:xfrm>
                  <a:off x="4845" y="3651"/>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2" name="Freeform 996">
                  <a:extLst>
                    <a:ext uri="{FF2B5EF4-FFF2-40B4-BE49-F238E27FC236}">
                      <a16:creationId xmlns:a16="http://schemas.microsoft.com/office/drawing/2014/main" xmlns="" id="{A4D31314-721E-4130-BF14-4BEEA98A81B8}"/>
                    </a:ext>
                  </a:extLst>
                </p:cNvPr>
                <p:cNvSpPr>
                  <a:spLocks/>
                </p:cNvSpPr>
                <p:nvPr/>
              </p:nvSpPr>
              <p:spPr bwMode="auto">
                <a:xfrm>
                  <a:off x="4845" y="3651"/>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3" name="Freeform 997">
                  <a:extLst>
                    <a:ext uri="{FF2B5EF4-FFF2-40B4-BE49-F238E27FC236}">
                      <a16:creationId xmlns:a16="http://schemas.microsoft.com/office/drawing/2014/main" xmlns="" id="{302BFFAB-211A-45C3-827E-EB293250D5EF}"/>
                    </a:ext>
                  </a:extLst>
                </p:cNvPr>
                <p:cNvSpPr>
                  <a:spLocks/>
                </p:cNvSpPr>
                <p:nvPr/>
              </p:nvSpPr>
              <p:spPr bwMode="auto">
                <a:xfrm>
                  <a:off x="4864" y="3417"/>
                  <a:ext cx="52" cy="282"/>
                </a:xfrm>
                <a:custGeom>
                  <a:avLst/>
                  <a:gdLst>
                    <a:gd name="T0" fmla="*/ 6 w 103"/>
                    <a:gd name="T1" fmla="*/ 0 h 564"/>
                    <a:gd name="T2" fmla="*/ 45 w 103"/>
                    <a:gd name="T3" fmla="*/ 0 h 564"/>
                    <a:gd name="T4" fmla="*/ 48 w 103"/>
                    <a:gd name="T5" fmla="*/ 1 h 564"/>
                    <a:gd name="T6" fmla="*/ 50 w 103"/>
                    <a:gd name="T7" fmla="*/ 2 h 564"/>
                    <a:gd name="T8" fmla="*/ 51 w 103"/>
                    <a:gd name="T9" fmla="*/ 5 h 564"/>
                    <a:gd name="T10" fmla="*/ 52 w 103"/>
                    <a:gd name="T11" fmla="*/ 9 h 564"/>
                    <a:gd name="T12" fmla="*/ 52 w 103"/>
                    <a:gd name="T13" fmla="*/ 274 h 564"/>
                    <a:gd name="T14" fmla="*/ 51 w 103"/>
                    <a:gd name="T15" fmla="*/ 277 h 564"/>
                    <a:gd name="T16" fmla="*/ 50 w 103"/>
                    <a:gd name="T17" fmla="*/ 280 h 564"/>
                    <a:gd name="T18" fmla="*/ 48 w 103"/>
                    <a:gd name="T19" fmla="*/ 282 h 564"/>
                    <a:gd name="T20" fmla="*/ 45 w 103"/>
                    <a:gd name="T21" fmla="*/ 282 h 564"/>
                    <a:gd name="T22" fmla="*/ 6 w 103"/>
                    <a:gd name="T23" fmla="*/ 282 h 564"/>
                    <a:gd name="T24" fmla="*/ 4 w 103"/>
                    <a:gd name="T25" fmla="*/ 282 h 564"/>
                    <a:gd name="T26" fmla="*/ 2 w 103"/>
                    <a:gd name="T27" fmla="*/ 280 h 564"/>
                    <a:gd name="T28" fmla="*/ 1 w 103"/>
                    <a:gd name="T29" fmla="*/ 277 h 564"/>
                    <a:gd name="T30" fmla="*/ 0 w 103"/>
                    <a:gd name="T31" fmla="*/ 274 h 564"/>
                    <a:gd name="T32" fmla="*/ 0 w 103"/>
                    <a:gd name="T33" fmla="*/ 9 h 564"/>
                    <a:gd name="T34" fmla="*/ 1 w 103"/>
                    <a:gd name="T35" fmla="*/ 5 h 564"/>
                    <a:gd name="T36" fmla="*/ 2 w 103"/>
                    <a:gd name="T37" fmla="*/ 2 h 564"/>
                    <a:gd name="T38" fmla="*/ 4 w 103"/>
                    <a:gd name="T39" fmla="*/ 1 h 564"/>
                    <a:gd name="T40" fmla="*/ 6 w 103"/>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564"/>
                    <a:gd name="T65" fmla="*/ 103 w 103"/>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564">
                      <a:moveTo>
                        <a:pt x="12" y="0"/>
                      </a:moveTo>
                      <a:lnTo>
                        <a:pt x="90" y="0"/>
                      </a:lnTo>
                      <a:lnTo>
                        <a:pt x="95" y="1"/>
                      </a:lnTo>
                      <a:lnTo>
                        <a:pt x="100" y="5"/>
                      </a:lnTo>
                      <a:lnTo>
                        <a:pt x="102" y="10"/>
                      </a:lnTo>
                      <a:lnTo>
                        <a:pt x="103" y="17"/>
                      </a:lnTo>
                      <a:lnTo>
                        <a:pt x="103" y="547"/>
                      </a:lnTo>
                      <a:lnTo>
                        <a:pt x="102" y="553"/>
                      </a:lnTo>
                      <a:lnTo>
                        <a:pt x="100" y="559"/>
                      </a:lnTo>
                      <a:lnTo>
                        <a:pt x="95" y="563"/>
                      </a:lnTo>
                      <a:lnTo>
                        <a:pt x="90" y="564"/>
                      </a:lnTo>
                      <a:lnTo>
                        <a:pt x="12" y="564"/>
                      </a:lnTo>
                      <a:lnTo>
                        <a:pt x="8" y="563"/>
                      </a:lnTo>
                      <a:lnTo>
                        <a:pt x="3" y="559"/>
                      </a:lnTo>
                      <a:lnTo>
                        <a:pt x="1" y="553"/>
                      </a:lnTo>
                      <a:lnTo>
                        <a:pt x="0" y="547"/>
                      </a:lnTo>
                      <a:lnTo>
                        <a:pt x="0" y="17"/>
                      </a:lnTo>
                      <a:lnTo>
                        <a:pt x="1" y="10"/>
                      </a:lnTo>
                      <a:lnTo>
                        <a:pt x="3" y="5"/>
                      </a:lnTo>
                      <a:lnTo>
                        <a:pt x="8" y="1"/>
                      </a:lnTo>
                      <a:lnTo>
                        <a:pt x="12"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4" name="Freeform 998">
                  <a:extLst>
                    <a:ext uri="{FF2B5EF4-FFF2-40B4-BE49-F238E27FC236}">
                      <a16:creationId xmlns:a16="http://schemas.microsoft.com/office/drawing/2014/main" xmlns="" id="{9B096432-08A8-4405-96FC-05025210CF89}"/>
                    </a:ext>
                  </a:extLst>
                </p:cNvPr>
                <p:cNvSpPr>
                  <a:spLocks/>
                </p:cNvSpPr>
                <p:nvPr/>
              </p:nvSpPr>
              <p:spPr bwMode="auto">
                <a:xfrm>
                  <a:off x="4864" y="3417"/>
                  <a:ext cx="52" cy="282"/>
                </a:xfrm>
                <a:custGeom>
                  <a:avLst/>
                  <a:gdLst>
                    <a:gd name="T0" fmla="*/ 6 w 103"/>
                    <a:gd name="T1" fmla="*/ 0 h 564"/>
                    <a:gd name="T2" fmla="*/ 45 w 103"/>
                    <a:gd name="T3" fmla="*/ 0 h 564"/>
                    <a:gd name="T4" fmla="*/ 45 w 103"/>
                    <a:gd name="T5" fmla="*/ 0 h 564"/>
                    <a:gd name="T6" fmla="*/ 48 w 103"/>
                    <a:gd name="T7" fmla="*/ 1 h 564"/>
                    <a:gd name="T8" fmla="*/ 50 w 103"/>
                    <a:gd name="T9" fmla="*/ 2 h 564"/>
                    <a:gd name="T10" fmla="*/ 51 w 103"/>
                    <a:gd name="T11" fmla="*/ 5 h 564"/>
                    <a:gd name="T12" fmla="*/ 52 w 103"/>
                    <a:gd name="T13" fmla="*/ 9 h 564"/>
                    <a:gd name="T14" fmla="*/ 52 w 103"/>
                    <a:gd name="T15" fmla="*/ 274 h 564"/>
                    <a:gd name="T16" fmla="*/ 52 w 103"/>
                    <a:gd name="T17" fmla="*/ 274 h 564"/>
                    <a:gd name="T18" fmla="*/ 51 w 103"/>
                    <a:gd name="T19" fmla="*/ 277 h 564"/>
                    <a:gd name="T20" fmla="*/ 50 w 103"/>
                    <a:gd name="T21" fmla="*/ 280 h 564"/>
                    <a:gd name="T22" fmla="*/ 48 w 103"/>
                    <a:gd name="T23" fmla="*/ 282 h 564"/>
                    <a:gd name="T24" fmla="*/ 45 w 103"/>
                    <a:gd name="T25" fmla="*/ 282 h 564"/>
                    <a:gd name="T26" fmla="*/ 6 w 103"/>
                    <a:gd name="T27" fmla="*/ 282 h 564"/>
                    <a:gd name="T28" fmla="*/ 6 w 103"/>
                    <a:gd name="T29" fmla="*/ 282 h 564"/>
                    <a:gd name="T30" fmla="*/ 4 w 103"/>
                    <a:gd name="T31" fmla="*/ 282 h 564"/>
                    <a:gd name="T32" fmla="*/ 2 w 103"/>
                    <a:gd name="T33" fmla="*/ 280 h 564"/>
                    <a:gd name="T34" fmla="*/ 1 w 103"/>
                    <a:gd name="T35" fmla="*/ 277 h 564"/>
                    <a:gd name="T36" fmla="*/ 0 w 103"/>
                    <a:gd name="T37" fmla="*/ 274 h 564"/>
                    <a:gd name="T38" fmla="*/ 0 w 103"/>
                    <a:gd name="T39" fmla="*/ 9 h 564"/>
                    <a:gd name="T40" fmla="*/ 0 w 103"/>
                    <a:gd name="T41" fmla="*/ 9 h 564"/>
                    <a:gd name="T42" fmla="*/ 1 w 103"/>
                    <a:gd name="T43" fmla="*/ 5 h 564"/>
                    <a:gd name="T44" fmla="*/ 2 w 103"/>
                    <a:gd name="T45" fmla="*/ 2 h 564"/>
                    <a:gd name="T46" fmla="*/ 4 w 103"/>
                    <a:gd name="T47" fmla="*/ 1 h 564"/>
                    <a:gd name="T48" fmla="*/ 6 w 103"/>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64"/>
                    <a:gd name="T77" fmla="*/ 103 w 103"/>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64">
                      <a:moveTo>
                        <a:pt x="12" y="0"/>
                      </a:moveTo>
                      <a:lnTo>
                        <a:pt x="90" y="0"/>
                      </a:lnTo>
                      <a:lnTo>
                        <a:pt x="95" y="1"/>
                      </a:lnTo>
                      <a:lnTo>
                        <a:pt x="100" y="5"/>
                      </a:lnTo>
                      <a:lnTo>
                        <a:pt x="102" y="10"/>
                      </a:lnTo>
                      <a:lnTo>
                        <a:pt x="103" y="17"/>
                      </a:lnTo>
                      <a:lnTo>
                        <a:pt x="103" y="547"/>
                      </a:lnTo>
                      <a:lnTo>
                        <a:pt x="102" y="553"/>
                      </a:lnTo>
                      <a:lnTo>
                        <a:pt x="100" y="559"/>
                      </a:lnTo>
                      <a:lnTo>
                        <a:pt x="95" y="563"/>
                      </a:lnTo>
                      <a:lnTo>
                        <a:pt x="90" y="564"/>
                      </a:lnTo>
                      <a:lnTo>
                        <a:pt x="12" y="564"/>
                      </a:lnTo>
                      <a:lnTo>
                        <a:pt x="8" y="563"/>
                      </a:lnTo>
                      <a:lnTo>
                        <a:pt x="3" y="559"/>
                      </a:lnTo>
                      <a:lnTo>
                        <a:pt x="1" y="553"/>
                      </a:lnTo>
                      <a:lnTo>
                        <a:pt x="0" y="547"/>
                      </a:lnTo>
                      <a:lnTo>
                        <a:pt x="0" y="17"/>
                      </a:lnTo>
                      <a:lnTo>
                        <a:pt x="1" y="10"/>
                      </a:lnTo>
                      <a:lnTo>
                        <a:pt x="3" y="5"/>
                      </a:lnTo>
                      <a:lnTo>
                        <a:pt x="8"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5" name="Rectangle 999">
                  <a:extLst>
                    <a:ext uri="{FF2B5EF4-FFF2-40B4-BE49-F238E27FC236}">
                      <a16:creationId xmlns:a16="http://schemas.microsoft.com/office/drawing/2014/main" xmlns="" id="{83092408-6F5C-47F6-BB11-E57C17799938}"/>
                    </a:ext>
                  </a:extLst>
                </p:cNvPr>
                <p:cNvSpPr>
                  <a:spLocks noChangeArrowheads="1"/>
                </p:cNvSpPr>
                <p:nvPr/>
              </p:nvSpPr>
              <p:spPr bwMode="auto">
                <a:xfrm>
                  <a:off x="4864"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6" name="Rectangle 1000">
                  <a:extLst>
                    <a:ext uri="{FF2B5EF4-FFF2-40B4-BE49-F238E27FC236}">
                      <a16:creationId xmlns:a16="http://schemas.microsoft.com/office/drawing/2014/main" xmlns="" id="{7E2BAA0C-182B-48A5-BE79-A44A48BE7A97}"/>
                    </a:ext>
                  </a:extLst>
                </p:cNvPr>
                <p:cNvSpPr>
                  <a:spLocks noChangeArrowheads="1"/>
                </p:cNvSpPr>
                <p:nvPr/>
              </p:nvSpPr>
              <p:spPr bwMode="auto">
                <a:xfrm>
                  <a:off x="4864"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7" name="Freeform 1001">
                  <a:extLst>
                    <a:ext uri="{FF2B5EF4-FFF2-40B4-BE49-F238E27FC236}">
                      <a16:creationId xmlns:a16="http://schemas.microsoft.com/office/drawing/2014/main" xmlns="" id="{309B852A-0C49-437E-885B-A04690440CF7}"/>
                    </a:ext>
                  </a:extLst>
                </p:cNvPr>
                <p:cNvSpPr>
                  <a:spLocks/>
                </p:cNvSpPr>
                <p:nvPr/>
              </p:nvSpPr>
              <p:spPr bwMode="auto">
                <a:xfrm>
                  <a:off x="4867" y="342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8" name="Freeform 1002">
                  <a:extLst>
                    <a:ext uri="{FF2B5EF4-FFF2-40B4-BE49-F238E27FC236}">
                      <a16:creationId xmlns:a16="http://schemas.microsoft.com/office/drawing/2014/main" xmlns="" id="{34893DD3-6D89-4F02-A916-4D483F57102C}"/>
                    </a:ext>
                  </a:extLst>
                </p:cNvPr>
                <p:cNvSpPr>
                  <a:spLocks/>
                </p:cNvSpPr>
                <p:nvPr/>
              </p:nvSpPr>
              <p:spPr bwMode="auto">
                <a:xfrm>
                  <a:off x="4867" y="342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9" name="Freeform 1003">
                  <a:extLst>
                    <a:ext uri="{FF2B5EF4-FFF2-40B4-BE49-F238E27FC236}">
                      <a16:creationId xmlns:a16="http://schemas.microsoft.com/office/drawing/2014/main" xmlns="" id="{DFC6D7DD-030C-4FBF-9159-5E6CEED43C65}"/>
                    </a:ext>
                  </a:extLst>
                </p:cNvPr>
                <p:cNvSpPr>
                  <a:spLocks/>
                </p:cNvSpPr>
                <p:nvPr/>
              </p:nvSpPr>
              <p:spPr bwMode="auto">
                <a:xfrm>
                  <a:off x="4867" y="3435"/>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0" name="Freeform 1004">
                  <a:extLst>
                    <a:ext uri="{FF2B5EF4-FFF2-40B4-BE49-F238E27FC236}">
                      <a16:creationId xmlns:a16="http://schemas.microsoft.com/office/drawing/2014/main" xmlns="" id="{45642383-A063-411F-8267-435C92E746B6}"/>
                    </a:ext>
                  </a:extLst>
                </p:cNvPr>
                <p:cNvSpPr>
                  <a:spLocks/>
                </p:cNvSpPr>
                <p:nvPr/>
              </p:nvSpPr>
              <p:spPr bwMode="auto">
                <a:xfrm>
                  <a:off x="4867" y="3435"/>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1" name="Freeform 1005">
                  <a:extLst>
                    <a:ext uri="{FF2B5EF4-FFF2-40B4-BE49-F238E27FC236}">
                      <a16:creationId xmlns:a16="http://schemas.microsoft.com/office/drawing/2014/main" xmlns="" id="{B4D74307-F54B-404B-BC6D-192D0D89CF24}"/>
                    </a:ext>
                  </a:extLst>
                </p:cNvPr>
                <p:cNvSpPr>
                  <a:spLocks/>
                </p:cNvSpPr>
                <p:nvPr/>
              </p:nvSpPr>
              <p:spPr bwMode="auto">
                <a:xfrm>
                  <a:off x="4867" y="344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2" name="Freeform 1006">
                  <a:extLst>
                    <a:ext uri="{FF2B5EF4-FFF2-40B4-BE49-F238E27FC236}">
                      <a16:creationId xmlns:a16="http://schemas.microsoft.com/office/drawing/2014/main" xmlns="" id="{473DACC4-EE1E-4732-A33A-7BA42F1D704B}"/>
                    </a:ext>
                  </a:extLst>
                </p:cNvPr>
                <p:cNvSpPr>
                  <a:spLocks/>
                </p:cNvSpPr>
                <p:nvPr/>
              </p:nvSpPr>
              <p:spPr bwMode="auto">
                <a:xfrm>
                  <a:off x="4867" y="344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3" name="Freeform 1007">
                  <a:extLst>
                    <a:ext uri="{FF2B5EF4-FFF2-40B4-BE49-F238E27FC236}">
                      <a16:creationId xmlns:a16="http://schemas.microsoft.com/office/drawing/2014/main" xmlns="" id="{0A82AC06-D919-4275-9BEF-8D57512A2CC5}"/>
                    </a:ext>
                  </a:extLst>
                </p:cNvPr>
                <p:cNvSpPr>
                  <a:spLocks/>
                </p:cNvSpPr>
                <p:nvPr/>
              </p:nvSpPr>
              <p:spPr bwMode="auto">
                <a:xfrm>
                  <a:off x="4867" y="345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4" name="Freeform 1008">
                  <a:extLst>
                    <a:ext uri="{FF2B5EF4-FFF2-40B4-BE49-F238E27FC236}">
                      <a16:creationId xmlns:a16="http://schemas.microsoft.com/office/drawing/2014/main" xmlns="" id="{262D2B53-4A44-4D49-8EC8-474239DC658A}"/>
                    </a:ext>
                  </a:extLst>
                </p:cNvPr>
                <p:cNvSpPr>
                  <a:spLocks/>
                </p:cNvSpPr>
                <p:nvPr/>
              </p:nvSpPr>
              <p:spPr bwMode="auto">
                <a:xfrm>
                  <a:off x="4867" y="345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5" name="Freeform 1009">
                  <a:extLst>
                    <a:ext uri="{FF2B5EF4-FFF2-40B4-BE49-F238E27FC236}">
                      <a16:creationId xmlns:a16="http://schemas.microsoft.com/office/drawing/2014/main" xmlns="" id="{AC6002B3-B0CF-49F9-932E-A89242D9536A}"/>
                    </a:ext>
                  </a:extLst>
                </p:cNvPr>
                <p:cNvSpPr>
                  <a:spLocks/>
                </p:cNvSpPr>
                <p:nvPr/>
              </p:nvSpPr>
              <p:spPr bwMode="auto">
                <a:xfrm>
                  <a:off x="4867" y="3465"/>
                  <a:ext cx="6" cy="6"/>
                </a:xfrm>
                <a:custGeom>
                  <a:avLst/>
                  <a:gdLst>
                    <a:gd name="T0" fmla="*/ 3 w 10"/>
                    <a:gd name="T1" fmla="*/ 0 h 11"/>
                    <a:gd name="T2" fmla="*/ 4 w 10"/>
                    <a:gd name="T3" fmla="*/ 1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6" name="Freeform 1010">
                  <a:extLst>
                    <a:ext uri="{FF2B5EF4-FFF2-40B4-BE49-F238E27FC236}">
                      <a16:creationId xmlns:a16="http://schemas.microsoft.com/office/drawing/2014/main" xmlns="" id="{CA490D14-0CF5-4989-97DA-C3FBB5BFC505}"/>
                    </a:ext>
                  </a:extLst>
                </p:cNvPr>
                <p:cNvSpPr>
                  <a:spLocks/>
                </p:cNvSpPr>
                <p:nvPr/>
              </p:nvSpPr>
              <p:spPr bwMode="auto">
                <a:xfrm>
                  <a:off x="4867" y="3465"/>
                  <a:ext cx="6" cy="6"/>
                </a:xfrm>
                <a:custGeom>
                  <a:avLst/>
                  <a:gdLst>
                    <a:gd name="T0" fmla="*/ 3 w 10"/>
                    <a:gd name="T1" fmla="*/ 0 h 11"/>
                    <a:gd name="T2" fmla="*/ 3 w 10"/>
                    <a:gd name="T3" fmla="*/ 0 h 11"/>
                    <a:gd name="T4" fmla="*/ 4 w 10"/>
                    <a:gd name="T5" fmla="*/ 1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7" name="Freeform 1011">
                  <a:extLst>
                    <a:ext uri="{FF2B5EF4-FFF2-40B4-BE49-F238E27FC236}">
                      <a16:creationId xmlns:a16="http://schemas.microsoft.com/office/drawing/2014/main" xmlns="" id="{653FCAF2-1692-4265-AE48-4A79BECDF0F2}"/>
                    </a:ext>
                  </a:extLst>
                </p:cNvPr>
                <p:cNvSpPr>
                  <a:spLocks/>
                </p:cNvSpPr>
                <p:nvPr/>
              </p:nvSpPr>
              <p:spPr bwMode="auto">
                <a:xfrm>
                  <a:off x="4867" y="3475"/>
                  <a:ext cx="6" cy="6"/>
                </a:xfrm>
                <a:custGeom>
                  <a:avLst/>
                  <a:gdLst>
                    <a:gd name="T0" fmla="*/ 3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6"/>
                      </a:lnTo>
                      <a:lnTo>
                        <a:pt x="10" y="9"/>
                      </a:lnTo>
                      <a:lnTo>
                        <a:pt x="9" y="11"/>
                      </a:lnTo>
                      <a:lnTo>
                        <a:pt x="7" y="12"/>
                      </a:lnTo>
                      <a:lnTo>
                        <a:pt x="5" y="12"/>
                      </a:lnTo>
                      <a:lnTo>
                        <a:pt x="3" y="12"/>
                      </a:lnTo>
                      <a:lnTo>
                        <a:pt x="1" y="11"/>
                      </a:lnTo>
                      <a:lnTo>
                        <a:pt x="0" y="9"/>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8" name="Freeform 1012">
                  <a:extLst>
                    <a:ext uri="{FF2B5EF4-FFF2-40B4-BE49-F238E27FC236}">
                      <a16:creationId xmlns:a16="http://schemas.microsoft.com/office/drawing/2014/main" xmlns="" id="{793ECC82-F870-4F29-B928-802B919721A1}"/>
                    </a:ext>
                  </a:extLst>
                </p:cNvPr>
                <p:cNvSpPr>
                  <a:spLocks/>
                </p:cNvSpPr>
                <p:nvPr/>
              </p:nvSpPr>
              <p:spPr bwMode="auto">
                <a:xfrm>
                  <a:off x="4867" y="3475"/>
                  <a:ext cx="6" cy="6"/>
                </a:xfrm>
                <a:custGeom>
                  <a:avLst/>
                  <a:gdLst>
                    <a:gd name="T0" fmla="*/ 3 w 10"/>
                    <a:gd name="T1" fmla="*/ 0 h 12"/>
                    <a:gd name="T2" fmla="*/ 3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6"/>
                      </a:lnTo>
                      <a:lnTo>
                        <a:pt x="10" y="9"/>
                      </a:lnTo>
                      <a:lnTo>
                        <a:pt x="9" y="11"/>
                      </a:lnTo>
                      <a:lnTo>
                        <a:pt x="7" y="12"/>
                      </a:lnTo>
                      <a:lnTo>
                        <a:pt x="5" y="12"/>
                      </a:lnTo>
                      <a:lnTo>
                        <a:pt x="3" y="12"/>
                      </a:lnTo>
                      <a:lnTo>
                        <a:pt x="1" y="11"/>
                      </a:lnTo>
                      <a:lnTo>
                        <a:pt x="0" y="9"/>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9" name="Freeform 1013">
                  <a:extLst>
                    <a:ext uri="{FF2B5EF4-FFF2-40B4-BE49-F238E27FC236}">
                      <a16:creationId xmlns:a16="http://schemas.microsoft.com/office/drawing/2014/main" xmlns="" id="{CB33DB41-D74C-41D5-B4A0-3868AC4B6194}"/>
                    </a:ext>
                  </a:extLst>
                </p:cNvPr>
                <p:cNvSpPr>
                  <a:spLocks/>
                </p:cNvSpPr>
                <p:nvPr/>
              </p:nvSpPr>
              <p:spPr bwMode="auto">
                <a:xfrm>
                  <a:off x="4867" y="3485"/>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3"/>
                      </a:lnTo>
                      <a:lnTo>
                        <a:pt x="10" y="5"/>
                      </a:lnTo>
                      <a:lnTo>
                        <a:pt x="10" y="7"/>
                      </a:lnTo>
                      <a:lnTo>
                        <a:pt x="10" y="9"/>
                      </a:lnTo>
                      <a:lnTo>
                        <a:pt x="9" y="11"/>
                      </a:lnTo>
                      <a:lnTo>
                        <a:pt x="7" y="12"/>
                      </a:lnTo>
                      <a:lnTo>
                        <a:pt x="5" y="13"/>
                      </a:lnTo>
                      <a:lnTo>
                        <a:pt x="3" y="12"/>
                      </a:lnTo>
                      <a:lnTo>
                        <a:pt x="1" y="11"/>
                      </a:lnTo>
                      <a:lnTo>
                        <a:pt x="0" y="9"/>
                      </a:lnTo>
                      <a:lnTo>
                        <a:pt x="0" y="7"/>
                      </a:lnTo>
                      <a:lnTo>
                        <a:pt x="0" y="5"/>
                      </a:lnTo>
                      <a:lnTo>
                        <a:pt x="1" y="3"/>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0" name="Freeform 1014">
                  <a:extLst>
                    <a:ext uri="{FF2B5EF4-FFF2-40B4-BE49-F238E27FC236}">
                      <a16:creationId xmlns:a16="http://schemas.microsoft.com/office/drawing/2014/main" xmlns="" id="{ECDCF058-2771-4CDB-88E5-ABF78CA9CB89}"/>
                    </a:ext>
                  </a:extLst>
                </p:cNvPr>
                <p:cNvSpPr>
                  <a:spLocks/>
                </p:cNvSpPr>
                <p:nvPr/>
              </p:nvSpPr>
              <p:spPr bwMode="auto">
                <a:xfrm>
                  <a:off x="4867" y="3485"/>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3"/>
                      </a:lnTo>
                      <a:lnTo>
                        <a:pt x="10" y="5"/>
                      </a:lnTo>
                      <a:lnTo>
                        <a:pt x="10" y="7"/>
                      </a:lnTo>
                      <a:lnTo>
                        <a:pt x="10" y="9"/>
                      </a:lnTo>
                      <a:lnTo>
                        <a:pt x="9" y="11"/>
                      </a:lnTo>
                      <a:lnTo>
                        <a:pt x="7" y="12"/>
                      </a:lnTo>
                      <a:lnTo>
                        <a:pt x="5" y="13"/>
                      </a:lnTo>
                      <a:lnTo>
                        <a:pt x="3" y="12"/>
                      </a:lnTo>
                      <a:lnTo>
                        <a:pt x="1" y="11"/>
                      </a:lnTo>
                      <a:lnTo>
                        <a:pt x="0" y="9"/>
                      </a:lnTo>
                      <a:lnTo>
                        <a:pt x="0" y="7"/>
                      </a:lnTo>
                      <a:lnTo>
                        <a:pt x="0" y="5"/>
                      </a:lnTo>
                      <a:lnTo>
                        <a:pt x="1" y="3"/>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1" name="Freeform 1015">
                  <a:extLst>
                    <a:ext uri="{FF2B5EF4-FFF2-40B4-BE49-F238E27FC236}">
                      <a16:creationId xmlns:a16="http://schemas.microsoft.com/office/drawing/2014/main" xmlns="" id="{E45C02F1-93F3-4F0E-BD2B-B18D1E95D2E4}"/>
                    </a:ext>
                  </a:extLst>
                </p:cNvPr>
                <p:cNvSpPr>
                  <a:spLocks/>
                </p:cNvSpPr>
                <p:nvPr/>
              </p:nvSpPr>
              <p:spPr bwMode="auto">
                <a:xfrm>
                  <a:off x="4867" y="3495"/>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2" name="Freeform 1016">
                  <a:extLst>
                    <a:ext uri="{FF2B5EF4-FFF2-40B4-BE49-F238E27FC236}">
                      <a16:creationId xmlns:a16="http://schemas.microsoft.com/office/drawing/2014/main" xmlns="" id="{A35CED0A-09C2-4CCF-8291-12E4992D7B27}"/>
                    </a:ext>
                  </a:extLst>
                </p:cNvPr>
                <p:cNvSpPr>
                  <a:spLocks/>
                </p:cNvSpPr>
                <p:nvPr/>
              </p:nvSpPr>
              <p:spPr bwMode="auto">
                <a:xfrm>
                  <a:off x="4867" y="3495"/>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3" name="Freeform 1017">
                  <a:extLst>
                    <a:ext uri="{FF2B5EF4-FFF2-40B4-BE49-F238E27FC236}">
                      <a16:creationId xmlns:a16="http://schemas.microsoft.com/office/drawing/2014/main" xmlns="" id="{54294E51-0795-4C85-BBC4-8ECAD1E1A4E2}"/>
                    </a:ext>
                  </a:extLst>
                </p:cNvPr>
                <p:cNvSpPr>
                  <a:spLocks/>
                </p:cNvSpPr>
                <p:nvPr/>
              </p:nvSpPr>
              <p:spPr bwMode="auto">
                <a:xfrm>
                  <a:off x="4868" y="350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2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7"/>
                      </a:lnTo>
                      <a:lnTo>
                        <a:pt x="10" y="9"/>
                      </a:lnTo>
                      <a:lnTo>
                        <a:pt x="9" y="11"/>
                      </a:lnTo>
                      <a:lnTo>
                        <a:pt x="7"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4" name="Freeform 1018">
                  <a:extLst>
                    <a:ext uri="{FF2B5EF4-FFF2-40B4-BE49-F238E27FC236}">
                      <a16:creationId xmlns:a16="http://schemas.microsoft.com/office/drawing/2014/main" xmlns="" id="{55CFDA55-DCEC-4A18-885D-32F58EAD97B9}"/>
                    </a:ext>
                  </a:extLst>
                </p:cNvPr>
                <p:cNvSpPr>
                  <a:spLocks/>
                </p:cNvSpPr>
                <p:nvPr/>
              </p:nvSpPr>
              <p:spPr bwMode="auto">
                <a:xfrm>
                  <a:off x="4868" y="350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2 w 10"/>
                    <a:gd name="T21" fmla="*/ 6 h 12"/>
                    <a:gd name="T22" fmla="*/ 2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7"/>
                      </a:lnTo>
                      <a:lnTo>
                        <a:pt x="10" y="9"/>
                      </a:lnTo>
                      <a:lnTo>
                        <a:pt x="9" y="11"/>
                      </a:lnTo>
                      <a:lnTo>
                        <a:pt x="7"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5" name="Freeform 1019">
                  <a:extLst>
                    <a:ext uri="{FF2B5EF4-FFF2-40B4-BE49-F238E27FC236}">
                      <a16:creationId xmlns:a16="http://schemas.microsoft.com/office/drawing/2014/main" xmlns="" id="{A2C2059C-C2FD-45E4-B974-8FF2F4B024BC}"/>
                    </a:ext>
                  </a:extLst>
                </p:cNvPr>
                <p:cNvSpPr>
                  <a:spLocks/>
                </p:cNvSpPr>
                <p:nvPr/>
              </p:nvSpPr>
              <p:spPr bwMode="auto">
                <a:xfrm>
                  <a:off x="4868" y="351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9"/>
                      </a:lnTo>
                      <a:lnTo>
                        <a:pt x="7"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6" name="Freeform 1020">
                  <a:extLst>
                    <a:ext uri="{FF2B5EF4-FFF2-40B4-BE49-F238E27FC236}">
                      <a16:creationId xmlns:a16="http://schemas.microsoft.com/office/drawing/2014/main" xmlns="" id="{BB868F50-02B2-4114-9DA4-70FEE41D01BB}"/>
                    </a:ext>
                  </a:extLst>
                </p:cNvPr>
                <p:cNvSpPr>
                  <a:spLocks/>
                </p:cNvSpPr>
                <p:nvPr/>
              </p:nvSpPr>
              <p:spPr bwMode="auto">
                <a:xfrm>
                  <a:off x="4868" y="351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9"/>
                      </a:lnTo>
                      <a:lnTo>
                        <a:pt x="7"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7" name="Freeform 1021">
                  <a:extLst>
                    <a:ext uri="{FF2B5EF4-FFF2-40B4-BE49-F238E27FC236}">
                      <a16:creationId xmlns:a16="http://schemas.microsoft.com/office/drawing/2014/main" xmlns="" id="{F4AE6DAA-B24A-4465-BBC5-005E613DBA0D}"/>
                    </a:ext>
                  </a:extLst>
                </p:cNvPr>
                <p:cNvSpPr>
                  <a:spLocks/>
                </p:cNvSpPr>
                <p:nvPr/>
              </p:nvSpPr>
              <p:spPr bwMode="auto">
                <a:xfrm>
                  <a:off x="4868" y="352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8" name="Freeform 1022">
                  <a:extLst>
                    <a:ext uri="{FF2B5EF4-FFF2-40B4-BE49-F238E27FC236}">
                      <a16:creationId xmlns:a16="http://schemas.microsoft.com/office/drawing/2014/main" xmlns="" id="{5CCDB543-A54A-4475-9258-A039E968C2CF}"/>
                    </a:ext>
                  </a:extLst>
                </p:cNvPr>
                <p:cNvSpPr>
                  <a:spLocks/>
                </p:cNvSpPr>
                <p:nvPr/>
              </p:nvSpPr>
              <p:spPr bwMode="auto">
                <a:xfrm>
                  <a:off x="4868" y="352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9" name="Freeform 1023">
                  <a:extLst>
                    <a:ext uri="{FF2B5EF4-FFF2-40B4-BE49-F238E27FC236}">
                      <a16:creationId xmlns:a16="http://schemas.microsoft.com/office/drawing/2014/main" xmlns="" id="{CACAE877-8FE9-453D-8C71-BD0E877CD024}"/>
                    </a:ext>
                  </a:extLst>
                </p:cNvPr>
                <p:cNvSpPr>
                  <a:spLocks/>
                </p:cNvSpPr>
                <p:nvPr/>
              </p:nvSpPr>
              <p:spPr bwMode="auto">
                <a:xfrm>
                  <a:off x="4868" y="3535"/>
                  <a:ext cx="5" cy="6"/>
                </a:xfrm>
                <a:custGeom>
                  <a:avLst/>
                  <a:gdLst>
                    <a:gd name="T0" fmla="*/ 2 w 10"/>
                    <a:gd name="T1" fmla="*/ 0 h 11"/>
                    <a:gd name="T2" fmla="*/ 3 w 10"/>
                    <a:gd name="T3" fmla="*/ 1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2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1 h 11"/>
                    <a:gd name="T32" fmla="*/ 2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4" y="0"/>
                      </a:moveTo>
                      <a:lnTo>
                        <a:pt x="7" y="1"/>
                      </a:lnTo>
                      <a:lnTo>
                        <a:pt x="9" y="2"/>
                      </a:lnTo>
                      <a:lnTo>
                        <a:pt x="10" y="4"/>
                      </a:lnTo>
                      <a:lnTo>
                        <a:pt x="10" y="6"/>
                      </a:lnTo>
                      <a:lnTo>
                        <a:pt x="10" y="8"/>
                      </a:lnTo>
                      <a:lnTo>
                        <a:pt x="9" y="10"/>
                      </a:lnTo>
                      <a:lnTo>
                        <a:pt x="7"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0" name="Freeform 1024">
                  <a:extLst>
                    <a:ext uri="{FF2B5EF4-FFF2-40B4-BE49-F238E27FC236}">
                      <a16:creationId xmlns:a16="http://schemas.microsoft.com/office/drawing/2014/main" xmlns="" id="{DC185DA6-2A45-4831-979A-50026199F452}"/>
                    </a:ext>
                  </a:extLst>
                </p:cNvPr>
                <p:cNvSpPr>
                  <a:spLocks/>
                </p:cNvSpPr>
                <p:nvPr/>
              </p:nvSpPr>
              <p:spPr bwMode="auto">
                <a:xfrm>
                  <a:off x="4868" y="3535"/>
                  <a:ext cx="5" cy="6"/>
                </a:xfrm>
                <a:custGeom>
                  <a:avLst/>
                  <a:gdLst>
                    <a:gd name="T0" fmla="*/ 2 w 10"/>
                    <a:gd name="T1" fmla="*/ 0 h 11"/>
                    <a:gd name="T2" fmla="*/ 2 w 10"/>
                    <a:gd name="T3" fmla="*/ 0 h 11"/>
                    <a:gd name="T4" fmla="*/ 3 w 10"/>
                    <a:gd name="T5" fmla="*/ 1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2 w 10"/>
                    <a:gd name="T21" fmla="*/ 6 h 11"/>
                    <a:gd name="T22" fmla="*/ 2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1 h 11"/>
                    <a:gd name="T40" fmla="*/ 2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4" y="0"/>
                      </a:moveTo>
                      <a:lnTo>
                        <a:pt x="4" y="0"/>
                      </a:lnTo>
                      <a:lnTo>
                        <a:pt x="7" y="1"/>
                      </a:lnTo>
                      <a:lnTo>
                        <a:pt x="9" y="2"/>
                      </a:lnTo>
                      <a:lnTo>
                        <a:pt x="10" y="4"/>
                      </a:lnTo>
                      <a:lnTo>
                        <a:pt x="10" y="6"/>
                      </a:lnTo>
                      <a:lnTo>
                        <a:pt x="10" y="8"/>
                      </a:lnTo>
                      <a:lnTo>
                        <a:pt x="9" y="10"/>
                      </a:lnTo>
                      <a:lnTo>
                        <a:pt x="7"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1" name="Freeform 1025">
                  <a:extLst>
                    <a:ext uri="{FF2B5EF4-FFF2-40B4-BE49-F238E27FC236}">
                      <a16:creationId xmlns:a16="http://schemas.microsoft.com/office/drawing/2014/main" xmlns="" id="{36FD7789-8E25-46C5-8257-71FDED2C40E4}"/>
                    </a:ext>
                  </a:extLst>
                </p:cNvPr>
                <p:cNvSpPr>
                  <a:spLocks/>
                </p:cNvSpPr>
                <p:nvPr/>
              </p:nvSpPr>
              <p:spPr bwMode="auto">
                <a:xfrm>
                  <a:off x="4868" y="3544"/>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2" name="Freeform 1026">
                  <a:extLst>
                    <a:ext uri="{FF2B5EF4-FFF2-40B4-BE49-F238E27FC236}">
                      <a16:creationId xmlns:a16="http://schemas.microsoft.com/office/drawing/2014/main" xmlns="" id="{A73CA879-B656-4526-9964-643BDE10745B}"/>
                    </a:ext>
                  </a:extLst>
                </p:cNvPr>
                <p:cNvSpPr>
                  <a:spLocks/>
                </p:cNvSpPr>
                <p:nvPr/>
              </p:nvSpPr>
              <p:spPr bwMode="auto">
                <a:xfrm>
                  <a:off x="4868" y="3544"/>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3" name="Freeform 1027">
                  <a:extLst>
                    <a:ext uri="{FF2B5EF4-FFF2-40B4-BE49-F238E27FC236}">
                      <a16:creationId xmlns:a16="http://schemas.microsoft.com/office/drawing/2014/main" xmlns="" id="{8EBE043E-9D0D-4FC6-BFB1-09958031710F}"/>
                    </a:ext>
                  </a:extLst>
                </p:cNvPr>
                <p:cNvSpPr>
                  <a:spLocks/>
                </p:cNvSpPr>
                <p:nvPr/>
              </p:nvSpPr>
              <p:spPr bwMode="auto">
                <a:xfrm>
                  <a:off x="4868" y="355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4" name="Freeform 1028">
                  <a:extLst>
                    <a:ext uri="{FF2B5EF4-FFF2-40B4-BE49-F238E27FC236}">
                      <a16:creationId xmlns:a16="http://schemas.microsoft.com/office/drawing/2014/main" xmlns="" id="{223B9CE8-7BDC-4443-98DE-957C9A64E3C9}"/>
                    </a:ext>
                  </a:extLst>
                </p:cNvPr>
                <p:cNvSpPr>
                  <a:spLocks/>
                </p:cNvSpPr>
                <p:nvPr/>
              </p:nvSpPr>
              <p:spPr bwMode="auto">
                <a:xfrm>
                  <a:off x="4868" y="355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5" name="Freeform 1029">
                  <a:extLst>
                    <a:ext uri="{FF2B5EF4-FFF2-40B4-BE49-F238E27FC236}">
                      <a16:creationId xmlns:a16="http://schemas.microsoft.com/office/drawing/2014/main" xmlns="" id="{21316107-7909-4E69-A20E-4D504100CE34}"/>
                    </a:ext>
                  </a:extLst>
                </p:cNvPr>
                <p:cNvSpPr>
                  <a:spLocks/>
                </p:cNvSpPr>
                <p:nvPr/>
              </p:nvSpPr>
              <p:spPr bwMode="auto">
                <a:xfrm>
                  <a:off x="4868" y="356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6" name="Freeform 1030">
                  <a:extLst>
                    <a:ext uri="{FF2B5EF4-FFF2-40B4-BE49-F238E27FC236}">
                      <a16:creationId xmlns:a16="http://schemas.microsoft.com/office/drawing/2014/main" xmlns="" id="{6005A1D9-2CD3-41BC-849A-01561CF668D1}"/>
                    </a:ext>
                  </a:extLst>
                </p:cNvPr>
                <p:cNvSpPr>
                  <a:spLocks/>
                </p:cNvSpPr>
                <p:nvPr/>
              </p:nvSpPr>
              <p:spPr bwMode="auto">
                <a:xfrm>
                  <a:off x="4868" y="356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7" name="Freeform 1031">
                  <a:extLst>
                    <a:ext uri="{FF2B5EF4-FFF2-40B4-BE49-F238E27FC236}">
                      <a16:creationId xmlns:a16="http://schemas.microsoft.com/office/drawing/2014/main" xmlns="" id="{69D17F1A-F326-425E-AC7A-6CF5D9856265}"/>
                    </a:ext>
                  </a:extLst>
                </p:cNvPr>
                <p:cNvSpPr>
                  <a:spLocks/>
                </p:cNvSpPr>
                <p:nvPr/>
              </p:nvSpPr>
              <p:spPr bwMode="auto">
                <a:xfrm>
                  <a:off x="4868" y="3574"/>
                  <a:ext cx="5" cy="7"/>
                </a:xfrm>
                <a:custGeom>
                  <a:avLst/>
                  <a:gdLst>
                    <a:gd name="T0" fmla="*/ 3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7"/>
                      </a:lnTo>
                      <a:lnTo>
                        <a:pt x="10" y="9"/>
                      </a:lnTo>
                      <a:lnTo>
                        <a:pt x="9" y="11"/>
                      </a:lnTo>
                      <a:lnTo>
                        <a:pt x="7" y="12"/>
                      </a:lnTo>
                      <a:lnTo>
                        <a:pt x="6" y="13"/>
                      </a:lnTo>
                      <a:lnTo>
                        <a:pt x="3" y="12"/>
                      </a:lnTo>
                      <a:lnTo>
                        <a:pt x="1" y="11"/>
                      </a:lnTo>
                      <a:lnTo>
                        <a:pt x="0" y="9"/>
                      </a:lnTo>
                      <a:lnTo>
                        <a:pt x="0" y="7"/>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8" name="Freeform 1032">
                  <a:extLst>
                    <a:ext uri="{FF2B5EF4-FFF2-40B4-BE49-F238E27FC236}">
                      <a16:creationId xmlns:a16="http://schemas.microsoft.com/office/drawing/2014/main" xmlns="" id="{66F1C598-8234-4725-BD27-65BAE2567DDF}"/>
                    </a:ext>
                  </a:extLst>
                </p:cNvPr>
                <p:cNvSpPr>
                  <a:spLocks/>
                </p:cNvSpPr>
                <p:nvPr/>
              </p:nvSpPr>
              <p:spPr bwMode="auto">
                <a:xfrm>
                  <a:off x="4868" y="3574"/>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7"/>
                      </a:lnTo>
                      <a:lnTo>
                        <a:pt x="10" y="9"/>
                      </a:lnTo>
                      <a:lnTo>
                        <a:pt x="9" y="11"/>
                      </a:lnTo>
                      <a:lnTo>
                        <a:pt x="7" y="12"/>
                      </a:lnTo>
                      <a:lnTo>
                        <a:pt x="6" y="13"/>
                      </a:lnTo>
                      <a:lnTo>
                        <a:pt x="3" y="12"/>
                      </a:lnTo>
                      <a:lnTo>
                        <a:pt x="1" y="11"/>
                      </a:lnTo>
                      <a:lnTo>
                        <a:pt x="0" y="9"/>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9" name="Freeform 1033">
                  <a:extLst>
                    <a:ext uri="{FF2B5EF4-FFF2-40B4-BE49-F238E27FC236}">
                      <a16:creationId xmlns:a16="http://schemas.microsoft.com/office/drawing/2014/main" xmlns="" id="{31D7DF29-D89D-4B2E-B66D-E575002ABF2A}"/>
                    </a:ext>
                  </a:extLst>
                </p:cNvPr>
                <p:cNvSpPr>
                  <a:spLocks/>
                </p:cNvSpPr>
                <p:nvPr/>
              </p:nvSpPr>
              <p:spPr bwMode="auto">
                <a:xfrm>
                  <a:off x="4868" y="3585"/>
                  <a:ext cx="6" cy="7"/>
                </a:xfrm>
                <a:custGeom>
                  <a:avLst/>
                  <a:gdLst>
                    <a:gd name="T0" fmla="*/ 3 w 11"/>
                    <a:gd name="T1" fmla="*/ 0 h 13"/>
                    <a:gd name="T2" fmla="*/ 4 w 11"/>
                    <a:gd name="T3" fmla="*/ 1 h 13"/>
                    <a:gd name="T4" fmla="*/ 5 w 11"/>
                    <a:gd name="T5" fmla="*/ 1 h 13"/>
                    <a:gd name="T6" fmla="*/ 6 w 11"/>
                    <a:gd name="T7" fmla="*/ 2 h 13"/>
                    <a:gd name="T8" fmla="*/ 6 w 11"/>
                    <a:gd name="T9" fmla="*/ 3 h 13"/>
                    <a:gd name="T10" fmla="*/ 6 w 11"/>
                    <a:gd name="T11" fmla="*/ 4 h 13"/>
                    <a:gd name="T12" fmla="*/ 5 w 11"/>
                    <a:gd name="T13" fmla="*/ 6 h 13"/>
                    <a:gd name="T14" fmla="*/ 4 w 11"/>
                    <a:gd name="T15" fmla="*/ 6 h 13"/>
                    <a:gd name="T16" fmla="*/ 3 w 11"/>
                    <a:gd name="T17" fmla="*/ 7 h 13"/>
                    <a:gd name="T18" fmla="*/ 2 w 11"/>
                    <a:gd name="T19" fmla="*/ 6 h 13"/>
                    <a:gd name="T20" fmla="*/ 1 w 11"/>
                    <a:gd name="T21" fmla="*/ 6 h 13"/>
                    <a:gd name="T22" fmla="*/ 0 w 11"/>
                    <a:gd name="T23" fmla="*/ 4 h 13"/>
                    <a:gd name="T24" fmla="*/ 0 w 11"/>
                    <a:gd name="T25" fmla="*/ 3 h 13"/>
                    <a:gd name="T26" fmla="*/ 0 w 11"/>
                    <a:gd name="T27" fmla="*/ 2 h 13"/>
                    <a:gd name="T28" fmla="*/ 1 w 11"/>
                    <a:gd name="T29" fmla="*/ 1 h 13"/>
                    <a:gd name="T30" fmla="*/ 2 w 11"/>
                    <a:gd name="T31" fmla="*/ 1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6"/>
                      </a:lnTo>
                      <a:lnTo>
                        <a:pt x="11"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0" name="Freeform 1034">
                  <a:extLst>
                    <a:ext uri="{FF2B5EF4-FFF2-40B4-BE49-F238E27FC236}">
                      <a16:creationId xmlns:a16="http://schemas.microsoft.com/office/drawing/2014/main" xmlns="" id="{5E28F184-80FF-47BE-95BB-C4844BABE941}"/>
                    </a:ext>
                  </a:extLst>
                </p:cNvPr>
                <p:cNvSpPr>
                  <a:spLocks/>
                </p:cNvSpPr>
                <p:nvPr/>
              </p:nvSpPr>
              <p:spPr bwMode="auto">
                <a:xfrm>
                  <a:off x="4868" y="3585"/>
                  <a:ext cx="6" cy="7"/>
                </a:xfrm>
                <a:custGeom>
                  <a:avLst/>
                  <a:gdLst>
                    <a:gd name="T0" fmla="*/ 3 w 11"/>
                    <a:gd name="T1" fmla="*/ 0 h 13"/>
                    <a:gd name="T2" fmla="*/ 3 w 11"/>
                    <a:gd name="T3" fmla="*/ 0 h 13"/>
                    <a:gd name="T4" fmla="*/ 4 w 11"/>
                    <a:gd name="T5" fmla="*/ 1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6 h 13"/>
                    <a:gd name="T18" fmla="*/ 4 w 11"/>
                    <a:gd name="T19" fmla="*/ 6 h 13"/>
                    <a:gd name="T20" fmla="*/ 3 w 11"/>
                    <a:gd name="T21" fmla="*/ 7 h 13"/>
                    <a:gd name="T22" fmla="*/ 3 w 11"/>
                    <a:gd name="T23" fmla="*/ 7 h 13"/>
                    <a:gd name="T24" fmla="*/ 2 w 11"/>
                    <a:gd name="T25" fmla="*/ 6 h 13"/>
                    <a:gd name="T26" fmla="*/ 1 w 11"/>
                    <a:gd name="T27" fmla="*/ 6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1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6"/>
                      </a:lnTo>
                      <a:lnTo>
                        <a:pt x="11"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1" name="Freeform 1035">
                  <a:extLst>
                    <a:ext uri="{FF2B5EF4-FFF2-40B4-BE49-F238E27FC236}">
                      <a16:creationId xmlns:a16="http://schemas.microsoft.com/office/drawing/2014/main" xmlns="" id="{CF4E690D-1DB6-403C-82BB-382BEAE9BEA4}"/>
                    </a:ext>
                  </a:extLst>
                </p:cNvPr>
                <p:cNvSpPr>
                  <a:spLocks/>
                </p:cNvSpPr>
                <p:nvPr/>
              </p:nvSpPr>
              <p:spPr bwMode="auto">
                <a:xfrm>
                  <a:off x="4868" y="3596"/>
                  <a:ext cx="6" cy="6"/>
                </a:xfrm>
                <a:custGeom>
                  <a:avLst/>
                  <a:gdLst>
                    <a:gd name="T0" fmla="*/ 3 w 11"/>
                    <a:gd name="T1" fmla="*/ 0 h 12"/>
                    <a:gd name="T2" fmla="*/ 4 w 11"/>
                    <a:gd name="T3" fmla="*/ 1 h 12"/>
                    <a:gd name="T4" fmla="*/ 5 w 11"/>
                    <a:gd name="T5" fmla="*/ 1 h 12"/>
                    <a:gd name="T6" fmla="*/ 6 w 11"/>
                    <a:gd name="T7" fmla="*/ 3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3 h 12"/>
                    <a:gd name="T28" fmla="*/ 1 w 11"/>
                    <a:gd name="T29" fmla="*/ 1 h 12"/>
                    <a:gd name="T30" fmla="*/ 2 w 11"/>
                    <a:gd name="T31" fmla="*/ 1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1"/>
                      </a:lnTo>
                      <a:lnTo>
                        <a:pt x="9" y="2"/>
                      </a:lnTo>
                      <a:lnTo>
                        <a:pt x="11" y="5"/>
                      </a:lnTo>
                      <a:lnTo>
                        <a:pt x="11" y="7"/>
                      </a:lnTo>
                      <a:lnTo>
                        <a:pt x="11" y="9"/>
                      </a:lnTo>
                      <a:lnTo>
                        <a:pt x="9" y="11"/>
                      </a:lnTo>
                      <a:lnTo>
                        <a:pt x="7" y="12"/>
                      </a:lnTo>
                      <a:lnTo>
                        <a:pt x="5" y="12"/>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2" name="Freeform 1036">
                  <a:extLst>
                    <a:ext uri="{FF2B5EF4-FFF2-40B4-BE49-F238E27FC236}">
                      <a16:creationId xmlns:a16="http://schemas.microsoft.com/office/drawing/2014/main" xmlns="" id="{AE594FCD-5595-46ED-ACCF-0201CF608D62}"/>
                    </a:ext>
                  </a:extLst>
                </p:cNvPr>
                <p:cNvSpPr>
                  <a:spLocks/>
                </p:cNvSpPr>
                <p:nvPr/>
              </p:nvSpPr>
              <p:spPr bwMode="auto">
                <a:xfrm>
                  <a:off x="4868" y="3596"/>
                  <a:ext cx="6" cy="6"/>
                </a:xfrm>
                <a:custGeom>
                  <a:avLst/>
                  <a:gdLst>
                    <a:gd name="T0" fmla="*/ 3 w 11"/>
                    <a:gd name="T1" fmla="*/ 0 h 12"/>
                    <a:gd name="T2" fmla="*/ 3 w 11"/>
                    <a:gd name="T3" fmla="*/ 0 h 12"/>
                    <a:gd name="T4" fmla="*/ 4 w 11"/>
                    <a:gd name="T5" fmla="*/ 1 h 12"/>
                    <a:gd name="T6" fmla="*/ 5 w 11"/>
                    <a:gd name="T7" fmla="*/ 1 h 12"/>
                    <a:gd name="T8" fmla="*/ 6 w 11"/>
                    <a:gd name="T9" fmla="*/ 3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3 h 12"/>
                    <a:gd name="T36" fmla="*/ 1 w 11"/>
                    <a:gd name="T37" fmla="*/ 1 h 12"/>
                    <a:gd name="T38" fmla="*/ 2 w 11"/>
                    <a:gd name="T39" fmla="*/ 1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1"/>
                      </a:lnTo>
                      <a:lnTo>
                        <a:pt x="9" y="2"/>
                      </a:lnTo>
                      <a:lnTo>
                        <a:pt x="11" y="5"/>
                      </a:lnTo>
                      <a:lnTo>
                        <a:pt x="11" y="7"/>
                      </a:lnTo>
                      <a:lnTo>
                        <a:pt x="11" y="9"/>
                      </a:lnTo>
                      <a:lnTo>
                        <a:pt x="9" y="11"/>
                      </a:lnTo>
                      <a:lnTo>
                        <a:pt x="7" y="12"/>
                      </a:lnTo>
                      <a:lnTo>
                        <a:pt x="5" y="12"/>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3" name="Freeform 1037">
                  <a:extLst>
                    <a:ext uri="{FF2B5EF4-FFF2-40B4-BE49-F238E27FC236}">
                      <a16:creationId xmlns:a16="http://schemas.microsoft.com/office/drawing/2014/main" xmlns="" id="{91D8AD2E-C827-45B0-AE65-F88008BDE777}"/>
                    </a:ext>
                  </a:extLst>
                </p:cNvPr>
                <p:cNvSpPr>
                  <a:spLocks/>
                </p:cNvSpPr>
                <p:nvPr/>
              </p:nvSpPr>
              <p:spPr bwMode="auto">
                <a:xfrm>
                  <a:off x="4868" y="360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3 h 12"/>
                    <a:gd name="T12" fmla="*/ 5 w 11"/>
                    <a:gd name="T13" fmla="*/ 5 h 12"/>
                    <a:gd name="T14" fmla="*/ 4 w 11"/>
                    <a:gd name="T15" fmla="*/ 5 h 12"/>
                    <a:gd name="T16" fmla="*/ 3 w 11"/>
                    <a:gd name="T17" fmla="*/ 6 h 12"/>
                    <a:gd name="T18" fmla="*/ 2 w 11"/>
                    <a:gd name="T19" fmla="*/ 5 h 12"/>
                    <a:gd name="T20" fmla="*/ 1 w 11"/>
                    <a:gd name="T21" fmla="*/ 5 h 12"/>
                    <a:gd name="T22" fmla="*/ 0 w 11"/>
                    <a:gd name="T23" fmla="*/ 3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7"/>
                      </a:lnTo>
                      <a:lnTo>
                        <a:pt x="9" y="9"/>
                      </a:lnTo>
                      <a:lnTo>
                        <a:pt x="7" y="10"/>
                      </a:lnTo>
                      <a:lnTo>
                        <a:pt x="5" y="12"/>
                      </a:lnTo>
                      <a:lnTo>
                        <a:pt x="3" y="10"/>
                      </a:lnTo>
                      <a:lnTo>
                        <a:pt x="1" y="9"/>
                      </a:lnTo>
                      <a:lnTo>
                        <a:pt x="0" y="7"/>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4" name="Freeform 1038">
                  <a:extLst>
                    <a:ext uri="{FF2B5EF4-FFF2-40B4-BE49-F238E27FC236}">
                      <a16:creationId xmlns:a16="http://schemas.microsoft.com/office/drawing/2014/main" xmlns="" id="{CFDD449B-AD04-455D-BD9F-15810803DF6A}"/>
                    </a:ext>
                  </a:extLst>
                </p:cNvPr>
                <p:cNvSpPr>
                  <a:spLocks/>
                </p:cNvSpPr>
                <p:nvPr/>
              </p:nvSpPr>
              <p:spPr bwMode="auto">
                <a:xfrm>
                  <a:off x="4868" y="360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3 h 12"/>
                    <a:gd name="T16" fmla="*/ 5 w 11"/>
                    <a:gd name="T17" fmla="*/ 5 h 12"/>
                    <a:gd name="T18" fmla="*/ 4 w 11"/>
                    <a:gd name="T19" fmla="*/ 5 h 12"/>
                    <a:gd name="T20" fmla="*/ 3 w 11"/>
                    <a:gd name="T21" fmla="*/ 6 h 12"/>
                    <a:gd name="T22" fmla="*/ 3 w 11"/>
                    <a:gd name="T23" fmla="*/ 6 h 12"/>
                    <a:gd name="T24" fmla="*/ 2 w 11"/>
                    <a:gd name="T25" fmla="*/ 5 h 12"/>
                    <a:gd name="T26" fmla="*/ 1 w 11"/>
                    <a:gd name="T27" fmla="*/ 5 h 12"/>
                    <a:gd name="T28" fmla="*/ 0 w 11"/>
                    <a:gd name="T29" fmla="*/ 3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7"/>
                      </a:lnTo>
                      <a:lnTo>
                        <a:pt x="9" y="9"/>
                      </a:lnTo>
                      <a:lnTo>
                        <a:pt x="7" y="10"/>
                      </a:lnTo>
                      <a:lnTo>
                        <a:pt x="5" y="12"/>
                      </a:lnTo>
                      <a:lnTo>
                        <a:pt x="3" y="10"/>
                      </a:lnTo>
                      <a:lnTo>
                        <a:pt x="1" y="9"/>
                      </a:lnTo>
                      <a:lnTo>
                        <a:pt x="0" y="7"/>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5" name="Freeform 1039">
                  <a:extLst>
                    <a:ext uri="{FF2B5EF4-FFF2-40B4-BE49-F238E27FC236}">
                      <a16:creationId xmlns:a16="http://schemas.microsoft.com/office/drawing/2014/main" xmlns="" id="{2D28168A-979B-473D-9AA4-B4670E686526}"/>
                    </a:ext>
                  </a:extLst>
                </p:cNvPr>
                <p:cNvSpPr>
                  <a:spLocks/>
                </p:cNvSpPr>
                <p:nvPr/>
              </p:nvSpPr>
              <p:spPr bwMode="auto">
                <a:xfrm>
                  <a:off x="4868" y="3616"/>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7"/>
                      </a:lnTo>
                      <a:lnTo>
                        <a:pt x="11"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6" name="Freeform 1040">
                  <a:extLst>
                    <a:ext uri="{FF2B5EF4-FFF2-40B4-BE49-F238E27FC236}">
                      <a16:creationId xmlns:a16="http://schemas.microsoft.com/office/drawing/2014/main" xmlns="" id="{3666669C-FF64-47FA-8DB3-FDAA1695F751}"/>
                    </a:ext>
                  </a:extLst>
                </p:cNvPr>
                <p:cNvSpPr>
                  <a:spLocks/>
                </p:cNvSpPr>
                <p:nvPr/>
              </p:nvSpPr>
              <p:spPr bwMode="auto">
                <a:xfrm>
                  <a:off x="4868" y="3616"/>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7"/>
                      </a:lnTo>
                      <a:lnTo>
                        <a:pt x="11"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7" name="Freeform 1041">
                  <a:extLst>
                    <a:ext uri="{FF2B5EF4-FFF2-40B4-BE49-F238E27FC236}">
                      <a16:creationId xmlns:a16="http://schemas.microsoft.com/office/drawing/2014/main" xmlns="" id="{9773A076-AFFE-41C0-A392-9EFFFFF8C822}"/>
                    </a:ext>
                  </a:extLst>
                </p:cNvPr>
                <p:cNvSpPr>
                  <a:spLocks/>
                </p:cNvSpPr>
                <p:nvPr/>
              </p:nvSpPr>
              <p:spPr bwMode="auto">
                <a:xfrm>
                  <a:off x="4869" y="3626"/>
                  <a:ext cx="5" cy="6"/>
                </a:xfrm>
                <a:custGeom>
                  <a:avLst/>
                  <a:gdLst>
                    <a:gd name="T0" fmla="*/ 3 w 10"/>
                    <a:gd name="T1" fmla="*/ 0 h 11"/>
                    <a:gd name="T2" fmla="*/ 3 w 10"/>
                    <a:gd name="T3" fmla="*/ 0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8" name="Freeform 1042">
                  <a:extLst>
                    <a:ext uri="{FF2B5EF4-FFF2-40B4-BE49-F238E27FC236}">
                      <a16:creationId xmlns:a16="http://schemas.microsoft.com/office/drawing/2014/main" xmlns="" id="{34CCF1E3-EAA6-4C41-8133-D97CB07F2A17}"/>
                    </a:ext>
                  </a:extLst>
                </p:cNvPr>
                <p:cNvSpPr>
                  <a:spLocks/>
                </p:cNvSpPr>
                <p:nvPr/>
              </p:nvSpPr>
              <p:spPr bwMode="auto">
                <a:xfrm>
                  <a:off x="4869" y="3626"/>
                  <a:ext cx="5" cy="6"/>
                </a:xfrm>
                <a:custGeom>
                  <a:avLst/>
                  <a:gdLst>
                    <a:gd name="T0" fmla="*/ 3 w 10"/>
                    <a:gd name="T1" fmla="*/ 0 h 11"/>
                    <a:gd name="T2" fmla="*/ 3 w 10"/>
                    <a:gd name="T3" fmla="*/ 0 h 11"/>
                    <a:gd name="T4" fmla="*/ 3 w 10"/>
                    <a:gd name="T5" fmla="*/ 0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9" name="Freeform 1043">
                  <a:extLst>
                    <a:ext uri="{FF2B5EF4-FFF2-40B4-BE49-F238E27FC236}">
                      <a16:creationId xmlns:a16="http://schemas.microsoft.com/office/drawing/2014/main" xmlns="" id="{099F9DF3-F273-4682-9412-C090927A1859}"/>
                    </a:ext>
                  </a:extLst>
                </p:cNvPr>
                <p:cNvSpPr>
                  <a:spLocks/>
                </p:cNvSpPr>
                <p:nvPr/>
              </p:nvSpPr>
              <p:spPr bwMode="auto">
                <a:xfrm>
                  <a:off x="4869" y="3635"/>
                  <a:ext cx="5" cy="7"/>
                </a:xfrm>
                <a:custGeom>
                  <a:avLst/>
                  <a:gdLst>
                    <a:gd name="T0" fmla="*/ 3 w 10"/>
                    <a:gd name="T1" fmla="*/ 0 h 13"/>
                    <a:gd name="T2" fmla="*/ 3 w 10"/>
                    <a:gd name="T3" fmla="*/ 1 h 13"/>
                    <a:gd name="T4" fmla="*/ 4 w 10"/>
                    <a:gd name="T5" fmla="*/ 1 h 13"/>
                    <a:gd name="T6" fmla="*/ 5 w 10"/>
                    <a:gd name="T7" fmla="*/ 2 h 13"/>
                    <a:gd name="T8" fmla="*/ 5 w 10"/>
                    <a:gd name="T9" fmla="*/ 3 h 13"/>
                    <a:gd name="T10" fmla="*/ 5 w 10"/>
                    <a:gd name="T11" fmla="*/ 5 h 13"/>
                    <a:gd name="T12" fmla="*/ 4 w 10"/>
                    <a:gd name="T13" fmla="*/ 6 h 13"/>
                    <a:gd name="T14" fmla="*/ 3 w 10"/>
                    <a:gd name="T15" fmla="*/ 6 h 13"/>
                    <a:gd name="T16" fmla="*/ 3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0" name="Freeform 1044">
                  <a:extLst>
                    <a:ext uri="{FF2B5EF4-FFF2-40B4-BE49-F238E27FC236}">
                      <a16:creationId xmlns:a16="http://schemas.microsoft.com/office/drawing/2014/main" xmlns="" id="{5EE763E2-A1A9-4350-B273-8CC9EFC0E73A}"/>
                    </a:ext>
                  </a:extLst>
                </p:cNvPr>
                <p:cNvSpPr>
                  <a:spLocks/>
                </p:cNvSpPr>
                <p:nvPr/>
              </p:nvSpPr>
              <p:spPr bwMode="auto">
                <a:xfrm>
                  <a:off x="4869" y="3635"/>
                  <a:ext cx="5" cy="7"/>
                </a:xfrm>
                <a:custGeom>
                  <a:avLst/>
                  <a:gdLst>
                    <a:gd name="T0" fmla="*/ 3 w 10"/>
                    <a:gd name="T1" fmla="*/ 0 h 13"/>
                    <a:gd name="T2" fmla="*/ 3 w 10"/>
                    <a:gd name="T3" fmla="*/ 0 h 13"/>
                    <a:gd name="T4" fmla="*/ 3 w 10"/>
                    <a:gd name="T5" fmla="*/ 1 h 13"/>
                    <a:gd name="T6" fmla="*/ 4 w 10"/>
                    <a:gd name="T7" fmla="*/ 1 h 13"/>
                    <a:gd name="T8" fmla="*/ 5 w 10"/>
                    <a:gd name="T9" fmla="*/ 2 h 13"/>
                    <a:gd name="T10" fmla="*/ 5 w 10"/>
                    <a:gd name="T11" fmla="*/ 3 h 13"/>
                    <a:gd name="T12" fmla="*/ 5 w 10"/>
                    <a:gd name="T13" fmla="*/ 3 h 13"/>
                    <a:gd name="T14" fmla="*/ 5 w 10"/>
                    <a:gd name="T15" fmla="*/ 5 h 13"/>
                    <a:gd name="T16" fmla="*/ 4 w 10"/>
                    <a:gd name="T17" fmla="*/ 6 h 13"/>
                    <a:gd name="T18" fmla="*/ 3 w 10"/>
                    <a:gd name="T19" fmla="*/ 6 h 13"/>
                    <a:gd name="T20" fmla="*/ 3 w 10"/>
                    <a:gd name="T21" fmla="*/ 7 h 13"/>
                    <a:gd name="T22" fmla="*/ 3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1" name="Freeform 1045">
                  <a:extLst>
                    <a:ext uri="{FF2B5EF4-FFF2-40B4-BE49-F238E27FC236}">
                      <a16:creationId xmlns:a16="http://schemas.microsoft.com/office/drawing/2014/main" xmlns="" id="{0DC35744-1BFB-4CA7-8D63-0DC25B1D9B65}"/>
                    </a:ext>
                  </a:extLst>
                </p:cNvPr>
                <p:cNvSpPr>
                  <a:spLocks/>
                </p:cNvSpPr>
                <p:nvPr/>
              </p:nvSpPr>
              <p:spPr bwMode="auto">
                <a:xfrm>
                  <a:off x="4869" y="364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2" name="Freeform 1046">
                  <a:extLst>
                    <a:ext uri="{FF2B5EF4-FFF2-40B4-BE49-F238E27FC236}">
                      <a16:creationId xmlns:a16="http://schemas.microsoft.com/office/drawing/2014/main" xmlns="" id="{B2E26AB9-28F4-46B6-9E33-2EF8EE2B30ED}"/>
                    </a:ext>
                  </a:extLst>
                </p:cNvPr>
                <p:cNvSpPr>
                  <a:spLocks/>
                </p:cNvSpPr>
                <p:nvPr/>
              </p:nvSpPr>
              <p:spPr bwMode="auto">
                <a:xfrm>
                  <a:off x="4869" y="364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3" name="Freeform 1047">
                  <a:extLst>
                    <a:ext uri="{FF2B5EF4-FFF2-40B4-BE49-F238E27FC236}">
                      <a16:creationId xmlns:a16="http://schemas.microsoft.com/office/drawing/2014/main" xmlns="" id="{FECEA014-BE9A-4B0C-B5BD-FFA2CA51566A}"/>
                    </a:ext>
                  </a:extLst>
                </p:cNvPr>
                <p:cNvSpPr>
                  <a:spLocks/>
                </p:cNvSpPr>
                <p:nvPr/>
              </p:nvSpPr>
              <p:spPr bwMode="auto">
                <a:xfrm>
                  <a:off x="4869" y="365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4 h 12"/>
                    <a:gd name="T12" fmla="*/ 4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4" name="Freeform 1048">
                  <a:extLst>
                    <a:ext uri="{FF2B5EF4-FFF2-40B4-BE49-F238E27FC236}">
                      <a16:creationId xmlns:a16="http://schemas.microsoft.com/office/drawing/2014/main" xmlns="" id="{8A6A709F-3976-4044-8E5E-A8A3B9A74BFF}"/>
                    </a:ext>
                  </a:extLst>
                </p:cNvPr>
                <p:cNvSpPr>
                  <a:spLocks/>
                </p:cNvSpPr>
                <p:nvPr/>
              </p:nvSpPr>
              <p:spPr bwMode="auto">
                <a:xfrm>
                  <a:off x="4869" y="365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4 h 12"/>
                    <a:gd name="T16" fmla="*/ 4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5" name="Rectangle 1049">
                  <a:extLst>
                    <a:ext uri="{FF2B5EF4-FFF2-40B4-BE49-F238E27FC236}">
                      <a16:creationId xmlns:a16="http://schemas.microsoft.com/office/drawing/2014/main" xmlns="" id="{68C5D46D-017B-4A53-B61C-498CF3E5435C}"/>
                    </a:ext>
                  </a:extLst>
                </p:cNvPr>
                <p:cNvSpPr>
                  <a:spLocks noChangeArrowheads="1"/>
                </p:cNvSpPr>
                <p:nvPr/>
              </p:nvSpPr>
              <p:spPr bwMode="auto">
                <a:xfrm>
                  <a:off x="4893"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6" name="Rectangle 1050">
                  <a:extLst>
                    <a:ext uri="{FF2B5EF4-FFF2-40B4-BE49-F238E27FC236}">
                      <a16:creationId xmlns:a16="http://schemas.microsoft.com/office/drawing/2014/main" xmlns="" id="{B5B84561-35DC-4123-B711-1657323A3B89}"/>
                    </a:ext>
                  </a:extLst>
                </p:cNvPr>
                <p:cNvSpPr>
                  <a:spLocks noChangeArrowheads="1"/>
                </p:cNvSpPr>
                <p:nvPr/>
              </p:nvSpPr>
              <p:spPr bwMode="auto">
                <a:xfrm>
                  <a:off x="4893"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7" name="Freeform 1051">
                  <a:extLst>
                    <a:ext uri="{FF2B5EF4-FFF2-40B4-BE49-F238E27FC236}">
                      <a16:creationId xmlns:a16="http://schemas.microsoft.com/office/drawing/2014/main" xmlns="" id="{995C0854-A0D3-46D7-A4C5-931D30E9D81D}"/>
                    </a:ext>
                  </a:extLst>
                </p:cNvPr>
                <p:cNvSpPr>
                  <a:spLocks/>
                </p:cNvSpPr>
                <p:nvPr/>
              </p:nvSpPr>
              <p:spPr bwMode="auto">
                <a:xfrm>
                  <a:off x="4898" y="3426"/>
                  <a:ext cx="12" cy="8"/>
                </a:xfrm>
                <a:custGeom>
                  <a:avLst/>
                  <a:gdLst>
                    <a:gd name="T0" fmla="*/ 6 w 22"/>
                    <a:gd name="T1" fmla="*/ 0 h 15"/>
                    <a:gd name="T2" fmla="*/ 8 w 22"/>
                    <a:gd name="T3" fmla="*/ 1 h 15"/>
                    <a:gd name="T4" fmla="*/ 10 w 22"/>
                    <a:gd name="T5" fmla="*/ 1 h 15"/>
                    <a:gd name="T6" fmla="*/ 11 w 22"/>
                    <a:gd name="T7" fmla="*/ 2 h 15"/>
                    <a:gd name="T8" fmla="*/ 12 w 22"/>
                    <a:gd name="T9" fmla="*/ 4 h 15"/>
                    <a:gd name="T10" fmla="*/ 11 w 22"/>
                    <a:gd name="T11" fmla="*/ 6 h 15"/>
                    <a:gd name="T12" fmla="*/ 10 w 22"/>
                    <a:gd name="T13" fmla="*/ 7 h 15"/>
                    <a:gd name="T14" fmla="*/ 8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3" y="13"/>
                      </a:lnTo>
                      <a:lnTo>
                        <a:pt x="1" y="11"/>
                      </a:lnTo>
                      <a:lnTo>
                        <a:pt x="0" y="8"/>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8" name="Freeform 1052">
                  <a:extLst>
                    <a:ext uri="{FF2B5EF4-FFF2-40B4-BE49-F238E27FC236}">
                      <a16:creationId xmlns:a16="http://schemas.microsoft.com/office/drawing/2014/main" xmlns="" id="{179DA15E-3463-4551-94F4-B3ACC0768C20}"/>
                    </a:ext>
                  </a:extLst>
                </p:cNvPr>
                <p:cNvSpPr>
                  <a:spLocks/>
                </p:cNvSpPr>
                <p:nvPr/>
              </p:nvSpPr>
              <p:spPr bwMode="auto">
                <a:xfrm>
                  <a:off x="4898" y="3426"/>
                  <a:ext cx="12" cy="8"/>
                </a:xfrm>
                <a:custGeom>
                  <a:avLst/>
                  <a:gdLst>
                    <a:gd name="T0" fmla="*/ 6 w 22"/>
                    <a:gd name="T1" fmla="*/ 0 h 15"/>
                    <a:gd name="T2" fmla="*/ 6 w 22"/>
                    <a:gd name="T3" fmla="*/ 0 h 15"/>
                    <a:gd name="T4" fmla="*/ 8 w 22"/>
                    <a:gd name="T5" fmla="*/ 1 h 15"/>
                    <a:gd name="T6" fmla="*/ 10 w 22"/>
                    <a:gd name="T7" fmla="*/ 1 h 15"/>
                    <a:gd name="T8" fmla="*/ 11 w 22"/>
                    <a:gd name="T9" fmla="*/ 2 h 15"/>
                    <a:gd name="T10" fmla="*/ 12 w 22"/>
                    <a:gd name="T11" fmla="*/ 4 h 15"/>
                    <a:gd name="T12" fmla="*/ 12 w 22"/>
                    <a:gd name="T13" fmla="*/ 4 h 15"/>
                    <a:gd name="T14" fmla="*/ 11 w 22"/>
                    <a:gd name="T15" fmla="*/ 6 h 15"/>
                    <a:gd name="T16" fmla="*/ 10 w 22"/>
                    <a:gd name="T17" fmla="*/ 7 h 15"/>
                    <a:gd name="T18" fmla="*/ 8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3" y="13"/>
                      </a:lnTo>
                      <a:lnTo>
                        <a:pt x="1" y="11"/>
                      </a:lnTo>
                      <a:lnTo>
                        <a:pt x="0" y="8"/>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9" name="Freeform 1053">
                  <a:extLst>
                    <a:ext uri="{FF2B5EF4-FFF2-40B4-BE49-F238E27FC236}">
                      <a16:creationId xmlns:a16="http://schemas.microsoft.com/office/drawing/2014/main" xmlns="" id="{B631154F-E5E5-4299-A60C-C43199AD8328}"/>
                    </a:ext>
                  </a:extLst>
                </p:cNvPr>
                <p:cNvSpPr>
                  <a:spLocks/>
                </p:cNvSpPr>
                <p:nvPr/>
              </p:nvSpPr>
              <p:spPr bwMode="auto">
                <a:xfrm>
                  <a:off x="4898" y="3439"/>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6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6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1"/>
                      </a:lnTo>
                      <a:lnTo>
                        <a:pt x="19" y="12"/>
                      </a:lnTo>
                      <a:lnTo>
                        <a:pt x="15" y="14"/>
                      </a:lnTo>
                      <a:lnTo>
                        <a:pt x="11" y="14"/>
                      </a:lnTo>
                      <a:lnTo>
                        <a:pt x="6" y="14"/>
                      </a:lnTo>
                      <a:lnTo>
                        <a:pt x="3" y="12"/>
                      </a:lnTo>
                      <a:lnTo>
                        <a:pt x="1" y="11"/>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0" name="Freeform 1054">
                  <a:extLst>
                    <a:ext uri="{FF2B5EF4-FFF2-40B4-BE49-F238E27FC236}">
                      <a16:creationId xmlns:a16="http://schemas.microsoft.com/office/drawing/2014/main" xmlns="" id="{9EB51BE8-7D81-4173-BF3F-79C3DFCC4569}"/>
                    </a:ext>
                  </a:extLst>
                </p:cNvPr>
                <p:cNvSpPr>
                  <a:spLocks/>
                </p:cNvSpPr>
                <p:nvPr/>
              </p:nvSpPr>
              <p:spPr bwMode="auto">
                <a:xfrm>
                  <a:off x="4898" y="3439"/>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6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6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1"/>
                      </a:lnTo>
                      <a:lnTo>
                        <a:pt x="19" y="12"/>
                      </a:lnTo>
                      <a:lnTo>
                        <a:pt x="15" y="14"/>
                      </a:lnTo>
                      <a:lnTo>
                        <a:pt x="11" y="14"/>
                      </a:lnTo>
                      <a:lnTo>
                        <a:pt x="6" y="14"/>
                      </a:lnTo>
                      <a:lnTo>
                        <a:pt x="3" y="12"/>
                      </a:lnTo>
                      <a:lnTo>
                        <a:pt x="1" y="11"/>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1" name="Freeform 1055">
                  <a:extLst>
                    <a:ext uri="{FF2B5EF4-FFF2-40B4-BE49-F238E27FC236}">
                      <a16:creationId xmlns:a16="http://schemas.microsoft.com/office/drawing/2014/main" xmlns="" id="{E3B40D8E-5971-42ED-8E59-FBA5EC5CCE33}"/>
                    </a:ext>
                  </a:extLst>
                </p:cNvPr>
                <p:cNvSpPr>
                  <a:spLocks/>
                </p:cNvSpPr>
                <p:nvPr/>
              </p:nvSpPr>
              <p:spPr bwMode="auto">
                <a:xfrm>
                  <a:off x="4898" y="3453"/>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5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0"/>
                      </a:lnTo>
                      <a:lnTo>
                        <a:pt x="19" y="12"/>
                      </a:lnTo>
                      <a:lnTo>
                        <a:pt x="15" y="13"/>
                      </a:lnTo>
                      <a:lnTo>
                        <a:pt x="11" y="14"/>
                      </a:lnTo>
                      <a:lnTo>
                        <a:pt x="6" y="13"/>
                      </a:lnTo>
                      <a:lnTo>
                        <a:pt x="3" y="12"/>
                      </a:lnTo>
                      <a:lnTo>
                        <a:pt x="1" y="10"/>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2" name="Freeform 1056">
                  <a:extLst>
                    <a:ext uri="{FF2B5EF4-FFF2-40B4-BE49-F238E27FC236}">
                      <a16:creationId xmlns:a16="http://schemas.microsoft.com/office/drawing/2014/main" xmlns="" id="{29159576-9A8E-427B-9EF6-1DD9DFC05720}"/>
                    </a:ext>
                  </a:extLst>
                </p:cNvPr>
                <p:cNvSpPr>
                  <a:spLocks/>
                </p:cNvSpPr>
                <p:nvPr/>
              </p:nvSpPr>
              <p:spPr bwMode="auto">
                <a:xfrm>
                  <a:off x="4898" y="3453"/>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5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0"/>
                      </a:lnTo>
                      <a:lnTo>
                        <a:pt x="19" y="12"/>
                      </a:lnTo>
                      <a:lnTo>
                        <a:pt x="15" y="13"/>
                      </a:lnTo>
                      <a:lnTo>
                        <a:pt x="11" y="14"/>
                      </a:lnTo>
                      <a:lnTo>
                        <a:pt x="6" y="13"/>
                      </a:lnTo>
                      <a:lnTo>
                        <a:pt x="3" y="12"/>
                      </a:lnTo>
                      <a:lnTo>
                        <a:pt x="1" y="10"/>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3" name="Freeform 1057">
                  <a:extLst>
                    <a:ext uri="{FF2B5EF4-FFF2-40B4-BE49-F238E27FC236}">
                      <a16:creationId xmlns:a16="http://schemas.microsoft.com/office/drawing/2014/main" xmlns="" id="{B6B12963-F1D8-4DC4-8867-2C79507E1748}"/>
                    </a:ext>
                  </a:extLst>
                </p:cNvPr>
                <p:cNvSpPr>
                  <a:spLocks/>
                </p:cNvSpPr>
                <p:nvPr/>
              </p:nvSpPr>
              <p:spPr bwMode="auto">
                <a:xfrm>
                  <a:off x="4898" y="3466"/>
                  <a:ext cx="12" cy="7"/>
                </a:xfrm>
                <a:custGeom>
                  <a:avLst/>
                  <a:gdLst>
                    <a:gd name="T0" fmla="*/ 6 w 22"/>
                    <a:gd name="T1" fmla="*/ 0 h 14"/>
                    <a:gd name="T2" fmla="*/ 8 w 22"/>
                    <a:gd name="T3" fmla="*/ 1 h 14"/>
                    <a:gd name="T4" fmla="*/ 10 w 22"/>
                    <a:gd name="T5" fmla="*/ 1 h 14"/>
                    <a:gd name="T6" fmla="*/ 11 w 22"/>
                    <a:gd name="T7" fmla="*/ 2 h 14"/>
                    <a:gd name="T8" fmla="*/ 12 w 22"/>
                    <a:gd name="T9" fmla="*/ 3 h 14"/>
                    <a:gd name="T10" fmla="*/ 11 w 22"/>
                    <a:gd name="T11" fmla="*/ 5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3" y="12"/>
                      </a:lnTo>
                      <a:lnTo>
                        <a:pt x="1" y="9"/>
                      </a:lnTo>
                      <a:lnTo>
                        <a:pt x="0" y="6"/>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4" name="Freeform 1058">
                  <a:extLst>
                    <a:ext uri="{FF2B5EF4-FFF2-40B4-BE49-F238E27FC236}">
                      <a16:creationId xmlns:a16="http://schemas.microsoft.com/office/drawing/2014/main" xmlns="" id="{BED3A34B-041D-4833-8AA6-4287F631F501}"/>
                    </a:ext>
                  </a:extLst>
                </p:cNvPr>
                <p:cNvSpPr>
                  <a:spLocks/>
                </p:cNvSpPr>
                <p:nvPr/>
              </p:nvSpPr>
              <p:spPr bwMode="auto">
                <a:xfrm>
                  <a:off x="4898" y="3466"/>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3 h 14"/>
                    <a:gd name="T12" fmla="*/ 12 w 22"/>
                    <a:gd name="T13" fmla="*/ 3 h 14"/>
                    <a:gd name="T14" fmla="*/ 11 w 22"/>
                    <a:gd name="T15" fmla="*/ 5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3" y="12"/>
                      </a:lnTo>
                      <a:lnTo>
                        <a:pt x="1" y="9"/>
                      </a:lnTo>
                      <a:lnTo>
                        <a:pt x="0" y="6"/>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5" name="Freeform 1059">
                  <a:extLst>
                    <a:ext uri="{FF2B5EF4-FFF2-40B4-BE49-F238E27FC236}">
                      <a16:creationId xmlns:a16="http://schemas.microsoft.com/office/drawing/2014/main" xmlns="" id="{231488C9-B4BA-444C-9F88-43CE588BC23E}"/>
                    </a:ext>
                  </a:extLst>
                </p:cNvPr>
                <p:cNvSpPr>
                  <a:spLocks/>
                </p:cNvSpPr>
                <p:nvPr/>
              </p:nvSpPr>
              <p:spPr bwMode="auto">
                <a:xfrm>
                  <a:off x="4898" y="3479"/>
                  <a:ext cx="12" cy="8"/>
                </a:xfrm>
                <a:custGeom>
                  <a:avLst/>
                  <a:gdLst>
                    <a:gd name="T0" fmla="*/ 6 w 22"/>
                    <a:gd name="T1" fmla="*/ 0 h 15"/>
                    <a:gd name="T2" fmla="*/ 8 w 22"/>
                    <a:gd name="T3" fmla="*/ 1 h 15"/>
                    <a:gd name="T4" fmla="*/ 10 w 22"/>
                    <a:gd name="T5" fmla="*/ 1 h 15"/>
                    <a:gd name="T6" fmla="*/ 11 w 22"/>
                    <a:gd name="T7" fmla="*/ 2 h 15"/>
                    <a:gd name="T8" fmla="*/ 12 w 22"/>
                    <a:gd name="T9" fmla="*/ 4 h 15"/>
                    <a:gd name="T10" fmla="*/ 11 w 22"/>
                    <a:gd name="T11" fmla="*/ 5 h 15"/>
                    <a:gd name="T12" fmla="*/ 10 w 22"/>
                    <a:gd name="T13" fmla="*/ 7 h 15"/>
                    <a:gd name="T14" fmla="*/ 8 w 22"/>
                    <a:gd name="T15" fmla="*/ 7 h 15"/>
                    <a:gd name="T16" fmla="*/ 6 w 22"/>
                    <a:gd name="T17" fmla="*/ 8 h 15"/>
                    <a:gd name="T18" fmla="*/ 3 w 22"/>
                    <a:gd name="T19" fmla="*/ 7 h 15"/>
                    <a:gd name="T20" fmla="*/ 2 w 22"/>
                    <a:gd name="T21" fmla="*/ 7 h 15"/>
                    <a:gd name="T22" fmla="*/ 1 w 22"/>
                    <a:gd name="T23" fmla="*/ 5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7"/>
                      </a:lnTo>
                      <a:lnTo>
                        <a:pt x="21" y="10"/>
                      </a:lnTo>
                      <a:lnTo>
                        <a:pt x="19" y="13"/>
                      </a:lnTo>
                      <a:lnTo>
                        <a:pt x="15" y="14"/>
                      </a:lnTo>
                      <a:lnTo>
                        <a:pt x="11" y="15"/>
                      </a:lnTo>
                      <a:lnTo>
                        <a:pt x="6" y="14"/>
                      </a:lnTo>
                      <a:lnTo>
                        <a:pt x="3" y="13"/>
                      </a:lnTo>
                      <a:lnTo>
                        <a:pt x="1" y="10"/>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6" name="Freeform 1060">
                  <a:extLst>
                    <a:ext uri="{FF2B5EF4-FFF2-40B4-BE49-F238E27FC236}">
                      <a16:creationId xmlns:a16="http://schemas.microsoft.com/office/drawing/2014/main" xmlns="" id="{DFEBCBC4-547E-4C6B-A8B8-C7CA16117881}"/>
                    </a:ext>
                  </a:extLst>
                </p:cNvPr>
                <p:cNvSpPr>
                  <a:spLocks/>
                </p:cNvSpPr>
                <p:nvPr/>
              </p:nvSpPr>
              <p:spPr bwMode="auto">
                <a:xfrm>
                  <a:off x="4898" y="3479"/>
                  <a:ext cx="12" cy="8"/>
                </a:xfrm>
                <a:custGeom>
                  <a:avLst/>
                  <a:gdLst>
                    <a:gd name="T0" fmla="*/ 6 w 22"/>
                    <a:gd name="T1" fmla="*/ 0 h 15"/>
                    <a:gd name="T2" fmla="*/ 6 w 22"/>
                    <a:gd name="T3" fmla="*/ 0 h 15"/>
                    <a:gd name="T4" fmla="*/ 8 w 22"/>
                    <a:gd name="T5" fmla="*/ 1 h 15"/>
                    <a:gd name="T6" fmla="*/ 10 w 22"/>
                    <a:gd name="T7" fmla="*/ 1 h 15"/>
                    <a:gd name="T8" fmla="*/ 11 w 22"/>
                    <a:gd name="T9" fmla="*/ 2 h 15"/>
                    <a:gd name="T10" fmla="*/ 12 w 22"/>
                    <a:gd name="T11" fmla="*/ 4 h 15"/>
                    <a:gd name="T12" fmla="*/ 12 w 22"/>
                    <a:gd name="T13" fmla="*/ 4 h 15"/>
                    <a:gd name="T14" fmla="*/ 11 w 22"/>
                    <a:gd name="T15" fmla="*/ 5 h 15"/>
                    <a:gd name="T16" fmla="*/ 10 w 22"/>
                    <a:gd name="T17" fmla="*/ 7 h 15"/>
                    <a:gd name="T18" fmla="*/ 8 w 22"/>
                    <a:gd name="T19" fmla="*/ 7 h 15"/>
                    <a:gd name="T20" fmla="*/ 6 w 22"/>
                    <a:gd name="T21" fmla="*/ 8 h 15"/>
                    <a:gd name="T22" fmla="*/ 6 w 22"/>
                    <a:gd name="T23" fmla="*/ 8 h 15"/>
                    <a:gd name="T24" fmla="*/ 3 w 22"/>
                    <a:gd name="T25" fmla="*/ 7 h 15"/>
                    <a:gd name="T26" fmla="*/ 2 w 22"/>
                    <a:gd name="T27" fmla="*/ 7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7"/>
                      </a:lnTo>
                      <a:lnTo>
                        <a:pt x="21" y="10"/>
                      </a:lnTo>
                      <a:lnTo>
                        <a:pt x="19" y="13"/>
                      </a:lnTo>
                      <a:lnTo>
                        <a:pt x="15" y="14"/>
                      </a:lnTo>
                      <a:lnTo>
                        <a:pt x="11" y="15"/>
                      </a:lnTo>
                      <a:lnTo>
                        <a:pt x="6" y="14"/>
                      </a:lnTo>
                      <a:lnTo>
                        <a:pt x="3" y="13"/>
                      </a:lnTo>
                      <a:lnTo>
                        <a:pt x="1" y="10"/>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7" name="Freeform 1061">
                  <a:extLst>
                    <a:ext uri="{FF2B5EF4-FFF2-40B4-BE49-F238E27FC236}">
                      <a16:creationId xmlns:a16="http://schemas.microsoft.com/office/drawing/2014/main" xmlns="" id="{FE63FCB1-A870-4481-BEC6-8A5BA280B0E0}"/>
                    </a:ext>
                  </a:extLst>
                </p:cNvPr>
                <p:cNvSpPr>
                  <a:spLocks/>
                </p:cNvSpPr>
                <p:nvPr/>
              </p:nvSpPr>
              <p:spPr bwMode="auto">
                <a:xfrm>
                  <a:off x="4898" y="3493"/>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5 h 14"/>
                    <a:gd name="T12" fmla="*/ 10 w 22"/>
                    <a:gd name="T13" fmla="*/ 6 h 14"/>
                    <a:gd name="T14" fmla="*/ 8 w 22"/>
                    <a:gd name="T15" fmla="*/ 6 h 14"/>
                    <a:gd name="T16" fmla="*/ 6 w 22"/>
                    <a:gd name="T17" fmla="*/ 7 h 14"/>
                    <a:gd name="T18" fmla="*/ 3 w 22"/>
                    <a:gd name="T19" fmla="*/ 6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9"/>
                      </a:lnTo>
                      <a:lnTo>
                        <a:pt x="19" y="11"/>
                      </a:lnTo>
                      <a:lnTo>
                        <a:pt x="15" y="12"/>
                      </a:lnTo>
                      <a:lnTo>
                        <a:pt x="11" y="14"/>
                      </a:lnTo>
                      <a:lnTo>
                        <a:pt x="6" y="12"/>
                      </a:lnTo>
                      <a:lnTo>
                        <a:pt x="3" y="11"/>
                      </a:lnTo>
                      <a:lnTo>
                        <a:pt x="1" y="9"/>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8" name="Freeform 1062">
                  <a:extLst>
                    <a:ext uri="{FF2B5EF4-FFF2-40B4-BE49-F238E27FC236}">
                      <a16:creationId xmlns:a16="http://schemas.microsoft.com/office/drawing/2014/main" xmlns="" id="{710642B0-2A7C-45A4-8236-4CC8952ABF3C}"/>
                    </a:ext>
                  </a:extLst>
                </p:cNvPr>
                <p:cNvSpPr>
                  <a:spLocks/>
                </p:cNvSpPr>
                <p:nvPr/>
              </p:nvSpPr>
              <p:spPr bwMode="auto">
                <a:xfrm>
                  <a:off x="4898" y="3493"/>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5 h 14"/>
                    <a:gd name="T16" fmla="*/ 10 w 22"/>
                    <a:gd name="T17" fmla="*/ 6 h 14"/>
                    <a:gd name="T18" fmla="*/ 8 w 22"/>
                    <a:gd name="T19" fmla="*/ 6 h 14"/>
                    <a:gd name="T20" fmla="*/ 6 w 22"/>
                    <a:gd name="T21" fmla="*/ 7 h 14"/>
                    <a:gd name="T22" fmla="*/ 6 w 22"/>
                    <a:gd name="T23" fmla="*/ 7 h 14"/>
                    <a:gd name="T24" fmla="*/ 3 w 22"/>
                    <a:gd name="T25" fmla="*/ 6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9"/>
                      </a:lnTo>
                      <a:lnTo>
                        <a:pt x="19" y="11"/>
                      </a:lnTo>
                      <a:lnTo>
                        <a:pt x="15" y="12"/>
                      </a:lnTo>
                      <a:lnTo>
                        <a:pt x="11" y="14"/>
                      </a:lnTo>
                      <a:lnTo>
                        <a:pt x="6" y="12"/>
                      </a:lnTo>
                      <a:lnTo>
                        <a:pt x="3" y="11"/>
                      </a:lnTo>
                      <a:lnTo>
                        <a:pt x="1" y="9"/>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9" name="Freeform 1063">
                  <a:extLst>
                    <a:ext uri="{FF2B5EF4-FFF2-40B4-BE49-F238E27FC236}">
                      <a16:creationId xmlns:a16="http://schemas.microsoft.com/office/drawing/2014/main" xmlns="" id="{48516084-832B-4AC9-A580-6D0DCF69CFAC}"/>
                    </a:ext>
                  </a:extLst>
                </p:cNvPr>
                <p:cNvSpPr>
                  <a:spLocks/>
                </p:cNvSpPr>
                <p:nvPr/>
              </p:nvSpPr>
              <p:spPr bwMode="auto">
                <a:xfrm>
                  <a:off x="4899" y="3505"/>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0" name="Freeform 1064">
                  <a:extLst>
                    <a:ext uri="{FF2B5EF4-FFF2-40B4-BE49-F238E27FC236}">
                      <a16:creationId xmlns:a16="http://schemas.microsoft.com/office/drawing/2014/main" xmlns="" id="{86F42324-9F05-47CC-8A21-4C93E8018632}"/>
                    </a:ext>
                  </a:extLst>
                </p:cNvPr>
                <p:cNvSpPr>
                  <a:spLocks/>
                </p:cNvSpPr>
                <p:nvPr/>
              </p:nvSpPr>
              <p:spPr bwMode="auto">
                <a:xfrm>
                  <a:off x="4899" y="3505"/>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1" name="Freeform 1065">
                  <a:extLst>
                    <a:ext uri="{FF2B5EF4-FFF2-40B4-BE49-F238E27FC236}">
                      <a16:creationId xmlns:a16="http://schemas.microsoft.com/office/drawing/2014/main" xmlns="" id="{F632CC8D-0F30-49EB-823B-0607E1007339}"/>
                    </a:ext>
                  </a:extLst>
                </p:cNvPr>
                <p:cNvSpPr>
                  <a:spLocks/>
                </p:cNvSpPr>
                <p:nvPr/>
              </p:nvSpPr>
              <p:spPr bwMode="auto">
                <a:xfrm>
                  <a:off x="4899" y="3518"/>
                  <a:ext cx="11" cy="8"/>
                </a:xfrm>
                <a:custGeom>
                  <a:avLst/>
                  <a:gdLst>
                    <a:gd name="T0" fmla="*/ 6 w 22"/>
                    <a:gd name="T1" fmla="*/ 0 h 15"/>
                    <a:gd name="T2" fmla="*/ 9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9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2" name="Freeform 1066">
                  <a:extLst>
                    <a:ext uri="{FF2B5EF4-FFF2-40B4-BE49-F238E27FC236}">
                      <a16:creationId xmlns:a16="http://schemas.microsoft.com/office/drawing/2014/main" xmlns="" id="{40988848-9CA2-4898-A33B-9E9EC8C03F4A}"/>
                    </a:ext>
                  </a:extLst>
                </p:cNvPr>
                <p:cNvSpPr>
                  <a:spLocks/>
                </p:cNvSpPr>
                <p:nvPr/>
              </p:nvSpPr>
              <p:spPr bwMode="auto">
                <a:xfrm>
                  <a:off x="4899" y="3518"/>
                  <a:ext cx="11" cy="8"/>
                </a:xfrm>
                <a:custGeom>
                  <a:avLst/>
                  <a:gdLst>
                    <a:gd name="T0" fmla="*/ 6 w 22"/>
                    <a:gd name="T1" fmla="*/ 0 h 15"/>
                    <a:gd name="T2" fmla="*/ 6 w 22"/>
                    <a:gd name="T3" fmla="*/ 0 h 15"/>
                    <a:gd name="T4" fmla="*/ 9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9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3" name="Freeform 1067">
                  <a:extLst>
                    <a:ext uri="{FF2B5EF4-FFF2-40B4-BE49-F238E27FC236}">
                      <a16:creationId xmlns:a16="http://schemas.microsoft.com/office/drawing/2014/main" xmlns="" id="{DFEBA6B7-5678-4ED5-A10C-8669ABAA7C91}"/>
                    </a:ext>
                  </a:extLst>
                </p:cNvPr>
                <p:cNvSpPr>
                  <a:spLocks/>
                </p:cNvSpPr>
                <p:nvPr/>
              </p:nvSpPr>
              <p:spPr bwMode="auto">
                <a:xfrm>
                  <a:off x="4899" y="3532"/>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4" name="Freeform 1068">
                  <a:extLst>
                    <a:ext uri="{FF2B5EF4-FFF2-40B4-BE49-F238E27FC236}">
                      <a16:creationId xmlns:a16="http://schemas.microsoft.com/office/drawing/2014/main" xmlns="" id="{5F67E96F-EE84-4DC1-BD6E-4A4C61B19801}"/>
                    </a:ext>
                  </a:extLst>
                </p:cNvPr>
                <p:cNvSpPr>
                  <a:spLocks/>
                </p:cNvSpPr>
                <p:nvPr/>
              </p:nvSpPr>
              <p:spPr bwMode="auto">
                <a:xfrm>
                  <a:off x="4899" y="3532"/>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5" name="Freeform 1069">
                  <a:extLst>
                    <a:ext uri="{FF2B5EF4-FFF2-40B4-BE49-F238E27FC236}">
                      <a16:creationId xmlns:a16="http://schemas.microsoft.com/office/drawing/2014/main" xmlns="" id="{C891AA36-1AA2-46DB-B410-A0F43809B48E}"/>
                    </a:ext>
                  </a:extLst>
                </p:cNvPr>
                <p:cNvSpPr>
                  <a:spLocks/>
                </p:cNvSpPr>
                <p:nvPr/>
              </p:nvSpPr>
              <p:spPr bwMode="auto">
                <a:xfrm>
                  <a:off x="4899" y="3545"/>
                  <a:ext cx="11" cy="7"/>
                </a:xfrm>
                <a:custGeom>
                  <a:avLst/>
                  <a:gdLst>
                    <a:gd name="T0" fmla="*/ 6 w 22"/>
                    <a:gd name="T1" fmla="*/ 0 h 14"/>
                    <a:gd name="T2" fmla="*/ 9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6" name="Freeform 1070">
                  <a:extLst>
                    <a:ext uri="{FF2B5EF4-FFF2-40B4-BE49-F238E27FC236}">
                      <a16:creationId xmlns:a16="http://schemas.microsoft.com/office/drawing/2014/main" xmlns="" id="{DF23662E-B9A8-4D27-8740-91EF0979D48A}"/>
                    </a:ext>
                  </a:extLst>
                </p:cNvPr>
                <p:cNvSpPr>
                  <a:spLocks/>
                </p:cNvSpPr>
                <p:nvPr/>
              </p:nvSpPr>
              <p:spPr bwMode="auto">
                <a:xfrm>
                  <a:off x="4899" y="3545"/>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7" name="Freeform 1071">
                  <a:extLst>
                    <a:ext uri="{FF2B5EF4-FFF2-40B4-BE49-F238E27FC236}">
                      <a16:creationId xmlns:a16="http://schemas.microsoft.com/office/drawing/2014/main" xmlns="" id="{A677AEC5-E63B-4C88-885F-2E3DFE3F8CD1}"/>
                    </a:ext>
                  </a:extLst>
                </p:cNvPr>
                <p:cNvSpPr>
                  <a:spLocks/>
                </p:cNvSpPr>
                <p:nvPr/>
              </p:nvSpPr>
              <p:spPr bwMode="auto">
                <a:xfrm>
                  <a:off x="4899" y="3558"/>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8" name="Freeform 1072">
                  <a:extLst>
                    <a:ext uri="{FF2B5EF4-FFF2-40B4-BE49-F238E27FC236}">
                      <a16:creationId xmlns:a16="http://schemas.microsoft.com/office/drawing/2014/main" xmlns="" id="{1A0C9330-0E46-4A6A-9C62-03BD7DA84BAF}"/>
                    </a:ext>
                  </a:extLst>
                </p:cNvPr>
                <p:cNvSpPr>
                  <a:spLocks/>
                </p:cNvSpPr>
                <p:nvPr/>
              </p:nvSpPr>
              <p:spPr bwMode="auto">
                <a:xfrm>
                  <a:off x="4899" y="3558"/>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9" name="Freeform 1073">
                  <a:extLst>
                    <a:ext uri="{FF2B5EF4-FFF2-40B4-BE49-F238E27FC236}">
                      <a16:creationId xmlns:a16="http://schemas.microsoft.com/office/drawing/2014/main" xmlns="" id="{23726ECA-134F-4D08-9CF5-56D689E2C020}"/>
                    </a:ext>
                  </a:extLst>
                </p:cNvPr>
                <p:cNvSpPr>
                  <a:spLocks/>
                </p:cNvSpPr>
                <p:nvPr/>
              </p:nvSpPr>
              <p:spPr bwMode="auto">
                <a:xfrm>
                  <a:off x="4899" y="3571"/>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0" name="Freeform 1074">
                  <a:extLst>
                    <a:ext uri="{FF2B5EF4-FFF2-40B4-BE49-F238E27FC236}">
                      <a16:creationId xmlns:a16="http://schemas.microsoft.com/office/drawing/2014/main" xmlns="" id="{B83F9F85-75E6-4137-B1D5-2182B1324A72}"/>
                    </a:ext>
                  </a:extLst>
                </p:cNvPr>
                <p:cNvSpPr>
                  <a:spLocks/>
                </p:cNvSpPr>
                <p:nvPr/>
              </p:nvSpPr>
              <p:spPr bwMode="auto">
                <a:xfrm>
                  <a:off x="4899" y="3571"/>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1" name="Freeform 1075">
                  <a:extLst>
                    <a:ext uri="{FF2B5EF4-FFF2-40B4-BE49-F238E27FC236}">
                      <a16:creationId xmlns:a16="http://schemas.microsoft.com/office/drawing/2014/main" xmlns="" id="{C3FB3694-E375-40E1-BBB2-3FEC635EB352}"/>
                    </a:ext>
                  </a:extLst>
                </p:cNvPr>
                <p:cNvSpPr>
                  <a:spLocks/>
                </p:cNvSpPr>
                <p:nvPr/>
              </p:nvSpPr>
              <p:spPr bwMode="auto">
                <a:xfrm>
                  <a:off x="4899" y="3584"/>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2" name="Freeform 1076">
                  <a:extLst>
                    <a:ext uri="{FF2B5EF4-FFF2-40B4-BE49-F238E27FC236}">
                      <a16:creationId xmlns:a16="http://schemas.microsoft.com/office/drawing/2014/main" xmlns="" id="{9F808F11-220A-4DA3-8405-F98E8F95DB8A}"/>
                    </a:ext>
                  </a:extLst>
                </p:cNvPr>
                <p:cNvSpPr>
                  <a:spLocks/>
                </p:cNvSpPr>
                <p:nvPr/>
              </p:nvSpPr>
              <p:spPr bwMode="auto">
                <a:xfrm>
                  <a:off x="4899" y="3584"/>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3" name="Freeform 1077">
                  <a:extLst>
                    <a:ext uri="{FF2B5EF4-FFF2-40B4-BE49-F238E27FC236}">
                      <a16:creationId xmlns:a16="http://schemas.microsoft.com/office/drawing/2014/main" xmlns="" id="{52A32450-B335-4409-9885-B698E578D940}"/>
                    </a:ext>
                  </a:extLst>
                </p:cNvPr>
                <p:cNvSpPr>
                  <a:spLocks/>
                </p:cNvSpPr>
                <p:nvPr/>
              </p:nvSpPr>
              <p:spPr bwMode="auto">
                <a:xfrm>
                  <a:off x="4899" y="3597"/>
                  <a:ext cx="11" cy="8"/>
                </a:xfrm>
                <a:custGeom>
                  <a:avLst/>
                  <a:gdLst>
                    <a:gd name="T0" fmla="*/ 6 w 22"/>
                    <a:gd name="T1" fmla="*/ 0 h 16"/>
                    <a:gd name="T2" fmla="*/ 9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9 w 22"/>
                    <a:gd name="T15" fmla="*/ 7 h 16"/>
                    <a:gd name="T16" fmla="*/ 6 w 22"/>
                    <a:gd name="T17" fmla="*/ 8 h 16"/>
                    <a:gd name="T18" fmla="*/ 3 w 22"/>
                    <a:gd name="T19" fmla="*/ 7 h 16"/>
                    <a:gd name="T20" fmla="*/ 2 w 22"/>
                    <a:gd name="T21" fmla="*/ 6 h 16"/>
                    <a:gd name="T22" fmla="*/ 1 w 22"/>
                    <a:gd name="T23" fmla="*/ 5 h 16"/>
                    <a:gd name="T24" fmla="*/ 0 w 22"/>
                    <a:gd name="T25" fmla="*/ 4 h 16"/>
                    <a:gd name="T26" fmla="*/ 1 w 22"/>
                    <a:gd name="T27" fmla="*/ 2 h 16"/>
                    <a:gd name="T28" fmla="*/ 2 w 22"/>
                    <a:gd name="T29" fmla="*/ 1 h 16"/>
                    <a:gd name="T30" fmla="*/ 3 w 22"/>
                    <a:gd name="T31" fmla="*/ 1 h 16"/>
                    <a:gd name="T32" fmla="*/ 6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2" y="0"/>
                      </a:moveTo>
                      <a:lnTo>
                        <a:pt x="17" y="2"/>
                      </a:lnTo>
                      <a:lnTo>
                        <a:pt x="19" y="3"/>
                      </a:lnTo>
                      <a:lnTo>
                        <a:pt x="21" y="5"/>
                      </a:lnTo>
                      <a:lnTo>
                        <a:pt x="22"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4" name="Freeform 1078">
                  <a:extLst>
                    <a:ext uri="{FF2B5EF4-FFF2-40B4-BE49-F238E27FC236}">
                      <a16:creationId xmlns:a16="http://schemas.microsoft.com/office/drawing/2014/main" xmlns="" id="{DE187385-0115-4C07-9B3E-72A463C942B8}"/>
                    </a:ext>
                  </a:extLst>
                </p:cNvPr>
                <p:cNvSpPr>
                  <a:spLocks/>
                </p:cNvSpPr>
                <p:nvPr/>
              </p:nvSpPr>
              <p:spPr bwMode="auto">
                <a:xfrm>
                  <a:off x="4899" y="3597"/>
                  <a:ext cx="11" cy="8"/>
                </a:xfrm>
                <a:custGeom>
                  <a:avLst/>
                  <a:gdLst>
                    <a:gd name="T0" fmla="*/ 6 w 22"/>
                    <a:gd name="T1" fmla="*/ 0 h 16"/>
                    <a:gd name="T2" fmla="*/ 6 w 22"/>
                    <a:gd name="T3" fmla="*/ 0 h 16"/>
                    <a:gd name="T4" fmla="*/ 9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9 w 22"/>
                    <a:gd name="T19" fmla="*/ 7 h 16"/>
                    <a:gd name="T20" fmla="*/ 6 w 22"/>
                    <a:gd name="T21" fmla="*/ 8 h 16"/>
                    <a:gd name="T22" fmla="*/ 6 w 22"/>
                    <a:gd name="T23" fmla="*/ 8 h 16"/>
                    <a:gd name="T24" fmla="*/ 3 w 22"/>
                    <a:gd name="T25" fmla="*/ 7 h 16"/>
                    <a:gd name="T26" fmla="*/ 2 w 22"/>
                    <a:gd name="T27" fmla="*/ 6 h 16"/>
                    <a:gd name="T28" fmla="*/ 1 w 22"/>
                    <a:gd name="T29" fmla="*/ 5 h 16"/>
                    <a:gd name="T30" fmla="*/ 0 w 22"/>
                    <a:gd name="T31" fmla="*/ 4 h 16"/>
                    <a:gd name="T32" fmla="*/ 0 w 22"/>
                    <a:gd name="T33" fmla="*/ 4 h 16"/>
                    <a:gd name="T34" fmla="*/ 1 w 22"/>
                    <a:gd name="T35" fmla="*/ 2 h 16"/>
                    <a:gd name="T36" fmla="*/ 2 w 22"/>
                    <a:gd name="T37" fmla="*/ 1 h 16"/>
                    <a:gd name="T38" fmla="*/ 3 w 22"/>
                    <a:gd name="T39" fmla="*/ 1 h 16"/>
                    <a:gd name="T40" fmla="*/ 6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2" y="0"/>
                      </a:moveTo>
                      <a:lnTo>
                        <a:pt x="12" y="0"/>
                      </a:lnTo>
                      <a:lnTo>
                        <a:pt x="17" y="2"/>
                      </a:lnTo>
                      <a:lnTo>
                        <a:pt x="19" y="3"/>
                      </a:lnTo>
                      <a:lnTo>
                        <a:pt x="21" y="5"/>
                      </a:lnTo>
                      <a:lnTo>
                        <a:pt x="22"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5" name="Freeform 1079">
                  <a:extLst>
                    <a:ext uri="{FF2B5EF4-FFF2-40B4-BE49-F238E27FC236}">
                      <a16:creationId xmlns:a16="http://schemas.microsoft.com/office/drawing/2014/main" xmlns="" id="{D01BC00F-46F6-421F-8149-B81D21A334CD}"/>
                    </a:ext>
                  </a:extLst>
                </p:cNvPr>
                <p:cNvSpPr>
                  <a:spLocks/>
                </p:cNvSpPr>
                <p:nvPr/>
              </p:nvSpPr>
              <p:spPr bwMode="auto">
                <a:xfrm>
                  <a:off x="4899" y="3611"/>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3"/>
                      </a:lnTo>
                      <a:lnTo>
                        <a:pt x="21" y="5"/>
                      </a:lnTo>
                      <a:lnTo>
                        <a:pt x="22"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6" name="Freeform 1080">
                  <a:extLst>
                    <a:ext uri="{FF2B5EF4-FFF2-40B4-BE49-F238E27FC236}">
                      <a16:creationId xmlns:a16="http://schemas.microsoft.com/office/drawing/2014/main" xmlns="" id="{1F305364-51E8-400E-9877-750CE81C7886}"/>
                    </a:ext>
                  </a:extLst>
                </p:cNvPr>
                <p:cNvSpPr>
                  <a:spLocks/>
                </p:cNvSpPr>
                <p:nvPr/>
              </p:nvSpPr>
              <p:spPr bwMode="auto">
                <a:xfrm>
                  <a:off x="4899" y="3611"/>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3"/>
                      </a:lnTo>
                      <a:lnTo>
                        <a:pt x="21" y="5"/>
                      </a:lnTo>
                      <a:lnTo>
                        <a:pt x="22"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7" name="Freeform 1081">
                  <a:extLst>
                    <a:ext uri="{FF2B5EF4-FFF2-40B4-BE49-F238E27FC236}">
                      <a16:creationId xmlns:a16="http://schemas.microsoft.com/office/drawing/2014/main" xmlns="" id="{48AB27AE-5181-4FBA-9940-E4E1750E7CE4}"/>
                    </a:ext>
                  </a:extLst>
                </p:cNvPr>
                <p:cNvSpPr>
                  <a:spLocks/>
                </p:cNvSpPr>
                <p:nvPr/>
              </p:nvSpPr>
              <p:spPr bwMode="auto">
                <a:xfrm>
                  <a:off x="4899" y="3624"/>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8" name="Freeform 1082">
                  <a:extLst>
                    <a:ext uri="{FF2B5EF4-FFF2-40B4-BE49-F238E27FC236}">
                      <a16:creationId xmlns:a16="http://schemas.microsoft.com/office/drawing/2014/main" xmlns="" id="{789C3F27-67DC-4CEB-B280-CE758EB5CBE6}"/>
                    </a:ext>
                  </a:extLst>
                </p:cNvPr>
                <p:cNvSpPr>
                  <a:spLocks/>
                </p:cNvSpPr>
                <p:nvPr/>
              </p:nvSpPr>
              <p:spPr bwMode="auto">
                <a:xfrm>
                  <a:off x="4899" y="3624"/>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9" name="Freeform 1083">
                  <a:extLst>
                    <a:ext uri="{FF2B5EF4-FFF2-40B4-BE49-F238E27FC236}">
                      <a16:creationId xmlns:a16="http://schemas.microsoft.com/office/drawing/2014/main" xmlns="" id="{EEDFC6B7-988F-4919-B94E-4F8A59F05AA3}"/>
                    </a:ext>
                  </a:extLst>
                </p:cNvPr>
                <p:cNvSpPr>
                  <a:spLocks/>
                </p:cNvSpPr>
                <p:nvPr/>
              </p:nvSpPr>
              <p:spPr bwMode="auto">
                <a:xfrm>
                  <a:off x="4899" y="3638"/>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9367" name="Freeform 1084">
                <a:extLst>
                  <a:ext uri="{FF2B5EF4-FFF2-40B4-BE49-F238E27FC236}">
                    <a16:creationId xmlns:a16="http://schemas.microsoft.com/office/drawing/2014/main" xmlns="" id="{00A54C31-F968-40CD-87A4-95E45607C3C5}"/>
                  </a:ext>
                </a:extLst>
              </p:cNvPr>
              <p:cNvSpPr>
                <a:spLocks/>
              </p:cNvSpPr>
              <p:nvPr/>
            </p:nvSpPr>
            <p:spPr bwMode="auto">
              <a:xfrm>
                <a:off x="4899" y="3638"/>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8" name="Freeform 1085">
                <a:extLst>
                  <a:ext uri="{FF2B5EF4-FFF2-40B4-BE49-F238E27FC236}">
                    <a16:creationId xmlns:a16="http://schemas.microsoft.com/office/drawing/2014/main" xmlns="" id="{66824FF5-B7ED-413F-B4A5-807257AF9261}"/>
                  </a:ext>
                </a:extLst>
              </p:cNvPr>
              <p:cNvSpPr>
                <a:spLocks/>
              </p:cNvSpPr>
              <p:nvPr/>
            </p:nvSpPr>
            <p:spPr bwMode="auto">
              <a:xfrm>
                <a:off x="4899" y="3651"/>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9" name="Freeform 1086">
                <a:extLst>
                  <a:ext uri="{FF2B5EF4-FFF2-40B4-BE49-F238E27FC236}">
                    <a16:creationId xmlns:a16="http://schemas.microsoft.com/office/drawing/2014/main" xmlns="" id="{AE93F405-B4FE-4C0D-B358-0F8A03A415CA}"/>
                  </a:ext>
                </a:extLst>
              </p:cNvPr>
              <p:cNvSpPr>
                <a:spLocks/>
              </p:cNvSpPr>
              <p:nvPr/>
            </p:nvSpPr>
            <p:spPr bwMode="auto">
              <a:xfrm>
                <a:off x="4899" y="3651"/>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16" name="Group 1087">
              <a:extLst>
                <a:ext uri="{FF2B5EF4-FFF2-40B4-BE49-F238E27FC236}">
                  <a16:creationId xmlns:a16="http://schemas.microsoft.com/office/drawing/2014/main" xmlns="" id="{2C33877C-7E00-4838-8DC2-8F7DC02C9EB6}"/>
                </a:ext>
              </a:extLst>
            </p:cNvPr>
            <p:cNvGrpSpPr>
              <a:grpSpLocks/>
            </p:cNvGrpSpPr>
            <p:nvPr/>
          </p:nvGrpSpPr>
          <p:grpSpPr bwMode="auto">
            <a:xfrm>
              <a:off x="4704" y="3120"/>
              <a:ext cx="576" cy="384"/>
              <a:chOff x="4308" y="3343"/>
              <a:chExt cx="628" cy="361"/>
            </a:xfrm>
          </p:grpSpPr>
          <p:sp>
            <p:nvSpPr>
              <p:cNvPr id="18636" name="Freeform 1088">
                <a:extLst>
                  <a:ext uri="{FF2B5EF4-FFF2-40B4-BE49-F238E27FC236}">
                    <a16:creationId xmlns:a16="http://schemas.microsoft.com/office/drawing/2014/main" xmlns="" id="{8079C157-8C4B-4C57-A631-8227669FBEA8}"/>
                  </a:ext>
                </a:extLst>
              </p:cNvPr>
              <p:cNvSpPr>
                <a:spLocks/>
              </p:cNvSpPr>
              <p:nvPr/>
            </p:nvSpPr>
            <p:spPr bwMode="auto">
              <a:xfrm>
                <a:off x="4308" y="3343"/>
                <a:ext cx="607" cy="13"/>
              </a:xfrm>
              <a:custGeom>
                <a:avLst/>
                <a:gdLst>
                  <a:gd name="T0" fmla="*/ 11 w 1213"/>
                  <a:gd name="T1" fmla="*/ 13 h 27"/>
                  <a:gd name="T2" fmla="*/ 607 w 1213"/>
                  <a:gd name="T3" fmla="*/ 13 h 27"/>
                  <a:gd name="T4" fmla="*/ 596 w 1213"/>
                  <a:gd name="T5" fmla="*/ 0 h 27"/>
                  <a:gd name="T6" fmla="*/ 0 w 1213"/>
                  <a:gd name="T7" fmla="*/ 0 h 27"/>
                  <a:gd name="T8" fmla="*/ 11 w 1213"/>
                  <a:gd name="T9" fmla="*/ 13 h 27"/>
                  <a:gd name="T10" fmla="*/ 0 60000 65536"/>
                  <a:gd name="T11" fmla="*/ 0 60000 65536"/>
                  <a:gd name="T12" fmla="*/ 0 60000 65536"/>
                  <a:gd name="T13" fmla="*/ 0 60000 65536"/>
                  <a:gd name="T14" fmla="*/ 0 60000 65536"/>
                  <a:gd name="T15" fmla="*/ 0 w 1213"/>
                  <a:gd name="T16" fmla="*/ 0 h 27"/>
                  <a:gd name="T17" fmla="*/ 1213 w 1213"/>
                  <a:gd name="T18" fmla="*/ 27 h 27"/>
                </a:gdLst>
                <a:ahLst/>
                <a:cxnLst>
                  <a:cxn ang="T10">
                    <a:pos x="T0" y="T1"/>
                  </a:cxn>
                  <a:cxn ang="T11">
                    <a:pos x="T2" y="T3"/>
                  </a:cxn>
                  <a:cxn ang="T12">
                    <a:pos x="T4" y="T5"/>
                  </a:cxn>
                  <a:cxn ang="T13">
                    <a:pos x="T6" y="T7"/>
                  </a:cxn>
                  <a:cxn ang="T14">
                    <a:pos x="T8" y="T9"/>
                  </a:cxn>
                </a:cxnLst>
                <a:rect l="T15" t="T16" r="T17" b="T18"/>
                <a:pathLst>
                  <a:path w="1213" h="27">
                    <a:moveTo>
                      <a:pt x="21" y="27"/>
                    </a:moveTo>
                    <a:lnTo>
                      <a:pt x="1213" y="27"/>
                    </a:lnTo>
                    <a:lnTo>
                      <a:pt x="1192" y="0"/>
                    </a:lnTo>
                    <a:lnTo>
                      <a:pt x="0" y="0"/>
                    </a:lnTo>
                    <a:lnTo>
                      <a:pt x="21" y="27"/>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7" name="Freeform 1089">
                <a:extLst>
                  <a:ext uri="{FF2B5EF4-FFF2-40B4-BE49-F238E27FC236}">
                    <a16:creationId xmlns:a16="http://schemas.microsoft.com/office/drawing/2014/main" xmlns="" id="{E26EEAED-1782-46EF-B584-509CBB0EE99F}"/>
                  </a:ext>
                </a:extLst>
              </p:cNvPr>
              <p:cNvSpPr>
                <a:spLocks/>
              </p:cNvSpPr>
              <p:nvPr/>
            </p:nvSpPr>
            <p:spPr bwMode="auto">
              <a:xfrm>
                <a:off x="4308" y="3343"/>
                <a:ext cx="607" cy="13"/>
              </a:xfrm>
              <a:custGeom>
                <a:avLst/>
                <a:gdLst>
                  <a:gd name="T0" fmla="*/ 11 w 1213"/>
                  <a:gd name="T1" fmla="*/ 13 h 27"/>
                  <a:gd name="T2" fmla="*/ 607 w 1213"/>
                  <a:gd name="T3" fmla="*/ 13 h 27"/>
                  <a:gd name="T4" fmla="*/ 596 w 1213"/>
                  <a:gd name="T5" fmla="*/ 0 h 27"/>
                  <a:gd name="T6" fmla="*/ 0 w 1213"/>
                  <a:gd name="T7" fmla="*/ 0 h 27"/>
                  <a:gd name="T8" fmla="*/ 11 w 1213"/>
                  <a:gd name="T9" fmla="*/ 13 h 27"/>
                  <a:gd name="T10" fmla="*/ 0 60000 65536"/>
                  <a:gd name="T11" fmla="*/ 0 60000 65536"/>
                  <a:gd name="T12" fmla="*/ 0 60000 65536"/>
                  <a:gd name="T13" fmla="*/ 0 60000 65536"/>
                  <a:gd name="T14" fmla="*/ 0 60000 65536"/>
                  <a:gd name="T15" fmla="*/ 0 w 1213"/>
                  <a:gd name="T16" fmla="*/ 0 h 27"/>
                  <a:gd name="T17" fmla="*/ 1213 w 1213"/>
                  <a:gd name="T18" fmla="*/ 27 h 27"/>
                </a:gdLst>
                <a:ahLst/>
                <a:cxnLst>
                  <a:cxn ang="T10">
                    <a:pos x="T0" y="T1"/>
                  </a:cxn>
                  <a:cxn ang="T11">
                    <a:pos x="T2" y="T3"/>
                  </a:cxn>
                  <a:cxn ang="T12">
                    <a:pos x="T4" y="T5"/>
                  </a:cxn>
                  <a:cxn ang="T13">
                    <a:pos x="T6" y="T7"/>
                  </a:cxn>
                  <a:cxn ang="T14">
                    <a:pos x="T8" y="T9"/>
                  </a:cxn>
                </a:cxnLst>
                <a:rect l="T15" t="T16" r="T17" b="T18"/>
                <a:pathLst>
                  <a:path w="1213" h="27">
                    <a:moveTo>
                      <a:pt x="21" y="27"/>
                    </a:moveTo>
                    <a:lnTo>
                      <a:pt x="1213" y="27"/>
                    </a:lnTo>
                    <a:lnTo>
                      <a:pt x="1192" y="0"/>
                    </a:lnTo>
                    <a:lnTo>
                      <a:pt x="0" y="0"/>
                    </a:lnTo>
                    <a:lnTo>
                      <a:pt x="21" y="2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8" name="Freeform 1090">
                <a:extLst>
                  <a:ext uri="{FF2B5EF4-FFF2-40B4-BE49-F238E27FC236}">
                    <a16:creationId xmlns:a16="http://schemas.microsoft.com/office/drawing/2014/main" xmlns="" id="{C20F22DF-003B-4940-94D9-CE0272AB7591}"/>
                  </a:ext>
                </a:extLst>
              </p:cNvPr>
              <p:cNvSpPr>
                <a:spLocks/>
              </p:cNvSpPr>
              <p:nvPr/>
            </p:nvSpPr>
            <p:spPr bwMode="auto">
              <a:xfrm>
                <a:off x="4308" y="3343"/>
                <a:ext cx="11" cy="349"/>
              </a:xfrm>
              <a:custGeom>
                <a:avLst/>
                <a:gdLst>
                  <a:gd name="T0" fmla="*/ 11 w 21"/>
                  <a:gd name="T1" fmla="*/ 349 h 699"/>
                  <a:gd name="T2" fmla="*/ 11 w 21"/>
                  <a:gd name="T3" fmla="*/ 13 h 699"/>
                  <a:gd name="T4" fmla="*/ 0 w 21"/>
                  <a:gd name="T5" fmla="*/ 0 h 699"/>
                  <a:gd name="T6" fmla="*/ 0 w 21"/>
                  <a:gd name="T7" fmla="*/ 336 h 699"/>
                  <a:gd name="T8" fmla="*/ 11 w 21"/>
                  <a:gd name="T9" fmla="*/ 349 h 699"/>
                  <a:gd name="T10" fmla="*/ 0 60000 65536"/>
                  <a:gd name="T11" fmla="*/ 0 60000 65536"/>
                  <a:gd name="T12" fmla="*/ 0 60000 65536"/>
                  <a:gd name="T13" fmla="*/ 0 60000 65536"/>
                  <a:gd name="T14" fmla="*/ 0 60000 65536"/>
                  <a:gd name="T15" fmla="*/ 0 w 21"/>
                  <a:gd name="T16" fmla="*/ 0 h 699"/>
                  <a:gd name="T17" fmla="*/ 21 w 21"/>
                  <a:gd name="T18" fmla="*/ 699 h 699"/>
                </a:gdLst>
                <a:ahLst/>
                <a:cxnLst>
                  <a:cxn ang="T10">
                    <a:pos x="T0" y="T1"/>
                  </a:cxn>
                  <a:cxn ang="T11">
                    <a:pos x="T2" y="T3"/>
                  </a:cxn>
                  <a:cxn ang="T12">
                    <a:pos x="T4" y="T5"/>
                  </a:cxn>
                  <a:cxn ang="T13">
                    <a:pos x="T6" y="T7"/>
                  </a:cxn>
                  <a:cxn ang="T14">
                    <a:pos x="T8" y="T9"/>
                  </a:cxn>
                </a:cxnLst>
                <a:rect l="T15" t="T16" r="T17" b="T18"/>
                <a:pathLst>
                  <a:path w="21" h="699">
                    <a:moveTo>
                      <a:pt x="21" y="699"/>
                    </a:moveTo>
                    <a:lnTo>
                      <a:pt x="21" y="27"/>
                    </a:lnTo>
                    <a:lnTo>
                      <a:pt x="0" y="0"/>
                    </a:lnTo>
                    <a:lnTo>
                      <a:pt x="0" y="673"/>
                    </a:lnTo>
                    <a:lnTo>
                      <a:pt x="21" y="699"/>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9" name="Freeform 1091">
                <a:extLst>
                  <a:ext uri="{FF2B5EF4-FFF2-40B4-BE49-F238E27FC236}">
                    <a16:creationId xmlns:a16="http://schemas.microsoft.com/office/drawing/2014/main" xmlns="" id="{292199B9-9ECD-4AE0-B08D-5A4F06AC9246}"/>
                  </a:ext>
                </a:extLst>
              </p:cNvPr>
              <p:cNvSpPr>
                <a:spLocks/>
              </p:cNvSpPr>
              <p:nvPr/>
            </p:nvSpPr>
            <p:spPr bwMode="auto">
              <a:xfrm>
                <a:off x="4308" y="3343"/>
                <a:ext cx="11" cy="349"/>
              </a:xfrm>
              <a:custGeom>
                <a:avLst/>
                <a:gdLst>
                  <a:gd name="T0" fmla="*/ 11 w 21"/>
                  <a:gd name="T1" fmla="*/ 349 h 699"/>
                  <a:gd name="T2" fmla="*/ 11 w 21"/>
                  <a:gd name="T3" fmla="*/ 13 h 699"/>
                  <a:gd name="T4" fmla="*/ 0 w 21"/>
                  <a:gd name="T5" fmla="*/ 0 h 699"/>
                  <a:gd name="T6" fmla="*/ 0 w 21"/>
                  <a:gd name="T7" fmla="*/ 336 h 699"/>
                  <a:gd name="T8" fmla="*/ 11 w 21"/>
                  <a:gd name="T9" fmla="*/ 349 h 699"/>
                  <a:gd name="T10" fmla="*/ 0 60000 65536"/>
                  <a:gd name="T11" fmla="*/ 0 60000 65536"/>
                  <a:gd name="T12" fmla="*/ 0 60000 65536"/>
                  <a:gd name="T13" fmla="*/ 0 60000 65536"/>
                  <a:gd name="T14" fmla="*/ 0 60000 65536"/>
                  <a:gd name="T15" fmla="*/ 0 w 21"/>
                  <a:gd name="T16" fmla="*/ 0 h 699"/>
                  <a:gd name="T17" fmla="*/ 21 w 21"/>
                  <a:gd name="T18" fmla="*/ 699 h 699"/>
                </a:gdLst>
                <a:ahLst/>
                <a:cxnLst>
                  <a:cxn ang="T10">
                    <a:pos x="T0" y="T1"/>
                  </a:cxn>
                  <a:cxn ang="T11">
                    <a:pos x="T2" y="T3"/>
                  </a:cxn>
                  <a:cxn ang="T12">
                    <a:pos x="T4" y="T5"/>
                  </a:cxn>
                  <a:cxn ang="T13">
                    <a:pos x="T6" y="T7"/>
                  </a:cxn>
                  <a:cxn ang="T14">
                    <a:pos x="T8" y="T9"/>
                  </a:cxn>
                </a:cxnLst>
                <a:rect l="T15" t="T16" r="T17" b="T18"/>
                <a:pathLst>
                  <a:path w="21" h="699">
                    <a:moveTo>
                      <a:pt x="21" y="699"/>
                    </a:moveTo>
                    <a:lnTo>
                      <a:pt x="21" y="27"/>
                    </a:lnTo>
                    <a:lnTo>
                      <a:pt x="0" y="0"/>
                    </a:lnTo>
                    <a:lnTo>
                      <a:pt x="0" y="673"/>
                    </a:lnTo>
                    <a:lnTo>
                      <a:pt x="21" y="699"/>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0" name="Rectangle 1092">
                <a:extLst>
                  <a:ext uri="{FF2B5EF4-FFF2-40B4-BE49-F238E27FC236}">
                    <a16:creationId xmlns:a16="http://schemas.microsoft.com/office/drawing/2014/main" xmlns="" id="{D8961764-A2AB-4E02-9533-C861F08FF1E7}"/>
                  </a:ext>
                </a:extLst>
              </p:cNvPr>
              <p:cNvSpPr>
                <a:spLocks noChangeArrowheads="1"/>
              </p:cNvSpPr>
              <p:nvPr/>
            </p:nvSpPr>
            <p:spPr bwMode="auto">
              <a:xfrm>
                <a:off x="4319" y="3356"/>
                <a:ext cx="596" cy="336"/>
              </a:xfrm>
              <a:prstGeom prst="rect">
                <a:avLst/>
              </a:prstGeom>
              <a:solidFill>
                <a:srgbClr val="7F7F7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1" name="Rectangle 1093">
                <a:extLst>
                  <a:ext uri="{FF2B5EF4-FFF2-40B4-BE49-F238E27FC236}">
                    <a16:creationId xmlns:a16="http://schemas.microsoft.com/office/drawing/2014/main" xmlns="" id="{8247BAD4-D84D-4D7E-B271-01A81644BFB2}"/>
                  </a:ext>
                </a:extLst>
              </p:cNvPr>
              <p:cNvSpPr>
                <a:spLocks noChangeArrowheads="1"/>
              </p:cNvSpPr>
              <p:nvPr/>
            </p:nvSpPr>
            <p:spPr bwMode="auto">
              <a:xfrm>
                <a:off x="4319" y="3356"/>
                <a:ext cx="596" cy="33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2" name="Freeform 1094">
                <a:extLst>
                  <a:ext uri="{FF2B5EF4-FFF2-40B4-BE49-F238E27FC236}">
                    <a16:creationId xmlns:a16="http://schemas.microsoft.com/office/drawing/2014/main" xmlns="" id="{AFF462FC-AF34-4E03-96F1-EA276AB8528F}"/>
                  </a:ext>
                </a:extLst>
              </p:cNvPr>
              <p:cNvSpPr>
                <a:spLocks/>
              </p:cNvSpPr>
              <p:nvPr/>
            </p:nvSpPr>
            <p:spPr bwMode="auto">
              <a:xfrm>
                <a:off x="4348" y="3371"/>
                <a:ext cx="588" cy="39"/>
              </a:xfrm>
              <a:custGeom>
                <a:avLst/>
                <a:gdLst>
                  <a:gd name="T0" fmla="*/ 73 w 1174"/>
                  <a:gd name="T1" fmla="*/ 39 h 80"/>
                  <a:gd name="T2" fmla="*/ 588 w 1174"/>
                  <a:gd name="T3" fmla="*/ 39 h 80"/>
                  <a:gd name="T4" fmla="*/ 515 w 1174"/>
                  <a:gd name="T5" fmla="*/ 0 h 80"/>
                  <a:gd name="T6" fmla="*/ 0 w 1174"/>
                  <a:gd name="T7" fmla="*/ 0 h 80"/>
                  <a:gd name="T8" fmla="*/ 73 w 1174"/>
                  <a:gd name="T9" fmla="*/ 39 h 80"/>
                  <a:gd name="T10" fmla="*/ 0 60000 65536"/>
                  <a:gd name="T11" fmla="*/ 0 60000 65536"/>
                  <a:gd name="T12" fmla="*/ 0 60000 65536"/>
                  <a:gd name="T13" fmla="*/ 0 60000 65536"/>
                  <a:gd name="T14" fmla="*/ 0 60000 65536"/>
                  <a:gd name="T15" fmla="*/ 0 w 1174"/>
                  <a:gd name="T16" fmla="*/ 0 h 80"/>
                  <a:gd name="T17" fmla="*/ 1174 w 1174"/>
                  <a:gd name="T18" fmla="*/ 80 h 80"/>
                </a:gdLst>
                <a:ahLst/>
                <a:cxnLst>
                  <a:cxn ang="T10">
                    <a:pos x="T0" y="T1"/>
                  </a:cxn>
                  <a:cxn ang="T11">
                    <a:pos x="T2" y="T3"/>
                  </a:cxn>
                  <a:cxn ang="T12">
                    <a:pos x="T4" y="T5"/>
                  </a:cxn>
                  <a:cxn ang="T13">
                    <a:pos x="T6" y="T7"/>
                  </a:cxn>
                  <a:cxn ang="T14">
                    <a:pos x="T8" y="T9"/>
                  </a:cxn>
                </a:cxnLst>
                <a:rect l="T15" t="T16" r="T17" b="T18"/>
                <a:pathLst>
                  <a:path w="1174" h="80">
                    <a:moveTo>
                      <a:pt x="146" y="80"/>
                    </a:moveTo>
                    <a:lnTo>
                      <a:pt x="1174" y="80"/>
                    </a:lnTo>
                    <a:lnTo>
                      <a:pt x="1028" y="0"/>
                    </a:lnTo>
                    <a:lnTo>
                      <a:pt x="0" y="0"/>
                    </a:lnTo>
                    <a:lnTo>
                      <a:pt x="146" y="8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3" name="Freeform 1095">
                <a:extLst>
                  <a:ext uri="{FF2B5EF4-FFF2-40B4-BE49-F238E27FC236}">
                    <a16:creationId xmlns:a16="http://schemas.microsoft.com/office/drawing/2014/main" xmlns="" id="{0A6E0162-EC65-4569-A8BD-3CC000AA156B}"/>
                  </a:ext>
                </a:extLst>
              </p:cNvPr>
              <p:cNvSpPr>
                <a:spLocks/>
              </p:cNvSpPr>
              <p:nvPr/>
            </p:nvSpPr>
            <p:spPr bwMode="auto">
              <a:xfrm>
                <a:off x="4348" y="3371"/>
                <a:ext cx="588" cy="39"/>
              </a:xfrm>
              <a:custGeom>
                <a:avLst/>
                <a:gdLst>
                  <a:gd name="T0" fmla="*/ 73 w 1174"/>
                  <a:gd name="T1" fmla="*/ 39 h 80"/>
                  <a:gd name="T2" fmla="*/ 588 w 1174"/>
                  <a:gd name="T3" fmla="*/ 39 h 80"/>
                  <a:gd name="T4" fmla="*/ 515 w 1174"/>
                  <a:gd name="T5" fmla="*/ 0 h 80"/>
                  <a:gd name="T6" fmla="*/ 0 w 1174"/>
                  <a:gd name="T7" fmla="*/ 0 h 80"/>
                  <a:gd name="T8" fmla="*/ 73 w 1174"/>
                  <a:gd name="T9" fmla="*/ 39 h 80"/>
                  <a:gd name="T10" fmla="*/ 0 60000 65536"/>
                  <a:gd name="T11" fmla="*/ 0 60000 65536"/>
                  <a:gd name="T12" fmla="*/ 0 60000 65536"/>
                  <a:gd name="T13" fmla="*/ 0 60000 65536"/>
                  <a:gd name="T14" fmla="*/ 0 60000 65536"/>
                  <a:gd name="T15" fmla="*/ 0 w 1174"/>
                  <a:gd name="T16" fmla="*/ 0 h 80"/>
                  <a:gd name="T17" fmla="*/ 1174 w 1174"/>
                  <a:gd name="T18" fmla="*/ 80 h 80"/>
                </a:gdLst>
                <a:ahLst/>
                <a:cxnLst>
                  <a:cxn ang="T10">
                    <a:pos x="T0" y="T1"/>
                  </a:cxn>
                  <a:cxn ang="T11">
                    <a:pos x="T2" y="T3"/>
                  </a:cxn>
                  <a:cxn ang="T12">
                    <a:pos x="T4" y="T5"/>
                  </a:cxn>
                  <a:cxn ang="T13">
                    <a:pos x="T6" y="T7"/>
                  </a:cxn>
                  <a:cxn ang="T14">
                    <a:pos x="T8" y="T9"/>
                  </a:cxn>
                </a:cxnLst>
                <a:rect l="T15" t="T16" r="T17" b="T18"/>
                <a:pathLst>
                  <a:path w="1174" h="80">
                    <a:moveTo>
                      <a:pt x="146" y="80"/>
                    </a:moveTo>
                    <a:lnTo>
                      <a:pt x="1174" y="80"/>
                    </a:lnTo>
                    <a:lnTo>
                      <a:pt x="1028" y="0"/>
                    </a:lnTo>
                    <a:lnTo>
                      <a:pt x="0" y="0"/>
                    </a:lnTo>
                    <a:lnTo>
                      <a:pt x="146" y="8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4" name="Freeform 1096">
                <a:extLst>
                  <a:ext uri="{FF2B5EF4-FFF2-40B4-BE49-F238E27FC236}">
                    <a16:creationId xmlns:a16="http://schemas.microsoft.com/office/drawing/2014/main" xmlns="" id="{3158743D-C704-4179-A9AA-29A2D82E49B6}"/>
                  </a:ext>
                </a:extLst>
              </p:cNvPr>
              <p:cNvSpPr>
                <a:spLocks/>
              </p:cNvSpPr>
              <p:nvPr/>
            </p:nvSpPr>
            <p:spPr bwMode="auto">
              <a:xfrm>
                <a:off x="4348" y="3371"/>
                <a:ext cx="73" cy="333"/>
              </a:xfrm>
              <a:custGeom>
                <a:avLst/>
                <a:gdLst>
                  <a:gd name="T0" fmla="*/ 73 w 146"/>
                  <a:gd name="T1" fmla="*/ 333 h 667"/>
                  <a:gd name="T2" fmla="*/ 73 w 146"/>
                  <a:gd name="T3" fmla="*/ 40 h 667"/>
                  <a:gd name="T4" fmla="*/ 0 w 146"/>
                  <a:gd name="T5" fmla="*/ 0 h 667"/>
                  <a:gd name="T6" fmla="*/ 0 w 146"/>
                  <a:gd name="T7" fmla="*/ 293 h 667"/>
                  <a:gd name="T8" fmla="*/ 73 w 146"/>
                  <a:gd name="T9" fmla="*/ 333 h 667"/>
                  <a:gd name="T10" fmla="*/ 0 60000 65536"/>
                  <a:gd name="T11" fmla="*/ 0 60000 65536"/>
                  <a:gd name="T12" fmla="*/ 0 60000 65536"/>
                  <a:gd name="T13" fmla="*/ 0 60000 65536"/>
                  <a:gd name="T14" fmla="*/ 0 60000 65536"/>
                  <a:gd name="T15" fmla="*/ 0 w 146"/>
                  <a:gd name="T16" fmla="*/ 0 h 667"/>
                  <a:gd name="T17" fmla="*/ 146 w 146"/>
                  <a:gd name="T18" fmla="*/ 667 h 667"/>
                </a:gdLst>
                <a:ahLst/>
                <a:cxnLst>
                  <a:cxn ang="T10">
                    <a:pos x="T0" y="T1"/>
                  </a:cxn>
                  <a:cxn ang="T11">
                    <a:pos x="T2" y="T3"/>
                  </a:cxn>
                  <a:cxn ang="T12">
                    <a:pos x="T4" y="T5"/>
                  </a:cxn>
                  <a:cxn ang="T13">
                    <a:pos x="T6" y="T7"/>
                  </a:cxn>
                  <a:cxn ang="T14">
                    <a:pos x="T8" y="T9"/>
                  </a:cxn>
                </a:cxnLst>
                <a:rect l="T15" t="T16" r="T17" b="T18"/>
                <a:pathLst>
                  <a:path w="146" h="667">
                    <a:moveTo>
                      <a:pt x="146" y="667"/>
                    </a:moveTo>
                    <a:lnTo>
                      <a:pt x="146" y="80"/>
                    </a:lnTo>
                    <a:lnTo>
                      <a:pt x="0" y="0"/>
                    </a:lnTo>
                    <a:lnTo>
                      <a:pt x="0" y="587"/>
                    </a:lnTo>
                    <a:lnTo>
                      <a:pt x="146" y="667"/>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5" name="Freeform 1097">
                <a:extLst>
                  <a:ext uri="{FF2B5EF4-FFF2-40B4-BE49-F238E27FC236}">
                    <a16:creationId xmlns:a16="http://schemas.microsoft.com/office/drawing/2014/main" xmlns="" id="{3BB5E533-EC6F-4DF7-98DD-59D0BFA85891}"/>
                  </a:ext>
                </a:extLst>
              </p:cNvPr>
              <p:cNvSpPr>
                <a:spLocks/>
              </p:cNvSpPr>
              <p:nvPr/>
            </p:nvSpPr>
            <p:spPr bwMode="auto">
              <a:xfrm>
                <a:off x="4348" y="3371"/>
                <a:ext cx="73" cy="333"/>
              </a:xfrm>
              <a:custGeom>
                <a:avLst/>
                <a:gdLst>
                  <a:gd name="T0" fmla="*/ 73 w 146"/>
                  <a:gd name="T1" fmla="*/ 333 h 667"/>
                  <a:gd name="T2" fmla="*/ 73 w 146"/>
                  <a:gd name="T3" fmla="*/ 40 h 667"/>
                  <a:gd name="T4" fmla="*/ 0 w 146"/>
                  <a:gd name="T5" fmla="*/ 0 h 667"/>
                  <a:gd name="T6" fmla="*/ 0 w 146"/>
                  <a:gd name="T7" fmla="*/ 293 h 667"/>
                  <a:gd name="T8" fmla="*/ 73 w 146"/>
                  <a:gd name="T9" fmla="*/ 333 h 667"/>
                  <a:gd name="T10" fmla="*/ 0 60000 65536"/>
                  <a:gd name="T11" fmla="*/ 0 60000 65536"/>
                  <a:gd name="T12" fmla="*/ 0 60000 65536"/>
                  <a:gd name="T13" fmla="*/ 0 60000 65536"/>
                  <a:gd name="T14" fmla="*/ 0 60000 65536"/>
                  <a:gd name="T15" fmla="*/ 0 w 146"/>
                  <a:gd name="T16" fmla="*/ 0 h 667"/>
                  <a:gd name="T17" fmla="*/ 146 w 146"/>
                  <a:gd name="T18" fmla="*/ 667 h 667"/>
                </a:gdLst>
                <a:ahLst/>
                <a:cxnLst>
                  <a:cxn ang="T10">
                    <a:pos x="T0" y="T1"/>
                  </a:cxn>
                  <a:cxn ang="T11">
                    <a:pos x="T2" y="T3"/>
                  </a:cxn>
                  <a:cxn ang="T12">
                    <a:pos x="T4" y="T5"/>
                  </a:cxn>
                  <a:cxn ang="T13">
                    <a:pos x="T6" y="T7"/>
                  </a:cxn>
                  <a:cxn ang="T14">
                    <a:pos x="T8" y="T9"/>
                  </a:cxn>
                </a:cxnLst>
                <a:rect l="T15" t="T16" r="T17" b="T18"/>
                <a:pathLst>
                  <a:path w="146" h="667">
                    <a:moveTo>
                      <a:pt x="146" y="667"/>
                    </a:moveTo>
                    <a:lnTo>
                      <a:pt x="146" y="80"/>
                    </a:lnTo>
                    <a:lnTo>
                      <a:pt x="0" y="0"/>
                    </a:lnTo>
                    <a:lnTo>
                      <a:pt x="0" y="587"/>
                    </a:lnTo>
                    <a:lnTo>
                      <a:pt x="146" y="66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6" name="Rectangle 1098">
                <a:extLst>
                  <a:ext uri="{FF2B5EF4-FFF2-40B4-BE49-F238E27FC236}">
                    <a16:creationId xmlns:a16="http://schemas.microsoft.com/office/drawing/2014/main" xmlns="" id="{5CE74137-7203-469A-8498-65F05AB72FBF}"/>
                  </a:ext>
                </a:extLst>
              </p:cNvPr>
              <p:cNvSpPr>
                <a:spLocks noChangeArrowheads="1"/>
              </p:cNvSpPr>
              <p:nvPr/>
            </p:nvSpPr>
            <p:spPr bwMode="auto">
              <a:xfrm>
                <a:off x="4421" y="3410"/>
                <a:ext cx="515" cy="294"/>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7" name="Rectangle 1099">
                <a:extLst>
                  <a:ext uri="{FF2B5EF4-FFF2-40B4-BE49-F238E27FC236}">
                    <a16:creationId xmlns:a16="http://schemas.microsoft.com/office/drawing/2014/main" xmlns="" id="{F8A90724-D6BB-424F-A043-93AA4F7960A4}"/>
                  </a:ext>
                </a:extLst>
              </p:cNvPr>
              <p:cNvSpPr>
                <a:spLocks noChangeArrowheads="1"/>
              </p:cNvSpPr>
              <p:nvPr/>
            </p:nvSpPr>
            <p:spPr bwMode="auto">
              <a:xfrm>
                <a:off x="4421" y="3410"/>
                <a:ext cx="515" cy="29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8" name="Freeform 1100">
                <a:extLst>
                  <a:ext uri="{FF2B5EF4-FFF2-40B4-BE49-F238E27FC236}">
                    <a16:creationId xmlns:a16="http://schemas.microsoft.com/office/drawing/2014/main" xmlns="" id="{31DFDA2D-676C-40B7-9785-CF1AA65CA43A}"/>
                  </a:ext>
                </a:extLst>
              </p:cNvPr>
              <p:cNvSpPr>
                <a:spLocks/>
              </p:cNvSpPr>
              <p:nvPr/>
            </p:nvSpPr>
            <p:spPr bwMode="auto">
              <a:xfrm>
                <a:off x="4427" y="3417"/>
                <a:ext cx="130" cy="279"/>
              </a:xfrm>
              <a:custGeom>
                <a:avLst/>
                <a:gdLst>
                  <a:gd name="T0" fmla="*/ 6 w 260"/>
                  <a:gd name="T1" fmla="*/ 0 h 558"/>
                  <a:gd name="T2" fmla="*/ 123 w 260"/>
                  <a:gd name="T3" fmla="*/ 0 h 558"/>
                  <a:gd name="T4" fmla="*/ 126 w 260"/>
                  <a:gd name="T5" fmla="*/ 1 h 558"/>
                  <a:gd name="T6" fmla="*/ 129 w 260"/>
                  <a:gd name="T7" fmla="*/ 2 h 558"/>
                  <a:gd name="T8" fmla="*/ 130 w 260"/>
                  <a:gd name="T9" fmla="*/ 5 h 558"/>
                  <a:gd name="T10" fmla="*/ 130 w 260"/>
                  <a:gd name="T11" fmla="*/ 9 h 558"/>
                  <a:gd name="T12" fmla="*/ 130 w 260"/>
                  <a:gd name="T13" fmla="*/ 270 h 558"/>
                  <a:gd name="T14" fmla="*/ 130 w 260"/>
                  <a:gd name="T15" fmla="*/ 274 h 558"/>
                  <a:gd name="T16" fmla="*/ 129 w 260"/>
                  <a:gd name="T17" fmla="*/ 276 h 558"/>
                  <a:gd name="T18" fmla="*/ 126 w 260"/>
                  <a:gd name="T19" fmla="*/ 279 h 558"/>
                  <a:gd name="T20" fmla="*/ 123 w 260"/>
                  <a:gd name="T21" fmla="*/ 279 h 558"/>
                  <a:gd name="T22" fmla="*/ 6 w 260"/>
                  <a:gd name="T23" fmla="*/ 279 h 558"/>
                  <a:gd name="T24" fmla="*/ 4 w 260"/>
                  <a:gd name="T25" fmla="*/ 279 h 558"/>
                  <a:gd name="T26" fmla="*/ 2 w 260"/>
                  <a:gd name="T27" fmla="*/ 276 h 558"/>
                  <a:gd name="T28" fmla="*/ 1 w 260"/>
                  <a:gd name="T29" fmla="*/ 274 h 558"/>
                  <a:gd name="T30" fmla="*/ 0 w 260"/>
                  <a:gd name="T31" fmla="*/ 270 h 558"/>
                  <a:gd name="T32" fmla="*/ 0 w 260"/>
                  <a:gd name="T33" fmla="*/ 9 h 558"/>
                  <a:gd name="T34" fmla="*/ 1 w 260"/>
                  <a:gd name="T35" fmla="*/ 5 h 558"/>
                  <a:gd name="T36" fmla="*/ 2 w 260"/>
                  <a:gd name="T37" fmla="*/ 2 h 558"/>
                  <a:gd name="T38" fmla="*/ 4 w 260"/>
                  <a:gd name="T39" fmla="*/ 1 h 558"/>
                  <a:gd name="T40" fmla="*/ 6 w 260"/>
                  <a:gd name="T41" fmla="*/ 0 h 5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0"/>
                  <a:gd name="T64" fmla="*/ 0 h 558"/>
                  <a:gd name="T65" fmla="*/ 260 w 260"/>
                  <a:gd name="T66" fmla="*/ 558 h 5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0" h="558">
                    <a:moveTo>
                      <a:pt x="13" y="0"/>
                    </a:moveTo>
                    <a:lnTo>
                      <a:pt x="247" y="0"/>
                    </a:lnTo>
                    <a:lnTo>
                      <a:pt x="252" y="1"/>
                    </a:lnTo>
                    <a:lnTo>
                      <a:pt x="257" y="5"/>
                    </a:lnTo>
                    <a:lnTo>
                      <a:pt x="259" y="10"/>
                    </a:lnTo>
                    <a:lnTo>
                      <a:pt x="260" y="17"/>
                    </a:lnTo>
                    <a:lnTo>
                      <a:pt x="260" y="540"/>
                    </a:lnTo>
                    <a:lnTo>
                      <a:pt x="259" y="547"/>
                    </a:lnTo>
                    <a:lnTo>
                      <a:pt x="257" y="552"/>
                    </a:lnTo>
                    <a:lnTo>
                      <a:pt x="252" y="557"/>
                    </a:lnTo>
                    <a:lnTo>
                      <a:pt x="247" y="558"/>
                    </a:lnTo>
                    <a:lnTo>
                      <a:pt x="13" y="558"/>
                    </a:lnTo>
                    <a:lnTo>
                      <a:pt x="9" y="557"/>
                    </a:lnTo>
                    <a:lnTo>
                      <a:pt x="4" y="552"/>
                    </a:lnTo>
                    <a:lnTo>
                      <a:pt x="2" y="547"/>
                    </a:lnTo>
                    <a:lnTo>
                      <a:pt x="0" y="540"/>
                    </a:lnTo>
                    <a:lnTo>
                      <a:pt x="0" y="17"/>
                    </a:lnTo>
                    <a:lnTo>
                      <a:pt x="2"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9" name="Freeform 1101">
                <a:extLst>
                  <a:ext uri="{FF2B5EF4-FFF2-40B4-BE49-F238E27FC236}">
                    <a16:creationId xmlns:a16="http://schemas.microsoft.com/office/drawing/2014/main" xmlns="" id="{D75267C6-AA5B-41BF-BE2A-5444EB7CBC08}"/>
                  </a:ext>
                </a:extLst>
              </p:cNvPr>
              <p:cNvSpPr>
                <a:spLocks/>
              </p:cNvSpPr>
              <p:nvPr/>
            </p:nvSpPr>
            <p:spPr bwMode="auto">
              <a:xfrm>
                <a:off x="4427" y="3417"/>
                <a:ext cx="130" cy="279"/>
              </a:xfrm>
              <a:custGeom>
                <a:avLst/>
                <a:gdLst>
                  <a:gd name="T0" fmla="*/ 6 w 260"/>
                  <a:gd name="T1" fmla="*/ 0 h 558"/>
                  <a:gd name="T2" fmla="*/ 123 w 260"/>
                  <a:gd name="T3" fmla="*/ 0 h 558"/>
                  <a:gd name="T4" fmla="*/ 123 w 260"/>
                  <a:gd name="T5" fmla="*/ 0 h 558"/>
                  <a:gd name="T6" fmla="*/ 126 w 260"/>
                  <a:gd name="T7" fmla="*/ 1 h 558"/>
                  <a:gd name="T8" fmla="*/ 129 w 260"/>
                  <a:gd name="T9" fmla="*/ 2 h 558"/>
                  <a:gd name="T10" fmla="*/ 130 w 260"/>
                  <a:gd name="T11" fmla="*/ 5 h 558"/>
                  <a:gd name="T12" fmla="*/ 130 w 260"/>
                  <a:gd name="T13" fmla="*/ 9 h 558"/>
                  <a:gd name="T14" fmla="*/ 130 w 260"/>
                  <a:gd name="T15" fmla="*/ 270 h 558"/>
                  <a:gd name="T16" fmla="*/ 130 w 260"/>
                  <a:gd name="T17" fmla="*/ 270 h 558"/>
                  <a:gd name="T18" fmla="*/ 130 w 260"/>
                  <a:gd name="T19" fmla="*/ 274 h 558"/>
                  <a:gd name="T20" fmla="*/ 129 w 260"/>
                  <a:gd name="T21" fmla="*/ 276 h 558"/>
                  <a:gd name="T22" fmla="*/ 126 w 260"/>
                  <a:gd name="T23" fmla="*/ 279 h 558"/>
                  <a:gd name="T24" fmla="*/ 123 w 260"/>
                  <a:gd name="T25" fmla="*/ 279 h 558"/>
                  <a:gd name="T26" fmla="*/ 6 w 260"/>
                  <a:gd name="T27" fmla="*/ 279 h 558"/>
                  <a:gd name="T28" fmla="*/ 6 w 260"/>
                  <a:gd name="T29" fmla="*/ 279 h 558"/>
                  <a:gd name="T30" fmla="*/ 4 w 260"/>
                  <a:gd name="T31" fmla="*/ 279 h 558"/>
                  <a:gd name="T32" fmla="*/ 2 w 260"/>
                  <a:gd name="T33" fmla="*/ 276 h 558"/>
                  <a:gd name="T34" fmla="*/ 1 w 260"/>
                  <a:gd name="T35" fmla="*/ 274 h 558"/>
                  <a:gd name="T36" fmla="*/ 0 w 260"/>
                  <a:gd name="T37" fmla="*/ 270 h 558"/>
                  <a:gd name="T38" fmla="*/ 0 w 260"/>
                  <a:gd name="T39" fmla="*/ 9 h 558"/>
                  <a:gd name="T40" fmla="*/ 0 w 260"/>
                  <a:gd name="T41" fmla="*/ 9 h 558"/>
                  <a:gd name="T42" fmla="*/ 1 w 260"/>
                  <a:gd name="T43" fmla="*/ 5 h 558"/>
                  <a:gd name="T44" fmla="*/ 2 w 260"/>
                  <a:gd name="T45" fmla="*/ 2 h 558"/>
                  <a:gd name="T46" fmla="*/ 4 w 260"/>
                  <a:gd name="T47" fmla="*/ 1 h 558"/>
                  <a:gd name="T48" fmla="*/ 6 w 260"/>
                  <a:gd name="T49" fmla="*/ 0 h 5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60"/>
                  <a:gd name="T76" fmla="*/ 0 h 558"/>
                  <a:gd name="T77" fmla="*/ 260 w 260"/>
                  <a:gd name="T78" fmla="*/ 558 h 5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60" h="558">
                    <a:moveTo>
                      <a:pt x="13" y="0"/>
                    </a:moveTo>
                    <a:lnTo>
                      <a:pt x="247" y="0"/>
                    </a:lnTo>
                    <a:lnTo>
                      <a:pt x="252" y="1"/>
                    </a:lnTo>
                    <a:lnTo>
                      <a:pt x="257" y="5"/>
                    </a:lnTo>
                    <a:lnTo>
                      <a:pt x="259" y="10"/>
                    </a:lnTo>
                    <a:lnTo>
                      <a:pt x="260" y="17"/>
                    </a:lnTo>
                    <a:lnTo>
                      <a:pt x="260" y="540"/>
                    </a:lnTo>
                    <a:lnTo>
                      <a:pt x="259" y="547"/>
                    </a:lnTo>
                    <a:lnTo>
                      <a:pt x="257" y="552"/>
                    </a:lnTo>
                    <a:lnTo>
                      <a:pt x="252" y="557"/>
                    </a:lnTo>
                    <a:lnTo>
                      <a:pt x="247" y="558"/>
                    </a:lnTo>
                    <a:lnTo>
                      <a:pt x="13" y="558"/>
                    </a:lnTo>
                    <a:lnTo>
                      <a:pt x="9" y="557"/>
                    </a:lnTo>
                    <a:lnTo>
                      <a:pt x="4" y="552"/>
                    </a:lnTo>
                    <a:lnTo>
                      <a:pt x="2" y="547"/>
                    </a:lnTo>
                    <a:lnTo>
                      <a:pt x="0" y="540"/>
                    </a:lnTo>
                    <a:lnTo>
                      <a:pt x="0" y="17"/>
                    </a:lnTo>
                    <a:lnTo>
                      <a:pt x="2"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0" name="Rectangle 1102">
                <a:extLst>
                  <a:ext uri="{FF2B5EF4-FFF2-40B4-BE49-F238E27FC236}">
                    <a16:creationId xmlns:a16="http://schemas.microsoft.com/office/drawing/2014/main" xmlns="" id="{73958644-18B9-45AE-938C-78140764D68E}"/>
                  </a:ext>
                </a:extLst>
              </p:cNvPr>
              <p:cNvSpPr>
                <a:spLocks noChangeArrowheads="1"/>
              </p:cNvSpPr>
              <p:nvPr/>
            </p:nvSpPr>
            <p:spPr bwMode="auto">
              <a:xfrm>
                <a:off x="4457" y="3505"/>
                <a:ext cx="3" cy="19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1" name="Rectangle 1103">
                <a:extLst>
                  <a:ext uri="{FF2B5EF4-FFF2-40B4-BE49-F238E27FC236}">
                    <a16:creationId xmlns:a16="http://schemas.microsoft.com/office/drawing/2014/main" xmlns="" id="{4ABAC7CE-7C15-4351-96B5-99ABA5E1569E}"/>
                  </a:ext>
                </a:extLst>
              </p:cNvPr>
              <p:cNvSpPr>
                <a:spLocks noChangeArrowheads="1"/>
              </p:cNvSpPr>
              <p:nvPr/>
            </p:nvSpPr>
            <p:spPr bwMode="auto">
              <a:xfrm>
                <a:off x="4460" y="3505"/>
                <a:ext cx="2" cy="191"/>
              </a:xfrm>
              <a:prstGeom prst="rect">
                <a:avLst/>
              </a:prstGeom>
              <a:solidFill>
                <a:srgbClr val="0A0A0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2" name="Rectangle 1104">
                <a:extLst>
                  <a:ext uri="{FF2B5EF4-FFF2-40B4-BE49-F238E27FC236}">
                    <a16:creationId xmlns:a16="http://schemas.microsoft.com/office/drawing/2014/main" xmlns="" id="{D64D5787-1DFD-49A4-9074-73310ED9CA81}"/>
                  </a:ext>
                </a:extLst>
              </p:cNvPr>
              <p:cNvSpPr>
                <a:spLocks noChangeArrowheads="1"/>
              </p:cNvSpPr>
              <p:nvPr/>
            </p:nvSpPr>
            <p:spPr bwMode="auto">
              <a:xfrm>
                <a:off x="4467" y="3505"/>
                <a:ext cx="3" cy="191"/>
              </a:xfrm>
              <a:prstGeom prst="rect">
                <a:avLst/>
              </a:prstGeom>
              <a:solidFill>
                <a:srgbClr val="2A2A2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3" name="Rectangle 1105">
                <a:extLst>
                  <a:ext uri="{FF2B5EF4-FFF2-40B4-BE49-F238E27FC236}">
                    <a16:creationId xmlns:a16="http://schemas.microsoft.com/office/drawing/2014/main" xmlns="" id="{B6BA16E1-8CD9-4B7C-AE41-8A651F50E301}"/>
                  </a:ext>
                </a:extLst>
              </p:cNvPr>
              <p:cNvSpPr>
                <a:spLocks noChangeArrowheads="1"/>
              </p:cNvSpPr>
              <p:nvPr/>
            </p:nvSpPr>
            <p:spPr bwMode="auto">
              <a:xfrm>
                <a:off x="4473" y="3505"/>
                <a:ext cx="3" cy="191"/>
              </a:xfrm>
              <a:prstGeom prst="rect">
                <a:avLst/>
              </a:prstGeom>
              <a:solidFill>
                <a:srgbClr val="40404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4" name="Rectangle 1106">
                <a:extLst>
                  <a:ext uri="{FF2B5EF4-FFF2-40B4-BE49-F238E27FC236}">
                    <a16:creationId xmlns:a16="http://schemas.microsoft.com/office/drawing/2014/main" xmlns="" id="{6E73910B-3EE3-43B8-B071-0C95FE0B6643}"/>
                  </a:ext>
                </a:extLst>
              </p:cNvPr>
              <p:cNvSpPr>
                <a:spLocks noChangeArrowheads="1"/>
              </p:cNvSpPr>
              <p:nvPr/>
            </p:nvSpPr>
            <p:spPr bwMode="auto">
              <a:xfrm>
                <a:off x="4476" y="3505"/>
                <a:ext cx="2" cy="191"/>
              </a:xfrm>
              <a:prstGeom prst="rect">
                <a:avLst/>
              </a:prstGeom>
              <a:solidFill>
                <a:srgbClr val="4B4B4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5" name="Rectangle 1107">
                <a:extLst>
                  <a:ext uri="{FF2B5EF4-FFF2-40B4-BE49-F238E27FC236}">
                    <a16:creationId xmlns:a16="http://schemas.microsoft.com/office/drawing/2014/main" xmlns="" id="{72925628-86E5-4125-A7D7-1522635D4A62}"/>
                  </a:ext>
                </a:extLst>
              </p:cNvPr>
              <p:cNvSpPr>
                <a:spLocks noChangeArrowheads="1"/>
              </p:cNvSpPr>
              <p:nvPr/>
            </p:nvSpPr>
            <p:spPr bwMode="auto">
              <a:xfrm>
                <a:off x="4481" y="3505"/>
                <a:ext cx="3" cy="191"/>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6" name="Rectangle 1108">
                <a:extLst>
                  <a:ext uri="{FF2B5EF4-FFF2-40B4-BE49-F238E27FC236}">
                    <a16:creationId xmlns:a16="http://schemas.microsoft.com/office/drawing/2014/main" xmlns="" id="{A10CCBB5-23E2-4B29-ACDE-FC201482140A}"/>
                  </a:ext>
                </a:extLst>
              </p:cNvPr>
              <p:cNvSpPr>
                <a:spLocks noChangeArrowheads="1"/>
              </p:cNvSpPr>
              <p:nvPr/>
            </p:nvSpPr>
            <p:spPr bwMode="auto">
              <a:xfrm>
                <a:off x="4484" y="3505"/>
                <a:ext cx="2" cy="191"/>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7" name="Rectangle 1109">
                <a:extLst>
                  <a:ext uri="{FF2B5EF4-FFF2-40B4-BE49-F238E27FC236}">
                    <a16:creationId xmlns:a16="http://schemas.microsoft.com/office/drawing/2014/main" xmlns="" id="{4966959C-9807-4D38-8D78-DDA73C791665}"/>
                  </a:ext>
                </a:extLst>
              </p:cNvPr>
              <p:cNvSpPr>
                <a:spLocks noChangeArrowheads="1"/>
              </p:cNvSpPr>
              <p:nvPr/>
            </p:nvSpPr>
            <p:spPr bwMode="auto">
              <a:xfrm>
                <a:off x="4491" y="3505"/>
                <a:ext cx="3" cy="191"/>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8" name="Rectangle 1110">
                <a:extLst>
                  <a:ext uri="{FF2B5EF4-FFF2-40B4-BE49-F238E27FC236}">
                    <a16:creationId xmlns:a16="http://schemas.microsoft.com/office/drawing/2014/main" xmlns="" id="{3A7E67F1-A7F9-4262-868E-93603ECED7D8}"/>
                  </a:ext>
                </a:extLst>
              </p:cNvPr>
              <p:cNvSpPr>
                <a:spLocks noChangeArrowheads="1"/>
              </p:cNvSpPr>
              <p:nvPr/>
            </p:nvSpPr>
            <p:spPr bwMode="auto">
              <a:xfrm>
                <a:off x="4497" y="3505"/>
                <a:ext cx="3" cy="191"/>
              </a:xfrm>
              <a:prstGeom prst="rect">
                <a:avLst/>
              </a:prstGeom>
              <a:solidFill>
                <a:srgbClr val="A1A1A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9" name="Rectangle 1111">
                <a:extLst>
                  <a:ext uri="{FF2B5EF4-FFF2-40B4-BE49-F238E27FC236}">
                    <a16:creationId xmlns:a16="http://schemas.microsoft.com/office/drawing/2014/main" xmlns="" id="{76A22C56-E09F-4029-B6F1-51382423B646}"/>
                  </a:ext>
                </a:extLst>
              </p:cNvPr>
              <p:cNvSpPr>
                <a:spLocks noChangeArrowheads="1"/>
              </p:cNvSpPr>
              <p:nvPr/>
            </p:nvSpPr>
            <p:spPr bwMode="auto">
              <a:xfrm>
                <a:off x="4500" y="3505"/>
                <a:ext cx="2" cy="191"/>
              </a:xfrm>
              <a:prstGeom prst="rect">
                <a:avLst/>
              </a:prstGeom>
              <a:solidFill>
                <a:srgbClr val="ABABA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0" name="Rectangle 1112">
                <a:extLst>
                  <a:ext uri="{FF2B5EF4-FFF2-40B4-BE49-F238E27FC236}">
                    <a16:creationId xmlns:a16="http://schemas.microsoft.com/office/drawing/2014/main" xmlns="" id="{D96D8C49-0FAD-4290-AC4C-AF222E570CEE}"/>
                  </a:ext>
                </a:extLst>
              </p:cNvPr>
              <p:cNvSpPr>
                <a:spLocks noChangeArrowheads="1"/>
              </p:cNvSpPr>
              <p:nvPr/>
            </p:nvSpPr>
            <p:spPr bwMode="auto">
              <a:xfrm>
                <a:off x="4505" y="3505"/>
                <a:ext cx="3" cy="191"/>
              </a:xfrm>
              <a:prstGeom prst="rect">
                <a:avLst/>
              </a:prstGeom>
              <a:solidFill>
                <a:srgbClr val="C1C1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1" name="Rectangle 1113">
                <a:extLst>
                  <a:ext uri="{FF2B5EF4-FFF2-40B4-BE49-F238E27FC236}">
                    <a16:creationId xmlns:a16="http://schemas.microsoft.com/office/drawing/2014/main" xmlns="" id="{11D0A5B9-F7FB-4A84-B641-C71393CE6376}"/>
                  </a:ext>
                </a:extLst>
              </p:cNvPr>
              <p:cNvSpPr>
                <a:spLocks noChangeArrowheads="1"/>
              </p:cNvSpPr>
              <p:nvPr/>
            </p:nvSpPr>
            <p:spPr bwMode="auto">
              <a:xfrm>
                <a:off x="4508" y="3505"/>
                <a:ext cx="2" cy="191"/>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2" name="Rectangle 1114">
                <a:extLst>
                  <a:ext uri="{FF2B5EF4-FFF2-40B4-BE49-F238E27FC236}">
                    <a16:creationId xmlns:a16="http://schemas.microsoft.com/office/drawing/2014/main" xmlns="" id="{59D4508F-A523-4309-AE8B-52B3E4D4FE4B}"/>
                  </a:ext>
                </a:extLst>
              </p:cNvPr>
              <p:cNvSpPr>
                <a:spLocks noChangeArrowheads="1"/>
              </p:cNvSpPr>
              <p:nvPr/>
            </p:nvSpPr>
            <p:spPr bwMode="auto">
              <a:xfrm>
                <a:off x="4457" y="3505"/>
                <a:ext cx="53" cy="19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3" name="Rectangle 1115">
                <a:extLst>
                  <a:ext uri="{FF2B5EF4-FFF2-40B4-BE49-F238E27FC236}">
                    <a16:creationId xmlns:a16="http://schemas.microsoft.com/office/drawing/2014/main" xmlns="" id="{64A31D03-4364-459B-9E38-98D37AE6ED17}"/>
                  </a:ext>
                </a:extLst>
              </p:cNvPr>
              <p:cNvSpPr>
                <a:spLocks noChangeArrowheads="1"/>
              </p:cNvSpPr>
              <p:nvPr/>
            </p:nvSpPr>
            <p:spPr bwMode="auto">
              <a:xfrm>
                <a:off x="4436" y="3626"/>
                <a:ext cx="21" cy="60"/>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4" name="Rectangle 1116">
                <a:extLst>
                  <a:ext uri="{FF2B5EF4-FFF2-40B4-BE49-F238E27FC236}">
                    <a16:creationId xmlns:a16="http://schemas.microsoft.com/office/drawing/2014/main" xmlns="" id="{8794964D-94EE-42ED-B5BF-817176B1A411}"/>
                  </a:ext>
                </a:extLst>
              </p:cNvPr>
              <p:cNvSpPr>
                <a:spLocks noChangeArrowheads="1"/>
              </p:cNvSpPr>
              <p:nvPr/>
            </p:nvSpPr>
            <p:spPr bwMode="auto">
              <a:xfrm>
                <a:off x="4436" y="3626"/>
                <a:ext cx="21" cy="6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5" name="Rectangle 1117">
                <a:extLst>
                  <a:ext uri="{FF2B5EF4-FFF2-40B4-BE49-F238E27FC236}">
                    <a16:creationId xmlns:a16="http://schemas.microsoft.com/office/drawing/2014/main" xmlns="" id="{96EBA923-B699-48CE-8700-90122C138E2A}"/>
                  </a:ext>
                </a:extLst>
              </p:cNvPr>
              <p:cNvSpPr>
                <a:spLocks noChangeArrowheads="1"/>
              </p:cNvSpPr>
              <p:nvPr/>
            </p:nvSpPr>
            <p:spPr bwMode="auto">
              <a:xfrm>
                <a:off x="4436" y="3644"/>
                <a:ext cx="14" cy="3"/>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6" name="Rectangle 1118">
                <a:extLst>
                  <a:ext uri="{FF2B5EF4-FFF2-40B4-BE49-F238E27FC236}">
                    <a16:creationId xmlns:a16="http://schemas.microsoft.com/office/drawing/2014/main" xmlns="" id="{8ECCAE52-BC4A-43E9-9802-79B41B794B9E}"/>
                  </a:ext>
                </a:extLst>
              </p:cNvPr>
              <p:cNvSpPr>
                <a:spLocks noChangeArrowheads="1"/>
              </p:cNvSpPr>
              <p:nvPr/>
            </p:nvSpPr>
            <p:spPr bwMode="auto">
              <a:xfrm>
                <a:off x="4436" y="3644"/>
                <a:ext cx="14" cy="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7" name="Rectangle 1119">
                <a:extLst>
                  <a:ext uri="{FF2B5EF4-FFF2-40B4-BE49-F238E27FC236}">
                    <a16:creationId xmlns:a16="http://schemas.microsoft.com/office/drawing/2014/main" xmlns="" id="{B33197F8-EC9F-451E-9EB9-35EC34BC1AE1}"/>
                  </a:ext>
                </a:extLst>
              </p:cNvPr>
              <p:cNvSpPr>
                <a:spLocks noChangeArrowheads="1"/>
              </p:cNvSpPr>
              <p:nvPr/>
            </p:nvSpPr>
            <p:spPr bwMode="auto">
              <a:xfrm>
                <a:off x="4436" y="3663"/>
                <a:ext cx="14" cy="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8" name="Rectangle 1120">
                <a:extLst>
                  <a:ext uri="{FF2B5EF4-FFF2-40B4-BE49-F238E27FC236}">
                    <a16:creationId xmlns:a16="http://schemas.microsoft.com/office/drawing/2014/main" xmlns="" id="{8F4390C1-07AC-4C1A-8DDE-7C098D209F70}"/>
                  </a:ext>
                </a:extLst>
              </p:cNvPr>
              <p:cNvSpPr>
                <a:spLocks noChangeArrowheads="1"/>
              </p:cNvSpPr>
              <p:nvPr/>
            </p:nvSpPr>
            <p:spPr bwMode="auto">
              <a:xfrm>
                <a:off x="4438" y="362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9" name="Rectangle 1121">
                <a:extLst>
                  <a:ext uri="{FF2B5EF4-FFF2-40B4-BE49-F238E27FC236}">
                    <a16:creationId xmlns:a16="http://schemas.microsoft.com/office/drawing/2014/main" xmlns="" id="{F7B20CE0-814A-4F97-8920-96E7F901E3BC}"/>
                  </a:ext>
                </a:extLst>
              </p:cNvPr>
              <p:cNvSpPr>
                <a:spLocks noChangeArrowheads="1"/>
              </p:cNvSpPr>
              <p:nvPr/>
            </p:nvSpPr>
            <p:spPr bwMode="auto">
              <a:xfrm>
                <a:off x="4438" y="362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0" name="Freeform 1122">
                <a:extLst>
                  <a:ext uri="{FF2B5EF4-FFF2-40B4-BE49-F238E27FC236}">
                    <a16:creationId xmlns:a16="http://schemas.microsoft.com/office/drawing/2014/main" xmlns="" id="{084D3D6A-9569-466B-AD58-3C9174631056}"/>
                  </a:ext>
                </a:extLst>
              </p:cNvPr>
              <p:cNvSpPr>
                <a:spLocks/>
              </p:cNvSpPr>
              <p:nvPr/>
            </p:nvSpPr>
            <p:spPr bwMode="auto">
              <a:xfrm>
                <a:off x="4439" y="3630"/>
                <a:ext cx="9" cy="11"/>
              </a:xfrm>
              <a:custGeom>
                <a:avLst/>
                <a:gdLst>
                  <a:gd name="T0" fmla="*/ 5 w 19"/>
                  <a:gd name="T1" fmla="*/ 0 h 23"/>
                  <a:gd name="T2" fmla="*/ 6 w 19"/>
                  <a:gd name="T3" fmla="*/ 0 h 23"/>
                  <a:gd name="T4" fmla="*/ 8 w 19"/>
                  <a:gd name="T5" fmla="*/ 1 h 23"/>
                  <a:gd name="T6" fmla="*/ 9 w 19"/>
                  <a:gd name="T7" fmla="*/ 3 h 23"/>
                  <a:gd name="T8" fmla="*/ 9 w 19"/>
                  <a:gd name="T9" fmla="*/ 5 h 23"/>
                  <a:gd name="T10" fmla="*/ 9 w 19"/>
                  <a:gd name="T11" fmla="*/ 7 h 23"/>
                  <a:gd name="T12" fmla="*/ 8 w 19"/>
                  <a:gd name="T13" fmla="*/ 9 h 23"/>
                  <a:gd name="T14" fmla="*/ 6 w 19"/>
                  <a:gd name="T15" fmla="*/ 11 h 23"/>
                  <a:gd name="T16" fmla="*/ 5 w 19"/>
                  <a:gd name="T17" fmla="*/ 11 h 23"/>
                  <a:gd name="T18" fmla="*/ 3 w 19"/>
                  <a:gd name="T19" fmla="*/ 11 h 23"/>
                  <a:gd name="T20" fmla="*/ 2 w 19"/>
                  <a:gd name="T21" fmla="*/ 9 h 23"/>
                  <a:gd name="T22" fmla="*/ 0 w 19"/>
                  <a:gd name="T23" fmla="*/ 7 h 23"/>
                  <a:gd name="T24" fmla="*/ 0 w 19"/>
                  <a:gd name="T25" fmla="*/ 5 h 23"/>
                  <a:gd name="T26" fmla="*/ 0 w 19"/>
                  <a:gd name="T27" fmla="*/ 3 h 23"/>
                  <a:gd name="T28" fmla="*/ 2 w 19"/>
                  <a:gd name="T29" fmla="*/ 1 h 23"/>
                  <a:gd name="T30" fmla="*/ 3 w 19"/>
                  <a:gd name="T31" fmla="*/ 0 h 23"/>
                  <a:gd name="T32" fmla="*/ 5 w 1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3"/>
                  <a:gd name="T53" fmla="*/ 19 w 1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3">
                    <a:moveTo>
                      <a:pt x="10" y="0"/>
                    </a:moveTo>
                    <a:lnTo>
                      <a:pt x="13" y="1"/>
                    </a:lnTo>
                    <a:lnTo>
                      <a:pt x="17" y="3"/>
                    </a:lnTo>
                    <a:lnTo>
                      <a:pt x="18" y="7"/>
                    </a:lnTo>
                    <a:lnTo>
                      <a:pt x="19" y="11"/>
                    </a:lnTo>
                    <a:lnTo>
                      <a:pt x="18" y="15"/>
                    </a:lnTo>
                    <a:lnTo>
                      <a:pt x="17" y="19"/>
                    </a:lnTo>
                    <a:lnTo>
                      <a:pt x="13" y="22"/>
                    </a:lnTo>
                    <a:lnTo>
                      <a:pt x="10" y="23"/>
                    </a:lnTo>
                    <a:lnTo>
                      <a:pt x="6" y="22"/>
                    </a:lnTo>
                    <a:lnTo>
                      <a:pt x="4" y="19"/>
                    </a:lnTo>
                    <a:lnTo>
                      <a:pt x="1" y="15"/>
                    </a:lnTo>
                    <a:lnTo>
                      <a:pt x="0" y="11"/>
                    </a:lnTo>
                    <a:lnTo>
                      <a:pt x="1" y="7"/>
                    </a:lnTo>
                    <a:lnTo>
                      <a:pt x="4"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1" name="Freeform 1123">
                <a:extLst>
                  <a:ext uri="{FF2B5EF4-FFF2-40B4-BE49-F238E27FC236}">
                    <a16:creationId xmlns:a16="http://schemas.microsoft.com/office/drawing/2014/main" xmlns="" id="{8125145D-7694-4B0C-8ACA-864B05BCEF49}"/>
                  </a:ext>
                </a:extLst>
              </p:cNvPr>
              <p:cNvSpPr>
                <a:spLocks/>
              </p:cNvSpPr>
              <p:nvPr/>
            </p:nvSpPr>
            <p:spPr bwMode="auto">
              <a:xfrm>
                <a:off x="4439" y="3630"/>
                <a:ext cx="9" cy="11"/>
              </a:xfrm>
              <a:custGeom>
                <a:avLst/>
                <a:gdLst>
                  <a:gd name="T0" fmla="*/ 5 w 19"/>
                  <a:gd name="T1" fmla="*/ 0 h 23"/>
                  <a:gd name="T2" fmla="*/ 5 w 19"/>
                  <a:gd name="T3" fmla="*/ 0 h 23"/>
                  <a:gd name="T4" fmla="*/ 6 w 19"/>
                  <a:gd name="T5" fmla="*/ 0 h 23"/>
                  <a:gd name="T6" fmla="*/ 8 w 19"/>
                  <a:gd name="T7" fmla="*/ 1 h 23"/>
                  <a:gd name="T8" fmla="*/ 9 w 19"/>
                  <a:gd name="T9" fmla="*/ 3 h 23"/>
                  <a:gd name="T10" fmla="*/ 9 w 19"/>
                  <a:gd name="T11" fmla="*/ 5 h 23"/>
                  <a:gd name="T12" fmla="*/ 9 w 19"/>
                  <a:gd name="T13" fmla="*/ 5 h 23"/>
                  <a:gd name="T14" fmla="*/ 9 w 19"/>
                  <a:gd name="T15" fmla="*/ 7 h 23"/>
                  <a:gd name="T16" fmla="*/ 8 w 19"/>
                  <a:gd name="T17" fmla="*/ 9 h 23"/>
                  <a:gd name="T18" fmla="*/ 6 w 19"/>
                  <a:gd name="T19" fmla="*/ 11 h 23"/>
                  <a:gd name="T20" fmla="*/ 5 w 19"/>
                  <a:gd name="T21" fmla="*/ 11 h 23"/>
                  <a:gd name="T22" fmla="*/ 5 w 19"/>
                  <a:gd name="T23" fmla="*/ 11 h 23"/>
                  <a:gd name="T24" fmla="*/ 3 w 19"/>
                  <a:gd name="T25" fmla="*/ 11 h 23"/>
                  <a:gd name="T26" fmla="*/ 2 w 19"/>
                  <a:gd name="T27" fmla="*/ 9 h 23"/>
                  <a:gd name="T28" fmla="*/ 0 w 19"/>
                  <a:gd name="T29" fmla="*/ 7 h 23"/>
                  <a:gd name="T30" fmla="*/ 0 w 19"/>
                  <a:gd name="T31" fmla="*/ 5 h 23"/>
                  <a:gd name="T32" fmla="*/ 0 w 19"/>
                  <a:gd name="T33" fmla="*/ 5 h 23"/>
                  <a:gd name="T34" fmla="*/ 0 w 19"/>
                  <a:gd name="T35" fmla="*/ 3 h 23"/>
                  <a:gd name="T36" fmla="*/ 2 w 19"/>
                  <a:gd name="T37" fmla="*/ 1 h 23"/>
                  <a:gd name="T38" fmla="*/ 3 w 19"/>
                  <a:gd name="T39" fmla="*/ 0 h 23"/>
                  <a:gd name="T40" fmla="*/ 5 w 19"/>
                  <a:gd name="T41" fmla="*/ 0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3"/>
                  <a:gd name="T65" fmla="*/ 19 w 19"/>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3">
                    <a:moveTo>
                      <a:pt x="10" y="0"/>
                    </a:moveTo>
                    <a:lnTo>
                      <a:pt x="10" y="0"/>
                    </a:lnTo>
                    <a:lnTo>
                      <a:pt x="13" y="1"/>
                    </a:lnTo>
                    <a:lnTo>
                      <a:pt x="17" y="3"/>
                    </a:lnTo>
                    <a:lnTo>
                      <a:pt x="18" y="7"/>
                    </a:lnTo>
                    <a:lnTo>
                      <a:pt x="19" y="11"/>
                    </a:lnTo>
                    <a:lnTo>
                      <a:pt x="18" y="15"/>
                    </a:lnTo>
                    <a:lnTo>
                      <a:pt x="17" y="19"/>
                    </a:lnTo>
                    <a:lnTo>
                      <a:pt x="13" y="22"/>
                    </a:lnTo>
                    <a:lnTo>
                      <a:pt x="10" y="23"/>
                    </a:lnTo>
                    <a:lnTo>
                      <a:pt x="6" y="22"/>
                    </a:lnTo>
                    <a:lnTo>
                      <a:pt x="4" y="19"/>
                    </a:lnTo>
                    <a:lnTo>
                      <a:pt x="1" y="15"/>
                    </a:lnTo>
                    <a:lnTo>
                      <a:pt x="0" y="11"/>
                    </a:lnTo>
                    <a:lnTo>
                      <a:pt x="1" y="7"/>
                    </a:lnTo>
                    <a:lnTo>
                      <a:pt x="4"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2" name="Rectangle 1124">
                <a:extLst>
                  <a:ext uri="{FF2B5EF4-FFF2-40B4-BE49-F238E27FC236}">
                    <a16:creationId xmlns:a16="http://schemas.microsoft.com/office/drawing/2014/main" xmlns="" id="{6C69AB41-A8A6-4041-80DB-60730A021A79}"/>
                  </a:ext>
                </a:extLst>
              </p:cNvPr>
              <p:cNvSpPr>
                <a:spLocks noChangeArrowheads="1"/>
              </p:cNvSpPr>
              <p:nvPr/>
            </p:nvSpPr>
            <p:spPr bwMode="auto">
              <a:xfrm>
                <a:off x="4438" y="364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3" name="Rectangle 1125">
                <a:extLst>
                  <a:ext uri="{FF2B5EF4-FFF2-40B4-BE49-F238E27FC236}">
                    <a16:creationId xmlns:a16="http://schemas.microsoft.com/office/drawing/2014/main" xmlns="" id="{7BF8D76E-F5E1-403A-B417-4D9C8658184A}"/>
                  </a:ext>
                </a:extLst>
              </p:cNvPr>
              <p:cNvSpPr>
                <a:spLocks noChangeArrowheads="1"/>
              </p:cNvSpPr>
              <p:nvPr/>
            </p:nvSpPr>
            <p:spPr bwMode="auto">
              <a:xfrm>
                <a:off x="4438" y="364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4" name="Freeform 1126">
                <a:extLst>
                  <a:ext uri="{FF2B5EF4-FFF2-40B4-BE49-F238E27FC236}">
                    <a16:creationId xmlns:a16="http://schemas.microsoft.com/office/drawing/2014/main" xmlns="" id="{A9DC66D9-0EC9-4EAD-8328-CE5365D0E0AF}"/>
                  </a:ext>
                </a:extLst>
              </p:cNvPr>
              <p:cNvSpPr>
                <a:spLocks/>
              </p:cNvSpPr>
              <p:nvPr/>
            </p:nvSpPr>
            <p:spPr bwMode="auto">
              <a:xfrm>
                <a:off x="4438" y="3649"/>
                <a:ext cx="10" cy="12"/>
              </a:xfrm>
              <a:custGeom>
                <a:avLst/>
                <a:gdLst>
                  <a:gd name="T0" fmla="*/ 5 w 19"/>
                  <a:gd name="T1" fmla="*/ 0 h 24"/>
                  <a:gd name="T2" fmla="*/ 7 w 19"/>
                  <a:gd name="T3" fmla="*/ 1 h 24"/>
                  <a:gd name="T4" fmla="*/ 8 w 19"/>
                  <a:gd name="T5" fmla="*/ 2 h 24"/>
                  <a:gd name="T6" fmla="*/ 9 w 19"/>
                  <a:gd name="T7" fmla="*/ 3 h 24"/>
                  <a:gd name="T8" fmla="*/ 10 w 19"/>
                  <a:gd name="T9" fmla="*/ 6 h 24"/>
                  <a:gd name="T10" fmla="*/ 9 w 19"/>
                  <a:gd name="T11" fmla="*/ 8 h 24"/>
                  <a:gd name="T12" fmla="*/ 8 w 19"/>
                  <a:gd name="T13" fmla="*/ 10 h 24"/>
                  <a:gd name="T14" fmla="*/ 7 w 19"/>
                  <a:gd name="T15" fmla="*/ 12 h 24"/>
                  <a:gd name="T16" fmla="*/ 5 w 19"/>
                  <a:gd name="T17" fmla="*/ 12 h 24"/>
                  <a:gd name="T18" fmla="*/ 3 w 19"/>
                  <a:gd name="T19" fmla="*/ 12 h 24"/>
                  <a:gd name="T20" fmla="*/ 2 w 19"/>
                  <a:gd name="T21" fmla="*/ 10 h 24"/>
                  <a:gd name="T22" fmla="*/ 1 w 19"/>
                  <a:gd name="T23" fmla="*/ 8 h 24"/>
                  <a:gd name="T24" fmla="*/ 0 w 19"/>
                  <a:gd name="T25" fmla="*/ 6 h 24"/>
                  <a:gd name="T26" fmla="*/ 1 w 19"/>
                  <a:gd name="T27" fmla="*/ 3 h 24"/>
                  <a:gd name="T28" fmla="*/ 2 w 19"/>
                  <a:gd name="T29" fmla="*/ 2 h 24"/>
                  <a:gd name="T30" fmla="*/ 3 w 19"/>
                  <a:gd name="T31" fmla="*/ 1 h 24"/>
                  <a:gd name="T32" fmla="*/ 5 w 19"/>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4"/>
                  <a:gd name="T53" fmla="*/ 19 w 19"/>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4">
                    <a:moveTo>
                      <a:pt x="9" y="0"/>
                    </a:moveTo>
                    <a:lnTo>
                      <a:pt x="13" y="1"/>
                    </a:lnTo>
                    <a:lnTo>
                      <a:pt x="16" y="3"/>
                    </a:lnTo>
                    <a:lnTo>
                      <a:pt x="18" y="7"/>
                    </a:lnTo>
                    <a:lnTo>
                      <a:pt x="19" y="12"/>
                    </a:lnTo>
                    <a:lnTo>
                      <a:pt x="18" y="16"/>
                    </a:lnTo>
                    <a:lnTo>
                      <a:pt x="16" y="20"/>
                    </a:lnTo>
                    <a:lnTo>
                      <a:pt x="13" y="23"/>
                    </a:lnTo>
                    <a:lnTo>
                      <a:pt x="9" y="24"/>
                    </a:lnTo>
                    <a:lnTo>
                      <a:pt x="6" y="23"/>
                    </a:lnTo>
                    <a:lnTo>
                      <a:pt x="4" y="20"/>
                    </a:lnTo>
                    <a:lnTo>
                      <a:pt x="1" y="16"/>
                    </a:lnTo>
                    <a:lnTo>
                      <a:pt x="0" y="12"/>
                    </a:lnTo>
                    <a:lnTo>
                      <a:pt x="1" y="7"/>
                    </a:lnTo>
                    <a:lnTo>
                      <a:pt x="4" y="3"/>
                    </a:lnTo>
                    <a:lnTo>
                      <a:pt x="6" y="1"/>
                    </a:lnTo>
                    <a:lnTo>
                      <a:pt x="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5" name="Freeform 1127">
                <a:extLst>
                  <a:ext uri="{FF2B5EF4-FFF2-40B4-BE49-F238E27FC236}">
                    <a16:creationId xmlns:a16="http://schemas.microsoft.com/office/drawing/2014/main" xmlns="" id="{42C35B8D-CFED-4F1A-BC67-29D7656AE1B5}"/>
                  </a:ext>
                </a:extLst>
              </p:cNvPr>
              <p:cNvSpPr>
                <a:spLocks/>
              </p:cNvSpPr>
              <p:nvPr/>
            </p:nvSpPr>
            <p:spPr bwMode="auto">
              <a:xfrm>
                <a:off x="4438" y="3649"/>
                <a:ext cx="10" cy="12"/>
              </a:xfrm>
              <a:custGeom>
                <a:avLst/>
                <a:gdLst>
                  <a:gd name="T0" fmla="*/ 5 w 19"/>
                  <a:gd name="T1" fmla="*/ 0 h 24"/>
                  <a:gd name="T2" fmla="*/ 5 w 19"/>
                  <a:gd name="T3" fmla="*/ 0 h 24"/>
                  <a:gd name="T4" fmla="*/ 7 w 19"/>
                  <a:gd name="T5" fmla="*/ 1 h 24"/>
                  <a:gd name="T6" fmla="*/ 8 w 19"/>
                  <a:gd name="T7" fmla="*/ 2 h 24"/>
                  <a:gd name="T8" fmla="*/ 9 w 19"/>
                  <a:gd name="T9" fmla="*/ 3 h 24"/>
                  <a:gd name="T10" fmla="*/ 10 w 19"/>
                  <a:gd name="T11" fmla="*/ 6 h 24"/>
                  <a:gd name="T12" fmla="*/ 10 w 19"/>
                  <a:gd name="T13" fmla="*/ 6 h 24"/>
                  <a:gd name="T14" fmla="*/ 9 w 19"/>
                  <a:gd name="T15" fmla="*/ 8 h 24"/>
                  <a:gd name="T16" fmla="*/ 8 w 19"/>
                  <a:gd name="T17" fmla="*/ 10 h 24"/>
                  <a:gd name="T18" fmla="*/ 7 w 19"/>
                  <a:gd name="T19" fmla="*/ 12 h 24"/>
                  <a:gd name="T20" fmla="*/ 5 w 19"/>
                  <a:gd name="T21" fmla="*/ 12 h 24"/>
                  <a:gd name="T22" fmla="*/ 5 w 19"/>
                  <a:gd name="T23" fmla="*/ 12 h 24"/>
                  <a:gd name="T24" fmla="*/ 3 w 19"/>
                  <a:gd name="T25" fmla="*/ 12 h 24"/>
                  <a:gd name="T26" fmla="*/ 2 w 19"/>
                  <a:gd name="T27" fmla="*/ 10 h 24"/>
                  <a:gd name="T28" fmla="*/ 1 w 19"/>
                  <a:gd name="T29" fmla="*/ 8 h 24"/>
                  <a:gd name="T30" fmla="*/ 0 w 19"/>
                  <a:gd name="T31" fmla="*/ 6 h 24"/>
                  <a:gd name="T32" fmla="*/ 0 w 19"/>
                  <a:gd name="T33" fmla="*/ 6 h 24"/>
                  <a:gd name="T34" fmla="*/ 1 w 19"/>
                  <a:gd name="T35" fmla="*/ 3 h 24"/>
                  <a:gd name="T36" fmla="*/ 2 w 19"/>
                  <a:gd name="T37" fmla="*/ 2 h 24"/>
                  <a:gd name="T38" fmla="*/ 3 w 19"/>
                  <a:gd name="T39" fmla="*/ 1 h 24"/>
                  <a:gd name="T40" fmla="*/ 5 w 19"/>
                  <a:gd name="T41" fmla="*/ 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4"/>
                  <a:gd name="T65" fmla="*/ 19 w 19"/>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4">
                    <a:moveTo>
                      <a:pt x="9" y="0"/>
                    </a:moveTo>
                    <a:lnTo>
                      <a:pt x="9" y="0"/>
                    </a:lnTo>
                    <a:lnTo>
                      <a:pt x="13" y="1"/>
                    </a:lnTo>
                    <a:lnTo>
                      <a:pt x="16" y="3"/>
                    </a:lnTo>
                    <a:lnTo>
                      <a:pt x="18" y="7"/>
                    </a:lnTo>
                    <a:lnTo>
                      <a:pt x="19" y="12"/>
                    </a:lnTo>
                    <a:lnTo>
                      <a:pt x="18" y="16"/>
                    </a:lnTo>
                    <a:lnTo>
                      <a:pt x="16" y="20"/>
                    </a:lnTo>
                    <a:lnTo>
                      <a:pt x="13" y="23"/>
                    </a:lnTo>
                    <a:lnTo>
                      <a:pt x="9" y="24"/>
                    </a:lnTo>
                    <a:lnTo>
                      <a:pt x="6" y="23"/>
                    </a:lnTo>
                    <a:lnTo>
                      <a:pt x="4" y="20"/>
                    </a:lnTo>
                    <a:lnTo>
                      <a:pt x="1" y="16"/>
                    </a:lnTo>
                    <a:lnTo>
                      <a:pt x="0" y="12"/>
                    </a:lnTo>
                    <a:lnTo>
                      <a:pt x="1" y="7"/>
                    </a:lnTo>
                    <a:lnTo>
                      <a:pt x="4" y="3"/>
                    </a:lnTo>
                    <a:lnTo>
                      <a:pt x="6" y="1"/>
                    </a:lnTo>
                    <a:lnTo>
                      <a:pt x="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6" name="Rectangle 1128">
                <a:extLst>
                  <a:ext uri="{FF2B5EF4-FFF2-40B4-BE49-F238E27FC236}">
                    <a16:creationId xmlns:a16="http://schemas.microsoft.com/office/drawing/2014/main" xmlns="" id="{A69E587B-1D01-4334-BA27-DF083609A345}"/>
                  </a:ext>
                </a:extLst>
              </p:cNvPr>
              <p:cNvSpPr>
                <a:spLocks noChangeArrowheads="1"/>
              </p:cNvSpPr>
              <p:nvPr/>
            </p:nvSpPr>
            <p:spPr bwMode="auto">
              <a:xfrm>
                <a:off x="4438" y="366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7" name="Rectangle 1129">
                <a:extLst>
                  <a:ext uri="{FF2B5EF4-FFF2-40B4-BE49-F238E27FC236}">
                    <a16:creationId xmlns:a16="http://schemas.microsoft.com/office/drawing/2014/main" xmlns="" id="{F7C84332-7AB5-47CB-8969-8379D8025BA8}"/>
                  </a:ext>
                </a:extLst>
              </p:cNvPr>
              <p:cNvSpPr>
                <a:spLocks noChangeArrowheads="1"/>
              </p:cNvSpPr>
              <p:nvPr/>
            </p:nvSpPr>
            <p:spPr bwMode="auto">
              <a:xfrm>
                <a:off x="4438" y="366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8" name="Freeform 1130">
                <a:extLst>
                  <a:ext uri="{FF2B5EF4-FFF2-40B4-BE49-F238E27FC236}">
                    <a16:creationId xmlns:a16="http://schemas.microsoft.com/office/drawing/2014/main" xmlns="" id="{4537D6E7-C816-4259-8E05-EED85779D9A1}"/>
                  </a:ext>
                </a:extLst>
              </p:cNvPr>
              <p:cNvSpPr>
                <a:spLocks/>
              </p:cNvSpPr>
              <p:nvPr/>
            </p:nvSpPr>
            <p:spPr bwMode="auto">
              <a:xfrm>
                <a:off x="4438" y="3670"/>
                <a:ext cx="10" cy="11"/>
              </a:xfrm>
              <a:custGeom>
                <a:avLst/>
                <a:gdLst>
                  <a:gd name="T0" fmla="*/ 5 w 19"/>
                  <a:gd name="T1" fmla="*/ 0 h 22"/>
                  <a:gd name="T2" fmla="*/ 7 w 19"/>
                  <a:gd name="T3" fmla="*/ 1 h 22"/>
                  <a:gd name="T4" fmla="*/ 8 w 19"/>
                  <a:gd name="T5" fmla="*/ 1 h 22"/>
                  <a:gd name="T6" fmla="*/ 9 w 19"/>
                  <a:gd name="T7" fmla="*/ 3 h 22"/>
                  <a:gd name="T8" fmla="*/ 10 w 19"/>
                  <a:gd name="T9" fmla="*/ 6 h 22"/>
                  <a:gd name="T10" fmla="*/ 9 w 19"/>
                  <a:gd name="T11" fmla="*/ 8 h 22"/>
                  <a:gd name="T12" fmla="*/ 8 w 19"/>
                  <a:gd name="T13" fmla="*/ 10 h 22"/>
                  <a:gd name="T14" fmla="*/ 7 w 19"/>
                  <a:gd name="T15" fmla="*/ 11 h 22"/>
                  <a:gd name="T16" fmla="*/ 5 w 19"/>
                  <a:gd name="T17" fmla="*/ 11 h 22"/>
                  <a:gd name="T18" fmla="*/ 3 w 19"/>
                  <a:gd name="T19" fmla="*/ 11 h 22"/>
                  <a:gd name="T20" fmla="*/ 2 w 19"/>
                  <a:gd name="T21" fmla="*/ 10 h 22"/>
                  <a:gd name="T22" fmla="*/ 1 w 19"/>
                  <a:gd name="T23" fmla="*/ 8 h 22"/>
                  <a:gd name="T24" fmla="*/ 0 w 19"/>
                  <a:gd name="T25" fmla="*/ 6 h 22"/>
                  <a:gd name="T26" fmla="*/ 1 w 19"/>
                  <a:gd name="T27" fmla="*/ 3 h 22"/>
                  <a:gd name="T28" fmla="*/ 2 w 19"/>
                  <a:gd name="T29" fmla="*/ 1 h 22"/>
                  <a:gd name="T30" fmla="*/ 3 w 19"/>
                  <a:gd name="T31" fmla="*/ 1 h 22"/>
                  <a:gd name="T32" fmla="*/ 5 w 19"/>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2"/>
                  <a:gd name="T53" fmla="*/ 19 w 1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2">
                    <a:moveTo>
                      <a:pt x="9" y="0"/>
                    </a:moveTo>
                    <a:lnTo>
                      <a:pt x="13" y="1"/>
                    </a:lnTo>
                    <a:lnTo>
                      <a:pt x="16" y="3"/>
                    </a:lnTo>
                    <a:lnTo>
                      <a:pt x="18" y="7"/>
                    </a:lnTo>
                    <a:lnTo>
                      <a:pt x="19" y="12"/>
                    </a:lnTo>
                    <a:lnTo>
                      <a:pt x="18" y="16"/>
                    </a:lnTo>
                    <a:lnTo>
                      <a:pt x="16" y="19"/>
                    </a:lnTo>
                    <a:lnTo>
                      <a:pt x="13" y="21"/>
                    </a:lnTo>
                    <a:lnTo>
                      <a:pt x="9" y="22"/>
                    </a:lnTo>
                    <a:lnTo>
                      <a:pt x="6" y="21"/>
                    </a:lnTo>
                    <a:lnTo>
                      <a:pt x="4" y="19"/>
                    </a:lnTo>
                    <a:lnTo>
                      <a:pt x="1" y="16"/>
                    </a:lnTo>
                    <a:lnTo>
                      <a:pt x="0" y="12"/>
                    </a:lnTo>
                    <a:lnTo>
                      <a:pt x="1" y="7"/>
                    </a:lnTo>
                    <a:lnTo>
                      <a:pt x="4" y="3"/>
                    </a:lnTo>
                    <a:lnTo>
                      <a:pt x="6" y="1"/>
                    </a:lnTo>
                    <a:lnTo>
                      <a:pt x="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9" name="Freeform 1131">
                <a:extLst>
                  <a:ext uri="{FF2B5EF4-FFF2-40B4-BE49-F238E27FC236}">
                    <a16:creationId xmlns:a16="http://schemas.microsoft.com/office/drawing/2014/main" xmlns="" id="{E2A687E0-EA63-4449-B30C-4F7F08E33C8C}"/>
                  </a:ext>
                </a:extLst>
              </p:cNvPr>
              <p:cNvSpPr>
                <a:spLocks/>
              </p:cNvSpPr>
              <p:nvPr/>
            </p:nvSpPr>
            <p:spPr bwMode="auto">
              <a:xfrm>
                <a:off x="4438" y="3670"/>
                <a:ext cx="10" cy="11"/>
              </a:xfrm>
              <a:custGeom>
                <a:avLst/>
                <a:gdLst>
                  <a:gd name="T0" fmla="*/ 5 w 19"/>
                  <a:gd name="T1" fmla="*/ 0 h 22"/>
                  <a:gd name="T2" fmla="*/ 5 w 19"/>
                  <a:gd name="T3" fmla="*/ 0 h 22"/>
                  <a:gd name="T4" fmla="*/ 7 w 19"/>
                  <a:gd name="T5" fmla="*/ 1 h 22"/>
                  <a:gd name="T6" fmla="*/ 8 w 19"/>
                  <a:gd name="T7" fmla="*/ 1 h 22"/>
                  <a:gd name="T8" fmla="*/ 9 w 19"/>
                  <a:gd name="T9" fmla="*/ 3 h 22"/>
                  <a:gd name="T10" fmla="*/ 10 w 19"/>
                  <a:gd name="T11" fmla="*/ 6 h 22"/>
                  <a:gd name="T12" fmla="*/ 10 w 19"/>
                  <a:gd name="T13" fmla="*/ 6 h 22"/>
                  <a:gd name="T14" fmla="*/ 9 w 19"/>
                  <a:gd name="T15" fmla="*/ 8 h 22"/>
                  <a:gd name="T16" fmla="*/ 8 w 19"/>
                  <a:gd name="T17" fmla="*/ 10 h 22"/>
                  <a:gd name="T18" fmla="*/ 7 w 19"/>
                  <a:gd name="T19" fmla="*/ 11 h 22"/>
                  <a:gd name="T20" fmla="*/ 5 w 19"/>
                  <a:gd name="T21" fmla="*/ 11 h 22"/>
                  <a:gd name="T22" fmla="*/ 5 w 19"/>
                  <a:gd name="T23" fmla="*/ 11 h 22"/>
                  <a:gd name="T24" fmla="*/ 3 w 19"/>
                  <a:gd name="T25" fmla="*/ 11 h 22"/>
                  <a:gd name="T26" fmla="*/ 2 w 19"/>
                  <a:gd name="T27" fmla="*/ 10 h 22"/>
                  <a:gd name="T28" fmla="*/ 1 w 19"/>
                  <a:gd name="T29" fmla="*/ 8 h 22"/>
                  <a:gd name="T30" fmla="*/ 0 w 19"/>
                  <a:gd name="T31" fmla="*/ 6 h 22"/>
                  <a:gd name="T32" fmla="*/ 0 w 19"/>
                  <a:gd name="T33" fmla="*/ 6 h 22"/>
                  <a:gd name="T34" fmla="*/ 1 w 19"/>
                  <a:gd name="T35" fmla="*/ 3 h 22"/>
                  <a:gd name="T36" fmla="*/ 2 w 19"/>
                  <a:gd name="T37" fmla="*/ 1 h 22"/>
                  <a:gd name="T38" fmla="*/ 3 w 19"/>
                  <a:gd name="T39" fmla="*/ 1 h 22"/>
                  <a:gd name="T40" fmla="*/ 5 w 19"/>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2"/>
                  <a:gd name="T65" fmla="*/ 19 w 19"/>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2">
                    <a:moveTo>
                      <a:pt x="9" y="0"/>
                    </a:moveTo>
                    <a:lnTo>
                      <a:pt x="9" y="0"/>
                    </a:lnTo>
                    <a:lnTo>
                      <a:pt x="13" y="1"/>
                    </a:lnTo>
                    <a:lnTo>
                      <a:pt x="16" y="3"/>
                    </a:lnTo>
                    <a:lnTo>
                      <a:pt x="18" y="7"/>
                    </a:lnTo>
                    <a:lnTo>
                      <a:pt x="19" y="12"/>
                    </a:lnTo>
                    <a:lnTo>
                      <a:pt x="18" y="16"/>
                    </a:lnTo>
                    <a:lnTo>
                      <a:pt x="16" y="19"/>
                    </a:lnTo>
                    <a:lnTo>
                      <a:pt x="13" y="21"/>
                    </a:lnTo>
                    <a:lnTo>
                      <a:pt x="9" y="22"/>
                    </a:lnTo>
                    <a:lnTo>
                      <a:pt x="6" y="21"/>
                    </a:lnTo>
                    <a:lnTo>
                      <a:pt x="4" y="19"/>
                    </a:lnTo>
                    <a:lnTo>
                      <a:pt x="1" y="16"/>
                    </a:lnTo>
                    <a:lnTo>
                      <a:pt x="0" y="12"/>
                    </a:lnTo>
                    <a:lnTo>
                      <a:pt x="1" y="7"/>
                    </a:lnTo>
                    <a:lnTo>
                      <a:pt x="4" y="3"/>
                    </a:lnTo>
                    <a:lnTo>
                      <a:pt x="6" y="1"/>
                    </a:lnTo>
                    <a:lnTo>
                      <a:pt x="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0" name="Freeform 1132">
                <a:extLst>
                  <a:ext uri="{FF2B5EF4-FFF2-40B4-BE49-F238E27FC236}">
                    <a16:creationId xmlns:a16="http://schemas.microsoft.com/office/drawing/2014/main" xmlns="" id="{3611D824-7F37-4233-8B8F-C1CCC625FB53}"/>
                  </a:ext>
                </a:extLst>
              </p:cNvPr>
              <p:cNvSpPr>
                <a:spLocks noEditPoints="1"/>
              </p:cNvSpPr>
              <p:nvPr/>
            </p:nvSpPr>
            <p:spPr bwMode="auto">
              <a:xfrm>
                <a:off x="4429" y="3631"/>
                <a:ext cx="6" cy="46"/>
              </a:xfrm>
              <a:custGeom>
                <a:avLst/>
                <a:gdLst>
                  <a:gd name="T0" fmla="*/ 3 w 12"/>
                  <a:gd name="T1" fmla="*/ 2 h 92"/>
                  <a:gd name="T2" fmla="*/ 3 w 12"/>
                  <a:gd name="T3" fmla="*/ 2 h 92"/>
                  <a:gd name="T4" fmla="*/ 3 w 12"/>
                  <a:gd name="T5" fmla="*/ 3 h 92"/>
                  <a:gd name="T6" fmla="*/ 3 w 12"/>
                  <a:gd name="T7" fmla="*/ 3 h 92"/>
                  <a:gd name="T8" fmla="*/ 4 w 12"/>
                  <a:gd name="T9" fmla="*/ 22 h 92"/>
                  <a:gd name="T10" fmla="*/ 2 w 12"/>
                  <a:gd name="T11" fmla="*/ 22 h 92"/>
                  <a:gd name="T12" fmla="*/ 0 w 12"/>
                  <a:gd name="T13" fmla="*/ 41 h 92"/>
                  <a:gd name="T14" fmla="*/ 0 w 12"/>
                  <a:gd name="T15" fmla="*/ 40 h 92"/>
                  <a:gd name="T16" fmla="*/ 1 w 12"/>
                  <a:gd name="T17" fmla="*/ 39 h 92"/>
                  <a:gd name="T18" fmla="*/ 2 w 12"/>
                  <a:gd name="T19" fmla="*/ 39 h 92"/>
                  <a:gd name="T20" fmla="*/ 3 w 12"/>
                  <a:gd name="T21" fmla="*/ 38 h 92"/>
                  <a:gd name="T22" fmla="*/ 3 w 12"/>
                  <a:gd name="T23" fmla="*/ 38 h 92"/>
                  <a:gd name="T24" fmla="*/ 3 w 12"/>
                  <a:gd name="T25" fmla="*/ 38 h 92"/>
                  <a:gd name="T26" fmla="*/ 4 w 12"/>
                  <a:gd name="T27" fmla="*/ 39 h 92"/>
                  <a:gd name="T28" fmla="*/ 5 w 12"/>
                  <a:gd name="T29" fmla="*/ 39 h 92"/>
                  <a:gd name="T30" fmla="*/ 6 w 12"/>
                  <a:gd name="T31" fmla="*/ 40 h 92"/>
                  <a:gd name="T32" fmla="*/ 6 w 12"/>
                  <a:gd name="T33" fmla="*/ 40 h 92"/>
                  <a:gd name="T34" fmla="*/ 5 w 12"/>
                  <a:gd name="T35" fmla="*/ 40 h 92"/>
                  <a:gd name="T36" fmla="*/ 4 w 12"/>
                  <a:gd name="T37" fmla="*/ 39 h 92"/>
                  <a:gd name="T38" fmla="*/ 3 w 12"/>
                  <a:gd name="T39" fmla="*/ 39 h 92"/>
                  <a:gd name="T40" fmla="*/ 3 w 12"/>
                  <a:gd name="T41" fmla="*/ 39 h 92"/>
                  <a:gd name="T42" fmla="*/ 3 w 12"/>
                  <a:gd name="T43" fmla="*/ 39 h 92"/>
                  <a:gd name="T44" fmla="*/ 2 w 12"/>
                  <a:gd name="T45" fmla="*/ 39 h 92"/>
                  <a:gd name="T46" fmla="*/ 2 w 12"/>
                  <a:gd name="T47" fmla="*/ 40 h 92"/>
                  <a:gd name="T48" fmla="*/ 1 w 12"/>
                  <a:gd name="T49" fmla="*/ 41 h 92"/>
                  <a:gd name="T50" fmla="*/ 1 w 12"/>
                  <a:gd name="T51" fmla="*/ 41 h 92"/>
                  <a:gd name="T52" fmla="*/ 1 w 12"/>
                  <a:gd name="T53" fmla="*/ 42 h 92"/>
                  <a:gd name="T54" fmla="*/ 1 w 12"/>
                  <a:gd name="T55" fmla="*/ 44 h 92"/>
                  <a:gd name="T56" fmla="*/ 2 w 12"/>
                  <a:gd name="T57" fmla="*/ 45 h 92"/>
                  <a:gd name="T58" fmla="*/ 3 w 12"/>
                  <a:gd name="T59" fmla="*/ 45 h 92"/>
                  <a:gd name="T60" fmla="*/ 3 w 12"/>
                  <a:gd name="T61" fmla="*/ 45 h 92"/>
                  <a:gd name="T62" fmla="*/ 3 w 12"/>
                  <a:gd name="T63" fmla="*/ 45 h 92"/>
                  <a:gd name="T64" fmla="*/ 4 w 12"/>
                  <a:gd name="T65" fmla="*/ 45 h 92"/>
                  <a:gd name="T66" fmla="*/ 6 w 12"/>
                  <a:gd name="T67" fmla="*/ 43 h 92"/>
                  <a:gd name="T68" fmla="*/ 2 w 12"/>
                  <a:gd name="T69" fmla="*/ 43 h 92"/>
                  <a:gd name="T70" fmla="*/ 6 w 12"/>
                  <a:gd name="T71" fmla="*/ 43 h 92"/>
                  <a:gd name="T72" fmla="*/ 6 w 12"/>
                  <a:gd name="T73" fmla="*/ 44 h 92"/>
                  <a:gd name="T74" fmla="*/ 6 w 12"/>
                  <a:gd name="T75" fmla="*/ 45 h 92"/>
                  <a:gd name="T76" fmla="*/ 5 w 12"/>
                  <a:gd name="T77" fmla="*/ 46 h 92"/>
                  <a:gd name="T78" fmla="*/ 3 w 12"/>
                  <a:gd name="T79" fmla="*/ 46 h 92"/>
                  <a:gd name="T80" fmla="*/ 3 w 12"/>
                  <a:gd name="T81" fmla="*/ 46 h 92"/>
                  <a:gd name="T82" fmla="*/ 3 w 12"/>
                  <a:gd name="T83" fmla="*/ 46 h 92"/>
                  <a:gd name="T84" fmla="*/ 2 w 12"/>
                  <a:gd name="T85" fmla="*/ 45 h 92"/>
                  <a:gd name="T86" fmla="*/ 1 w 12"/>
                  <a:gd name="T87" fmla="*/ 45 h 92"/>
                  <a:gd name="T88" fmla="*/ 0 w 12"/>
                  <a:gd name="T89" fmla="*/ 43 h 92"/>
                  <a:gd name="T90" fmla="*/ 0 w 12"/>
                  <a:gd name="T91" fmla="*/ 42 h 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92"/>
                  <a:gd name="T140" fmla="*/ 12 w 12"/>
                  <a:gd name="T141" fmla="*/ 92 h 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92">
                    <a:moveTo>
                      <a:pt x="1" y="6"/>
                    </a:moveTo>
                    <a:lnTo>
                      <a:pt x="1" y="4"/>
                    </a:lnTo>
                    <a:lnTo>
                      <a:pt x="5" y="4"/>
                    </a:lnTo>
                    <a:lnTo>
                      <a:pt x="5" y="0"/>
                    </a:lnTo>
                    <a:lnTo>
                      <a:pt x="6" y="0"/>
                    </a:lnTo>
                    <a:lnTo>
                      <a:pt x="6" y="4"/>
                    </a:lnTo>
                    <a:lnTo>
                      <a:pt x="10" y="4"/>
                    </a:lnTo>
                    <a:lnTo>
                      <a:pt x="10" y="6"/>
                    </a:lnTo>
                    <a:lnTo>
                      <a:pt x="6" y="6"/>
                    </a:lnTo>
                    <a:lnTo>
                      <a:pt x="6" y="10"/>
                    </a:lnTo>
                    <a:lnTo>
                      <a:pt x="5" y="10"/>
                    </a:lnTo>
                    <a:lnTo>
                      <a:pt x="5" y="6"/>
                    </a:lnTo>
                    <a:lnTo>
                      <a:pt x="1" y="6"/>
                    </a:lnTo>
                    <a:close/>
                    <a:moveTo>
                      <a:pt x="4" y="44"/>
                    </a:moveTo>
                    <a:lnTo>
                      <a:pt x="8" y="44"/>
                    </a:lnTo>
                    <a:lnTo>
                      <a:pt x="8" y="46"/>
                    </a:lnTo>
                    <a:lnTo>
                      <a:pt x="4" y="46"/>
                    </a:lnTo>
                    <a:lnTo>
                      <a:pt x="4" y="44"/>
                    </a:lnTo>
                    <a:close/>
                    <a:moveTo>
                      <a:pt x="0" y="83"/>
                    </a:moveTo>
                    <a:lnTo>
                      <a:pt x="0" y="82"/>
                    </a:lnTo>
                    <a:lnTo>
                      <a:pt x="0" y="81"/>
                    </a:lnTo>
                    <a:lnTo>
                      <a:pt x="0" y="80"/>
                    </a:lnTo>
                    <a:lnTo>
                      <a:pt x="1" y="79"/>
                    </a:lnTo>
                    <a:lnTo>
                      <a:pt x="1" y="78"/>
                    </a:lnTo>
                    <a:lnTo>
                      <a:pt x="3" y="78"/>
                    </a:lnTo>
                    <a:lnTo>
                      <a:pt x="3" y="77"/>
                    </a:lnTo>
                    <a:lnTo>
                      <a:pt x="4" y="77"/>
                    </a:lnTo>
                    <a:lnTo>
                      <a:pt x="5" y="76"/>
                    </a:lnTo>
                    <a:lnTo>
                      <a:pt x="6" y="76"/>
                    </a:lnTo>
                    <a:lnTo>
                      <a:pt x="7" y="76"/>
                    </a:lnTo>
                    <a:lnTo>
                      <a:pt x="8" y="77"/>
                    </a:lnTo>
                    <a:lnTo>
                      <a:pt x="10" y="78"/>
                    </a:lnTo>
                    <a:lnTo>
                      <a:pt x="11" y="79"/>
                    </a:lnTo>
                    <a:lnTo>
                      <a:pt x="11" y="80"/>
                    </a:lnTo>
                    <a:lnTo>
                      <a:pt x="10" y="80"/>
                    </a:lnTo>
                    <a:lnTo>
                      <a:pt x="10" y="79"/>
                    </a:lnTo>
                    <a:lnTo>
                      <a:pt x="8" y="79"/>
                    </a:lnTo>
                    <a:lnTo>
                      <a:pt x="8" y="78"/>
                    </a:lnTo>
                    <a:lnTo>
                      <a:pt x="7" y="78"/>
                    </a:lnTo>
                    <a:lnTo>
                      <a:pt x="6" y="78"/>
                    </a:lnTo>
                    <a:lnTo>
                      <a:pt x="5" y="78"/>
                    </a:lnTo>
                    <a:lnTo>
                      <a:pt x="4" y="78"/>
                    </a:lnTo>
                    <a:lnTo>
                      <a:pt x="3" y="78"/>
                    </a:lnTo>
                    <a:lnTo>
                      <a:pt x="3" y="79"/>
                    </a:lnTo>
                    <a:lnTo>
                      <a:pt x="1" y="80"/>
                    </a:lnTo>
                    <a:lnTo>
                      <a:pt x="1" y="81"/>
                    </a:lnTo>
                    <a:lnTo>
                      <a:pt x="1" y="82"/>
                    </a:lnTo>
                    <a:lnTo>
                      <a:pt x="1" y="83"/>
                    </a:lnTo>
                    <a:lnTo>
                      <a:pt x="1" y="84"/>
                    </a:lnTo>
                    <a:lnTo>
                      <a:pt x="1" y="85"/>
                    </a:lnTo>
                    <a:lnTo>
                      <a:pt x="1" y="86"/>
                    </a:lnTo>
                    <a:lnTo>
                      <a:pt x="1" y="88"/>
                    </a:lnTo>
                    <a:lnTo>
                      <a:pt x="3" y="88"/>
                    </a:lnTo>
                    <a:lnTo>
                      <a:pt x="3" y="89"/>
                    </a:lnTo>
                    <a:lnTo>
                      <a:pt x="4" y="90"/>
                    </a:lnTo>
                    <a:lnTo>
                      <a:pt x="5" y="90"/>
                    </a:lnTo>
                    <a:lnTo>
                      <a:pt x="6" y="90"/>
                    </a:lnTo>
                    <a:lnTo>
                      <a:pt x="7" y="90"/>
                    </a:lnTo>
                    <a:lnTo>
                      <a:pt x="8" y="90"/>
                    </a:lnTo>
                    <a:lnTo>
                      <a:pt x="8" y="89"/>
                    </a:lnTo>
                    <a:lnTo>
                      <a:pt x="10" y="89"/>
                    </a:lnTo>
                    <a:lnTo>
                      <a:pt x="10" y="88"/>
                    </a:lnTo>
                    <a:lnTo>
                      <a:pt x="11" y="86"/>
                    </a:lnTo>
                    <a:lnTo>
                      <a:pt x="11" y="85"/>
                    </a:lnTo>
                    <a:lnTo>
                      <a:pt x="4" y="85"/>
                    </a:lnTo>
                    <a:lnTo>
                      <a:pt x="4" y="84"/>
                    </a:lnTo>
                    <a:lnTo>
                      <a:pt x="12" y="84"/>
                    </a:lnTo>
                    <a:lnTo>
                      <a:pt x="12" y="85"/>
                    </a:lnTo>
                    <a:lnTo>
                      <a:pt x="12" y="86"/>
                    </a:lnTo>
                    <a:lnTo>
                      <a:pt x="11" y="88"/>
                    </a:lnTo>
                    <a:lnTo>
                      <a:pt x="11" y="89"/>
                    </a:lnTo>
                    <a:lnTo>
                      <a:pt x="10" y="90"/>
                    </a:lnTo>
                    <a:lnTo>
                      <a:pt x="10" y="91"/>
                    </a:lnTo>
                    <a:lnTo>
                      <a:pt x="8" y="91"/>
                    </a:lnTo>
                    <a:lnTo>
                      <a:pt x="7" y="92"/>
                    </a:lnTo>
                    <a:lnTo>
                      <a:pt x="6" y="92"/>
                    </a:lnTo>
                    <a:lnTo>
                      <a:pt x="5" y="92"/>
                    </a:lnTo>
                    <a:lnTo>
                      <a:pt x="5" y="91"/>
                    </a:lnTo>
                    <a:lnTo>
                      <a:pt x="4" y="91"/>
                    </a:lnTo>
                    <a:lnTo>
                      <a:pt x="3" y="91"/>
                    </a:lnTo>
                    <a:lnTo>
                      <a:pt x="3" y="90"/>
                    </a:lnTo>
                    <a:lnTo>
                      <a:pt x="1" y="90"/>
                    </a:lnTo>
                    <a:lnTo>
                      <a:pt x="1" y="89"/>
                    </a:lnTo>
                    <a:lnTo>
                      <a:pt x="1" y="88"/>
                    </a:lnTo>
                    <a:lnTo>
                      <a:pt x="0" y="88"/>
                    </a:lnTo>
                    <a:lnTo>
                      <a:pt x="0" y="86"/>
                    </a:lnTo>
                    <a:lnTo>
                      <a:pt x="0" y="85"/>
                    </a:lnTo>
                    <a:lnTo>
                      <a:pt x="0" y="84"/>
                    </a:lnTo>
                    <a:lnTo>
                      <a:pt x="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1" name="Rectangle 1133">
                <a:extLst>
                  <a:ext uri="{FF2B5EF4-FFF2-40B4-BE49-F238E27FC236}">
                    <a16:creationId xmlns:a16="http://schemas.microsoft.com/office/drawing/2014/main" xmlns="" id="{0AFC9A44-94B6-4D8B-9F57-E00ECD997554}"/>
                  </a:ext>
                </a:extLst>
              </p:cNvPr>
              <p:cNvSpPr>
                <a:spLocks noChangeArrowheads="1"/>
              </p:cNvSpPr>
              <p:nvPr/>
            </p:nvSpPr>
            <p:spPr bwMode="auto">
              <a:xfrm>
                <a:off x="4516" y="3471"/>
                <a:ext cx="37" cy="73"/>
              </a:xfrm>
              <a:prstGeom prst="rect">
                <a:avLst/>
              </a:prstGeom>
              <a:solidFill>
                <a:srgbClr val="7F7F7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2" name="Rectangle 1134">
                <a:extLst>
                  <a:ext uri="{FF2B5EF4-FFF2-40B4-BE49-F238E27FC236}">
                    <a16:creationId xmlns:a16="http://schemas.microsoft.com/office/drawing/2014/main" xmlns="" id="{2EF98CC9-CA61-4051-A063-396939961102}"/>
                  </a:ext>
                </a:extLst>
              </p:cNvPr>
              <p:cNvSpPr>
                <a:spLocks noChangeArrowheads="1"/>
              </p:cNvSpPr>
              <p:nvPr/>
            </p:nvSpPr>
            <p:spPr bwMode="auto">
              <a:xfrm>
                <a:off x="4516" y="3471"/>
                <a:ext cx="37" cy="7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3" name="Rectangle 1135">
                <a:extLst>
                  <a:ext uri="{FF2B5EF4-FFF2-40B4-BE49-F238E27FC236}">
                    <a16:creationId xmlns:a16="http://schemas.microsoft.com/office/drawing/2014/main" xmlns="" id="{15703448-2A5C-4724-8604-D8BA71362BCC}"/>
                  </a:ext>
                </a:extLst>
              </p:cNvPr>
              <p:cNvSpPr>
                <a:spLocks noChangeArrowheads="1"/>
              </p:cNvSpPr>
              <p:nvPr/>
            </p:nvSpPr>
            <p:spPr bwMode="auto">
              <a:xfrm>
                <a:off x="4527" y="3437"/>
                <a:ext cx="17" cy="141"/>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4" name="Rectangle 1136">
                <a:extLst>
                  <a:ext uri="{FF2B5EF4-FFF2-40B4-BE49-F238E27FC236}">
                    <a16:creationId xmlns:a16="http://schemas.microsoft.com/office/drawing/2014/main" xmlns="" id="{50E0DE61-1ED7-4EB5-860F-3EB9FDD4EEA0}"/>
                  </a:ext>
                </a:extLst>
              </p:cNvPr>
              <p:cNvSpPr>
                <a:spLocks noChangeArrowheads="1"/>
              </p:cNvSpPr>
              <p:nvPr/>
            </p:nvSpPr>
            <p:spPr bwMode="auto">
              <a:xfrm>
                <a:off x="4527" y="3437"/>
                <a:ext cx="17" cy="14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5" name="Rectangle 1137">
                <a:extLst>
                  <a:ext uri="{FF2B5EF4-FFF2-40B4-BE49-F238E27FC236}">
                    <a16:creationId xmlns:a16="http://schemas.microsoft.com/office/drawing/2014/main" xmlns="" id="{78D7559D-129F-418A-91C1-8370C42B11B9}"/>
                  </a:ext>
                </a:extLst>
              </p:cNvPr>
              <p:cNvSpPr>
                <a:spLocks noChangeArrowheads="1"/>
              </p:cNvSpPr>
              <p:nvPr/>
            </p:nvSpPr>
            <p:spPr bwMode="auto">
              <a:xfrm>
                <a:off x="4518" y="3474"/>
                <a:ext cx="33" cy="67"/>
              </a:xfrm>
              <a:prstGeom prst="rect">
                <a:avLst/>
              </a:prstGeom>
              <a:solidFill>
                <a:srgbClr val="B2B2B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6" name="Rectangle 1138">
                <a:extLst>
                  <a:ext uri="{FF2B5EF4-FFF2-40B4-BE49-F238E27FC236}">
                    <a16:creationId xmlns:a16="http://schemas.microsoft.com/office/drawing/2014/main" xmlns="" id="{43152E15-3802-4A13-9010-466263D71799}"/>
                  </a:ext>
                </a:extLst>
              </p:cNvPr>
              <p:cNvSpPr>
                <a:spLocks noChangeArrowheads="1"/>
              </p:cNvSpPr>
              <p:nvPr/>
            </p:nvSpPr>
            <p:spPr bwMode="auto">
              <a:xfrm>
                <a:off x="4518" y="3474"/>
                <a:ext cx="33" cy="6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7" name="Rectangle 1139">
                <a:extLst>
                  <a:ext uri="{FF2B5EF4-FFF2-40B4-BE49-F238E27FC236}">
                    <a16:creationId xmlns:a16="http://schemas.microsoft.com/office/drawing/2014/main" xmlns="" id="{6248173A-1258-46B8-A0F5-C1C1C3337D20}"/>
                  </a:ext>
                </a:extLst>
              </p:cNvPr>
              <p:cNvSpPr>
                <a:spLocks noChangeArrowheads="1"/>
              </p:cNvSpPr>
              <p:nvPr/>
            </p:nvSpPr>
            <p:spPr bwMode="auto">
              <a:xfrm>
                <a:off x="4531" y="3437"/>
                <a:ext cx="7" cy="14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8" name="Rectangle 1140">
                <a:extLst>
                  <a:ext uri="{FF2B5EF4-FFF2-40B4-BE49-F238E27FC236}">
                    <a16:creationId xmlns:a16="http://schemas.microsoft.com/office/drawing/2014/main" xmlns="" id="{0DA0341A-4677-46C4-8B14-C75E6E6F56C6}"/>
                  </a:ext>
                </a:extLst>
              </p:cNvPr>
              <p:cNvSpPr>
                <a:spLocks noChangeArrowheads="1"/>
              </p:cNvSpPr>
              <p:nvPr/>
            </p:nvSpPr>
            <p:spPr bwMode="auto">
              <a:xfrm>
                <a:off x="4531" y="3437"/>
                <a:ext cx="7" cy="14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9" name="Rectangle 1141">
                <a:extLst>
                  <a:ext uri="{FF2B5EF4-FFF2-40B4-BE49-F238E27FC236}">
                    <a16:creationId xmlns:a16="http://schemas.microsoft.com/office/drawing/2014/main" xmlns="" id="{BD8EF1E5-0876-4F17-826A-D1B3049279E6}"/>
                  </a:ext>
                </a:extLst>
              </p:cNvPr>
              <p:cNvSpPr>
                <a:spLocks noChangeArrowheads="1"/>
              </p:cNvSpPr>
              <p:nvPr/>
            </p:nvSpPr>
            <p:spPr bwMode="auto">
              <a:xfrm>
                <a:off x="4440" y="3417"/>
                <a:ext cx="46" cy="7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0" name="Rectangle 1142">
                <a:extLst>
                  <a:ext uri="{FF2B5EF4-FFF2-40B4-BE49-F238E27FC236}">
                    <a16:creationId xmlns:a16="http://schemas.microsoft.com/office/drawing/2014/main" xmlns="" id="{97385848-8196-4EB0-81D3-2334DFAD0D15}"/>
                  </a:ext>
                </a:extLst>
              </p:cNvPr>
              <p:cNvSpPr>
                <a:spLocks noChangeArrowheads="1"/>
              </p:cNvSpPr>
              <p:nvPr/>
            </p:nvSpPr>
            <p:spPr bwMode="auto">
              <a:xfrm>
                <a:off x="4539" y="3588"/>
                <a:ext cx="9" cy="1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1" name="Rectangle 1143">
                <a:extLst>
                  <a:ext uri="{FF2B5EF4-FFF2-40B4-BE49-F238E27FC236}">
                    <a16:creationId xmlns:a16="http://schemas.microsoft.com/office/drawing/2014/main" xmlns="" id="{409065E1-A908-4982-8529-4223F0AF6018}"/>
                  </a:ext>
                </a:extLst>
              </p:cNvPr>
              <p:cNvSpPr>
                <a:spLocks noChangeArrowheads="1"/>
              </p:cNvSpPr>
              <p:nvPr/>
            </p:nvSpPr>
            <p:spPr bwMode="auto">
              <a:xfrm>
                <a:off x="4539" y="3588"/>
                <a:ext cx="9" cy="1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2" name="Rectangle 1144">
                <a:extLst>
                  <a:ext uri="{FF2B5EF4-FFF2-40B4-BE49-F238E27FC236}">
                    <a16:creationId xmlns:a16="http://schemas.microsoft.com/office/drawing/2014/main" xmlns="" id="{FF25CE27-2B23-4AAB-852B-BADE732E426E}"/>
                  </a:ext>
                </a:extLst>
              </p:cNvPr>
              <p:cNvSpPr>
                <a:spLocks noChangeArrowheads="1"/>
              </p:cNvSpPr>
              <p:nvPr/>
            </p:nvSpPr>
            <p:spPr bwMode="auto">
              <a:xfrm>
                <a:off x="4540" y="3595"/>
                <a:ext cx="7" cy="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3" name="Rectangle 1145">
                <a:extLst>
                  <a:ext uri="{FF2B5EF4-FFF2-40B4-BE49-F238E27FC236}">
                    <a16:creationId xmlns:a16="http://schemas.microsoft.com/office/drawing/2014/main" xmlns="" id="{3C381BAF-07A8-4EB2-AF09-509FC1F10FCB}"/>
                  </a:ext>
                </a:extLst>
              </p:cNvPr>
              <p:cNvSpPr>
                <a:spLocks noChangeArrowheads="1"/>
              </p:cNvSpPr>
              <p:nvPr/>
            </p:nvSpPr>
            <p:spPr bwMode="auto">
              <a:xfrm>
                <a:off x="4540" y="3595"/>
                <a:ext cx="7" cy="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4" name="Rectangle 1146">
                <a:extLst>
                  <a:ext uri="{FF2B5EF4-FFF2-40B4-BE49-F238E27FC236}">
                    <a16:creationId xmlns:a16="http://schemas.microsoft.com/office/drawing/2014/main" xmlns="" id="{16991D41-D6BD-44AA-9924-47D48BC08456}"/>
                  </a:ext>
                </a:extLst>
              </p:cNvPr>
              <p:cNvSpPr>
                <a:spLocks noChangeArrowheads="1"/>
              </p:cNvSpPr>
              <p:nvPr/>
            </p:nvSpPr>
            <p:spPr bwMode="auto">
              <a:xfrm>
                <a:off x="4539" y="3609"/>
                <a:ext cx="9" cy="1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5" name="Rectangle 1147">
                <a:extLst>
                  <a:ext uri="{FF2B5EF4-FFF2-40B4-BE49-F238E27FC236}">
                    <a16:creationId xmlns:a16="http://schemas.microsoft.com/office/drawing/2014/main" xmlns="" id="{995E0090-40AE-445E-8143-209392F874C9}"/>
                  </a:ext>
                </a:extLst>
              </p:cNvPr>
              <p:cNvSpPr>
                <a:spLocks noChangeArrowheads="1"/>
              </p:cNvSpPr>
              <p:nvPr/>
            </p:nvSpPr>
            <p:spPr bwMode="auto">
              <a:xfrm>
                <a:off x="4539" y="3609"/>
                <a:ext cx="9" cy="1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6" name="Rectangle 1148">
                <a:extLst>
                  <a:ext uri="{FF2B5EF4-FFF2-40B4-BE49-F238E27FC236}">
                    <a16:creationId xmlns:a16="http://schemas.microsoft.com/office/drawing/2014/main" xmlns="" id="{F9503AB0-43D9-4B5A-A660-06975BA89E96}"/>
                  </a:ext>
                </a:extLst>
              </p:cNvPr>
              <p:cNvSpPr>
                <a:spLocks noChangeArrowheads="1"/>
              </p:cNvSpPr>
              <p:nvPr/>
            </p:nvSpPr>
            <p:spPr bwMode="auto">
              <a:xfrm>
                <a:off x="4540" y="3617"/>
                <a:ext cx="7" cy="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7" name="Rectangle 1149">
                <a:extLst>
                  <a:ext uri="{FF2B5EF4-FFF2-40B4-BE49-F238E27FC236}">
                    <a16:creationId xmlns:a16="http://schemas.microsoft.com/office/drawing/2014/main" xmlns="" id="{DD8B40F4-947A-412E-8C08-B297A116FD91}"/>
                  </a:ext>
                </a:extLst>
              </p:cNvPr>
              <p:cNvSpPr>
                <a:spLocks noChangeArrowheads="1"/>
              </p:cNvSpPr>
              <p:nvPr/>
            </p:nvSpPr>
            <p:spPr bwMode="auto">
              <a:xfrm>
                <a:off x="4540" y="3617"/>
                <a:ext cx="7" cy="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8" name="Freeform 1150">
                <a:extLst>
                  <a:ext uri="{FF2B5EF4-FFF2-40B4-BE49-F238E27FC236}">
                    <a16:creationId xmlns:a16="http://schemas.microsoft.com/office/drawing/2014/main" xmlns="" id="{B6A0E6AB-8E6B-453A-96EA-C127AC022066}"/>
                  </a:ext>
                </a:extLst>
              </p:cNvPr>
              <p:cNvSpPr>
                <a:spLocks/>
              </p:cNvSpPr>
              <p:nvPr/>
            </p:nvSpPr>
            <p:spPr bwMode="auto">
              <a:xfrm>
                <a:off x="4521" y="3637"/>
                <a:ext cx="6" cy="7"/>
              </a:xfrm>
              <a:custGeom>
                <a:avLst/>
                <a:gdLst>
                  <a:gd name="T0" fmla="*/ 3 w 11"/>
                  <a:gd name="T1" fmla="*/ 0 h 15"/>
                  <a:gd name="T2" fmla="*/ 4 w 11"/>
                  <a:gd name="T3" fmla="*/ 0 h 15"/>
                  <a:gd name="T4" fmla="*/ 5 w 11"/>
                  <a:gd name="T5" fmla="*/ 1 h 15"/>
                  <a:gd name="T6" fmla="*/ 6 w 11"/>
                  <a:gd name="T7" fmla="*/ 2 h 15"/>
                  <a:gd name="T8" fmla="*/ 6 w 11"/>
                  <a:gd name="T9" fmla="*/ 4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4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8"/>
                    </a:lnTo>
                    <a:lnTo>
                      <a:pt x="11" y="11"/>
                    </a:lnTo>
                    <a:lnTo>
                      <a:pt x="10" y="13"/>
                    </a:lnTo>
                    <a:lnTo>
                      <a:pt x="8" y="14"/>
                    </a:lnTo>
                    <a:lnTo>
                      <a:pt x="6" y="15"/>
                    </a:lnTo>
                    <a:lnTo>
                      <a:pt x="3" y="14"/>
                    </a:lnTo>
                    <a:lnTo>
                      <a:pt x="1" y="13"/>
                    </a:lnTo>
                    <a:lnTo>
                      <a:pt x="0" y="11"/>
                    </a:lnTo>
                    <a:lnTo>
                      <a:pt x="0" y="8"/>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9" name="Freeform 1151">
                <a:extLst>
                  <a:ext uri="{FF2B5EF4-FFF2-40B4-BE49-F238E27FC236}">
                    <a16:creationId xmlns:a16="http://schemas.microsoft.com/office/drawing/2014/main" xmlns="" id="{6EEEF9AB-7381-4833-A2E8-A2302BA26DD7}"/>
                  </a:ext>
                </a:extLst>
              </p:cNvPr>
              <p:cNvSpPr>
                <a:spLocks/>
              </p:cNvSpPr>
              <p:nvPr/>
            </p:nvSpPr>
            <p:spPr bwMode="auto">
              <a:xfrm>
                <a:off x="4521" y="3637"/>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4 h 15"/>
                  <a:gd name="T12" fmla="*/ 6 w 11"/>
                  <a:gd name="T13" fmla="*/ 4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4 h 15"/>
                  <a:gd name="T32" fmla="*/ 0 w 11"/>
                  <a:gd name="T33" fmla="*/ 4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8"/>
                    </a:lnTo>
                    <a:lnTo>
                      <a:pt x="11" y="11"/>
                    </a:lnTo>
                    <a:lnTo>
                      <a:pt x="10" y="13"/>
                    </a:lnTo>
                    <a:lnTo>
                      <a:pt x="8" y="14"/>
                    </a:lnTo>
                    <a:lnTo>
                      <a:pt x="6" y="15"/>
                    </a:lnTo>
                    <a:lnTo>
                      <a:pt x="3" y="14"/>
                    </a:lnTo>
                    <a:lnTo>
                      <a:pt x="1" y="13"/>
                    </a:lnTo>
                    <a:lnTo>
                      <a:pt x="0" y="11"/>
                    </a:lnTo>
                    <a:lnTo>
                      <a:pt x="0" y="8"/>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0" name="Freeform 1152">
                <a:extLst>
                  <a:ext uri="{FF2B5EF4-FFF2-40B4-BE49-F238E27FC236}">
                    <a16:creationId xmlns:a16="http://schemas.microsoft.com/office/drawing/2014/main" xmlns="" id="{396176B4-57C2-4F9C-814D-D2401F1CEE44}"/>
                  </a:ext>
                </a:extLst>
              </p:cNvPr>
              <p:cNvSpPr>
                <a:spLocks/>
              </p:cNvSpPr>
              <p:nvPr/>
            </p:nvSpPr>
            <p:spPr bwMode="auto">
              <a:xfrm>
                <a:off x="4521" y="3649"/>
                <a:ext cx="6" cy="7"/>
              </a:xfrm>
              <a:custGeom>
                <a:avLst/>
                <a:gdLst>
                  <a:gd name="T0" fmla="*/ 3 w 11"/>
                  <a:gd name="T1" fmla="*/ 0 h 15"/>
                  <a:gd name="T2" fmla="*/ 4 w 11"/>
                  <a:gd name="T3" fmla="*/ 0 h 15"/>
                  <a:gd name="T4" fmla="*/ 5 w 11"/>
                  <a:gd name="T5" fmla="*/ 1 h 15"/>
                  <a:gd name="T6" fmla="*/ 6 w 11"/>
                  <a:gd name="T7" fmla="*/ 2 h 15"/>
                  <a:gd name="T8" fmla="*/ 6 w 11"/>
                  <a:gd name="T9" fmla="*/ 3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3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7"/>
                    </a:lnTo>
                    <a:lnTo>
                      <a:pt x="11" y="11"/>
                    </a:lnTo>
                    <a:lnTo>
                      <a:pt x="10" y="13"/>
                    </a:lnTo>
                    <a:lnTo>
                      <a:pt x="8" y="14"/>
                    </a:lnTo>
                    <a:lnTo>
                      <a:pt x="6" y="15"/>
                    </a:lnTo>
                    <a:lnTo>
                      <a:pt x="3" y="14"/>
                    </a:lnTo>
                    <a:lnTo>
                      <a:pt x="1" y="13"/>
                    </a:lnTo>
                    <a:lnTo>
                      <a:pt x="0" y="11"/>
                    </a:lnTo>
                    <a:lnTo>
                      <a:pt x="0" y="7"/>
                    </a:lnTo>
                    <a:lnTo>
                      <a:pt x="0" y="4"/>
                    </a:lnTo>
                    <a:lnTo>
                      <a:pt x="1" y="2"/>
                    </a:lnTo>
                    <a:lnTo>
                      <a:pt x="3" y="1"/>
                    </a:lnTo>
                    <a:lnTo>
                      <a:pt x="6" y="0"/>
                    </a:lnTo>
                    <a:close/>
                  </a:path>
                </a:pathLst>
              </a:cu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1" name="Freeform 1153">
                <a:extLst>
                  <a:ext uri="{FF2B5EF4-FFF2-40B4-BE49-F238E27FC236}">
                    <a16:creationId xmlns:a16="http://schemas.microsoft.com/office/drawing/2014/main" xmlns="" id="{4CC98479-A8D0-4D6D-BF28-1F5A87CBE07A}"/>
                  </a:ext>
                </a:extLst>
              </p:cNvPr>
              <p:cNvSpPr>
                <a:spLocks/>
              </p:cNvSpPr>
              <p:nvPr/>
            </p:nvSpPr>
            <p:spPr bwMode="auto">
              <a:xfrm>
                <a:off x="4521" y="3649"/>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3 h 15"/>
                  <a:gd name="T12" fmla="*/ 6 w 11"/>
                  <a:gd name="T13" fmla="*/ 3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3 h 15"/>
                  <a:gd name="T32" fmla="*/ 0 w 11"/>
                  <a:gd name="T33" fmla="*/ 3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7"/>
                    </a:lnTo>
                    <a:lnTo>
                      <a:pt x="11" y="11"/>
                    </a:lnTo>
                    <a:lnTo>
                      <a:pt x="10" y="13"/>
                    </a:lnTo>
                    <a:lnTo>
                      <a:pt x="8" y="14"/>
                    </a:lnTo>
                    <a:lnTo>
                      <a:pt x="6" y="15"/>
                    </a:lnTo>
                    <a:lnTo>
                      <a:pt x="3" y="14"/>
                    </a:lnTo>
                    <a:lnTo>
                      <a:pt x="1" y="13"/>
                    </a:lnTo>
                    <a:lnTo>
                      <a:pt x="0" y="11"/>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2" name="Freeform 1154">
                <a:extLst>
                  <a:ext uri="{FF2B5EF4-FFF2-40B4-BE49-F238E27FC236}">
                    <a16:creationId xmlns:a16="http://schemas.microsoft.com/office/drawing/2014/main" xmlns="" id="{1E691E3F-8906-413B-A74D-FA9CF4E1CF40}"/>
                  </a:ext>
                </a:extLst>
              </p:cNvPr>
              <p:cNvSpPr>
                <a:spLocks/>
              </p:cNvSpPr>
              <p:nvPr/>
            </p:nvSpPr>
            <p:spPr bwMode="auto">
              <a:xfrm>
                <a:off x="4521" y="3661"/>
                <a:ext cx="6" cy="7"/>
              </a:xfrm>
              <a:custGeom>
                <a:avLst/>
                <a:gdLst>
                  <a:gd name="T0" fmla="*/ 3 w 11"/>
                  <a:gd name="T1" fmla="*/ 0 h 15"/>
                  <a:gd name="T2" fmla="*/ 4 w 11"/>
                  <a:gd name="T3" fmla="*/ 0 h 15"/>
                  <a:gd name="T4" fmla="*/ 5 w 11"/>
                  <a:gd name="T5" fmla="*/ 1 h 15"/>
                  <a:gd name="T6" fmla="*/ 6 w 11"/>
                  <a:gd name="T7" fmla="*/ 2 h 15"/>
                  <a:gd name="T8" fmla="*/ 6 w 11"/>
                  <a:gd name="T9" fmla="*/ 3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3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7"/>
                    </a:lnTo>
                    <a:lnTo>
                      <a:pt x="11" y="10"/>
                    </a:lnTo>
                    <a:lnTo>
                      <a:pt x="10" y="12"/>
                    </a:lnTo>
                    <a:lnTo>
                      <a:pt x="8" y="14"/>
                    </a:lnTo>
                    <a:lnTo>
                      <a:pt x="6" y="15"/>
                    </a:lnTo>
                    <a:lnTo>
                      <a:pt x="3" y="14"/>
                    </a:lnTo>
                    <a:lnTo>
                      <a:pt x="1" y="12"/>
                    </a:lnTo>
                    <a:lnTo>
                      <a:pt x="0" y="10"/>
                    </a:lnTo>
                    <a:lnTo>
                      <a:pt x="0" y="7"/>
                    </a:lnTo>
                    <a:lnTo>
                      <a:pt x="0" y="4"/>
                    </a:lnTo>
                    <a:lnTo>
                      <a:pt x="1" y="2"/>
                    </a:lnTo>
                    <a:lnTo>
                      <a:pt x="3" y="1"/>
                    </a:lnTo>
                    <a:lnTo>
                      <a:pt x="6"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3" name="Freeform 1155">
                <a:extLst>
                  <a:ext uri="{FF2B5EF4-FFF2-40B4-BE49-F238E27FC236}">
                    <a16:creationId xmlns:a16="http://schemas.microsoft.com/office/drawing/2014/main" xmlns="" id="{F536CD09-F3C2-47A7-943D-FD7F2DF5056B}"/>
                  </a:ext>
                </a:extLst>
              </p:cNvPr>
              <p:cNvSpPr>
                <a:spLocks/>
              </p:cNvSpPr>
              <p:nvPr/>
            </p:nvSpPr>
            <p:spPr bwMode="auto">
              <a:xfrm>
                <a:off x="4521" y="3661"/>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3 h 15"/>
                  <a:gd name="T12" fmla="*/ 6 w 11"/>
                  <a:gd name="T13" fmla="*/ 3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3 h 15"/>
                  <a:gd name="T32" fmla="*/ 0 w 11"/>
                  <a:gd name="T33" fmla="*/ 3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7"/>
                    </a:lnTo>
                    <a:lnTo>
                      <a:pt x="11" y="10"/>
                    </a:lnTo>
                    <a:lnTo>
                      <a:pt x="10" y="12"/>
                    </a:lnTo>
                    <a:lnTo>
                      <a:pt x="8" y="14"/>
                    </a:lnTo>
                    <a:lnTo>
                      <a:pt x="6" y="15"/>
                    </a:lnTo>
                    <a:lnTo>
                      <a:pt x="3" y="14"/>
                    </a:lnTo>
                    <a:lnTo>
                      <a:pt x="1" y="12"/>
                    </a:lnTo>
                    <a:lnTo>
                      <a:pt x="0" y="10"/>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4" name="Freeform 1156">
                <a:extLst>
                  <a:ext uri="{FF2B5EF4-FFF2-40B4-BE49-F238E27FC236}">
                    <a16:creationId xmlns:a16="http://schemas.microsoft.com/office/drawing/2014/main" xmlns="" id="{96107A42-0DA9-4BA2-BFCE-54ECB9FF16DF}"/>
                  </a:ext>
                </a:extLst>
              </p:cNvPr>
              <p:cNvSpPr>
                <a:spLocks/>
              </p:cNvSpPr>
              <p:nvPr/>
            </p:nvSpPr>
            <p:spPr bwMode="auto">
              <a:xfrm>
                <a:off x="4521" y="3673"/>
                <a:ext cx="6" cy="8"/>
              </a:xfrm>
              <a:custGeom>
                <a:avLst/>
                <a:gdLst>
                  <a:gd name="T0" fmla="*/ 3 w 11"/>
                  <a:gd name="T1" fmla="*/ 0 h 15"/>
                  <a:gd name="T2" fmla="*/ 4 w 11"/>
                  <a:gd name="T3" fmla="*/ 1 h 15"/>
                  <a:gd name="T4" fmla="*/ 5 w 11"/>
                  <a:gd name="T5" fmla="*/ 1 h 15"/>
                  <a:gd name="T6" fmla="*/ 6 w 11"/>
                  <a:gd name="T7" fmla="*/ 3 h 15"/>
                  <a:gd name="T8" fmla="*/ 6 w 11"/>
                  <a:gd name="T9" fmla="*/ 4 h 15"/>
                  <a:gd name="T10" fmla="*/ 6 w 11"/>
                  <a:gd name="T11" fmla="*/ 6 h 15"/>
                  <a:gd name="T12" fmla="*/ 5 w 11"/>
                  <a:gd name="T13" fmla="*/ 7 h 15"/>
                  <a:gd name="T14" fmla="*/ 4 w 11"/>
                  <a:gd name="T15" fmla="*/ 7 h 15"/>
                  <a:gd name="T16" fmla="*/ 3 w 11"/>
                  <a:gd name="T17" fmla="*/ 8 h 15"/>
                  <a:gd name="T18" fmla="*/ 2 w 11"/>
                  <a:gd name="T19" fmla="*/ 7 h 15"/>
                  <a:gd name="T20" fmla="*/ 1 w 11"/>
                  <a:gd name="T21" fmla="*/ 7 h 15"/>
                  <a:gd name="T22" fmla="*/ 0 w 11"/>
                  <a:gd name="T23" fmla="*/ 6 h 15"/>
                  <a:gd name="T24" fmla="*/ 0 w 11"/>
                  <a:gd name="T25" fmla="*/ 4 h 15"/>
                  <a:gd name="T26" fmla="*/ 0 w 11"/>
                  <a:gd name="T27" fmla="*/ 3 h 15"/>
                  <a:gd name="T28" fmla="*/ 1 w 11"/>
                  <a:gd name="T29" fmla="*/ 1 h 15"/>
                  <a:gd name="T30" fmla="*/ 2 w 11"/>
                  <a:gd name="T31" fmla="*/ 1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5"/>
                    </a:lnTo>
                    <a:lnTo>
                      <a:pt x="11" y="8"/>
                    </a:lnTo>
                    <a:lnTo>
                      <a:pt x="11" y="11"/>
                    </a:lnTo>
                    <a:lnTo>
                      <a:pt x="10" y="13"/>
                    </a:lnTo>
                    <a:lnTo>
                      <a:pt x="8" y="14"/>
                    </a:lnTo>
                    <a:lnTo>
                      <a:pt x="6" y="15"/>
                    </a:lnTo>
                    <a:lnTo>
                      <a:pt x="3" y="14"/>
                    </a:lnTo>
                    <a:lnTo>
                      <a:pt x="1" y="13"/>
                    </a:lnTo>
                    <a:lnTo>
                      <a:pt x="0" y="11"/>
                    </a:lnTo>
                    <a:lnTo>
                      <a:pt x="0" y="8"/>
                    </a:lnTo>
                    <a:lnTo>
                      <a:pt x="0" y="5"/>
                    </a:lnTo>
                    <a:lnTo>
                      <a:pt x="1" y="2"/>
                    </a:lnTo>
                    <a:lnTo>
                      <a:pt x="3" y="1"/>
                    </a:lnTo>
                    <a:lnTo>
                      <a:pt x="6"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5" name="Freeform 1157">
                <a:extLst>
                  <a:ext uri="{FF2B5EF4-FFF2-40B4-BE49-F238E27FC236}">
                    <a16:creationId xmlns:a16="http://schemas.microsoft.com/office/drawing/2014/main" xmlns="" id="{3775EE2A-9C16-4337-B0AB-E12264D6F2C4}"/>
                  </a:ext>
                </a:extLst>
              </p:cNvPr>
              <p:cNvSpPr>
                <a:spLocks/>
              </p:cNvSpPr>
              <p:nvPr/>
            </p:nvSpPr>
            <p:spPr bwMode="auto">
              <a:xfrm>
                <a:off x="4521" y="3673"/>
                <a:ext cx="6" cy="8"/>
              </a:xfrm>
              <a:custGeom>
                <a:avLst/>
                <a:gdLst>
                  <a:gd name="T0" fmla="*/ 3 w 11"/>
                  <a:gd name="T1" fmla="*/ 0 h 15"/>
                  <a:gd name="T2" fmla="*/ 3 w 11"/>
                  <a:gd name="T3" fmla="*/ 0 h 15"/>
                  <a:gd name="T4" fmla="*/ 4 w 11"/>
                  <a:gd name="T5" fmla="*/ 1 h 15"/>
                  <a:gd name="T6" fmla="*/ 5 w 11"/>
                  <a:gd name="T7" fmla="*/ 1 h 15"/>
                  <a:gd name="T8" fmla="*/ 6 w 11"/>
                  <a:gd name="T9" fmla="*/ 3 h 15"/>
                  <a:gd name="T10" fmla="*/ 6 w 11"/>
                  <a:gd name="T11" fmla="*/ 4 h 15"/>
                  <a:gd name="T12" fmla="*/ 6 w 11"/>
                  <a:gd name="T13" fmla="*/ 4 h 15"/>
                  <a:gd name="T14" fmla="*/ 6 w 11"/>
                  <a:gd name="T15" fmla="*/ 6 h 15"/>
                  <a:gd name="T16" fmla="*/ 5 w 11"/>
                  <a:gd name="T17" fmla="*/ 7 h 15"/>
                  <a:gd name="T18" fmla="*/ 4 w 11"/>
                  <a:gd name="T19" fmla="*/ 7 h 15"/>
                  <a:gd name="T20" fmla="*/ 3 w 11"/>
                  <a:gd name="T21" fmla="*/ 8 h 15"/>
                  <a:gd name="T22" fmla="*/ 3 w 11"/>
                  <a:gd name="T23" fmla="*/ 8 h 15"/>
                  <a:gd name="T24" fmla="*/ 2 w 11"/>
                  <a:gd name="T25" fmla="*/ 7 h 15"/>
                  <a:gd name="T26" fmla="*/ 1 w 11"/>
                  <a:gd name="T27" fmla="*/ 7 h 15"/>
                  <a:gd name="T28" fmla="*/ 0 w 11"/>
                  <a:gd name="T29" fmla="*/ 6 h 15"/>
                  <a:gd name="T30" fmla="*/ 0 w 11"/>
                  <a:gd name="T31" fmla="*/ 4 h 15"/>
                  <a:gd name="T32" fmla="*/ 0 w 11"/>
                  <a:gd name="T33" fmla="*/ 4 h 15"/>
                  <a:gd name="T34" fmla="*/ 0 w 11"/>
                  <a:gd name="T35" fmla="*/ 3 h 15"/>
                  <a:gd name="T36" fmla="*/ 1 w 11"/>
                  <a:gd name="T37" fmla="*/ 1 h 15"/>
                  <a:gd name="T38" fmla="*/ 2 w 11"/>
                  <a:gd name="T39" fmla="*/ 1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5"/>
                    </a:lnTo>
                    <a:lnTo>
                      <a:pt x="11" y="8"/>
                    </a:lnTo>
                    <a:lnTo>
                      <a:pt x="11" y="11"/>
                    </a:lnTo>
                    <a:lnTo>
                      <a:pt x="10" y="13"/>
                    </a:lnTo>
                    <a:lnTo>
                      <a:pt x="8" y="14"/>
                    </a:lnTo>
                    <a:lnTo>
                      <a:pt x="6" y="15"/>
                    </a:lnTo>
                    <a:lnTo>
                      <a:pt x="3" y="14"/>
                    </a:lnTo>
                    <a:lnTo>
                      <a:pt x="1" y="13"/>
                    </a:lnTo>
                    <a:lnTo>
                      <a:pt x="0" y="11"/>
                    </a:lnTo>
                    <a:lnTo>
                      <a:pt x="0" y="8"/>
                    </a:lnTo>
                    <a:lnTo>
                      <a:pt x="0" y="5"/>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6" name="Freeform 1158">
                <a:extLst>
                  <a:ext uri="{FF2B5EF4-FFF2-40B4-BE49-F238E27FC236}">
                    <a16:creationId xmlns:a16="http://schemas.microsoft.com/office/drawing/2014/main" xmlns="" id="{7937929E-64A7-40A4-AD6A-1C04B2384ED2}"/>
                  </a:ext>
                </a:extLst>
              </p:cNvPr>
              <p:cNvSpPr>
                <a:spLocks/>
              </p:cNvSpPr>
              <p:nvPr/>
            </p:nvSpPr>
            <p:spPr bwMode="auto">
              <a:xfrm>
                <a:off x="4565" y="3417"/>
                <a:ext cx="73" cy="280"/>
              </a:xfrm>
              <a:custGeom>
                <a:avLst/>
                <a:gdLst>
                  <a:gd name="T0" fmla="*/ 3 w 147"/>
                  <a:gd name="T1" fmla="*/ 0 h 561"/>
                  <a:gd name="T2" fmla="*/ 69 w 147"/>
                  <a:gd name="T3" fmla="*/ 0 h 561"/>
                  <a:gd name="T4" fmla="*/ 71 w 147"/>
                  <a:gd name="T5" fmla="*/ 0 h 561"/>
                  <a:gd name="T6" fmla="*/ 72 w 147"/>
                  <a:gd name="T7" fmla="*/ 1 h 561"/>
                  <a:gd name="T8" fmla="*/ 73 w 147"/>
                  <a:gd name="T9" fmla="*/ 2 h 561"/>
                  <a:gd name="T10" fmla="*/ 73 w 147"/>
                  <a:gd name="T11" fmla="*/ 4 h 561"/>
                  <a:gd name="T12" fmla="*/ 73 w 147"/>
                  <a:gd name="T13" fmla="*/ 275 h 561"/>
                  <a:gd name="T14" fmla="*/ 73 w 147"/>
                  <a:gd name="T15" fmla="*/ 277 h 561"/>
                  <a:gd name="T16" fmla="*/ 72 w 147"/>
                  <a:gd name="T17" fmla="*/ 279 h 561"/>
                  <a:gd name="T18" fmla="*/ 71 w 147"/>
                  <a:gd name="T19" fmla="*/ 280 h 561"/>
                  <a:gd name="T20" fmla="*/ 69 w 147"/>
                  <a:gd name="T21" fmla="*/ 280 h 561"/>
                  <a:gd name="T22" fmla="*/ 3 w 147"/>
                  <a:gd name="T23" fmla="*/ 280 h 561"/>
                  <a:gd name="T24" fmla="*/ 1 w 147"/>
                  <a:gd name="T25" fmla="*/ 280 h 561"/>
                  <a:gd name="T26" fmla="*/ 1 w 147"/>
                  <a:gd name="T27" fmla="*/ 279 h 561"/>
                  <a:gd name="T28" fmla="*/ 0 w 147"/>
                  <a:gd name="T29" fmla="*/ 277 h 561"/>
                  <a:gd name="T30" fmla="*/ 0 w 147"/>
                  <a:gd name="T31" fmla="*/ 275 h 561"/>
                  <a:gd name="T32" fmla="*/ 0 w 147"/>
                  <a:gd name="T33" fmla="*/ 4 h 561"/>
                  <a:gd name="T34" fmla="*/ 0 w 147"/>
                  <a:gd name="T35" fmla="*/ 2 h 561"/>
                  <a:gd name="T36" fmla="*/ 1 w 147"/>
                  <a:gd name="T37" fmla="*/ 1 h 561"/>
                  <a:gd name="T38" fmla="*/ 1 w 147"/>
                  <a:gd name="T39" fmla="*/ 0 h 561"/>
                  <a:gd name="T40" fmla="*/ 3 w 147"/>
                  <a:gd name="T41" fmla="*/ 0 h 5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7"/>
                  <a:gd name="T64" fmla="*/ 0 h 561"/>
                  <a:gd name="T65" fmla="*/ 147 w 147"/>
                  <a:gd name="T66" fmla="*/ 561 h 5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7" h="561">
                    <a:moveTo>
                      <a:pt x="7" y="0"/>
                    </a:moveTo>
                    <a:lnTo>
                      <a:pt x="139" y="0"/>
                    </a:lnTo>
                    <a:lnTo>
                      <a:pt x="142" y="1"/>
                    </a:lnTo>
                    <a:lnTo>
                      <a:pt x="145" y="3"/>
                    </a:lnTo>
                    <a:lnTo>
                      <a:pt x="146" y="5"/>
                    </a:lnTo>
                    <a:lnTo>
                      <a:pt x="147" y="9"/>
                    </a:lnTo>
                    <a:lnTo>
                      <a:pt x="147" y="551"/>
                    </a:lnTo>
                    <a:lnTo>
                      <a:pt x="146" y="555"/>
                    </a:lnTo>
                    <a:lnTo>
                      <a:pt x="145" y="558"/>
                    </a:lnTo>
                    <a:lnTo>
                      <a:pt x="142" y="560"/>
                    </a:lnTo>
                    <a:lnTo>
                      <a:pt x="139" y="561"/>
                    </a:lnTo>
                    <a:lnTo>
                      <a:pt x="7" y="561"/>
                    </a:lnTo>
                    <a:lnTo>
                      <a:pt x="3" y="560"/>
                    </a:lnTo>
                    <a:lnTo>
                      <a:pt x="2" y="558"/>
                    </a:lnTo>
                    <a:lnTo>
                      <a:pt x="0" y="555"/>
                    </a:lnTo>
                    <a:lnTo>
                      <a:pt x="0" y="551"/>
                    </a:lnTo>
                    <a:lnTo>
                      <a:pt x="0" y="9"/>
                    </a:lnTo>
                    <a:lnTo>
                      <a:pt x="0" y="5"/>
                    </a:lnTo>
                    <a:lnTo>
                      <a:pt x="2" y="3"/>
                    </a:lnTo>
                    <a:lnTo>
                      <a:pt x="3" y="1"/>
                    </a:lnTo>
                    <a:lnTo>
                      <a:pt x="7"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7" name="Freeform 1159">
                <a:extLst>
                  <a:ext uri="{FF2B5EF4-FFF2-40B4-BE49-F238E27FC236}">
                    <a16:creationId xmlns:a16="http://schemas.microsoft.com/office/drawing/2014/main" xmlns="" id="{5A6CFF4B-F666-42E0-A27E-87FE8F77AFFD}"/>
                  </a:ext>
                </a:extLst>
              </p:cNvPr>
              <p:cNvSpPr>
                <a:spLocks/>
              </p:cNvSpPr>
              <p:nvPr/>
            </p:nvSpPr>
            <p:spPr bwMode="auto">
              <a:xfrm>
                <a:off x="4565" y="3417"/>
                <a:ext cx="73" cy="280"/>
              </a:xfrm>
              <a:custGeom>
                <a:avLst/>
                <a:gdLst>
                  <a:gd name="T0" fmla="*/ 3 w 147"/>
                  <a:gd name="T1" fmla="*/ 0 h 561"/>
                  <a:gd name="T2" fmla="*/ 69 w 147"/>
                  <a:gd name="T3" fmla="*/ 0 h 561"/>
                  <a:gd name="T4" fmla="*/ 69 w 147"/>
                  <a:gd name="T5" fmla="*/ 0 h 561"/>
                  <a:gd name="T6" fmla="*/ 71 w 147"/>
                  <a:gd name="T7" fmla="*/ 0 h 561"/>
                  <a:gd name="T8" fmla="*/ 72 w 147"/>
                  <a:gd name="T9" fmla="*/ 1 h 561"/>
                  <a:gd name="T10" fmla="*/ 73 w 147"/>
                  <a:gd name="T11" fmla="*/ 2 h 561"/>
                  <a:gd name="T12" fmla="*/ 73 w 147"/>
                  <a:gd name="T13" fmla="*/ 4 h 561"/>
                  <a:gd name="T14" fmla="*/ 73 w 147"/>
                  <a:gd name="T15" fmla="*/ 275 h 561"/>
                  <a:gd name="T16" fmla="*/ 73 w 147"/>
                  <a:gd name="T17" fmla="*/ 275 h 561"/>
                  <a:gd name="T18" fmla="*/ 73 w 147"/>
                  <a:gd name="T19" fmla="*/ 277 h 561"/>
                  <a:gd name="T20" fmla="*/ 72 w 147"/>
                  <a:gd name="T21" fmla="*/ 279 h 561"/>
                  <a:gd name="T22" fmla="*/ 71 w 147"/>
                  <a:gd name="T23" fmla="*/ 280 h 561"/>
                  <a:gd name="T24" fmla="*/ 69 w 147"/>
                  <a:gd name="T25" fmla="*/ 280 h 561"/>
                  <a:gd name="T26" fmla="*/ 3 w 147"/>
                  <a:gd name="T27" fmla="*/ 280 h 561"/>
                  <a:gd name="T28" fmla="*/ 3 w 147"/>
                  <a:gd name="T29" fmla="*/ 280 h 561"/>
                  <a:gd name="T30" fmla="*/ 1 w 147"/>
                  <a:gd name="T31" fmla="*/ 280 h 561"/>
                  <a:gd name="T32" fmla="*/ 1 w 147"/>
                  <a:gd name="T33" fmla="*/ 279 h 561"/>
                  <a:gd name="T34" fmla="*/ 0 w 147"/>
                  <a:gd name="T35" fmla="*/ 277 h 561"/>
                  <a:gd name="T36" fmla="*/ 0 w 147"/>
                  <a:gd name="T37" fmla="*/ 275 h 561"/>
                  <a:gd name="T38" fmla="*/ 0 w 147"/>
                  <a:gd name="T39" fmla="*/ 4 h 561"/>
                  <a:gd name="T40" fmla="*/ 0 w 147"/>
                  <a:gd name="T41" fmla="*/ 4 h 561"/>
                  <a:gd name="T42" fmla="*/ 0 w 147"/>
                  <a:gd name="T43" fmla="*/ 2 h 561"/>
                  <a:gd name="T44" fmla="*/ 1 w 147"/>
                  <a:gd name="T45" fmla="*/ 1 h 561"/>
                  <a:gd name="T46" fmla="*/ 1 w 147"/>
                  <a:gd name="T47" fmla="*/ 0 h 561"/>
                  <a:gd name="T48" fmla="*/ 3 w 147"/>
                  <a:gd name="T49" fmla="*/ 0 h 5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561"/>
                  <a:gd name="T77" fmla="*/ 147 w 147"/>
                  <a:gd name="T78" fmla="*/ 561 h 5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561">
                    <a:moveTo>
                      <a:pt x="7" y="0"/>
                    </a:moveTo>
                    <a:lnTo>
                      <a:pt x="139" y="0"/>
                    </a:lnTo>
                    <a:lnTo>
                      <a:pt x="142" y="1"/>
                    </a:lnTo>
                    <a:lnTo>
                      <a:pt x="145" y="3"/>
                    </a:lnTo>
                    <a:lnTo>
                      <a:pt x="146" y="5"/>
                    </a:lnTo>
                    <a:lnTo>
                      <a:pt x="147" y="9"/>
                    </a:lnTo>
                    <a:lnTo>
                      <a:pt x="147" y="551"/>
                    </a:lnTo>
                    <a:lnTo>
                      <a:pt x="146" y="555"/>
                    </a:lnTo>
                    <a:lnTo>
                      <a:pt x="145" y="558"/>
                    </a:lnTo>
                    <a:lnTo>
                      <a:pt x="142" y="560"/>
                    </a:lnTo>
                    <a:lnTo>
                      <a:pt x="139" y="561"/>
                    </a:lnTo>
                    <a:lnTo>
                      <a:pt x="7" y="561"/>
                    </a:lnTo>
                    <a:lnTo>
                      <a:pt x="3" y="560"/>
                    </a:lnTo>
                    <a:lnTo>
                      <a:pt x="2" y="558"/>
                    </a:lnTo>
                    <a:lnTo>
                      <a:pt x="0" y="555"/>
                    </a:lnTo>
                    <a:lnTo>
                      <a:pt x="0" y="551"/>
                    </a:lnTo>
                    <a:lnTo>
                      <a:pt x="0" y="9"/>
                    </a:lnTo>
                    <a:lnTo>
                      <a:pt x="0" y="5"/>
                    </a:lnTo>
                    <a:lnTo>
                      <a:pt x="2" y="3"/>
                    </a:lnTo>
                    <a:lnTo>
                      <a:pt x="3" y="1"/>
                    </a:lnTo>
                    <a:lnTo>
                      <a:pt x="7"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8" name="Rectangle 1160">
                <a:extLst>
                  <a:ext uri="{FF2B5EF4-FFF2-40B4-BE49-F238E27FC236}">
                    <a16:creationId xmlns:a16="http://schemas.microsoft.com/office/drawing/2014/main" xmlns="" id="{00C24C78-99E0-44B8-9095-2377EF4DCED4}"/>
                  </a:ext>
                </a:extLst>
              </p:cNvPr>
              <p:cNvSpPr>
                <a:spLocks noChangeArrowheads="1"/>
              </p:cNvSpPr>
              <p:nvPr/>
            </p:nvSpPr>
            <p:spPr bwMode="auto">
              <a:xfrm>
                <a:off x="4578" y="3612"/>
                <a:ext cx="3" cy="86"/>
              </a:xfrm>
              <a:prstGeom prst="rect">
                <a:avLst/>
              </a:prstGeom>
              <a:solidFill>
                <a:srgbClr val="18181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9" name="Rectangle 1161">
                <a:extLst>
                  <a:ext uri="{FF2B5EF4-FFF2-40B4-BE49-F238E27FC236}">
                    <a16:creationId xmlns:a16="http://schemas.microsoft.com/office/drawing/2014/main" xmlns="" id="{E11C709B-1715-41CD-962A-A2949A5E2BBE}"/>
                  </a:ext>
                </a:extLst>
              </p:cNvPr>
              <p:cNvSpPr>
                <a:spLocks noChangeArrowheads="1"/>
              </p:cNvSpPr>
              <p:nvPr/>
            </p:nvSpPr>
            <p:spPr bwMode="auto">
              <a:xfrm>
                <a:off x="4587" y="3612"/>
                <a:ext cx="3" cy="86"/>
              </a:xfrm>
              <a:prstGeom prst="rect">
                <a:avLst/>
              </a:prstGeom>
              <a:solidFill>
                <a:srgbClr val="3C3C3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0" name="Rectangle 1162">
                <a:extLst>
                  <a:ext uri="{FF2B5EF4-FFF2-40B4-BE49-F238E27FC236}">
                    <a16:creationId xmlns:a16="http://schemas.microsoft.com/office/drawing/2014/main" xmlns="" id="{EB1BD18D-C206-42FB-886C-3EE0D7BB53FA}"/>
                  </a:ext>
                </a:extLst>
              </p:cNvPr>
              <p:cNvSpPr>
                <a:spLocks noChangeArrowheads="1"/>
              </p:cNvSpPr>
              <p:nvPr/>
            </p:nvSpPr>
            <p:spPr bwMode="auto">
              <a:xfrm>
                <a:off x="4593" y="3612"/>
                <a:ext cx="3" cy="86"/>
              </a:xfrm>
              <a:prstGeom prst="rect">
                <a:avLst/>
              </a:prstGeom>
              <a:solidFill>
                <a:srgbClr val="54545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1" name="Rectangle 1163">
                <a:extLst>
                  <a:ext uri="{FF2B5EF4-FFF2-40B4-BE49-F238E27FC236}">
                    <a16:creationId xmlns:a16="http://schemas.microsoft.com/office/drawing/2014/main" xmlns="" id="{1D6D8755-8FB6-4002-BE2A-B5055D92EF9D}"/>
                  </a:ext>
                </a:extLst>
              </p:cNvPr>
              <p:cNvSpPr>
                <a:spLocks noChangeArrowheads="1"/>
              </p:cNvSpPr>
              <p:nvPr/>
            </p:nvSpPr>
            <p:spPr bwMode="auto">
              <a:xfrm>
                <a:off x="4596" y="3612"/>
                <a:ext cx="2" cy="86"/>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2" name="Rectangle 1164">
                <a:extLst>
                  <a:ext uri="{FF2B5EF4-FFF2-40B4-BE49-F238E27FC236}">
                    <a16:creationId xmlns:a16="http://schemas.microsoft.com/office/drawing/2014/main" xmlns="" id="{C06C31DA-6EF6-404E-B4A7-A394D1CD7CCB}"/>
                  </a:ext>
                </a:extLst>
              </p:cNvPr>
              <p:cNvSpPr>
                <a:spLocks noChangeArrowheads="1"/>
              </p:cNvSpPr>
              <p:nvPr/>
            </p:nvSpPr>
            <p:spPr bwMode="auto">
              <a:xfrm>
                <a:off x="4601" y="3612"/>
                <a:ext cx="3" cy="86"/>
              </a:xfrm>
              <a:prstGeom prst="rect">
                <a:avLst/>
              </a:prstGeom>
              <a:solidFill>
                <a:srgbClr val="78787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3" name="Rectangle 1165">
                <a:extLst>
                  <a:ext uri="{FF2B5EF4-FFF2-40B4-BE49-F238E27FC236}">
                    <a16:creationId xmlns:a16="http://schemas.microsoft.com/office/drawing/2014/main" xmlns="" id="{C71DC298-A1E2-45FF-B6A3-48C2EDFE13CC}"/>
                  </a:ext>
                </a:extLst>
              </p:cNvPr>
              <p:cNvSpPr>
                <a:spLocks noChangeArrowheads="1"/>
              </p:cNvSpPr>
              <p:nvPr/>
            </p:nvSpPr>
            <p:spPr bwMode="auto">
              <a:xfrm>
                <a:off x="4604" y="3612"/>
                <a:ext cx="3" cy="86"/>
              </a:xfrm>
              <a:prstGeom prst="rect">
                <a:avLst/>
              </a:prstGeom>
              <a:solidFill>
                <a:srgbClr val="84848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4" name="Rectangle 1166">
                <a:extLst>
                  <a:ext uri="{FF2B5EF4-FFF2-40B4-BE49-F238E27FC236}">
                    <a16:creationId xmlns:a16="http://schemas.microsoft.com/office/drawing/2014/main" xmlns="" id="{172AB71F-7F01-42D3-B9ED-11B0C2D41F9A}"/>
                  </a:ext>
                </a:extLst>
              </p:cNvPr>
              <p:cNvSpPr>
                <a:spLocks noChangeArrowheads="1"/>
              </p:cNvSpPr>
              <p:nvPr/>
            </p:nvSpPr>
            <p:spPr bwMode="auto">
              <a:xfrm>
                <a:off x="4610" y="3612"/>
                <a:ext cx="3" cy="86"/>
              </a:xfrm>
              <a:prstGeom prst="rect">
                <a:avLst/>
              </a:prstGeom>
              <a:solidFill>
                <a:srgbClr val="9C9C9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5" name="Rectangle 1167">
                <a:extLst>
                  <a:ext uri="{FF2B5EF4-FFF2-40B4-BE49-F238E27FC236}">
                    <a16:creationId xmlns:a16="http://schemas.microsoft.com/office/drawing/2014/main" xmlns="" id="{7C55D1C3-F844-4CA8-8DC8-870965006996}"/>
                  </a:ext>
                </a:extLst>
              </p:cNvPr>
              <p:cNvSpPr>
                <a:spLocks noChangeArrowheads="1"/>
              </p:cNvSpPr>
              <p:nvPr/>
            </p:nvSpPr>
            <p:spPr bwMode="auto">
              <a:xfrm>
                <a:off x="4619" y="3612"/>
                <a:ext cx="3" cy="86"/>
              </a:xfrm>
              <a:prstGeom prst="rect">
                <a:avLst/>
              </a:prstGeom>
              <a:solidFill>
                <a:srgbClr val="C0C0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6" name="Rectangle 1168">
                <a:extLst>
                  <a:ext uri="{FF2B5EF4-FFF2-40B4-BE49-F238E27FC236}">
                    <a16:creationId xmlns:a16="http://schemas.microsoft.com/office/drawing/2014/main" xmlns="" id="{95A1CD6D-4455-4E57-8C82-D13A1C600DED}"/>
                  </a:ext>
                </a:extLst>
              </p:cNvPr>
              <p:cNvSpPr>
                <a:spLocks noChangeArrowheads="1"/>
              </p:cNvSpPr>
              <p:nvPr/>
            </p:nvSpPr>
            <p:spPr bwMode="auto">
              <a:xfrm>
                <a:off x="4625" y="3612"/>
                <a:ext cx="3" cy="86"/>
              </a:xfrm>
              <a:prstGeom prst="rect">
                <a:avLst/>
              </a:prstGeom>
              <a:solidFill>
                <a:srgbClr val="D8D8D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7" name="Rectangle 1169">
                <a:extLst>
                  <a:ext uri="{FF2B5EF4-FFF2-40B4-BE49-F238E27FC236}">
                    <a16:creationId xmlns:a16="http://schemas.microsoft.com/office/drawing/2014/main" xmlns="" id="{9FAF7CD6-8C24-4811-9192-E2DAE24C014A}"/>
                  </a:ext>
                </a:extLst>
              </p:cNvPr>
              <p:cNvSpPr>
                <a:spLocks noChangeArrowheads="1"/>
              </p:cNvSpPr>
              <p:nvPr/>
            </p:nvSpPr>
            <p:spPr bwMode="auto">
              <a:xfrm>
                <a:off x="4628" y="3612"/>
                <a:ext cx="2" cy="86"/>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8" name="Rectangle 1170">
                <a:extLst>
                  <a:ext uri="{FF2B5EF4-FFF2-40B4-BE49-F238E27FC236}">
                    <a16:creationId xmlns:a16="http://schemas.microsoft.com/office/drawing/2014/main" xmlns="" id="{EE22485F-9AEA-4972-9D1D-6AB66E8EF679}"/>
                  </a:ext>
                </a:extLst>
              </p:cNvPr>
              <p:cNvSpPr>
                <a:spLocks noChangeArrowheads="1"/>
              </p:cNvSpPr>
              <p:nvPr/>
            </p:nvSpPr>
            <p:spPr bwMode="auto">
              <a:xfrm>
                <a:off x="4573" y="3612"/>
                <a:ext cx="57" cy="8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9" name="Rectangle 1171">
                <a:extLst>
                  <a:ext uri="{FF2B5EF4-FFF2-40B4-BE49-F238E27FC236}">
                    <a16:creationId xmlns:a16="http://schemas.microsoft.com/office/drawing/2014/main" xmlns="" id="{EE755C95-1BE6-438B-8992-9DDE0A6E7442}"/>
                  </a:ext>
                </a:extLst>
              </p:cNvPr>
              <p:cNvSpPr>
                <a:spLocks noChangeArrowheads="1"/>
              </p:cNvSpPr>
              <p:nvPr/>
            </p:nvSpPr>
            <p:spPr bwMode="auto">
              <a:xfrm>
                <a:off x="4571" y="3610"/>
                <a:ext cx="10" cy="8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0" name="Rectangle 1172">
                <a:extLst>
                  <a:ext uri="{FF2B5EF4-FFF2-40B4-BE49-F238E27FC236}">
                    <a16:creationId xmlns:a16="http://schemas.microsoft.com/office/drawing/2014/main" xmlns="" id="{3D8E25C7-3F11-4A4B-8418-015A3795517B}"/>
                  </a:ext>
                </a:extLst>
              </p:cNvPr>
              <p:cNvSpPr>
                <a:spLocks noChangeArrowheads="1"/>
              </p:cNvSpPr>
              <p:nvPr/>
            </p:nvSpPr>
            <p:spPr bwMode="auto">
              <a:xfrm>
                <a:off x="4571" y="3610"/>
                <a:ext cx="10" cy="8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1" name="Rectangle 1173">
                <a:extLst>
                  <a:ext uri="{FF2B5EF4-FFF2-40B4-BE49-F238E27FC236}">
                    <a16:creationId xmlns:a16="http://schemas.microsoft.com/office/drawing/2014/main" xmlns="" id="{711CFBD0-28DC-4CB0-A918-FD8A920EF6E8}"/>
                  </a:ext>
                </a:extLst>
              </p:cNvPr>
              <p:cNvSpPr>
                <a:spLocks noChangeArrowheads="1"/>
              </p:cNvSpPr>
              <p:nvPr/>
            </p:nvSpPr>
            <p:spPr bwMode="auto">
              <a:xfrm>
                <a:off x="4612" y="3610"/>
                <a:ext cx="20" cy="8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2" name="Rectangle 1174">
                <a:extLst>
                  <a:ext uri="{FF2B5EF4-FFF2-40B4-BE49-F238E27FC236}">
                    <a16:creationId xmlns:a16="http://schemas.microsoft.com/office/drawing/2014/main" xmlns="" id="{4545344A-9CFA-4571-9734-7AE1AC6DBEB1}"/>
                  </a:ext>
                </a:extLst>
              </p:cNvPr>
              <p:cNvSpPr>
                <a:spLocks noChangeArrowheads="1"/>
              </p:cNvSpPr>
              <p:nvPr/>
            </p:nvSpPr>
            <p:spPr bwMode="auto">
              <a:xfrm>
                <a:off x="4612" y="3610"/>
                <a:ext cx="20" cy="8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3" name="Freeform 1175">
                <a:extLst>
                  <a:ext uri="{FF2B5EF4-FFF2-40B4-BE49-F238E27FC236}">
                    <a16:creationId xmlns:a16="http://schemas.microsoft.com/office/drawing/2014/main" xmlns="" id="{BBB7CC77-72B6-4E60-AC67-7D1B2543C767}"/>
                  </a:ext>
                </a:extLst>
              </p:cNvPr>
              <p:cNvSpPr>
                <a:spLocks/>
              </p:cNvSpPr>
              <p:nvPr/>
            </p:nvSpPr>
            <p:spPr bwMode="auto">
              <a:xfrm>
                <a:off x="4574" y="3616"/>
                <a:ext cx="5" cy="5"/>
              </a:xfrm>
              <a:custGeom>
                <a:avLst/>
                <a:gdLst>
                  <a:gd name="T0" fmla="*/ 3 w 10"/>
                  <a:gd name="T1" fmla="*/ 0 h 12"/>
                  <a:gd name="T2" fmla="*/ 3 w 10"/>
                  <a:gd name="T3" fmla="*/ 0 h 12"/>
                  <a:gd name="T4" fmla="*/ 5 w 10"/>
                  <a:gd name="T5" fmla="*/ 0 h 12"/>
                  <a:gd name="T6" fmla="*/ 5 w 10"/>
                  <a:gd name="T7" fmla="*/ 1 h 12"/>
                  <a:gd name="T8" fmla="*/ 5 w 10"/>
                  <a:gd name="T9" fmla="*/ 3 h 12"/>
                  <a:gd name="T10" fmla="*/ 5 w 10"/>
                  <a:gd name="T11" fmla="*/ 4 h 12"/>
                  <a:gd name="T12" fmla="*/ 5 w 10"/>
                  <a:gd name="T13" fmla="*/ 5 h 12"/>
                  <a:gd name="T14" fmla="*/ 3 w 10"/>
                  <a:gd name="T15" fmla="*/ 5 h 12"/>
                  <a:gd name="T16" fmla="*/ 3 w 10"/>
                  <a:gd name="T17" fmla="*/ 5 h 12"/>
                  <a:gd name="T18" fmla="*/ 1 w 10"/>
                  <a:gd name="T19" fmla="*/ 5 h 12"/>
                  <a:gd name="T20" fmla="*/ 1 w 10"/>
                  <a:gd name="T21" fmla="*/ 5 h 12"/>
                  <a:gd name="T22" fmla="*/ 0 w 10"/>
                  <a:gd name="T23" fmla="*/ 4 h 12"/>
                  <a:gd name="T24" fmla="*/ 0 w 10"/>
                  <a:gd name="T25" fmla="*/ 3 h 12"/>
                  <a:gd name="T26" fmla="*/ 0 w 10"/>
                  <a:gd name="T27" fmla="*/ 1 h 12"/>
                  <a:gd name="T28" fmla="*/ 1 w 10"/>
                  <a:gd name="T29" fmla="*/ 0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4" name="Freeform 1176">
                <a:extLst>
                  <a:ext uri="{FF2B5EF4-FFF2-40B4-BE49-F238E27FC236}">
                    <a16:creationId xmlns:a16="http://schemas.microsoft.com/office/drawing/2014/main" xmlns="" id="{66EF9C3C-C6C4-4DA7-BE34-B645E2A0B7E2}"/>
                  </a:ext>
                </a:extLst>
              </p:cNvPr>
              <p:cNvSpPr>
                <a:spLocks/>
              </p:cNvSpPr>
              <p:nvPr/>
            </p:nvSpPr>
            <p:spPr bwMode="auto">
              <a:xfrm>
                <a:off x="4574" y="3616"/>
                <a:ext cx="5" cy="5"/>
              </a:xfrm>
              <a:custGeom>
                <a:avLst/>
                <a:gdLst>
                  <a:gd name="T0" fmla="*/ 3 w 10"/>
                  <a:gd name="T1" fmla="*/ 0 h 12"/>
                  <a:gd name="T2" fmla="*/ 3 w 10"/>
                  <a:gd name="T3" fmla="*/ 0 h 12"/>
                  <a:gd name="T4" fmla="*/ 3 w 10"/>
                  <a:gd name="T5" fmla="*/ 0 h 12"/>
                  <a:gd name="T6" fmla="*/ 5 w 10"/>
                  <a:gd name="T7" fmla="*/ 0 h 12"/>
                  <a:gd name="T8" fmla="*/ 5 w 10"/>
                  <a:gd name="T9" fmla="*/ 1 h 12"/>
                  <a:gd name="T10" fmla="*/ 5 w 10"/>
                  <a:gd name="T11" fmla="*/ 3 h 12"/>
                  <a:gd name="T12" fmla="*/ 5 w 10"/>
                  <a:gd name="T13" fmla="*/ 3 h 12"/>
                  <a:gd name="T14" fmla="*/ 5 w 10"/>
                  <a:gd name="T15" fmla="*/ 4 h 12"/>
                  <a:gd name="T16" fmla="*/ 5 w 10"/>
                  <a:gd name="T17" fmla="*/ 5 h 12"/>
                  <a:gd name="T18" fmla="*/ 3 w 10"/>
                  <a:gd name="T19" fmla="*/ 5 h 12"/>
                  <a:gd name="T20" fmla="*/ 3 w 10"/>
                  <a:gd name="T21" fmla="*/ 5 h 12"/>
                  <a:gd name="T22" fmla="*/ 3 w 10"/>
                  <a:gd name="T23" fmla="*/ 5 h 12"/>
                  <a:gd name="T24" fmla="*/ 1 w 10"/>
                  <a:gd name="T25" fmla="*/ 5 h 12"/>
                  <a:gd name="T26" fmla="*/ 1 w 10"/>
                  <a:gd name="T27" fmla="*/ 5 h 12"/>
                  <a:gd name="T28" fmla="*/ 0 w 10"/>
                  <a:gd name="T29" fmla="*/ 4 h 12"/>
                  <a:gd name="T30" fmla="*/ 0 w 10"/>
                  <a:gd name="T31" fmla="*/ 3 h 12"/>
                  <a:gd name="T32" fmla="*/ 0 w 10"/>
                  <a:gd name="T33" fmla="*/ 3 h 12"/>
                  <a:gd name="T34" fmla="*/ 0 w 10"/>
                  <a:gd name="T35" fmla="*/ 1 h 12"/>
                  <a:gd name="T36" fmla="*/ 1 w 10"/>
                  <a:gd name="T37" fmla="*/ 0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5" name="Freeform 1177">
                <a:extLst>
                  <a:ext uri="{FF2B5EF4-FFF2-40B4-BE49-F238E27FC236}">
                    <a16:creationId xmlns:a16="http://schemas.microsoft.com/office/drawing/2014/main" xmlns="" id="{E77998E6-96BF-469E-AEAB-6FA543524BF1}"/>
                  </a:ext>
                </a:extLst>
              </p:cNvPr>
              <p:cNvSpPr>
                <a:spLocks/>
              </p:cNvSpPr>
              <p:nvPr/>
            </p:nvSpPr>
            <p:spPr bwMode="auto">
              <a:xfrm>
                <a:off x="4574" y="3626"/>
                <a:ext cx="5" cy="6"/>
              </a:xfrm>
              <a:custGeom>
                <a:avLst/>
                <a:gdLst>
                  <a:gd name="T0" fmla="*/ 3 w 10"/>
                  <a:gd name="T1" fmla="*/ 0 h 11"/>
                  <a:gd name="T2" fmla="*/ 3 w 10"/>
                  <a:gd name="T3" fmla="*/ 0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3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0"/>
                    </a:lnTo>
                    <a:lnTo>
                      <a:pt x="9" y="1"/>
                    </a:lnTo>
                    <a:lnTo>
                      <a:pt x="10" y="3"/>
                    </a:lnTo>
                    <a:lnTo>
                      <a:pt x="10" y="5"/>
                    </a:lnTo>
                    <a:lnTo>
                      <a:pt x="10" y="8"/>
                    </a:lnTo>
                    <a:lnTo>
                      <a:pt x="9" y="9"/>
                    </a:lnTo>
                    <a:lnTo>
                      <a:pt x="7" y="11"/>
                    </a:lnTo>
                    <a:lnTo>
                      <a:pt x="5" y="11"/>
                    </a:lnTo>
                    <a:lnTo>
                      <a:pt x="3" y="11"/>
                    </a:lnTo>
                    <a:lnTo>
                      <a:pt x="1" y="9"/>
                    </a:lnTo>
                    <a:lnTo>
                      <a:pt x="0" y="8"/>
                    </a:lnTo>
                    <a:lnTo>
                      <a:pt x="0" y="5"/>
                    </a:lnTo>
                    <a:lnTo>
                      <a:pt x="0" y="3"/>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6" name="Freeform 1178">
                <a:extLst>
                  <a:ext uri="{FF2B5EF4-FFF2-40B4-BE49-F238E27FC236}">
                    <a16:creationId xmlns:a16="http://schemas.microsoft.com/office/drawing/2014/main" xmlns="" id="{C6E62615-C806-4A3C-9EC3-F39FF920CC17}"/>
                  </a:ext>
                </a:extLst>
              </p:cNvPr>
              <p:cNvSpPr>
                <a:spLocks/>
              </p:cNvSpPr>
              <p:nvPr/>
            </p:nvSpPr>
            <p:spPr bwMode="auto">
              <a:xfrm>
                <a:off x="4574" y="3626"/>
                <a:ext cx="5" cy="6"/>
              </a:xfrm>
              <a:custGeom>
                <a:avLst/>
                <a:gdLst>
                  <a:gd name="T0" fmla="*/ 3 w 10"/>
                  <a:gd name="T1" fmla="*/ 0 h 11"/>
                  <a:gd name="T2" fmla="*/ 3 w 10"/>
                  <a:gd name="T3" fmla="*/ 0 h 11"/>
                  <a:gd name="T4" fmla="*/ 3 w 10"/>
                  <a:gd name="T5" fmla="*/ 0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3 w 10"/>
                  <a:gd name="T21" fmla="*/ 6 h 11"/>
                  <a:gd name="T22" fmla="*/ 3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0"/>
                    </a:lnTo>
                    <a:lnTo>
                      <a:pt x="9" y="1"/>
                    </a:lnTo>
                    <a:lnTo>
                      <a:pt x="10" y="3"/>
                    </a:lnTo>
                    <a:lnTo>
                      <a:pt x="10" y="5"/>
                    </a:lnTo>
                    <a:lnTo>
                      <a:pt x="10" y="8"/>
                    </a:lnTo>
                    <a:lnTo>
                      <a:pt x="9" y="9"/>
                    </a:lnTo>
                    <a:lnTo>
                      <a:pt x="7" y="11"/>
                    </a:lnTo>
                    <a:lnTo>
                      <a:pt x="5" y="11"/>
                    </a:lnTo>
                    <a:lnTo>
                      <a:pt x="3" y="11"/>
                    </a:lnTo>
                    <a:lnTo>
                      <a:pt x="1" y="9"/>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7" name="Freeform 1179">
                <a:extLst>
                  <a:ext uri="{FF2B5EF4-FFF2-40B4-BE49-F238E27FC236}">
                    <a16:creationId xmlns:a16="http://schemas.microsoft.com/office/drawing/2014/main" xmlns="" id="{F49EB944-0325-41D7-B483-0CCC7F02BC4F}"/>
                  </a:ext>
                </a:extLst>
              </p:cNvPr>
              <p:cNvSpPr>
                <a:spLocks/>
              </p:cNvSpPr>
              <p:nvPr/>
            </p:nvSpPr>
            <p:spPr bwMode="auto">
              <a:xfrm>
                <a:off x="4574" y="3635"/>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9"/>
                    </a:lnTo>
                    <a:lnTo>
                      <a:pt x="9" y="11"/>
                    </a:lnTo>
                    <a:lnTo>
                      <a:pt x="7" y="12"/>
                    </a:lnTo>
                    <a:lnTo>
                      <a:pt x="5" y="13"/>
                    </a:lnTo>
                    <a:lnTo>
                      <a:pt x="3" y="12"/>
                    </a:lnTo>
                    <a:lnTo>
                      <a:pt x="1" y="11"/>
                    </a:lnTo>
                    <a:lnTo>
                      <a:pt x="0" y="9"/>
                    </a:lnTo>
                    <a:lnTo>
                      <a:pt x="0" y="6"/>
                    </a:lnTo>
                    <a:lnTo>
                      <a:pt x="0" y="4"/>
                    </a:lnTo>
                    <a:lnTo>
                      <a:pt x="1" y="2"/>
                    </a:lnTo>
                    <a:lnTo>
                      <a:pt x="3" y="1"/>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8" name="Freeform 1180">
                <a:extLst>
                  <a:ext uri="{FF2B5EF4-FFF2-40B4-BE49-F238E27FC236}">
                    <a16:creationId xmlns:a16="http://schemas.microsoft.com/office/drawing/2014/main" xmlns="" id="{F5DABF33-954A-4A30-B409-264547B405E0}"/>
                  </a:ext>
                </a:extLst>
              </p:cNvPr>
              <p:cNvSpPr>
                <a:spLocks/>
              </p:cNvSpPr>
              <p:nvPr/>
            </p:nvSpPr>
            <p:spPr bwMode="auto">
              <a:xfrm>
                <a:off x="4574" y="3635"/>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9"/>
                    </a:lnTo>
                    <a:lnTo>
                      <a:pt x="9" y="11"/>
                    </a:lnTo>
                    <a:lnTo>
                      <a:pt x="7" y="12"/>
                    </a:lnTo>
                    <a:lnTo>
                      <a:pt x="5" y="13"/>
                    </a:lnTo>
                    <a:lnTo>
                      <a:pt x="3" y="12"/>
                    </a:lnTo>
                    <a:lnTo>
                      <a:pt x="1" y="11"/>
                    </a:lnTo>
                    <a:lnTo>
                      <a:pt x="0" y="9"/>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9" name="Freeform 1181">
                <a:extLst>
                  <a:ext uri="{FF2B5EF4-FFF2-40B4-BE49-F238E27FC236}">
                    <a16:creationId xmlns:a16="http://schemas.microsoft.com/office/drawing/2014/main" xmlns="" id="{8F63C440-8721-4AC3-B1A5-12D3355B1FA7}"/>
                  </a:ext>
                </a:extLst>
              </p:cNvPr>
              <p:cNvSpPr>
                <a:spLocks/>
              </p:cNvSpPr>
              <p:nvPr/>
            </p:nvSpPr>
            <p:spPr bwMode="auto">
              <a:xfrm>
                <a:off x="4574" y="3646"/>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4"/>
                    </a:lnTo>
                    <a:lnTo>
                      <a:pt x="10" y="7"/>
                    </a:lnTo>
                    <a:lnTo>
                      <a:pt x="10" y="9"/>
                    </a:lnTo>
                    <a:lnTo>
                      <a:pt x="9" y="11"/>
                    </a:lnTo>
                    <a:lnTo>
                      <a:pt x="7" y="12"/>
                    </a:lnTo>
                    <a:lnTo>
                      <a:pt x="5" y="12"/>
                    </a:lnTo>
                    <a:lnTo>
                      <a:pt x="3" y="12"/>
                    </a:lnTo>
                    <a:lnTo>
                      <a:pt x="1" y="11"/>
                    </a:lnTo>
                    <a:lnTo>
                      <a:pt x="0" y="9"/>
                    </a:lnTo>
                    <a:lnTo>
                      <a:pt x="0" y="7"/>
                    </a:lnTo>
                    <a:lnTo>
                      <a:pt x="0" y="4"/>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0" name="Freeform 1182">
                <a:extLst>
                  <a:ext uri="{FF2B5EF4-FFF2-40B4-BE49-F238E27FC236}">
                    <a16:creationId xmlns:a16="http://schemas.microsoft.com/office/drawing/2014/main" xmlns="" id="{C5792E41-C745-44EB-B30C-AB758D34CE83}"/>
                  </a:ext>
                </a:extLst>
              </p:cNvPr>
              <p:cNvSpPr>
                <a:spLocks/>
              </p:cNvSpPr>
              <p:nvPr/>
            </p:nvSpPr>
            <p:spPr bwMode="auto">
              <a:xfrm>
                <a:off x="4574" y="3646"/>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4"/>
                    </a:lnTo>
                    <a:lnTo>
                      <a:pt x="10" y="7"/>
                    </a:lnTo>
                    <a:lnTo>
                      <a:pt x="10" y="9"/>
                    </a:lnTo>
                    <a:lnTo>
                      <a:pt x="9" y="11"/>
                    </a:lnTo>
                    <a:lnTo>
                      <a:pt x="7" y="12"/>
                    </a:lnTo>
                    <a:lnTo>
                      <a:pt x="5" y="12"/>
                    </a:lnTo>
                    <a:lnTo>
                      <a:pt x="3" y="12"/>
                    </a:lnTo>
                    <a:lnTo>
                      <a:pt x="1" y="11"/>
                    </a:lnTo>
                    <a:lnTo>
                      <a:pt x="0" y="9"/>
                    </a:lnTo>
                    <a:lnTo>
                      <a:pt x="0" y="7"/>
                    </a:lnTo>
                    <a:lnTo>
                      <a:pt x="0" y="4"/>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1" name="Freeform 1183">
                <a:extLst>
                  <a:ext uri="{FF2B5EF4-FFF2-40B4-BE49-F238E27FC236}">
                    <a16:creationId xmlns:a16="http://schemas.microsoft.com/office/drawing/2014/main" xmlns="" id="{D6F6ED39-03FD-48E4-8C51-88106FC117CA}"/>
                  </a:ext>
                </a:extLst>
              </p:cNvPr>
              <p:cNvSpPr>
                <a:spLocks/>
              </p:cNvSpPr>
              <p:nvPr/>
            </p:nvSpPr>
            <p:spPr bwMode="auto">
              <a:xfrm>
                <a:off x="4574" y="3655"/>
                <a:ext cx="5" cy="7"/>
              </a:xfrm>
              <a:custGeom>
                <a:avLst/>
                <a:gdLst>
                  <a:gd name="T0" fmla="*/ 2 w 9"/>
                  <a:gd name="T1" fmla="*/ 0 h 13"/>
                  <a:gd name="T2" fmla="*/ 4 w 9"/>
                  <a:gd name="T3" fmla="*/ 1 h 13"/>
                  <a:gd name="T4" fmla="*/ 4 w 9"/>
                  <a:gd name="T5" fmla="*/ 1 h 13"/>
                  <a:gd name="T6" fmla="*/ 5 w 9"/>
                  <a:gd name="T7" fmla="*/ 2 h 13"/>
                  <a:gd name="T8" fmla="*/ 5 w 9"/>
                  <a:gd name="T9" fmla="*/ 3 h 13"/>
                  <a:gd name="T10" fmla="*/ 5 w 9"/>
                  <a:gd name="T11" fmla="*/ 4 h 13"/>
                  <a:gd name="T12" fmla="*/ 4 w 9"/>
                  <a:gd name="T13" fmla="*/ 6 h 13"/>
                  <a:gd name="T14" fmla="*/ 4 w 9"/>
                  <a:gd name="T15" fmla="*/ 6 h 13"/>
                  <a:gd name="T16" fmla="*/ 2 w 9"/>
                  <a:gd name="T17" fmla="*/ 7 h 13"/>
                  <a:gd name="T18" fmla="*/ 2 w 9"/>
                  <a:gd name="T19" fmla="*/ 6 h 13"/>
                  <a:gd name="T20" fmla="*/ 1 w 9"/>
                  <a:gd name="T21" fmla="*/ 6 h 13"/>
                  <a:gd name="T22" fmla="*/ 0 w 9"/>
                  <a:gd name="T23" fmla="*/ 4 h 13"/>
                  <a:gd name="T24" fmla="*/ 0 w 9"/>
                  <a:gd name="T25" fmla="*/ 3 h 13"/>
                  <a:gd name="T26" fmla="*/ 0 w 9"/>
                  <a:gd name="T27" fmla="*/ 2 h 13"/>
                  <a:gd name="T28" fmla="*/ 1 w 9"/>
                  <a:gd name="T29" fmla="*/ 1 h 13"/>
                  <a:gd name="T30" fmla="*/ 2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7" y="1"/>
                    </a:lnTo>
                    <a:lnTo>
                      <a:pt x="8" y="2"/>
                    </a:lnTo>
                    <a:lnTo>
                      <a:pt x="9" y="4"/>
                    </a:lnTo>
                    <a:lnTo>
                      <a:pt x="9" y="6"/>
                    </a:lnTo>
                    <a:lnTo>
                      <a:pt x="9" y="8"/>
                    </a:lnTo>
                    <a:lnTo>
                      <a:pt x="8" y="11"/>
                    </a:lnTo>
                    <a:lnTo>
                      <a:pt x="7" y="12"/>
                    </a:lnTo>
                    <a:lnTo>
                      <a:pt x="4" y="13"/>
                    </a:lnTo>
                    <a:lnTo>
                      <a:pt x="3" y="12"/>
                    </a:lnTo>
                    <a:lnTo>
                      <a:pt x="1" y="11"/>
                    </a:lnTo>
                    <a:lnTo>
                      <a:pt x="0" y="8"/>
                    </a:lnTo>
                    <a:lnTo>
                      <a:pt x="0" y="6"/>
                    </a:lnTo>
                    <a:lnTo>
                      <a:pt x="0" y="4"/>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2" name="Freeform 1184">
                <a:extLst>
                  <a:ext uri="{FF2B5EF4-FFF2-40B4-BE49-F238E27FC236}">
                    <a16:creationId xmlns:a16="http://schemas.microsoft.com/office/drawing/2014/main" xmlns="" id="{F7974C53-D2D7-4A6A-8AA5-B4229F4CE08A}"/>
                  </a:ext>
                </a:extLst>
              </p:cNvPr>
              <p:cNvSpPr>
                <a:spLocks/>
              </p:cNvSpPr>
              <p:nvPr/>
            </p:nvSpPr>
            <p:spPr bwMode="auto">
              <a:xfrm>
                <a:off x="4574" y="3655"/>
                <a:ext cx="5" cy="7"/>
              </a:xfrm>
              <a:custGeom>
                <a:avLst/>
                <a:gdLst>
                  <a:gd name="T0" fmla="*/ 2 w 9"/>
                  <a:gd name="T1" fmla="*/ 0 h 13"/>
                  <a:gd name="T2" fmla="*/ 2 w 9"/>
                  <a:gd name="T3" fmla="*/ 0 h 13"/>
                  <a:gd name="T4" fmla="*/ 4 w 9"/>
                  <a:gd name="T5" fmla="*/ 1 h 13"/>
                  <a:gd name="T6" fmla="*/ 4 w 9"/>
                  <a:gd name="T7" fmla="*/ 1 h 13"/>
                  <a:gd name="T8" fmla="*/ 5 w 9"/>
                  <a:gd name="T9" fmla="*/ 2 h 13"/>
                  <a:gd name="T10" fmla="*/ 5 w 9"/>
                  <a:gd name="T11" fmla="*/ 3 h 13"/>
                  <a:gd name="T12" fmla="*/ 5 w 9"/>
                  <a:gd name="T13" fmla="*/ 3 h 13"/>
                  <a:gd name="T14" fmla="*/ 5 w 9"/>
                  <a:gd name="T15" fmla="*/ 4 h 13"/>
                  <a:gd name="T16" fmla="*/ 4 w 9"/>
                  <a:gd name="T17" fmla="*/ 6 h 13"/>
                  <a:gd name="T18" fmla="*/ 4 w 9"/>
                  <a:gd name="T19" fmla="*/ 6 h 13"/>
                  <a:gd name="T20" fmla="*/ 2 w 9"/>
                  <a:gd name="T21" fmla="*/ 7 h 13"/>
                  <a:gd name="T22" fmla="*/ 2 w 9"/>
                  <a:gd name="T23" fmla="*/ 7 h 13"/>
                  <a:gd name="T24" fmla="*/ 2 w 9"/>
                  <a:gd name="T25" fmla="*/ 6 h 13"/>
                  <a:gd name="T26" fmla="*/ 1 w 9"/>
                  <a:gd name="T27" fmla="*/ 6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7" y="1"/>
                    </a:lnTo>
                    <a:lnTo>
                      <a:pt x="8" y="2"/>
                    </a:lnTo>
                    <a:lnTo>
                      <a:pt x="9" y="4"/>
                    </a:lnTo>
                    <a:lnTo>
                      <a:pt x="9" y="6"/>
                    </a:lnTo>
                    <a:lnTo>
                      <a:pt x="9" y="8"/>
                    </a:lnTo>
                    <a:lnTo>
                      <a:pt x="8" y="11"/>
                    </a:lnTo>
                    <a:lnTo>
                      <a:pt x="7" y="12"/>
                    </a:lnTo>
                    <a:lnTo>
                      <a:pt x="4" y="13"/>
                    </a:lnTo>
                    <a:lnTo>
                      <a:pt x="3" y="12"/>
                    </a:lnTo>
                    <a:lnTo>
                      <a:pt x="1" y="11"/>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3" name="Freeform 1185">
                <a:extLst>
                  <a:ext uri="{FF2B5EF4-FFF2-40B4-BE49-F238E27FC236}">
                    <a16:creationId xmlns:a16="http://schemas.microsoft.com/office/drawing/2014/main" xmlns="" id="{BD147780-98F8-4A7C-A6DF-7F094D841382}"/>
                  </a:ext>
                </a:extLst>
              </p:cNvPr>
              <p:cNvSpPr>
                <a:spLocks/>
              </p:cNvSpPr>
              <p:nvPr/>
            </p:nvSpPr>
            <p:spPr bwMode="auto">
              <a:xfrm>
                <a:off x="4574" y="3666"/>
                <a:ext cx="5" cy="6"/>
              </a:xfrm>
              <a:custGeom>
                <a:avLst/>
                <a:gdLst>
                  <a:gd name="T0" fmla="*/ 2 w 9"/>
                  <a:gd name="T1" fmla="*/ 0 h 12"/>
                  <a:gd name="T2" fmla="*/ 4 w 9"/>
                  <a:gd name="T3" fmla="*/ 1 h 12"/>
                  <a:gd name="T4" fmla="*/ 4 w 9"/>
                  <a:gd name="T5" fmla="*/ 1 h 12"/>
                  <a:gd name="T6" fmla="*/ 5 w 9"/>
                  <a:gd name="T7" fmla="*/ 3 h 12"/>
                  <a:gd name="T8" fmla="*/ 5 w 9"/>
                  <a:gd name="T9" fmla="*/ 3 h 12"/>
                  <a:gd name="T10" fmla="*/ 5 w 9"/>
                  <a:gd name="T11" fmla="*/ 5 h 12"/>
                  <a:gd name="T12" fmla="*/ 4 w 9"/>
                  <a:gd name="T13" fmla="*/ 6 h 12"/>
                  <a:gd name="T14" fmla="*/ 4 w 9"/>
                  <a:gd name="T15" fmla="*/ 6 h 12"/>
                  <a:gd name="T16" fmla="*/ 2 w 9"/>
                  <a:gd name="T17" fmla="*/ 6 h 12"/>
                  <a:gd name="T18" fmla="*/ 2 w 9"/>
                  <a:gd name="T19" fmla="*/ 6 h 12"/>
                  <a:gd name="T20" fmla="*/ 1 w 9"/>
                  <a:gd name="T21" fmla="*/ 6 h 12"/>
                  <a:gd name="T22" fmla="*/ 0 w 9"/>
                  <a:gd name="T23" fmla="*/ 5 h 12"/>
                  <a:gd name="T24" fmla="*/ 0 w 9"/>
                  <a:gd name="T25" fmla="*/ 3 h 12"/>
                  <a:gd name="T26" fmla="*/ 0 w 9"/>
                  <a:gd name="T27" fmla="*/ 3 h 12"/>
                  <a:gd name="T28" fmla="*/ 1 w 9"/>
                  <a:gd name="T29" fmla="*/ 1 h 12"/>
                  <a:gd name="T30" fmla="*/ 2 w 9"/>
                  <a:gd name="T31" fmla="*/ 1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7" y="1"/>
                    </a:lnTo>
                    <a:lnTo>
                      <a:pt x="8" y="2"/>
                    </a:lnTo>
                    <a:lnTo>
                      <a:pt x="9" y="5"/>
                    </a:lnTo>
                    <a:lnTo>
                      <a:pt x="9" y="7"/>
                    </a:lnTo>
                    <a:lnTo>
                      <a:pt x="9" y="9"/>
                    </a:lnTo>
                    <a:lnTo>
                      <a:pt x="8" y="11"/>
                    </a:lnTo>
                    <a:lnTo>
                      <a:pt x="7" y="12"/>
                    </a:lnTo>
                    <a:lnTo>
                      <a:pt x="4" y="12"/>
                    </a:lnTo>
                    <a:lnTo>
                      <a:pt x="3" y="12"/>
                    </a:lnTo>
                    <a:lnTo>
                      <a:pt x="1" y="11"/>
                    </a:lnTo>
                    <a:lnTo>
                      <a:pt x="0" y="9"/>
                    </a:lnTo>
                    <a:lnTo>
                      <a:pt x="0" y="7"/>
                    </a:lnTo>
                    <a:lnTo>
                      <a:pt x="0" y="5"/>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4" name="Freeform 1186">
                <a:extLst>
                  <a:ext uri="{FF2B5EF4-FFF2-40B4-BE49-F238E27FC236}">
                    <a16:creationId xmlns:a16="http://schemas.microsoft.com/office/drawing/2014/main" xmlns="" id="{F7AC55FE-261C-402F-AC78-8076E123DDD6}"/>
                  </a:ext>
                </a:extLst>
              </p:cNvPr>
              <p:cNvSpPr>
                <a:spLocks/>
              </p:cNvSpPr>
              <p:nvPr/>
            </p:nvSpPr>
            <p:spPr bwMode="auto">
              <a:xfrm>
                <a:off x="4574" y="3666"/>
                <a:ext cx="5" cy="6"/>
              </a:xfrm>
              <a:custGeom>
                <a:avLst/>
                <a:gdLst>
                  <a:gd name="T0" fmla="*/ 2 w 9"/>
                  <a:gd name="T1" fmla="*/ 0 h 12"/>
                  <a:gd name="T2" fmla="*/ 2 w 9"/>
                  <a:gd name="T3" fmla="*/ 0 h 12"/>
                  <a:gd name="T4" fmla="*/ 4 w 9"/>
                  <a:gd name="T5" fmla="*/ 1 h 12"/>
                  <a:gd name="T6" fmla="*/ 4 w 9"/>
                  <a:gd name="T7" fmla="*/ 1 h 12"/>
                  <a:gd name="T8" fmla="*/ 5 w 9"/>
                  <a:gd name="T9" fmla="*/ 3 h 12"/>
                  <a:gd name="T10" fmla="*/ 5 w 9"/>
                  <a:gd name="T11" fmla="*/ 3 h 12"/>
                  <a:gd name="T12" fmla="*/ 5 w 9"/>
                  <a:gd name="T13" fmla="*/ 3 h 12"/>
                  <a:gd name="T14" fmla="*/ 5 w 9"/>
                  <a:gd name="T15" fmla="*/ 5 h 12"/>
                  <a:gd name="T16" fmla="*/ 4 w 9"/>
                  <a:gd name="T17" fmla="*/ 6 h 12"/>
                  <a:gd name="T18" fmla="*/ 4 w 9"/>
                  <a:gd name="T19" fmla="*/ 6 h 12"/>
                  <a:gd name="T20" fmla="*/ 2 w 9"/>
                  <a:gd name="T21" fmla="*/ 6 h 12"/>
                  <a:gd name="T22" fmla="*/ 2 w 9"/>
                  <a:gd name="T23" fmla="*/ 6 h 12"/>
                  <a:gd name="T24" fmla="*/ 2 w 9"/>
                  <a:gd name="T25" fmla="*/ 6 h 12"/>
                  <a:gd name="T26" fmla="*/ 1 w 9"/>
                  <a:gd name="T27" fmla="*/ 6 h 12"/>
                  <a:gd name="T28" fmla="*/ 0 w 9"/>
                  <a:gd name="T29" fmla="*/ 5 h 12"/>
                  <a:gd name="T30" fmla="*/ 0 w 9"/>
                  <a:gd name="T31" fmla="*/ 3 h 12"/>
                  <a:gd name="T32" fmla="*/ 0 w 9"/>
                  <a:gd name="T33" fmla="*/ 3 h 12"/>
                  <a:gd name="T34" fmla="*/ 0 w 9"/>
                  <a:gd name="T35" fmla="*/ 3 h 12"/>
                  <a:gd name="T36" fmla="*/ 1 w 9"/>
                  <a:gd name="T37" fmla="*/ 1 h 12"/>
                  <a:gd name="T38" fmla="*/ 2 w 9"/>
                  <a:gd name="T39" fmla="*/ 1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7" y="1"/>
                    </a:lnTo>
                    <a:lnTo>
                      <a:pt x="8" y="2"/>
                    </a:lnTo>
                    <a:lnTo>
                      <a:pt x="9" y="5"/>
                    </a:lnTo>
                    <a:lnTo>
                      <a:pt x="9" y="7"/>
                    </a:lnTo>
                    <a:lnTo>
                      <a:pt x="9" y="9"/>
                    </a:lnTo>
                    <a:lnTo>
                      <a:pt x="8" y="11"/>
                    </a:lnTo>
                    <a:lnTo>
                      <a:pt x="7" y="12"/>
                    </a:lnTo>
                    <a:lnTo>
                      <a:pt x="4" y="12"/>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5" name="Freeform 1187">
                <a:extLst>
                  <a:ext uri="{FF2B5EF4-FFF2-40B4-BE49-F238E27FC236}">
                    <a16:creationId xmlns:a16="http://schemas.microsoft.com/office/drawing/2014/main" xmlns="" id="{AF1BD6F7-A9F1-4B6F-9AC9-C03AC2742406}"/>
                  </a:ext>
                </a:extLst>
              </p:cNvPr>
              <p:cNvSpPr>
                <a:spLocks/>
              </p:cNvSpPr>
              <p:nvPr/>
            </p:nvSpPr>
            <p:spPr bwMode="auto">
              <a:xfrm>
                <a:off x="4574" y="3676"/>
                <a:ext cx="5" cy="6"/>
              </a:xfrm>
              <a:custGeom>
                <a:avLst/>
                <a:gdLst>
                  <a:gd name="T0" fmla="*/ 2 w 9"/>
                  <a:gd name="T1" fmla="*/ 0 h 12"/>
                  <a:gd name="T2" fmla="*/ 4 w 9"/>
                  <a:gd name="T3" fmla="*/ 0 h 12"/>
                  <a:gd name="T4" fmla="*/ 4 w 9"/>
                  <a:gd name="T5" fmla="*/ 1 h 12"/>
                  <a:gd name="T6" fmla="*/ 5 w 9"/>
                  <a:gd name="T7" fmla="*/ 2 h 12"/>
                  <a:gd name="T8" fmla="*/ 5 w 9"/>
                  <a:gd name="T9" fmla="*/ 3 h 12"/>
                  <a:gd name="T10" fmla="*/ 5 w 9"/>
                  <a:gd name="T11" fmla="*/ 3 h 12"/>
                  <a:gd name="T12" fmla="*/ 4 w 9"/>
                  <a:gd name="T13" fmla="*/ 5 h 12"/>
                  <a:gd name="T14" fmla="*/ 4 w 9"/>
                  <a:gd name="T15" fmla="*/ 5 h 12"/>
                  <a:gd name="T16" fmla="*/ 2 w 9"/>
                  <a:gd name="T17" fmla="*/ 6 h 12"/>
                  <a:gd name="T18" fmla="*/ 2 w 9"/>
                  <a:gd name="T19" fmla="*/ 5 h 12"/>
                  <a:gd name="T20" fmla="*/ 1 w 9"/>
                  <a:gd name="T21" fmla="*/ 5 h 12"/>
                  <a:gd name="T22" fmla="*/ 0 w 9"/>
                  <a:gd name="T23" fmla="*/ 3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7" y="0"/>
                    </a:lnTo>
                    <a:lnTo>
                      <a:pt x="8" y="1"/>
                    </a:lnTo>
                    <a:lnTo>
                      <a:pt x="9" y="3"/>
                    </a:lnTo>
                    <a:lnTo>
                      <a:pt x="9" y="5"/>
                    </a:lnTo>
                    <a:lnTo>
                      <a:pt x="9" y="7"/>
                    </a:lnTo>
                    <a:lnTo>
                      <a:pt x="8" y="9"/>
                    </a:lnTo>
                    <a:lnTo>
                      <a:pt x="7" y="10"/>
                    </a:lnTo>
                    <a:lnTo>
                      <a:pt x="4" y="12"/>
                    </a:lnTo>
                    <a:lnTo>
                      <a:pt x="3" y="10"/>
                    </a:lnTo>
                    <a:lnTo>
                      <a:pt x="1" y="9"/>
                    </a:lnTo>
                    <a:lnTo>
                      <a:pt x="0" y="7"/>
                    </a:lnTo>
                    <a:lnTo>
                      <a:pt x="0" y="5"/>
                    </a:lnTo>
                    <a:lnTo>
                      <a:pt x="0" y="3"/>
                    </a:lnTo>
                    <a:lnTo>
                      <a:pt x="1" y="1"/>
                    </a:lnTo>
                    <a:lnTo>
                      <a:pt x="3" y="0"/>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6" name="Freeform 1188">
                <a:extLst>
                  <a:ext uri="{FF2B5EF4-FFF2-40B4-BE49-F238E27FC236}">
                    <a16:creationId xmlns:a16="http://schemas.microsoft.com/office/drawing/2014/main" xmlns="" id="{A360A52B-C4E0-454B-B932-05F8A1AC4377}"/>
                  </a:ext>
                </a:extLst>
              </p:cNvPr>
              <p:cNvSpPr>
                <a:spLocks/>
              </p:cNvSpPr>
              <p:nvPr/>
            </p:nvSpPr>
            <p:spPr bwMode="auto">
              <a:xfrm>
                <a:off x="4574" y="3676"/>
                <a:ext cx="5" cy="6"/>
              </a:xfrm>
              <a:custGeom>
                <a:avLst/>
                <a:gdLst>
                  <a:gd name="T0" fmla="*/ 2 w 9"/>
                  <a:gd name="T1" fmla="*/ 0 h 12"/>
                  <a:gd name="T2" fmla="*/ 2 w 9"/>
                  <a:gd name="T3" fmla="*/ 0 h 12"/>
                  <a:gd name="T4" fmla="*/ 4 w 9"/>
                  <a:gd name="T5" fmla="*/ 0 h 12"/>
                  <a:gd name="T6" fmla="*/ 4 w 9"/>
                  <a:gd name="T7" fmla="*/ 1 h 12"/>
                  <a:gd name="T8" fmla="*/ 5 w 9"/>
                  <a:gd name="T9" fmla="*/ 2 h 12"/>
                  <a:gd name="T10" fmla="*/ 5 w 9"/>
                  <a:gd name="T11" fmla="*/ 3 h 12"/>
                  <a:gd name="T12" fmla="*/ 5 w 9"/>
                  <a:gd name="T13" fmla="*/ 3 h 12"/>
                  <a:gd name="T14" fmla="*/ 5 w 9"/>
                  <a:gd name="T15" fmla="*/ 3 h 12"/>
                  <a:gd name="T16" fmla="*/ 4 w 9"/>
                  <a:gd name="T17" fmla="*/ 5 h 12"/>
                  <a:gd name="T18" fmla="*/ 4 w 9"/>
                  <a:gd name="T19" fmla="*/ 5 h 12"/>
                  <a:gd name="T20" fmla="*/ 2 w 9"/>
                  <a:gd name="T21" fmla="*/ 6 h 12"/>
                  <a:gd name="T22" fmla="*/ 2 w 9"/>
                  <a:gd name="T23" fmla="*/ 6 h 12"/>
                  <a:gd name="T24" fmla="*/ 2 w 9"/>
                  <a:gd name="T25" fmla="*/ 5 h 12"/>
                  <a:gd name="T26" fmla="*/ 1 w 9"/>
                  <a:gd name="T27" fmla="*/ 5 h 12"/>
                  <a:gd name="T28" fmla="*/ 0 w 9"/>
                  <a:gd name="T29" fmla="*/ 3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7" y="0"/>
                    </a:lnTo>
                    <a:lnTo>
                      <a:pt x="8" y="1"/>
                    </a:lnTo>
                    <a:lnTo>
                      <a:pt x="9" y="3"/>
                    </a:lnTo>
                    <a:lnTo>
                      <a:pt x="9" y="5"/>
                    </a:lnTo>
                    <a:lnTo>
                      <a:pt x="9" y="7"/>
                    </a:lnTo>
                    <a:lnTo>
                      <a:pt x="8" y="9"/>
                    </a:lnTo>
                    <a:lnTo>
                      <a:pt x="7" y="10"/>
                    </a:lnTo>
                    <a:lnTo>
                      <a:pt x="4" y="12"/>
                    </a:lnTo>
                    <a:lnTo>
                      <a:pt x="3" y="10"/>
                    </a:lnTo>
                    <a:lnTo>
                      <a:pt x="1" y="9"/>
                    </a:lnTo>
                    <a:lnTo>
                      <a:pt x="0" y="7"/>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7" name="Freeform 1189">
                <a:extLst>
                  <a:ext uri="{FF2B5EF4-FFF2-40B4-BE49-F238E27FC236}">
                    <a16:creationId xmlns:a16="http://schemas.microsoft.com/office/drawing/2014/main" xmlns="" id="{3DC79D45-06D8-492E-9F37-C62E2C5F68E1}"/>
                  </a:ext>
                </a:extLst>
              </p:cNvPr>
              <p:cNvSpPr>
                <a:spLocks/>
              </p:cNvSpPr>
              <p:nvPr/>
            </p:nvSpPr>
            <p:spPr bwMode="auto">
              <a:xfrm>
                <a:off x="4574" y="3686"/>
                <a:ext cx="5" cy="6"/>
              </a:xfrm>
              <a:custGeom>
                <a:avLst/>
                <a:gdLst>
                  <a:gd name="T0" fmla="*/ 2 w 9"/>
                  <a:gd name="T1" fmla="*/ 0 h 13"/>
                  <a:gd name="T2" fmla="*/ 4 w 9"/>
                  <a:gd name="T3" fmla="*/ 0 h 13"/>
                  <a:gd name="T4" fmla="*/ 4 w 9"/>
                  <a:gd name="T5" fmla="*/ 1 h 13"/>
                  <a:gd name="T6" fmla="*/ 5 w 9"/>
                  <a:gd name="T7" fmla="*/ 2 h 13"/>
                  <a:gd name="T8" fmla="*/ 5 w 9"/>
                  <a:gd name="T9" fmla="*/ 3 h 13"/>
                  <a:gd name="T10" fmla="*/ 5 w 9"/>
                  <a:gd name="T11" fmla="*/ 4 h 13"/>
                  <a:gd name="T12" fmla="*/ 4 w 9"/>
                  <a:gd name="T13" fmla="*/ 5 h 13"/>
                  <a:gd name="T14" fmla="*/ 4 w 9"/>
                  <a:gd name="T15" fmla="*/ 6 h 13"/>
                  <a:gd name="T16" fmla="*/ 2 w 9"/>
                  <a:gd name="T17" fmla="*/ 6 h 13"/>
                  <a:gd name="T18" fmla="*/ 2 w 9"/>
                  <a:gd name="T19" fmla="*/ 6 h 13"/>
                  <a:gd name="T20" fmla="*/ 1 w 9"/>
                  <a:gd name="T21" fmla="*/ 5 h 13"/>
                  <a:gd name="T22" fmla="*/ 0 w 9"/>
                  <a:gd name="T23" fmla="*/ 4 h 13"/>
                  <a:gd name="T24" fmla="*/ 0 w 9"/>
                  <a:gd name="T25" fmla="*/ 3 h 13"/>
                  <a:gd name="T26" fmla="*/ 0 w 9"/>
                  <a:gd name="T27" fmla="*/ 2 h 13"/>
                  <a:gd name="T28" fmla="*/ 1 w 9"/>
                  <a:gd name="T29" fmla="*/ 1 h 13"/>
                  <a:gd name="T30" fmla="*/ 2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7" y="1"/>
                    </a:lnTo>
                    <a:lnTo>
                      <a:pt x="8" y="2"/>
                    </a:lnTo>
                    <a:lnTo>
                      <a:pt x="9" y="4"/>
                    </a:lnTo>
                    <a:lnTo>
                      <a:pt x="9" y="7"/>
                    </a:lnTo>
                    <a:lnTo>
                      <a:pt x="9" y="9"/>
                    </a:lnTo>
                    <a:lnTo>
                      <a:pt x="8"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8" name="Freeform 1190">
                <a:extLst>
                  <a:ext uri="{FF2B5EF4-FFF2-40B4-BE49-F238E27FC236}">
                    <a16:creationId xmlns:a16="http://schemas.microsoft.com/office/drawing/2014/main" xmlns="" id="{6B124CEF-FED9-4D81-833F-C4704D8F584E}"/>
                  </a:ext>
                </a:extLst>
              </p:cNvPr>
              <p:cNvSpPr>
                <a:spLocks/>
              </p:cNvSpPr>
              <p:nvPr/>
            </p:nvSpPr>
            <p:spPr bwMode="auto">
              <a:xfrm>
                <a:off x="4574" y="3686"/>
                <a:ext cx="5" cy="6"/>
              </a:xfrm>
              <a:custGeom>
                <a:avLst/>
                <a:gdLst>
                  <a:gd name="T0" fmla="*/ 2 w 9"/>
                  <a:gd name="T1" fmla="*/ 0 h 13"/>
                  <a:gd name="T2" fmla="*/ 2 w 9"/>
                  <a:gd name="T3" fmla="*/ 0 h 13"/>
                  <a:gd name="T4" fmla="*/ 4 w 9"/>
                  <a:gd name="T5" fmla="*/ 0 h 13"/>
                  <a:gd name="T6" fmla="*/ 4 w 9"/>
                  <a:gd name="T7" fmla="*/ 1 h 13"/>
                  <a:gd name="T8" fmla="*/ 5 w 9"/>
                  <a:gd name="T9" fmla="*/ 2 h 13"/>
                  <a:gd name="T10" fmla="*/ 5 w 9"/>
                  <a:gd name="T11" fmla="*/ 3 h 13"/>
                  <a:gd name="T12" fmla="*/ 5 w 9"/>
                  <a:gd name="T13" fmla="*/ 3 h 13"/>
                  <a:gd name="T14" fmla="*/ 5 w 9"/>
                  <a:gd name="T15" fmla="*/ 4 h 13"/>
                  <a:gd name="T16" fmla="*/ 4 w 9"/>
                  <a:gd name="T17" fmla="*/ 5 h 13"/>
                  <a:gd name="T18" fmla="*/ 4 w 9"/>
                  <a:gd name="T19" fmla="*/ 6 h 13"/>
                  <a:gd name="T20" fmla="*/ 2 w 9"/>
                  <a:gd name="T21" fmla="*/ 6 h 13"/>
                  <a:gd name="T22" fmla="*/ 2 w 9"/>
                  <a:gd name="T23" fmla="*/ 6 h 13"/>
                  <a:gd name="T24" fmla="*/ 2 w 9"/>
                  <a:gd name="T25" fmla="*/ 6 h 13"/>
                  <a:gd name="T26" fmla="*/ 1 w 9"/>
                  <a:gd name="T27" fmla="*/ 5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7" y="1"/>
                    </a:lnTo>
                    <a:lnTo>
                      <a:pt x="8" y="2"/>
                    </a:lnTo>
                    <a:lnTo>
                      <a:pt x="9" y="4"/>
                    </a:lnTo>
                    <a:lnTo>
                      <a:pt x="9" y="7"/>
                    </a:lnTo>
                    <a:lnTo>
                      <a:pt x="9" y="9"/>
                    </a:lnTo>
                    <a:lnTo>
                      <a:pt x="8"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9" name="Freeform 1191">
                <a:extLst>
                  <a:ext uri="{FF2B5EF4-FFF2-40B4-BE49-F238E27FC236}">
                    <a16:creationId xmlns:a16="http://schemas.microsoft.com/office/drawing/2014/main" xmlns="" id="{E6DCA0C1-9249-4FD8-B749-3E28F4C36ECE}"/>
                  </a:ext>
                </a:extLst>
              </p:cNvPr>
              <p:cNvSpPr>
                <a:spLocks/>
              </p:cNvSpPr>
              <p:nvPr/>
            </p:nvSpPr>
            <p:spPr bwMode="auto">
              <a:xfrm>
                <a:off x="4616" y="3616"/>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8"/>
                    </a:lnTo>
                    <a:lnTo>
                      <a:pt x="21" y="10"/>
                    </a:lnTo>
                    <a:lnTo>
                      <a:pt x="19" y="12"/>
                    </a:lnTo>
                    <a:lnTo>
                      <a:pt x="16" y="13"/>
                    </a:lnTo>
                    <a:lnTo>
                      <a:pt x="11" y="14"/>
                    </a:lnTo>
                    <a:lnTo>
                      <a:pt x="6" y="13"/>
                    </a:lnTo>
                    <a:lnTo>
                      <a:pt x="4" y="12"/>
                    </a:lnTo>
                    <a:lnTo>
                      <a:pt x="1" y="10"/>
                    </a:lnTo>
                    <a:lnTo>
                      <a:pt x="0" y="8"/>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0" name="Freeform 1192">
                <a:extLst>
                  <a:ext uri="{FF2B5EF4-FFF2-40B4-BE49-F238E27FC236}">
                    <a16:creationId xmlns:a16="http://schemas.microsoft.com/office/drawing/2014/main" xmlns="" id="{B6E3FCD2-2535-4398-A2A0-C03C8EBD2A7C}"/>
                  </a:ext>
                </a:extLst>
              </p:cNvPr>
              <p:cNvSpPr>
                <a:spLocks/>
              </p:cNvSpPr>
              <p:nvPr/>
            </p:nvSpPr>
            <p:spPr bwMode="auto">
              <a:xfrm>
                <a:off x="4616" y="3616"/>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8"/>
                    </a:lnTo>
                    <a:lnTo>
                      <a:pt x="21" y="10"/>
                    </a:lnTo>
                    <a:lnTo>
                      <a:pt x="19" y="12"/>
                    </a:lnTo>
                    <a:lnTo>
                      <a:pt x="16" y="13"/>
                    </a:lnTo>
                    <a:lnTo>
                      <a:pt x="11" y="14"/>
                    </a:lnTo>
                    <a:lnTo>
                      <a:pt x="6" y="13"/>
                    </a:lnTo>
                    <a:lnTo>
                      <a:pt x="4" y="12"/>
                    </a:lnTo>
                    <a:lnTo>
                      <a:pt x="1" y="10"/>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1" name="Freeform 1193">
                <a:extLst>
                  <a:ext uri="{FF2B5EF4-FFF2-40B4-BE49-F238E27FC236}">
                    <a16:creationId xmlns:a16="http://schemas.microsoft.com/office/drawing/2014/main" xmlns="" id="{C2EE55A8-5113-4FC6-B074-2E0DF34BF270}"/>
                  </a:ext>
                </a:extLst>
              </p:cNvPr>
              <p:cNvSpPr>
                <a:spLocks/>
              </p:cNvSpPr>
              <p:nvPr/>
            </p:nvSpPr>
            <p:spPr bwMode="auto">
              <a:xfrm>
                <a:off x="4616" y="3630"/>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2" name="Freeform 1194">
                <a:extLst>
                  <a:ext uri="{FF2B5EF4-FFF2-40B4-BE49-F238E27FC236}">
                    <a16:creationId xmlns:a16="http://schemas.microsoft.com/office/drawing/2014/main" xmlns="" id="{12D38479-2AA5-4130-A88C-109B72B667A5}"/>
                  </a:ext>
                </a:extLst>
              </p:cNvPr>
              <p:cNvSpPr>
                <a:spLocks/>
              </p:cNvSpPr>
              <p:nvPr/>
            </p:nvSpPr>
            <p:spPr bwMode="auto">
              <a:xfrm>
                <a:off x="4616" y="3630"/>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3" name="Freeform 1195">
                <a:extLst>
                  <a:ext uri="{FF2B5EF4-FFF2-40B4-BE49-F238E27FC236}">
                    <a16:creationId xmlns:a16="http://schemas.microsoft.com/office/drawing/2014/main" xmlns="" id="{7F831050-0C5F-4B63-AB00-78E22BD6D7A5}"/>
                  </a:ext>
                </a:extLst>
              </p:cNvPr>
              <p:cNvSpPr>
                <a:spLocks/>
              </p:cNvSpPr>
              <p:nvPr/>
            </p:nvSpPr>
            <p:spPr bwMode="auto">
              <a:xfrm>
                <a:off x="4616" y="3642"/>
                <a:ext cx="11" cy="8"/>
              </a:xfrm>
              <a:custGeom>
                <a:avLst/>
                <a:gdLst>
                  <a:gd name="T0" fmla="*/ 5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5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5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1" y="0"/>
                    </a:moveTo>
                    <a:lnTo>
                      <a:pt x="16" y="1"/>
                    </a:lnTo>
                    <a:lnTo>
                      <a:pt x="19" y="2"/>
                    </a:lnTo>
                    <a:lnTo>
                      <a:pt x="21" y="4"/>
                    </a:lnTo>
                    <a:lnTo>
                      <a:pt x="23" y="7"/>
                    </a:lnTo>
                    <a:lnTo>
                      <a:pt x="21" y="11"/>
                    </a:lnTo>
                    <a:lnTo>
                      <a:pt x="19" y="13"/>
                    </a:lnTo>
                    <a:lnTo>
                      <a:pt x="16" y="14"/>
                    </a:lnTo>
                    <a:lnTo>
                      <a:pt x="11" y="15"/>
                    </a:lnTo>
                    <a:lnTo>
                      <a:pt x="6" y="14"/>
                    </a:lnTo>
                    <a:lnTo>
                      <a:pt x="4" y="13"/>
                    </a:lnTo>
                    <a:lnTo>
                      <a:pt x="1" y="11"/>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4" name="Freeform 1196">
                <a:extLst>
                  <a:ext uri="{FF2B5EF4-FFF2-40B4-BE49-F238E27FC236}">
                    <a16:creationId xmlns:a16="http://schemas.microsoft.com/office/drawing/2014/main" xmlns="" id="{BF9A06C5-A0C8-44EE-851C-97BB9AE506B7}"/>
                  </a:ext>
                </a:extLst>
              </p:cNvPr>
              <p:cNvSpPr>
                <a:spLocks/>
              </p:cNvSpPr>
              <p:nvPr/>
            </p:nvSpPr>
            <p:spPr bwMode="auto">
              <a:xfrm>
                <a:off x="4616" y="3642"/>
                <a:ext cx="11" cy="8"/>
              </a:xfrm>
              <a:custGeom>
                <a:avLst/>
                <a:gdLst>
                  <a:gd name="T0" fmla="*/ 5 w 23"/>
                  <a:gd name="T1" fmla="*/ 0 h 15"/>
                  <a:gd name="T2" fmla="*/ 5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5 w 23"/>
                  <a:gd name="T21" fmla="*/ 8 h 15"/>
                  <a:gd name="T22" fmla="*/ 5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5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1" y="0"/>
                    </a:moveTo>
                    <a:lnTo>
                      <a:pt x="11" y="0"/>
                    </a:lnTo>
                    <a:lnTo>
                      <a:pt x="16" y="1"/>
                    </a:lnTo>
                    <a:lnTo>
                      <a:pt x="19" y="2"/>
                    </a:lnTo>
                    <a:lnTo>
                      <a:pt x="21" y="4"/>
                    </a:lnTo>
                    <a:lnTo>
                      <a:pt x="23" y="7"/>
                    </a:lnTo>
                    <a:lnTo>
                      <a:pt x="21" y="11"/>
                    </a:lnTo>
                    <a:lnTo>
                      <a:pt x="19" y="13"/>
                    </a:lnTo>
                    <a:lnTo>
                      <a:pt x="16" y="14"/>
                    </a:lnTo>
                    <a:lnTo>
                      <a:pt x="11" y="15"/>
                    </a:lnTo>
                    <a:lnTo>
                      <a:pt x="6" y="14"/>
                    </a:lnTo>
                    <a:lnTo>
                      <a:pt x="4" y="13"/>
                    </a:lnTo>
                    <a:lnTo>
                      <a:pt x="1" y="11"/>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5" name="Freeform 1197">
                <a:extLst>
                  <a:ext uri="{FF2B5EF4-FFF2-40B4-BE49-F238E27FC236}">
                    <a16:creationId xmlns:a16="http://schemas.microsoft.com/office/drawing/2014/main" xmlns="" id="{B954A006-8E19-41C2-80F6-24D5152CF94F}"/>
                  </a:ext>
                </a:extLst>
              </p:cNvPr>
              <p:cNvSpPr>
                <a:spLocks/>
              </p:cNvSpPr>
              <p:nvPr/>
            </p:nvSpPr>
            <p:spPr bwMode="auto">
              <a:xfrm>
                <a:off x="4616" y="3656"/>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6" name="Freeform 1198">
                <a:extLst>
                  <a:ext uri="{FF2B5EF4-FFF2-40B4-BE49-F238E27FC236}">
                    <a16:creationId xmlns:a16="http://schemas.microsoft.com/office/drawing/2014/main" xmlns="" id="{3FDFB03F-9DC2-4189-AD57-B4068C2B7873}"/>
                  </a:ext>
                </a:extLst>
              </p:cNvPr>
              <p:cNvSpPr>
                <a:spLocks/>
              </p:cNvSpPr>
              <p:nvPr/>
            </p:nvSpPr>
            <p:spPr bwMode="auto">
              <a:xfrm>
                <a:off x="4616" y="3656"/>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7" name="Freeform 1199">
                <a:extLst>
                  <a:ext uri="{FF2B5EF4-FFF2-40B4-BE49-F238E27FC236}">
                    <a16:creationId xmlns:a16="http://schemas.microsoft.com/office/drawing/2014/main" xmlns="" id="{FFB113C6-B2F8-4FC1-A73D-EC1DD19B4425}"/>
                  </a:ext>
                </a:extLst>
              </p:cNvPr>
              <p:cNvSpPr>
                <a:spLocks/>
              </p:cNvSpPr>
              <p:nvPr/>
            </p:nvSpPr>
            <p:spPr bwMode="auto">
              <a:xfrm>
                <a:off x="4616" y="3669"/>
                <a:ext cx="11" cy="7"/>
              </a:xfrm>
              <a:custGeom>
                <a:avLst/>
                <a:gdLst>
                  <a:gd name="T0" fmla="*/ 5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6"/>
                    </a:lnTo>
                    <a:lnTo>
                      <a:pt x="21" y="9"/>
                    </a:lnTo>
                    <a:lnTo>
                      <a:pt x="19" y="12"/>
                    </a:lnTo>
                    <a:lnTo>
                      <a:pt x="16" y="13"/>
                    </a:lnTo>
                    <a:lnTo>
                      <a:pt x="11" y="14"/>
                    </a:lnTo>
                    <a:lnTo>
                      <a:pt x="6" y="13"/>
                    </a:lnTo>
                    <a:lnTo>
                      <a:pt x="4" y="12"/>
                    </a:lnTo>
                    <a:lnTo>
                      <a:pt x="1" y="9"/>
                    </a:lnTo>
                    <a:lnTo>
                      <a:pt x="0" y="6"/>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8" name="Freeform 1200">
                <a:extLst>
                  <a:ext uri="{FF2B5EF4-FFF2-40B4-BE49-F238E27FC236}">
                    <a16:creationId xmlns:a16="http://schemas.microsoft.com/office/drawing/2014/main" xmlns="" id="{E63A1780-C3B4-4A86-B2D3-35DDD02EEF99}"/>
                  </a:ext>
                </a:extLst>
              </p:cNvPr>
              <p:cNvSpPr>
                <a:spLocks/>
              </p:cNvSpPr>
              <p:nvPr/>
            </p:nvSpPr>
            <p:spPr bwMode="auto">
              <a:xfrm>
                <a:off x="4616" y="3669"/>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6"/>
                    </a:lnTo>
                    <a:lnTo>
                      <a:pt x="21" y="9"/>
                    </a:lnTo>
                    <a:lnTo>
                      <a:pt x="19" y="12"/>
                    </a:lnTo>
                    <a:lnTo>
                      <a:pt x="16"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9" name="Freeform 1201">
                <a:extLst>
                  <a:ext uri="{FF2B5EF4-FFF2-40B4-BE49-F238E27FC236}">
                    <a16:creationId xmlns:a16="http://schemas.microsoft.com/office/drawing/2014/main" xmlns="" id="{3A5E1B0C-3352-4883-9560-A82942B1F664}"/>
                  </a:ext>
                </a:extLst>
              </p:cNvPr>
              <p:cNvSpPr>
                <a:spLocks/>
              </p:cNvSpPr>
              <p:nvPr/>
            </p:nvSpPr>
            <p:spPr bwMode="auto">
              <a:xfrm>
                <a:off x="4616" y="3682"/>
                <a:ext cx="11" cy="8"/>
              </a:xfrm>
              <a:custGeom>
                <a:avLst/>
                <a:gdLst>
                  <a:gd name="T0" fmla="*/ 5 w 23"/>
                  <a:gd name="T1" fmla="*/ 0 h 15"/>
                  <a:gd name="T2" fmla="*/ 8 w 23"/>
                  <a:gd name="T3" fmla="*/ 1 h 15"/>
                  <a:gd name="T4" fmla="*/ 9 w 23"/>
                  <a:gd name="T5" fmla="*/ 1 h 15"/>
                  <a:gd name="T6" fmla="*/ 10 w 23"/>
                  <a:gd name="T7" fmla="*/ 2 h 15"/>
                  <a:gd name="T8" fmla="*/ 11 w 23"/>
                  <a:gd name="T9" fmla="*/ 4 h 15"/>
                  <a:gd name="T10" fmla="*/ 10 w 23"/>
                  <a:gd name="T11" fmla="*/ 5 h 15"/>
                  <a:gd name="T12" fmla="*/ 9 w 23"/>
                  <a:gd name="T13" fmla="*/ 7 h 15"/>
                  <a:gd name="T14" fmla="*/ 8 w 23"/>
                  <a:gd name="T15" fmla="*/ 7 h 15"/>
                  <a:gd name="T16" fmla="*/ 5 w 23"/>
                  <a:gd name="T17" fmla="*/ 8 h 15"/>
                  <a:gd name="T18" fmla="*/ 3 w 23"/>
                  <a:gd name="T19" fmla="*/ 7 h 15"/>
                  <a:gd name="T20" fmla="*/ 2 w 23"/>
                  <a:gd name="T21" fmla="*/ 7 h 15"/>
                  <a:gd name="T22" fmla="*/ 0 w 23"/>
                  <a:gd name="T23" fmla="*/ 5 h 15"/>
                  <a:gd name="T24" fmla="*/ 0 w 23"/>
                  <a:gd name="T25" fmla="*/ 4 h 15"/>
                  <a:gd name="T26" fmla="*/ 0 w 23"/>
                  <a:gd name="T27" fmla="*/ 2 h 15"/>
                  <a:gd name="T28" fmla="*/ 2 w 23"/>
                  <a:gd name="T29" fmla="*/ 1 h 15"/>
                  <a:gd name="T30" fmla="*/ 3 w 23"/>
                  <a:gd name="T31" fmla="*/ 1 h 15"/>
                  <a:gd name="T32" fmla="*/ 5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1" y="0"/>
                    </a:moveTo>
                    <a:lnTo>
                      <a:pt x="16" y="1"/>
                    </a:lnTo>
                    <a:lnTo>
                      <a:pt x="19" y="2"/>
                    </a:lnTo>
                    <a:lnTo>
                      <a:pt x="21" y="4"/>
                    </a:lnTo>
                    <a:lnTo>
                      <a:pt x="23" y="7"/>
                    </a:lnTo>
                    <a:lnTo>
                      <a:pt x="21" y="10"/>
                    </a:lnTo>
                    <a:lnTo>
                      <a:pt x="19" y="13"/>
                    </a:lnTo>
                    <a:lnTo>
                      <a:pt x="16" y="14"/>
                    </a:lnTo>
                    <a:lnTo>
                      <a:pt x="11" y="15"/>
                    </a:lnTo>
                    <a:lnTo>
                      <a:pt x="6" y="14"/>
                    </a:lnTo>
                    <a:lnTo>
                      <a:pt x="4" y="13"/>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0" name="Freeform 1202">
                <a:extLst>
                  <a:ext uri="{FF2B5EF4-FFF2-40B4-BE49-F238E27FC236}">
                    <a16:creationId xmlns:a16="http://schemas.microsoft.com/office/drawing/2014/main" xmlns="" id="{D31E6936-6B67-480A-B26A-96C4F1D4C27D}"/>
                  </a:ext>
                </a:extLst>
              </p:cNvPr>
              <p:cNvSpPr>
                <a:spLocks/>
              </p:cNvSpPr>
              <p:nvPr/>
            </p:nvSpPr>
            <p:spPr bwMode="auto">
              <a:xfrm>
                <a:off x="4616" y="3682"/>
                <a:ext cx="11" cy="8"/>
              </a:xfrm>
              <a:custGeom>
                <a:avLst/>
                <a:gdLst>
                  <a:gd name="T0" fmla="*/ 5 w 23"/>
                  <a:gd name="T1" fmla="*/ 0 h 15"/>
                  <a:gd name="T2" fmla="*/ 5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7 h 15"/>
                  <a:gd name="T18" fmla="*/ 8 w 23"/>
                  <a:gd name="T19" fmla="*/ 7 h 15"/>
                  <a:gd name="T20" fmla="*/ 5 w 23"/>
                  <a:gd name="T21" fmla="*/ 8 h 15"/>
                  <a:gd name="T22" fmla="*/ 5 w 23"/>
                  <a:gd name="T23" fmla="*/ 8 h 15"/>
                  <a:gd name="T24" fmla="*/ 3 w 23"/>
                  <a:gd name="T25" fmla="*/ 7 h 15"/>
                  <a:gd name="T26" fmla="*/ 2 w 23"/>
                  <a:gd name="T27" fmla="*/ 7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1 h 15"/>
                  <a:gd name="T40" fmla="*/ 5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1" y="0"/>
                    </a:moveTo>
                    <a:lnTo>
                      <a:pt x="11" y="0"/>
                    </a:lnTo>
                    <a:lnTo>
                      <a:pt x="16" y="1"/>
                    </a:lnTo>
                    <a:lnTo>
                      <a:pt x="19" y="2"/>
                    </a:lnTo>
                    <a:lnTo>
                      <a:pt x="21" y="4"/>
                    </a:lnTo>
                    <a:lnTo>
                      <a:pt x="23" y="7"/>
                    </a:lnTo>
                    <a:lnTo>
                      <a:pt x="21" y="10"/>
                    </a:lnTo>
                    <a:lnTo>
                      <a:pt x="19" y="13"/>
                    </a:lnTo>
                    <a:lnTo>
                      <a:pt x="16" y="14"/>
                    </a:lnTo>
                    <a:lnTo>
                      <a:pt x="11" y="15"/>
                    </a:lnTo>
                    <a:lnTo>
                      <a:pt x="6" y="14"/>
                    </a:lnTo>
                    <a:lnTo>
                      <a:pt x="4" y="13"/>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1" name="Freeform 1203">
                <a:extLst>
                  <a:ext uri="{FF2B5EF4-FFF2-40B4-BE49-F238E27FC236}">
                    <a16:creationId xmlns:a16="http://schemas.microsoft.com/office/drawing/2014/main" xmlns="" id="{A462B593-5031-4669-9B7A-50C4994642C7}"/>
                  </a:ext>
                </a:extLst>
              </p:cNvPr>
              <p:cNvSpPr>
                <a:spLocks/>
              </p:cNvSpPr>
              <p:nvPr/>
            </p:nvSpPr>
            <p:spPr bwMode="auto">
              <a:xfrm>
                <a:off x="4647" y="3417"/>
                <a:ext cx="51" cy="282"/>
              </a:xfrm>
              <a:custGeom>
                <a:avLst/>
                <a:gdLst>
                  <a:gd name="T0" fmla="*/ 6 w 104"/>
                  <a:gd name="T1" fmla="*/ 0 h 564"/>
                  <a:gd name="T2" fmla="*/ 45 w 104"/>
                  <a:gd name="T3" fmla="*/ 0 h 564"/>
                  <a:gd name="T4" fmla="*/ 47 w 104"/>
                  <a:gd name="T5" fmla="*/ 1 h 564"/>
                  <a:gd name="T6" fmla="*/ 49 w 104"/>
                  <a:gd name="T7" fmla="*/ 2 h 564"/>
                  <a:gd name="T8" fmla="*/ 51 w 104"/>
                  <a:gd name="T9" fmla="*/ 5 h 564"/>
                  <a:gd name="T10" fmla="*/ 51 w 104"/>
                  <a:gd name="T11" fmla="*/ 9 h 564"/>
                  <a:gd name="T12" fmla="*/ 51 w 104"/>
                  <a:gd name="T13" fmla="*/ 274 h 564"/>
                  <a:gd name="T14" fmla="*/ 51 w 104"/>
                  <a:gd name="T15" fmla="*/ 277 h 564"/>
                  <a:gd name="T16" fmla="*/ 49 w 104"/>
                  <a:gd name="T17" fmla="*/ 280 h 564"/>
                  <a:gd name="T18" fmla="*/ 47 w 104"/>
                  <a:gd name="T19" fmla="*/ 282 h 564"/>
                  <a:gd name="T20" fmla="*/ 45 w 104"/>
                  <a:gd name="T21" fmla="*/ 282 h 564"/>
                  <a:gd name="T22" fmla="*/ 6 w 104"/>
                  <a:gd name="T23" fmla="*/ 282 h 564"/>
                  <a:gd name="T24" fmla="*/ 4 w 104"/>
                  <a:gd name="T25" fmla="*/ 282 h 564"/>
                  <a:gd name="T26" fmla="*/ 2 w 104"/>
                  <a:gd name="T27" fmla="*/ 280 h 564"/>
                  <a:gd name="T28" fmla="*/ 1 w 104"/>
                  <a:gd name="T29" fmla="*/ 277 h 564"/>
                  <a:gd name="T30" fmla="*/ 0 w 104"/>
                  <a:gd name="T31" fmla="*/ 274 h 564"/>
                  <a:gd name="T32" fmla="*/ 0 w 104"/>
                  <a:gd name="T33" fmla="*/ 9 h 564"/>
                  <a:gd name="T34" fmla="*/ 1 w 104"/>
                  <a:gd name="T35" fmla="*/ 5 h 564"/>
                  <a:gd name="T36" fmla="*/ 2 w 104"/>
                  <a:gd name="T37" fmla="*/ 2 h 564"/>
                  <a:gd name="T38" fmla="*/ 4 w 104"/>
                  <a:gd name="T39" fmla="*/ 1 h 564"/>
                  <a:gd name="T40" fmla="*/ 6 w 104"/>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64"/>
                  <a:gd name="T65" fmla="*/ 104 w 104"/>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2" y="553"/>
                    </a:lnTo>
                    <a:lnTo>
                      <a:pt x="0" y="547"/>
                    </a:lnTo>
                    <a:lnTo>
                      <a:pt x="0" y="17"/>
                    </a:lnTo>
                    <a:lnTo>
                      <a:pt x="2"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2" name="Freeform 1204">
                <a:extLst>
                  <a:ext uri="{FF2B5EF4-FFF2-40B4-BE49-F238E27FC236}">
                    <a16:creationId xmlns:a16="http://schemas.microsoft.com/office/drawing/2014/main" xmlns="" id="{2B392258-0700-4785-993F-62F582393B63}"/>
                  </a:ext>
                </a:extLst>
              </p:cNvPr>
              <p:cNvSpPr>
                <a:spLocks/>
              </p:cNvSpPr>
              <p:nvPr/>
            </p:nvSpPr>
            <p:spPr bwMode="auto">
              <a:xfrm>
                <a:off x="4647" y="3417"/>
                <a:ext cx="51" cy="282"/>
              </a:xfrm>
              <a:custGeom>
                <a:avLst/>
                <a:gdLst>
                  <a:gd name="T0" fmla="*/ 6 w 104"/>
                  <a:gd name="T1" fmla="*/ 0 h 564"/>
                  <a:gd name="T2" fmla="*/ 45 w 104"/>
                  <a:gd name="T3" fmla="*/ 0 h 564"/>
                  <a:gd name="T4" fmla="*/ 45 w 104"/>
                  <a:gd name="T5" fmla="*/ 0 h 564"/>
                  <a:gd name="T6" fmla="*/ 47 w 104"/>
                  <a:gd name="T7" fmla="*/ 1 h 564"/>
                  <a:gd name="T8" fmla="*/ 49 w 104"/>
                  <a:gd name="T9" fmla="*/ 2 h 564"/>
                  <a:gd name="T10" fmla="*/ 51 w 104"/>
                  <a:gd name="T11" fmla="*/ 5 h 564"/>
                  <a:gd name="T12" fmla="*/ 51 w 104"/>
                  <a:gd name="T13" fmla="*/ 9 h 564"/>
                  <a:gd name="T14" fmla="*/ 51 w 104"/>
                  <a:gd name="T15" fmla="*/ 274 h 564"/>
                  <a:gd name="T16" fmla="*/ 51 w 104"/>
                  <a:gd name="T17" fmla="*/ 274 h 564"/>
                  <a:gd name="T18" fmla="*/ 51 w 104"/>
                  <a:gd name="T19" fmla="*/ 277 h 564"/>
                  <a:gd name="T20" fmla="*/ 49 w 104"/>
                  <a:gd name="T21" fmla="*/ 280 h 564"/>
                  <a:gd name="T22" fmla="*/ 47 w 104"/>
                  <a:gd name="T23" fmla="*/ 282 h 564"/>
                  <a:gd name="T24" fmla="*/ 45 w 104"/>
                  <a:gd name="T25" fmla="*/ 282 h 564"/>
                  <a:gd name="T26" fmla="*/ 6 w 104"/>
                  <a:gd name="T27" fmla="*/ 282 h 564"/>
                  <a:gd name="T28" fmla="*/ 6 w 104"/>
                  <a:gd name="T29" fmla="*/ 282 h 564"/>
                  <a:gd name="T30" fmla="*/ 4 w 104"/>
                  <a:gd name="T31" fmla="*/ 282 h 564"/>
                  <a:gd name="T32" fmla="*/ 2 w 104"/>
                  <a:gd name="T33" fmla="*/ 280 h 564"/>
                  <a:gd name="T34" fmla="*/ 1 w 104"/>
                  <a:gd name="T35" fmla="*/ 277 h 564"/>
                  <a:gd name="T36" fmla="*/ 0 w 104"/>
                  <a:gd name="T37" fmla="*/ 274 h 564"/>
                  <a:gd name="T38" fmla="*/ 0 w 104"/>
                  <a:gd name="T39" fmla="*/ 9 h 564"/>
                  <a:gd name="T40" fmla="*/ 0 w 104"/>
                  <a:gd name="T41" fmla="*/ 9 h 564"/>
                  <a:gd name="T42" fmla="*/ 1 w 104"/>
                  <a:gd name="T43" fmla="*/ 5 h 564"/>
                  <a:gd name="T44" fmla="*/ 2 w 104"/>
                  <a:gd name="T45" fmla="*/ 2 h 564"/>
                  <a:gd name="T46" fmla="*/ 4 w 104"/>
                  <a:gd name="T47" fmla="*/ 1 h 564"/>
                  <a:gd name="T48" fmla="*/ 6 w 104"/>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64"/>
                  <a:gd name="T77" fmla="*/ 104 w 104"/>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2" y="553"/>
                    </a:lnTo>
                    <a:lnTo>
                      <a:pt x="0" y="547"/>
                    </a:lnTo>
                    <a:lnTo>
                      <a:pt x="0" y="17"/>
                    </a:lnTo>
                    <a:lnTo>
                      <a:pt x="2"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3" name="Rectangle 1205">
                <a:extLst>
                  <a:ext uri="{FF2B5EF4-FFF2-40B4-BE49-F238E27FC236}">
                    <a16:creationId xmlns:a16="http://schemas.microsoft.com/office/drawing/2014/main" xmlns="" id="{DA418154-6B0C-482C-823A-0810D90AE1E5}"/>
                  </a:ext>
                </a:extLst>
              </p:cNvPr>
              <p:cNvSpPr>
                <a:spLocks noChangeArrowheads="1"/>
              </p:cNvSpPr>
              <p:nvPr/>
            </p:nvSpPr>
            <p:spPr bwMode="auto">
              <a:xfrm>
                <a:off x="4647"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4" name="Rectangle 1206">
                <a:extLst>
                  <a:ext uri="{FF2B5EF4-FFF2-40B4-BE49-F238E27FC236}">
                    <a16:creationId xmlns:a16="http://schemas.microsoft.com/office/drawing/2014/main" xmlns="" id="{63D29586-E042-4D85-95BF-360FFF8A8EC0}"/>
                  </a:ext>
                </a:extLst>
              </p:cNvPr>
              <p:cNvSpPr>
                <a:spLocks noChangeArrowheads="1"/>
              </p:cNvSpPr>
              <p:nvPr/>
            </p:nvSpPr>
            <p:spPr bwMode="auto">
              <a:xfrm>
                <a:off x="4647"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5" name="Freeform 1207">
                <a:extLst>
                  <a:ext uri="{FF2B5EF4-FFF2-40B4-BE49-F238E27FC236}">
                    <a16:creationId xmlns:a16="http://schemas.microsoft.com/office/drawing/2014/main" xmlns="" id="{29417559-9B32-441D-8422-31620A28E21B}"/>
                  </a:ext>
                </a:extLst>
              </p:cNvPr>
              <p:cNvSpPr>
                <a:spLocks/>
              </p:cNvSpPr>
              <p:nvPr/>
            </p:nvSpPr>
            <p:spPr bwMode="auto">
              <a:xfrm>
                <a:off x="4650" y="342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6" name="Freeform 1208">
                <a:extLst>
                  <a:ext uri="{FF2B5EF4-FFF2-40B4-BE49-F238E27FC236}">
                    <a16:creationId xmlns:a16="http://schemas.microsoft.com/office/drawing/2014/main" xmlns="" id="{86193A80-1245-4C95-98C9-3227A5F92921}"/>
                  </a:ext>
                </a:extLst>
              </p:cNvPr>
              <p:cNvSpPr>
                <a:spLocks/>
              </p:cNvSpPr>
              <p:nvPr/>
            </p:nvSpPr>
            <p:spPr bwMode="auto">
              <a:xfrm>
                <a:off x="4650" y="342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7" name="Freeform 1209">
                <a:extLst>
                  <a:ext uri="{FF2B5EF4-FFF2-40B4-BE49-F238E27FC236}">
                    <a16:creationId xmlns:a16="http://schemas.microsoft.com/office/drawing/2014/main" xmlns="" id="{817500BF-2FF7-4548-BE32-77022A216FBC}"/>
                  </a:ext>
                </a:extLst>
              </p:cNvPr>
              <p:cNvSpPr>
                <a:spLocks/>
              </p:cNvSpPr>
              <p:nvPr/>
            </p:nvSpPr>
            <p:spPr bwMode="auto">
              <a:xfrm>
                <a:off x="4650" y="343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8" name="Freeform 1210">
                <a:extLst>
                  <a:ext uri="{FF2B5EF4-FFF2-40B4-BE49-F238E27FC236}">
                    <a16:creationId xmlns:a16="http://schemas.microsoft.com/office/drawing/2014/main" xmlns="" id="{ABA1577E-3232-4B20-B53F-09D85951280B}"/>
                  </a:ext>
                </a:extLst>
              </p:cNvPr>
              <p:cNvSpPr>
                <a:spLocks/>
              </p:cNvSpPr>
              <p:nvPr/>
            </p:nvSpPr>
            <p:spPr bwMode="auto">
              <a:xfrm>
                <a:off x="4650" y="343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9" name="Freeform 1211">
                <a:extLst>
                  <a:ext uri="{FF2B5EF4-FFF2-40B4-BE49-F238E27FC236}">
                    <a16:creationId xmlns:a16="http://schemas.microsoft.com/office/drawing/2014/main" xmlns="" id="{F7CE0AA2-AE88-4BF9-9ED5-78427895C2CE}"/>
                  </a:ext>
                </a:extLst>
              </p:cNvPr>
              <p:cNvSpPr>
                <a:spLocks/>
              </p:cNvSpPr>
              <p:nvPr/>
            </p:nvSpPr>
            <p:spPr bwMode="auto">
              <a:xfrm>
                <a:off x="4650" y="344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0" name="Freeform 1212">
                <a:extLst>
                  <a:ext uri="{FF2B5EF4-FFF2-40B4-BE49-F238E27FC236}">
                    <a16:creationId xmlns:a16="http://schemas.microsoft.com/office/drawing/2014/main" xmlns="" id="{687C5734-1603-4B84-89D7-051A872759E0}"/>
                  </a:ext>
                </a:extLst>
              </p:cNvPr>
              <p:cNvSpPr>
                <a:spLocks/>
              </p:cNvSpPr>
              <p:nvPr/>
            </p:nvSpPr>
            <p:spPr bwMode="auto">
              <a:xfrm>
                <a:off x="4650" y="344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1" name="Freeform 1213">
                <a:extLst>
                  <a:ext uri="{FF2B5EF4-FFF2-40B4-BE49-F238E27FC236}">
                    <a16:creationId xmlns:a16="http://schemas.microsoft.com/office/drawing/2014/main" xmlns="" id="{BC8A237E-674D-4395-92E0-DCD52F96994B}"/>
                  </a:ext>
                </a:extLst>
              </p:cNvPr>
              <p:cNvSpPr>
                <a:spLocks/>
              </p:cNvSpPr>
              <p:nvPr/>
            </p:nvSpPr>
            <p:spPr bwMode="auto">
              <a:xfrm>
                <a:off x="4650" y="345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2" name="Freeform 1214">
                <a:extLst>
                  <a:ext uri="{FF2B5EF4-FFF2-40B4-BE49-F238E27FC236}">
                    <a16:creationId xmlns:a16="http://schemas.microsoft.com/office/drawing/2014/main" xmlns="" id="{6A244B5D-D262-41DE-A943-D45B503F6E15}"/>
                  </a:ext>
                </a:extLst>
              </p:cNvPr>
              <p:cNvSpPr>
                <a:spLocks/>
              </p:cNvSpPr>
              <p:nvPr/>
            </p:nvSpPr>
            <p:spPr bwMode="auto">
              <a:xfrm>
                <a:off x="4650" y="345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3" name="Freeform 1215">
                <a:extLst>
                  <a:ext uri="{FF2B5EF4-FFF2-40B4-BE49-F238E27FC236}">
                    <a16:creationId xmlns:a16="http://schemas.microsoft.com/office/drawing/2014/main" xmlns="" id="{84B0A47B-2DE2-402D-959F-2C3E1E45930A}"/>
                  </a:ext>
                </a:extLst>
              </p:cNvPr>
              <p:cNvSpPr>
                <a:spLocks/>
              </p:cNvSpPr>
              <p:nvPr/>
            </p:nvSpPr>
            <p:spPr bwMode="auto">
              <a:xfrm>
                <a:off x="4650" y="3465"/>
                <a:ext cx="6" cy="6"/>
              </a:xfrm>
              <a:custGeom>
                <a:avLst/>
                <a:gdLst>
                  <a:gd name="T0" fmla="*/ 3 w 11"/>
                  <a:gd name="T1" fmla="*/ 0 h 11"/>
                  <a:gd name="T2" fmla="*/ 4 w 11"/>
                  <a:gd name="T3" fmla="*/ 1 h 11"/>
                  <a:gd name="T4" fmla="*/ 5 w 11"/>
                  <a:gd name="T5" fmla="*/ 1 h 11"/>
                  <a:gd name="T6" fmla="*/ 6 w 11"/>
                  <a:gd name="T7" fmla="*/ 2 h 11"/>
                  <a:gd name="T8" fmla="*/ 6 w 11"/>
                  <a:gd name="T9" fmla="*/ 3 h 11"/>
                  <a:gd name="T10" fmla="*/ 6 w 11"/>
                  <a:gd name="T11" fmla="*/ 4 h 11"/>
                  <a:gd name="T12" fmla="*/ 5 w 11"/>
                  <a:gd name="T13" fmla="*/ 5 h 11"/>
                  <a:gd name="T14" fmla="*/ 4 w 11"/>
                  <a:gd name="T15" fmla="*/ 6 h 11"/>
                  <a:gd name="T16" fmla="*/ 3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1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8" y="1"/>
                    </a:lnTo>
                    <a:lnTo>
                      <a:pt x="10" y="2"/>
                    </a:lnTo>
                    <a:lnTo>
                      <a:pt x="11" y="4"/>
                    </a:lnTo>
                    <a:lnTo>
                      <a:pt x="11" y="6"/>
                    </a:lnTo>
                    <a:lnTo>
                      <a:pt x="11" y="8"/>
                    </a:lnTo>
                    <a:lnTo>
                      <a:pt x="10" y="10"/>
                    </a:lnTo>
                    <a:lnTo>
                      <a:pt x="8" y="11"/>
                    </a:lnTo>
                    <a:lnTo>
                      <a:pt x="5" y="11"/>
                    </a:lnTo>
                    <a:lnTo>
                      <a:pt x="4" y="11"/>
                    </a:lnTo>
                    <a:lnTo>
                      <a:pt x="2" y="10"/>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4" name="Freeform 1216">
                <a:extLst>
                  <a:ext uri="{FF2B5EF4-FFF2-40B4-BE49-F238E27FC236}">
                    <a16:creationId xmlns:a16="http://schemas.microsoft.com/office/drawing/2014/main" xmlns="" id="{4BC27E8A-1A8F-4DBE-B620-BEFA5571E724}"/>
                  </a:ext>
                </a:extLst>
              </p:cNvPr>
              <p:cNvSpPr>
                <a:spLocks/>
              </p:cNvSpPr>
              <p:nvPr/>
            </p:nvSpPr>
            <p:spPr bwMode="auto">
              <a:xfrm>
                <a:off x="4650" y="3465"/>
                <a:ext cx="6" cy="6"/>
              </a:xfrm>
              <a:custGeom>
                <a:avLst/>
                <a:gdLst>
                  <a:gd name="T0" fmla="*/ 3 w 11"/>
                  <a:gd name="T1" fmla="*/ 0 h 11"/>
                  <a:gd name="T2" fmla="*/ 3 w 11"/>
                  <a:gd name="T3" fmla="*/ 0 h 11"/>
                  <a:gd name="T4" fmla="*/ 4 w 11"/>
                  <a:gd name="T5" fmla="*/ 1 h 11"/>
                  <a:gd name="T6" fmla="*/ 5 w 11"/>
                  <a:gd name="T7" fmla="*/ 1 h 11"/>
                  <a:gd name="T8" fmla="*/ 6 w 11"/>
                  <a:gd name="T9" fmla="*/ 2 h 11"/>
                  <a:gd name="T10" fmla="*/ 6 w 11"/>
                  <a:gd name="T11" fmla="*/ 3 h 11"/>
                  <a:gd name="T12" fmla="*/ 6 w 11"/>
                  <a:gd name="T13" fmla="*/ 3 h 11"/>
                  <a:gd name="T14" fmla="*/ 6 w 11"/>
                  <a:gd name="T15" fmla="*/ 4 h 11"/>
                  <a:gd name="T16" fmla="*/ 5 w 11"/>
                  <a:gd name="T17" fmla="*/ 5 h 11"/>
                  <a:gd name="T18" fmla="*/ 4 w 11"/>
                  <a:gd name="T19" fmla="*/ 6 h 11"/>
                  <a:gd name="T20" fmla="*/ 3 w 11"/>
                  <a:gd name="T21" fmla="*/ 6 h 11"/>
                  <a:gd name="T22" fmla="*/ 3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1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8" y="1"/>
                    </a:lnTo>
                    <a:lnTo>
                      <a:pt x="10" y="2"/>
                    </a:lnTo>
                    <a:lnTo>
                      <a:pt x="11" y="4"/>
                    </a:lnTo>
                    <a:lnTo>
                      <a:pt x="11" y="6"/>
                    </a:lnTo>
                    <a:lnTo>
                      <a:pt x="11" y="8"/>
                    </a:lnTo>
                    <a:lnTo>
                      <a:pt x="10" y="10"/>
                    </a:lnTo>
                    <a:lnTo>
                      <a:pt x="8" y="11"/>
                    </a:lnTo>
                    <a:lnTo>
                      <a:pt x="5" y="11"/>
                    </a:lnTo>
                    <a:lnTo>
                      <a:pt x="4" y="11"/>
                    </a:lnTo>
                    <a:lnTo>
                      <a:pt x="2" y="10"/>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5" name="Freeform 1217">
                <a:extLst>
                  <a:ext uri="{FF2B5EF4-FFF2-40B4-BE49-F238E27FC236}">
                    <a16:creationId xmlns:a16="http://schemas.microsoft.com/office/drawing/2014/main" xmlns="" id="{0185D306-10BB-4B02-9898-4786960A8660}"/>
                  </a:ext>
                </a:extLst>
              </p:cNvPr>
              <p:cNvSpPr>
                <a:spLocks/>
              </p:cNvSpPr>
              <p:nvPr/>
            </p:nvSpPr>
            <p:spPr bwMode="auto">
              <a:xfrm>
                <a:off x="4650" y="347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3"/>
                    </a:lnTo>
                    <a:lnTo>
                      <a:pt x="11" y="6"/>
                    </a:lnTo>
                    <a:lnTo>
                      <a:pt x="11" y="9"/>
                    </a:lnTo>
                    <a:lnTo>
                      <a:pt x="10" y="11"/>
                    </a:lnTo>
                    <a:lnTo>
                      <a:pt x="8" y="12"/>
                    </a:lnTo>
                    <a:lnTo>
                      <a:pt x="5" y="12"/>
                    </a:lnTo>
                    <a:lnTo>
                      <a:pt x="4" y="12"/>
                    </a:lnTo>
                    <a:lnTo>
                      <a:pt x="2" y="11"/>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6" name="Freeform 1218">
                <a:extLst>
                  <a:ext uri="{FF2B5EF4-FFF2-40B4-BE49-F238E27FC236}">
                    <a16:creationId xmlns:a16="http://schemas.microsoft.com/office/drawing/2014/main" xmlns="" id="{19938BC3-D132-4D6B-89DA-4BA59103A781}"/>
                  </a:ext>
                </a:extLst>
              </p:cNvPr>
              <p:cNvSpPr>
                <a:spLocks/>
              </p:cNvSpPr>
              <p:nvPr/>
            </p:nvSpPr>
            <p:spPr bwMode="auto">
              <a:xfrm>
                <a:off x="4650" y="347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3"/>
                    </a:lnTo>
                    <a:lnTo>
                      <a:pt x="11" y="6"/>
                    </a:lnTo>
                    <a:lnTo>
                      <a:pt x="11" y="9"/>
                    </a:lnTo>
                    <a:lnTo>
                      <a:pt x="10" y="11"/>
                    </a:lnTo>
                    <a:lnTo>
                      <a:pt x="8" y="12"/>
                    </a:lnTo>
                    <a:lnTo>
                      <a:pt x="5" y="12"/>
                    </a:lnTo>
                    <a:lnTo>
                      <a:pt x="4" y="12"/>
                    </a:lnTo>
                    <a:lnTo>
                      <a:pt x="2" y="11"/>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7" name="Freeform 1219">
                <a:extLst>
                  <a:ext uri="{FF2B5EF4-FFF2-40B4-BE49-F238E27FC236}">
                    <a16:creationId xmlns:a16="http://schemas.microsoft.com/office/drawing/2014/main" xmlns="" id="{07C32536-2C35-421C-A849-299200215E5F}"/>
                  </a:ext>
                </a:extLst>
              </p:cNvPr>
              <p:cNvSpPr>
                <a:spLocks/>
              </p:cNvSpPr>
              <p:nvPr/>
            </p:nvSpPr>
            <p:spPr bwMode="auto">
              <a:xfrm>
                <a:off x="4650" y="348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3"/>
                    </a:lnTo>
                    <a:lnTo>
                      <a:pt x="11" y="5"/>
                    </a:lnTo>
                    <a:lnTo>
                      <a:pt x="11" y="7"/>
                    </a:lnTo>
                    <a:lnTo>
                      <a:pt x="11" y="9"/>
                    </a:lnTo>
                    <a:lnTo>
                      <a:pt x="10" y="11"/>
                    </a:lnTo>
                    <a:lnTo>
                      <a:pt x="8" y="12"/>
                    </a:lnTo>
                    <a:lnTo>
                      <a:pt x="5" y="13"/>
                    </a:lnTo>
                    <a:lnTo>
                      <a:pt x="4" y="12"/>
                    </a:lnTo>
                    <a:lnTo>
                      <a:pt x="2" y="11"/>
                    </a:lnTo>
                    <a:lnTo>
                      <a:pt x="0" y="9"/>
                    </a:lnTo>
                    <a:lnTo>
                      <a:pt x="0" y="7"/>
                    </a:lnTo>
                    <a:lnTo>
                      <a:pt x="0" y="5"/>
                    </a:lnTo>
                    <a:lnTo>
                      <a:pt x="2"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8" name="Freeform 1220">
                <a:extLst>
                  <a:ext uri="{FF2B5EF4-FFF2-40B4-BE49-F238E27FC236}">
                    <a16:creationId xmlns:a16="http://schemas.microsoft.com/office/drawing/2014/main" xmlns="" id="{61991AEF-5D39-4AFA-9CF7-5541E843F0C6}"/>
                  </a:ext>
                </a:extLst>
              </p:cNvPr>
              <p:cNvSpPr>
                <a:spLocks/>
              </p:cNvSpPr>
              <p:nvPr/>
            </p:nvSpPr>
            <p:spPr bwMode="auto">
              <a:xfrm>
                <a:off x="4650" y="348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3"/>
                    </a:lnTo>
                    <a:lnTo>
                      <a:pt x="11" y="5"/>
                    </a:lnTo>
                    <a:lnTo>
                      <a:pt x="11" y="7"/>
                    </a:lnTo>
                    <a:lnTo>
                      <a:pt x="11" y="9"/>
                    </a:lnTo>
                    <a:lnTo>
                      <a:pt x="10" y="11"/>
                    </a:lnTo>
                    <a:lnTo>
                      <a:pt x="8" y="12"/>
                    </a:lnTo>
                    <a:lnTo>
                      <a:pt x="5" y="13"/>
                    </a:lnTo>
                    <a:lnTo>
                      <a:pt x="4" y="12"/>
                    </a:lnTo>
                    <a:lnTo>
                      <a:pt x="2" y="11"/>
                    </a:lnTo>
                    <a:lnTo>
                      <a:pt x="0" y="9"/>
                    </a:lnTo>
                    <a:lnTo>
                      <a:pt x="0" y="7"/>
                    </a:lnTo>
                    <a:lnTo>
                      <a:pt x="0" y="5"/>
                    </a:lnTo>
                    <a:lnTo>
                      <a:pt x="2"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9" name="Freeform 1221">
                <a:extLst>
                  <a:ext uri="{FF2B5EF4-FFF2-40B4-BE49-F238E27FC236}">
                    <a16:creationId xmlns:a16="http://schemas.microsoft.com/office/drawing/2014/main" xmlns="" id="{3C5CD50E-D09A-4869-8724-48F7AD7AC236}"/>
                  </a:ext>
                </a:extLst>
              </p:cNvPr>
              <p:cNvSpPr>
                <a:spLocks/>
              </p:cNvSpPr>
              <p:nvPr/>
            </p:nvSpPr>
            <p:spPr bwMode="auto">
              <a:xfrm>
                <a:off x="4650" y="349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2"/>
                    </a:lnTo>
                    <a:lnTo>
                      <a:pt x="11" y="4"/>
                    </a:lnTo>
                    <a:lnTo>
                      <a:pt x="11" y="6"/>
                    </a:lnTo>
                    <a:lnTo>
                      <a:pt x="11" y="8"/>
                    </a:lnTo>
                    <a:lnTo>
                      <a:pt x="10" y="11"/>
                    </a:lnTo>
                    <a:lnTo>
                      <a:pt x="8" y="12"/>
                    </a:lnTo>
                    <a:lnTo>
                      <a:pt x="5" y="13"/>
                    </a:lnTo>
                    <a:lnTo>
                      <a:pt x="4" y="12"/>
                    </a:lnTo>
                    <a:lnTo>
                      <a:pt x="2" y="11"/>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0" name="Freeform 1222">
                <a:extLst>
                  <a:ext uri="{FF2B5EF4-FFF2-40B4-BE49-F238E27FC236}">
                    <a16:creationId xmlns:a16="http://schemas.microsoft.com/office/drawing/2014/main" xmlns="" id="{6253E94C-3BFF-46C0-9DBB-B77A0FA4D85B}"/>
                  </a:ext>
                </a:extLst>
              </p:cNvPr>
              <p:cNvSpPr>
                <a:spLocks/>
              </p:cNvSpPr>
              <p:nvPr/>
            </p:nvSpPr>
            <p:spPr bwMode="auto">
              <a:xfrm>
                <a:off x="4650" y="349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2"/>
                    </a:lnTo>
                    <a:lnTo>
                      <a:pt x="11" y="4"/>
                    </a:lnTo>
                    <a:lnTo>
                      <a:pt x="11" y="6"/>
                    </a:lnTo>
                    <a:lnTo>
                      <a:pt x="11" y="8"/>
                    </a:lnTo>
                    <a:lnTo>
                      <a:pt x="10" y="11"/>
                    </a:lnTo>
                    <a:lnTo>
                      <a:pt x="8" y="12"/>
                    </a:lnTo>
                    <a:lnTo>
                      <a:pt x="5" y="13"/>
                    </a:lnTo>
                    <a:lnTo>
                      <a:pt x="4" y="12"/>
                    </a:lnTo>
                    <a:lnTo>
                      <a:pt x="2" y="11"/>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1" name="Freeform 1223">
                <a:extLst>
                  <a:ext uri="{FF2B5EF4-FFF2-40B4-BE49-F238E27FC236}">
                    <a16:creationId xmlns:a16="http://schemas.microsoft.com/office/drawing/2014/main" xmlns="" id="{1F01EDA3-D077-4117-A83F-57BABFA4E265}"/>
                  </a:ext>
                </a:extLst>
              </p:cNvPr>
              <p:cNvSpPr>
                <a:spLocks/>
              </p:cNvSpPr>
              <p:nvPr/>
            </p:nvSpPr>
            <p:spPr bwMode="auto">
              <a:xfrm>
                <a:off x="4651" y="3505"/>
                <a:ext cx="5" cy="6"/>
              </a:xfrm>
              <a:custGeom>
                <a:avLst/>
                <a:gdLst>
                  <a:gd name="T0" fmla="*/ 2 w 9"/>
                  <a:gd name="T1" fmla="*/ 0 h 12"/>
                  <a:gd name="T2" fmla="*/ 3 w 9"/>
                  <a:gd name="T3" fmla="*/ 0 h 12"/>
                  <a:gd name="T4" fmla="*/ 4 w 9"/>
                  <a:gd name="T5" fmla="*/ 1 h 12"/>
                  <a:gd name="T6" fmla="*/ 5 w 9"/>
                  <a:gd name="T7" fmla="*/ 2 h 12"/>
                  <a:gd name="T8" fmla="*/ 5 w 9"/>
                  <a:gd name="T9" fmla="*/ 3 h 12"/>
                  <a:gd name="T10" fmla="*/ 5 w 9"/>
                  <a:gd name="T11" fmla="*/ 5 h 12"/>
                  <a:gd name="T12" fmla="*/ 4 w 9"/>
                  <a:gd name="T13" fmla="*/ 6 h 12"/>
                  <a:gd name="T14" fmla="*/ 3 w 9"/>
                  <a:gd name="T15" fmla="*/ 6 h 12"/>
                  <a:gd name="T16" fmla="*/ 2 w 9"/>
                  <a:gd name="T17" fmla="*/ 6 h 12"/>
                  <a:gd name="T18" fmla="*/ 2 w 9"/>
                  <a:gd name="T19" fmla="*/ 6 h 12"/>
                  <a:gd name="T20" fmla="*/ 1 w 9"/>
                  <a:gd name="T21" fmla="*/ 6 h 12"/>
                  <a:gd name="T22" fmla="*/ 0 w 9"/>
                  <a:gd name="T23" fmla="*/ 5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6" y="0"/>
                    </a:lnTo>
                    <a:lnTo>
                      <a:pt x="8" y="1"/>
                    </a:lnTo>
                    <a:lnTo>
                      <a:pt x="9" y="3"/>
                    </a:lnTo>
                    <a:lnTo>
                      <a:pt x="9" y="7"/>
                    </a:lnTo>
                    <a:lnTo>
                      <a:pt x="9" y="9"/>
                    </a:lnTo>
                    <a:lnTo>
                      <a:pt x="8" y="11"/>
                    </a:lnTo>
                    <a:lnTo>
                      <a:pt x="6"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2" name="Freeform 1224">
                <a:extLst>
                  <a:ext uri="{FF2B5EF4-FFF2-40B4-BE49-F238E27FC236}">
                    <a16:creationId xmlns:a16="http://schemas.microsoft.com/office/drawing/2014/main" xmlns="" id="{447DE6DF-99A8-4F7D-A70C-04CD9CA5D35E}"/>
                  </a:ext>
                </a:extLst>
              </p:cNvPr>
              <p:cNvSpPr>
                <a:spLocks/>
              </p:cNvSpPr>
              <p:nvPr/>
            </p:nvSpPr>
            <p:spPr bwMode="auto">
              <a:xfrm>
                <a:off x="4651" y="3505"/>
                <a:ext cx="5" cy="6"/>
              </a:xfrm>
              <a:custGeom>
                <a:avLst/>
                <a:gdLst>
                  <a:gd name="T0" fmla="*/ 2 w 9"/>
                  <a:gd name="T1" fmla="*/ 0 h 12"/>
                  <a:gd name="T2" fmla="*/ 2 w 9"/>
                  <a:gd name="T3" fmla="*/ 0 h 12"/>
                  <a:gd name="T4" fmla="*/ 3 w 9"/>
                  <a:gd name="T5" fmla="*/ 0 h 12"/>
                  <a:gd name="T6" fmla="*/ 4 w 9"/>
                  <a:gd name="T7" fmla="*/ 1 h 12"/>
                  <a:gd name="T8" fmla="*/ 5 w 9"/>
                  <a:gd name="T9" fmla="*/ 2 h 12"/>
                  <a:gd name="T10" fmla="*/ 5 w 9"/>
                  <a:gd name="T11" fmla="*/ 3 h 12"/>
                  <a:gd name="T12" fmla="*/ 5 w 9"/>
                  <a:gd name="T13" fmla="*/ 3 h 12"/>
                  <a:gd name="T14" fmla="*/ 5 w 9"/>
                  <a:gd name="T15" fmla="*/ 5 h 12"/>
                  <a:gd name="T16" fmla="*/ 4 w 9"/>
                  <a:gd name="T17" fmla="*/ 6 h 12"/>
                  <a:gd name="T18" fmla="*/ 3 w 9"/>
                  <a:gd name="T19" fmla="*/ 6 h 12"/>
                  <a:gd name="T20" fmla="*/ 2 w 9"/>
                  <a:gd name="T21" fmla="*/ 6 h 12"/>
                  <a:gd name="T22" fmla="*/ 2 w 9"/>
                  <a:gd name="T23" fmla="*/ 6 h 12"/>
                  <a:gd name="T24" fmla="*/ 2 w 9"/>
                  <a:gd name="T25" fmla="*/ 6 h 12"/>
                  <a:gd name="T26" fmla="*/ 1 w 9"/>
                  <a:gd name="T27" fmla="*/ 6 h 12"/>
                  <a:gd name="T28" fmla="*/ 0 w 9"/>
                  <a:gd name="T29" fmla="*/ 5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6" y="0"/>
                    </a:lnTo>
                    <a:lnTo>
                      <a:pt x="8" y="1"/>
                    </a:lnTo>
                    <a:lnTo>
                      <a:pt x="9" y="3"/>
                    </a:lnTo>
                    <a:lnTo>
                      <a:pt x="9" y="7"/>
                    </a:lnTo>
                    <a:lnTo>
                      <a:pt x="9" y="9"/>
                    </a:lnTo>
                    <a:lnTo>
                      <a:pt x="8" y="11"/>
                    </a:lnTo>
                    <a:lnTo>
                      <a:pt x="6"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3" name="Freeform 1225">
                <a:extLst>
                  <a:ext uri="{FF2B5EF4-FFF2-40B4-BE49-F238E27FC236}">
                    <a16:creationId xmlns:a16="http://schemas.microsoft.com/office/drawing/2014/main" xmlns="" id="{18318282-55A8-4285-94AD-D43B23766C83}"/>
                  </a:ext>
                </a:extLst>
              </p:cNvPr>
              <p:cNvSpPr>
                <a:spLocks/>
              </p:cNvSpPr>
              <p:nvPr/>
            </p:nvSpPr>
            <p:spPr bwMode="auto">
              <a:xfrm>
                <a:off x="4651" y="3515"/>
                <a:ext cx="5" cy="6"/>
              </a:xfrm>
              <a:custGeom>
                <a:avLst/>
                <a:gdLst>
                  <a:gd name="T0" fmla="*/ 2 w 9"/>
                  <a:gd name="T1" fmla="*/ 0 h 12"/>
                  <a:gd name="T2" fmla="*/ 3 w 9"/>
                  <a:gd name="T3" fmla="*/ 0 h 12"/>
                  <a:gd name="T4" fmla="*/ 4 w 9"/>
                  <a:gd name="T5" fmla="*/ 1 h 12"/>
                  <a:gd name="T6" fmla="*/ 5 w 9"/>
                  <a:gd name="T7" fmla="*/ 2 h 12"/>
                  <a:gd name="T8" fmla="*/ 5 w 9"/>
                  <a:gd name="T9" fmla="*/ 3 h 12"/>
                  <a:gd name="T10" fmla="*/ 5 w 9"/>
                  <a:gd name="T11" fmla="*/ 4 h 12"/>
                  <a:gd name="T12" fmla="*/ 4 w 9"/>
                  <a:gd name="T13" fmla="*/ 5 h 12"/>
                  <a:gd name="T14" fmla="*/ 3 w 9"/>
                  <a:gd name="T15" fmla="*/ 6 h 12"/>
                  <a:gd name="T16" fmla="*/ 2 w 9"/>
                  <a:gd name="T17" fmla="*/ 6 h 12"/>
                  <a:gd name="T18" fmla="*/ 2 w 9"/>
                  <a:gd name="T19" fmla="*/ 6 h 12"/>
                  <a:gd name="T20" fmla="*/ 1 w 9"/>
                  <a:gd name="T21" fmla="*/ 5 h 12"/>
                  <a:gd name="T22" fmla="*/ 0 w 9"/>
                  <a:gd name="T23" fmla="*/ 4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6" y="0"/>
                    </a:lnTo>
                    <a:lnTo>
                      <a:pt x="8" y="1"/>
                    </a:lnTo>
                    <a:lnTo>
                      <a:pt x="9" y="3"/>
                    </a:lnTo>
                    <a:lnTo>
                      <a:pt x="9" y="5"/>
                    </a:lnTo>
                    <a:lnTo>
                      <a:pt x="9" y="8"/>
                    </a:lnTo>
                    <a:lnTo>
                      <a:pt x="8" y="9"/>
                    </a:lnTo>
                    <a:lnTo>
                      <a:pt x="6"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4" name="Freeform 1226">
                <a:extLst>
                  <a:ext uri="{FF2B5EF4-FFF2-40B4-BE49-F238E27FC236}">
                    <a16:creationId xmlns:a16="http://schemas.microsoft.com/office/drawing/2014/main" xmlns="" id="{3DFF5FC5-4B06-415B-A81E-606C1D5C5CBA}"/>
                  </a:ext>
                </a:extLst>
              </p:cNvPr>
              <p:cNvSpPr>
                <a:spLocks/>
              </p:cNvSpPr>
              <p:nvPr/>
            </p:nvSpPr>
            <p:spPr bwMode="auto">
              <a:xfrm>
                <a:off x="4651" y="3515"/>
                <a:ext cx="5" cy="6"/>
              </a:xfrm>
              <a:custGeom>
                <a:avLst/>
                <a:gdLst>
                  <a:gd name="T0" fmla="*/ 2 w 9"/>
                  <a:gd name="T1" fmla="*/ 0 h 12"/>
                  <a:gd name="T2" fmla="*/ 2 w 9"/>
                  <a:gd name="T3" fmla="*/ 0 h 12"/>
                  <a:gd name="T4" fmla="*/ 3 w 9"/>
                  <a:gd name="T5" fmla="*/ 0 h 12"/>
                  <a:gd name="T6" fmla="*/ 4 w 9"/>
                  <a:gd name="T7" fmla="*/ 1 h 12"/>
                  <a:gd name="T8" fmla="*/ 5 w 9"/>
                  <a:gd name="T9" fmla="*/ 2 h 12"/>
                  <a:gd name="T10" fmla="*/ 5 w 9"/>
                  <a:gd name="T11" fmla="*/ 3 h 12"/>
                  <a:gd name="T12" fmla="*/ 5 w 9"/>
                  <a:gd name="T13" fmla="*/ 3 h 12"/>
                  <a:gd name="T14" fmla="*/ 5 w 9"/>
                  <a:gd name="T15" fmla="*/ 4 h 12"/>
                  <a:gd name="T16" fmla="*/ 4 w 9"/>
                  <a:gd name="T17" fmla="*/ 5 h 12"/>
                  <a:gd name="T18" fmla="*/ 3 w 9"/>
                  <a:gd name="T19" fmla="*/ 6 h 12"/>
                  <a:gd name="T20" fmla="*/ 2 w 9"/>
                  <a:gd name="T21" fmla="*/ 6 h 12"/>
                  <a:gd name="T22" fmla="*/ 2 w 9"/>
                  <a:gd name="T23" fmla="*/ 6 h 12"/>
                  <a:gd name="T24" fmla="*/ 2 w 9"/>
                  <a:gd name="T25" fmla="*/ 6 h 12"/>
                  <a:gd name="T26" fmla="*/ 1 w 9"/>
                  <a:gd name="T27" fmla="*/ 5 h 12"/>
                  <a:gd name="T28" fmla="*/ 0 w 9"/>
                  <a:gd name="T29" fmla="*/ 4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6" y="0"/>
                    </a:lnTo>
                    <a:lnTo>
                      <a:pt x="8" y="1"/>
                    </a:lnTo>
                    <a:lnTo>
                      <a:pt x="9" y="3"/>
                    </a:lnTo>
                    <a:lnTo>
                      <a:pt x="9" y="5"/>
                    </a:lnTo>
                    <a:lnTo>
                      <a:pt x="9" y="8"/>
                    </a:lnTo>
                    <a:lnTo>
                      <a:pt x="8" y="9"/>
                    </a:lnTo>
                    <a:lnTo>
                      <a:pt x="6"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5" name="Freeform 1227">
                <a:extLst>
                  <a:ext uri="{FF2B5EF4-FFF2-40B4-BE49-F238E27FC236}">
                    <a16:creationId xmlns:a16="http://schemas.microsoft.com/office/drawing/2014/main" xmlns="" id="{EB795D37-8236-4748-A778-3778555310C1}"/>
                  </a:ext>
                </a:extLst>
              </p:cNvPr>
              <p:cNvSpPr>
                <a:spLocks/>
              </p:cNvSpPr>
              <p:nvPr/>
            </p:nvSpPr>
            <p:spPr bwMode="auto">
              <a:xfrm>
                <a:off x="4651" y="3525"/>
                <a:ext cx="5" cy="6"/>
              </a:xfrm>
              <a:custGeom>
                <a:avLst/>
                <a:gdLst>
                  <a:gd name="T0" fmla="*/ 2 w 9"/>
                  <a:gd name="T1" fmla="*/ 0 h 13"/>
                  <a:gd name="T2" fmla="*/ 3 w 9"/>
                  <a:gd name="T3" fmla="*/ 0 h 13"/>
                  <a:gd name="T4" fmla="*/ 4 w 9"/>
                  <a:gd name="T5" fmla="*/ 1 h 13"/>
                  <a:gd name="T6" fmla="*/ 5 w 9"/>
                  <a:gd name="T7" fmla="*/ 2 h 13"/>
                  <a:gd name="T8" fmla="*/ 5 w 9"/>
                  <a:gd name="T9" fmla="*/ 3 h 13"/>
                  <a:gd name="T10" fmla="*/ 5 w 9"/>
                  <a:gd name="T11" fmla="*/ 4 h 13"/>
                  <a:gd name="T12" fmla="*/ 4 w 9"/>
                  <a:gd name="T13" fmla="*/ 5 h 13"/>
                  <a:gd name="T14" fmla="*/ 3 w 9"/>
                  <a:gd name="T15" fmla="*/ 6 h 13"/>
                  <a:gd name="T16" fmla="*/ 2 w 9"/>
                  <a:gd name="T17" fmla="*/ 6 h 13"/>
                  <a:gd name="T18" fmla="*/ 2 w 9"/>
                  <a:gd name="T19" fmla="*/ 6 h 13"/>
                  <a:gd name="T20" fmla="*/ 1 w 9"/>
                  <a:gd name="T21" fmla="*/ 5 h 13"/>
                  <a:gd name="T22" fmla="*/ 0 w 9"/>
                  <a:gd name="T23" fmla="*/ 4 h 13"/>
                  <a:gd name="T24" fmla="*/ 0 w 9"/>
                  <a:gd name="T25" fmla="*/ 3 h 13"/>
                  <a:gd name="T26" fmla="*/ 0 w 9"/>
                  <a:gd name="T27" fmla="*/ 2 h 13"/>
                  <a:gd name="T28" fmla="*/ 1 w 9"/>
                  <a:gd name="T29" fmla="*/ 1 h 13"/>
                  <a:gd name="T30" fmla="*/ 2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6" y="1"/>
                    </a:lnTo>
                    <a:lnTo>
                      <a:pt x="8" y="2"/>
                    </a:lnTo>
                    <a:lnTo>
                      <a:pt x="9" y="4"/>
                    </a:lnTo>
                    <a:lnTo>
                      <a:pt x="9" y="7"/>
                    </a:lnTo>
                    <a:lnTo>
                      <a:pt x="9" y="9"/>
                    </a:lnTo>
                    <a:lnTo>
                      <a:pt x="8" y="11"/>
                    </a:lnTo>
                    <a:lnTo>
                      <a:pt x="6"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6" name="Freeform 1228">
                <a:extLst>
                  <a:ext uri="{FF2B5EF4-FFF2-40B4-BE49-F238E27FC236}">
                    <a16:creationId xmlns:a16="http://schemas.microsoft.com/office/drawing/2014/main" xmlns="" id="{C32CA35C-E515-4FCE-9DD5-C40F0E955836}"/>
                  </a:ext>
                </a:extLst>
              </p:cNvPr>
              <p:cNvSpPr>
                <a:spLocks/>
              </p:cNvSpPr>
              <p:nvPr/>
            </p:nvSpPr>
            <p:spPr bwMode="auto">
              <a:xfrm>
                <a:off x="4651" y="3525"/>
                <a:ext cx="5" cy="6"/>
              </a:xfrm>
              <a:custGeom>
                <a:avLst/>
                <a:gdLst>
                  <a:gd name="T0" fmla="*/ 2 w 9"/>
                  <a:gd name="T1" fmla="*/ 0 h 13"/>
                  <a:gd name="T2" fmla="*/ 2 w 9"/>
                  <a:gd name="T3" fmla="*/ 0 h 13"/>
                  <a:gd name="T4" fmla="*/ 3 w 9"/>
                  <a:gd name="T5" fmla="*/ 0 h 13"/>
                  <a:gd name="T6" fmla="*/ 4 w 9"/>
                  <a:gd name="T7" fmla="*/ 1 h 13"/>
                  <a:gd name="T8" fmla="*/ 5 w 9"/>
                  <a:gd name="T9" fmla="*/ 2 h 13"/>
                  <a:gd name="T10" fmla="*/ 5 w 9"/>
                  <a:gd name="T11" fmla="*/ 3 h 13"/>
                  <a:gd name="T12" fmla="*/ 5 w 9"/>
                  <a:gd name="T13" fmla="*/ 3 h 13"/>
                  <a:gd name="T14" fmla="*/ 5 w 9"/>
                  <a:gd name="T15" fmla="*/ 4 h 13"/>
                  <a:gd name="T16" fmla="*/ 4 w 9"/>
                  <a:gd name="T17" fmla="*/ 5 h 13"/>
                  <a:gd name="T18" fmla="*/ 3 w 9"/>
                  <a:gd name="T19" fmla="*/ 6 h 13"/>
                  <a:gd name="T20" fmla="*/ 2 w 9"/>
                  <a:gd name="T21" fmla="*/ 6 h 13"/>
                  <a:gd name="T22" fmla="*/ 2 w 9"/>
                  <a:gd name="T23" fmla="*/ 6 h 13"/>
                  <a:gd name="T24" fmla="*/ 2 w 9"/>
                  <a:gd name="T25" fmla="*/ 6 h 13"/>
                  <a:gd name="T26" fmla="*/ 1 w 9"/>
                  <a:gd name="T27" fmla="*/ 5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6" y="1"/>
                    </a:lnTo>
                    <a:lnTo>
                      <a:pt x="8" y="2"/>
                    </a:lnTo>
                    <a:lnTo>
                      <a:pt x="9" y="4"/>
                    </a:lnTo>
                    <a:lnTo>
                      <a:pt x="9" y="7"/>
                    </a:lnTo>
                    <a:lnTo>
                      <a:pt x="9" y="9"/>
                    </a:lnTo>
                    <a:lnTo>
                      <a:pt x="8" y="11"/>
                    </a:lnTo>
                    <a:lnTo>
                      <a:pt x="6"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7" name="Freeform 1229">
                <a:extLst>
                  <a:ext uri="{FF2B5EF4-FFF2-40B4-BE49-F238E27FC236}">
                    <a16:creationId xmlns:a16="http://schemas.microsoft.com/office/drawing/2014/main" xmlns="" id="{10786C47-08BE-41DA-B25C-2513E4D023E6}"/>
                  </a:ext>
                </a:extLst>
              </p:cNvPr>
              <p:cNvSpPr>
                <a:spLocks/>
              </p:cNvSpPr>
              <p:nvPr/>
            </p:nvSpPr>
            <p:spPr bwMode="auto">
              <a:xfrm>
                <a:off x="4651" y="3535"/>
                <a:ext cx="5" cy="6"/>
              </a:xfrm>
              <a:custGeom>
                <a:avLst/>
                <a:gdLst>
                  <a:gd name="T0" fmla="*/ 2 w 9"/>
                  <a:gd name="T1" fmla="*/ 0 h 11"/>
                  <a:gd name="T2" fmla="*/ 3 w 9"/>
                  <a:gd name="T3" fmla="*/ 1 h 11"/>
                  <a:gd name="T4" fmla="*/ 4 w 9"/>
                  <a:gd name="T5" fmla="*/ 1 h 11"/>
                  <a:gd name="T6" fmla="*/ 5 w 9"/>
                  <a:gd name="T7" fmla="*/ 2 h 11"/>
                  <a:gd name="T8" fmla="*/ 5 w 9"/>
                  <a:gd name="T9" fmla="*/ 3 h 11"/>
                  <a:gd name="T10" fmla="*/ 5 w 9"/>
                  <a:gd name="T11" fmla="*/ 4 h 11"/>
                  <a:gd name="T12" fmla="*/ 4 w 9"/>
                  <a:gd name="T13" fmla="*/ 5 h 11"/>
                  <a:gd name="T14" fmla="*/ 3 w 9"/>
                  <a:gd name="T15" fmla="*/ 6 h 11"/>
                  <a:gd name="T16" fmla="*/ 2 w 9"/>
                  <a:gd name="T17" fmla="*/ 6 h 11"/>
                  <a:gd name="T18" fmla="*/ 2 w 9"/>
                  <a:gd name="T19" fmla="*/ 6 h 11"/>
                  <a:gd name="T20" fmla="*/ 1 w 9"/>
                  <a:gd name="T21" fmla="*/ 5 h 11"/>
                  <a:gd name="T22" fmla="*/ 0 w 9"/>
                  <a:gd name="T23" fmla="*/ 4 h 11"/>
                  <a:gd name="T24" fmla="*/ 0 w 9"/>
                  <a:gd name="T25" fmla="*/ 3 h 11"/>
                  <a:gd name="T26" fmla="*/ 0 w 9"/>
                  <a:gd name="T27" fmla="*/ 2 h 11"/>
                  <a:gd name="T28" fmla="*/ 1 w 9"/>
                  <a:gd name="T29" fmla="*/ 1 h 11"/>
                  <a:gd name="T30" fmla="*/ 2 w 9"/>
                  <a:gd name="T31" fmla="*/ 1 h 11"/>
                  <a:gd name="T32" fmla="*/ 2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4" y="0"/>
                    </a:moveTo>
                    <a:lnTo>
                      <a:pt x="6" y="1"/>
                    </a:lnTo>
                    <a:lnTo>
                      <a:pt x="8" y="2"/>
                    </a:lnTo>
                    <a:lnTo>
                      <a:pt x="9" y="4"/>
                    </a:lnTo>
                    <a:lnTo>
                      <a:pt x="9" y="6"/>
                    </a:lnTo>
                    <a:lnTo>
                      <a:pt x="9" y="8"/>
                    </a:lnTo>
                    <a:lnTo>
                      <a:pt x="8" y="10"/>
                    </a:lnTo>
                    <a:lnTo>
                      <a:pt x="6"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8" name="Freeform 1230">
                <a:extLst>
                  <a:ext uri="{FF2B5EF4-FFF2-40B4-BE49-F238E27FC236}">
                    <a16:creationId xmlns:a16="http://schemas.microsoft.com/office/drawing/2014/main" xmlns="" id="{15BB23F0-1C39-4D7D-8ACA-343F9DB463AE}"/>
                  </a:ext>
                </a:extLst>
              </p:cNvPr>
              <p:cNvSpPr>
                <a:spLocks/>
              </p:cNvSpPr>
              <p:nvPr/>
            </p:nvSpPr>
            <p:spPr bwMode="auto">
              <a:xfrm>
                <a:off x="4651" y="3535"/>
                <a:ext cx="5" cy="6"/>
              </a:xfrm>
              <a:custGeom>
                <a:avLst/>
                <a:gdLst>
                  <a:gd name="T0" fmla="*/ 2 w 9"/>
                  <a:gd name="T1" fmla="*/ 0 h 11"/>
                  <a:gd name="T2" fmla="*/ 2 w 9"/>
                  <a:gd name="T3" fmla="*/ 0 h 11"/>
                  <a:gd name="T4" fmla="*/ 3 w 9"/>
                  <a:gd name="T5" fmla="*/ 1 h 11"/>
                  <a:gd name="T6" fmla="*/ 4 w 9"/>
                  <a:gd name="T7" fmla="*/ 1 h 11"/>
                  <a:gd name="T8" fmla="*/ 5 w 9"/>
                  <a:gd name="T9" fmla="*/ 2 h 11"/>
                  <a:gd name="T10" fmla="*/ 5 w 9"/>
                  <a:gd name="T11" fmla="*/ 3 h 11"/>
                  <a:gd name="T12" fmla="*/ 5 w 9"/>
                  <a:gd name="T13" fmla="*/ 3 h 11"/>
                  <a:gd name="T14" fmla="*/ 5 w 9"/>
                  <a:gd name="T15" fmla="*/ 4 h 11"/>
                  <a:gd name="T16" fmla="*/ 4 w 9"/>
                  <a:gd name="T17" fmla="*/ 5 h 11"/>
                  <a:gd name="T18" fmla="*/ 3 w 9"/>
                  <a:gd name="T19" fmla="*/ 6 h 11"/>
                  <a:gd name="T20" fmla="*/ 2 w 9"/>
                  <a:gd name="T21" fmla="*/ 6 h 11"/>
                  <a:gd name="T22" fmla="*/ 2 w 9"/>
                  <a:gd name="T23" fmla="*/ 6 h 11"/>
                  <a:gd name="T24" fmla="*/ 2 w 9"/>
                  <a:gd name="T25" fmla="*/ 6 h 11"/>
                  <a:gd name="T26" fmla="*/ 1 w 9"/>
                  <a:gd name="T27" fmla="*/ 5 h 11"/>
                  <a:gd name="T28" fmla="*/ 0 w 9"/>
                  <a:gd name="T29" fmla="*/ 4 h 11"/>
                  <a:gd name="T30" fmla="*/ 0 w 9"/>
                  <a:gd name="T31" fmla="*/ 3 h 11"/>
                  <a:gd name="T32" fmla="*/ 0 w 9"/>
                  <a:gd name="T33" fmla="*/ 3 h 11"/>
                  <a:gd name="T34" fmla="*/ 0 w 9"/>
                  <a:gd name="T35" fmla="*/ 2 h 11"/>
                  <a:gd name="T36" fmla="*/ 1 w 9"/>
                  <a:gd name="T37" fmla="*/ 1 h 11"/>
                  <a:gd name="T38" fmla="*/ 2 w 9"/>
                  <a:gd name="T39" fmla="*/ 1 h 11"/>
                  <a:gd name="T40" fmla="*/ 2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4" y="0"/>
                    </a:moveTo>
                    <a:lnTo>
                      <a:pt x="4" y="0"/>
                    </a:lnTo>
                    <a:lnTo>
                      <a:pt x="6" y="1"/>
                    </a:lnTo>
                    <a:lnTo>
                      <a:pt x="8" y="2"/>
                    </a:lnTo>
                    <a:lnTo>
                      <a:pt x="9" y="4"/>
                    </a:lnTo>
                    <a:lnTo>
                      <a:pt x="9" y="6"/>
                    </a:lnTo>
                    <a:lnTo>
                      <a:pt x="9" y="8"/>
                    </a:lnTo>
                    <a:lnTo>
                      <a:pt x="8" y="10"/>
                    </a:lnTo>
                    <a:lnTo>
                      <a:pt x="6"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9" name="Freeform 1231">
                <a:extLst>
                  <a:ext uri="{FF2B5EF4-FFF2-40B4-BE49-F238E27FC236}">
                    <a16:creationId xmlns:a16="http://schemas.microsoft.com/office/drawing/2014/main" xmlns="" id="{B4762F22-8CFE-4C7B-8612-12C8F8AE69D9}"/>
                  </a:ext>
                </a:extLst>
              </p:cNvPr>
              <p:cNvSpPr>
                <a:spLocks/>
              </p:cNvSpPr>
              <p:nvPr/>
            </p:nvSpPr>
            <p:spPr bwMode="auto">
              <a:xfrm>
                <a:off x="4651" y="3544"/>
                <a:ext cx="5" cy="7"/>
              </a:xfrm>
              <a:custGeom>
                <a:avLst/>
                <a:gdLst>
                  <a:gd name="T0" fmla="*/ 2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0" name="Freeform 1232">
                <a:extLst>
                  <a:ext uri="{FF2B5EF4-FFF2-40B4-BE49-F238E27FC236}">
                    <a16:creationId xmlns:a16="http://schemas.microsoft.com/office/drawing/2014/main" xmlns="" id="{ADBFF45A-7F34-4263-BF3B-2438E5C8A2B8}"/>
                  </a:ext>
                </a:extLst>
              </p:cNvPr>
              <p:cNvSpPr>
                <a:spLocks/>
              </p:cNvSpPr>
              <p:nvPr/>
            </p:nvSpPr>
            <p:spPr bwMode="auto">
              <a:xfrm>
                <a:off x="4651" y="354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1" name="Freeform 1233">
                <a:extLst>
                  <a:ext uri="{FF2B5EF4-FFF2-40B4-BE49-F238E27FC236}">
                    <a16:creationId xmlns:a16="http://schemas.microsoft.com/office/drawing/2014/main" xmlns="" id="{BD91D1FE-4B08-41A2-83AF-ACC84655A8B2}"/>
                  </a:ext>
                </a:extLst>
              </p:cNvPr>
              <p:cNvSpPr>
                <a:spLocks/>
              </p:cNvSpPr>
              <p:nvPr/>
            </p:nvSpPr>
            <p:spPr bwMode="auto">
              <a:xfrm>
                <a:off x="4651" y="355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2" name="Freeform 1234">
                <a:extLst>
                  <a:ext uri="{FF2B5EF4-FFF2-40B4-BE49-F238E27FC236}">
                    <a16:creationId xmlns:a16="http://schemas.microsoft.com/office/drawing/2014/main" xmlns="" id="{29ED4AB3-DD77-4683-B616-8BFAA8C3B300}"/>
                  </a:ext>
                </a:extLst>
              </p:cNvPr>
              <p:cNvSpPr>
                <a:spLocks/>
              </p:cNvSpPr>
              <p:nvPr/>
            </p:nvSpPr>
            <p:spPr bwMode="auto">
              <a:xfrm>
                <a:off x="4651" y="355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3" name="Freeform 1235">
                <a:extLst>
                  <a:ext uri="{FF2B5EF4-FFF2-40B4-BE49-F238E27FC236}">
                    <a16:creationId xmlns:a16="http://schemas.microsoft.com/office/drawing/2014/main" xmlns="" id="{0262EF39-DB61-48F2-A2E1-DCD536007C83}"/>
                  </a:ext>
                </a:extLst>
              </p:cNvPr>
              <p:cNvSpPr>
                <a:spLocks/>
              </p:cNvSpPr>
              <p:nvPr/>
            </p:nvSpPr>
            <p:spPr bwMode="auto">
              <a:xfrm>
                <a:off x="4651" y="356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4" name="Freeform 1236">
                <a:extLst>
                  <a:ext uri="{FF2B5EF4-FFF2-40B4-BE49-F238E27FC236}">
                    <a16:creationId xmlns:a16="http://schemas.microsoft.com/office/drawing/2014/main" xmlns="" id="{49163678-78C6-43EA-B24A-AC8741A308F6}"/>
                  </a:ext>
                </a:extLst>
              </p:cNvPr>
              <p:cNvSpPr>
                <a:spLocks/>
              </p:cNvSpPr>
              <p:nvPr/>
            </p:nvSpPr>
            <p:spPr bwMode="auto">
              <a:xfrm>
                <a:off x="4651" y="356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5" name="Freeform 1237">
                <a:extLst>
                  <a:ext uri="{FF2B5EF4-FFF2-40B4-BE49-F238E27FC236}">
                    <a16:creationId xmlns:a16="http://schemas.microsoft.com/office/drawing/2014/main" xmlns="" id="{C3155445-45D5-4D25-ACDF-FAAEE1E569F5}"/>
                  </a:ext>
                </a:extLst>
              </p:cNvPr>
              <p:cNvSpPr>
                <a:spLocks/>
              </p:cNvSpPr>
              <p:nvPr/>
            </p:nvSpPr>
            <p:spPr bwMode="auto">
              <a:xfrm>
                <a:off x="4651" y="3574"/>
                <a:ext cx="5" cy="7"/>
              </a:xfrm>
              <a:custGeom>
                <a:avLst/>
                <a:gdLst>
                  <a:gd name="T0" fmla="*/ 2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6" name="Freeform 1238">
                <a:extLst>
                  <a:ext uri="{FF2B5EF4-FFF2-40B4-BE49-F238E27FC236}">
                    <a16:creationId xmlns:a16="http://schemas.microsoft.com/office/drawing/2014/main" xmlns="" id="{756E59A5-E738-470D-9CB2-2D6FA6E2A338}"/>
                  </a:ext>
                </a:extLst>
              </p:cNvPr>
              <p:cNvSpPr>
                <a:spLocks/>
              </p:cNvSpPr>
              <p:nvPr/>
            </p:nvSpPr>
            <p:spPr bwMode="auto">
              <a:xfrm>
                <a:off x="4651" y="357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7" name="Freeform 1239">
                <a:extLst>
                  <a:ext uri="{FF2B5EF4-FFF2-40B4-BE49-F238E27FC236}">
                    <a16:creationId xmlns:a16="http://schemas.microsoft.com/office/drawing/2014/main" xmlns="" id="{5A01C731-74F8-4443-9396-2C668156D255}"/>
                  </a:ext>
                </a:extLst>
              </p:cNvPr>
              <p:cNvSpPr>
                <a:spLocks/>
              </p:cNvSpPr>
              <p:nvPr/>
            </p:nvSpPr>
            <p:spPr bwMode="auto">
              <a:xfrm>
                <a:off x="4651" y="3585"/>
                <a:ext cx="6" cy="7"/>
              </a:xfrm>
              <a:custGeom>
                <a:avLst/>
                <a:gdLst>
                  <a:gd name="T0" fmla="*/ 3 w 10"/>
                  <a:gd name="T1" fmla="*/ 0 h 13"/>
                  <a:gd name="T2" fmla="*/ 4 w 10"/>
                  <a:gd name="T3" fmla="*/ 1 h 13"/>
                  <a:gd name="T4" fmla="*/ 5 w 10"/>
                  <a:gd name="T5" fmla="*/ 1 h 13"/>
                  <a:gd name="T6" fmla="*/ 6 w 10"/>
                  <a:gd name="T7" fmla="*/ 2 h 13"/>
                  <a:gd name="T8" fmla="*/ 6 w 10"/>
                  <a:gd name="T9" fmla="*/ 3 h 13"/>
                  <a:gd name="T10" fmla="*/ 6 w 10"/>
                  <a:gd name="T11" fmla="*/ 4 h 13"/>
                  <a:gd name="T12" fmla="*/ 5 w 10"/>
                  <a:gd name="T13" fmla="*/ 6 h 13"/>
                  <a:gd name="T14" fmla="*/ 4 w 10"/>
                  <a:gd name="T15" fmla="*/ 6 h 13"/>
                  <a:gd name="T16" fmla="*/ 3 w 10"/>
                  <a:gd name="T17" fmla="*/ 7 h 13"/>
                  <a:gd name="T18" fmla="*/ 2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8" name="Freeform 1240">
                <a:extLst>
                  <a:ext uri="{FF2B5EF4-FFF2-40B4-BE49-F238E27FC236}">
                    <a16:creationId xmlns:a16="http://schemas.microsoft.com/office/drawing/2014/main" xmlns="" id="{0D7B6CE9-F3F6-4489-8F70-6F141B706E09}"/>
                  </a:ext>
                </a:extLst>
              </p:cNvPr>
              <p:cNvSpPr>
                <a:spLocks/>
              </p:cNvSpPr>
              <p:nvPr/>
            </p:nvSpPr>
            <p:spPr bwMode="auto">
              <a:xfrm>
                <a:off x="4651" y="3585"/>
                <a:ext cx="6" cy="7"/>
              </a:xfrm>
              <a:custGeom>
                <a:avLst/>
                <a:gdLst>
                  <a:gd name="T0" fmla="*/ 3 w 10"/>
                  <a:gd name="T1" fmla="*/ 0 h 13"/>
                  <a:gd name="T2" fmla="*/ 3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6 h 13"/>
                  <a:gd name="T18" fmla="*/ 4 w 10"/>
                  <a:gd name="T19" fmla="*/ 6 h 13"/>
                  <a:gd name="T20" fmla="*/ 3 w 10"/>
                  <a:gd name="T21" fmla="*/ 7 h 13"/>
                  <a:gd name="T22" fmla="*/ 3 w 10"/>
                  <a:gd name="T23" fmla="*/ 7 h 13"/>
                  <a:gd name="T24" fmla="*/ 2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9" name="Freeform 1241">
                <a:extLst>
                  <a:ext uri="{FF2B5EF4-FFF2-40B4-BE49-F238E27FC236}">
                    <a16:creationId xmlns:a16="http://schemas.microsoft.com/office/drawing/2014/main" xmlns="" id="{34AF6DD9-C80D-4699-972C-F4E3C8FB3EA6}"/>
                  </a:ext>
                </a:extLst>
              </p:cNvPr>
              <p:cNvSpPr>
                <a:spLocks/>
              </p:cNvSpPr>
              <p:nvPr/>
            </p:nvSpPr>
            <p:spPr bwMode="auto">
              <a:xfrm>
                <a:off x="4651" y="3596"/>
                <a:ext cx="6" cy="6"/>
              </a:xfrm>
              <a:custGeom>
                <a:avLst/>
                <a:gdLst>
                  <a:gd name="T0" fmla="*/ 3 w 10"/>
                  <a:gd name="T1" fmla="*/ 0 h 12"/>
                  <a:gd name="T2" fmla="*/ 4 w 10"/>
                  <a:gd name="T3" fmla="*/ 1 h 12"/>
                  <a:gd name="T4" fmla="*/ 5 w 10"/>
                  <a:gd name="T5" fmla="*/ 1 h 12"/>
                  <a:gd name="T6" fmla="*/ 6 w 10"/>
                  <a:gd name="T7" fmla="*/ 3 h 12"/>
                  <a:gd name="T8" fmla="*/ 6 w 10"/>
                  <a:gd name="T9" fmla="*/ 3 h 12"/>
                  <a:gd name="T10" fmla="*/ 6 w 10"/>
                  <a:gd name="T11" fmla="*/ 5 h 12"/>
                  <a:gd name="T12" fmla="*/ 5 w 10"/>
                  <a:gd name="T13" fmla="*/ 6 h 12"/>
                  <a:gd name="T14" fmla="*/ 4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2 w 10"/>
                  <a:gd name="T31" fmla="*/ 1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1"/>
                    </a:lnTo>
                    <a:lnTo>
                      <a:pt x="9" y="2"/>
                    </a:lnTo>
                    <a:lnTo>
                      <a:pt x="10" y="5"/>
                    </a:lnTo>
                    <a:lnTo>
                      <a:pt x="10" y="7"/>
                    </a:lnTo>
                    <a:lnTo>
                      <a:pt x="10" y="9"/>
                    </a:lnTo>
                    <a:lnTo>
                      <a:pt x="9" y="11"/>
                    </a:lnTo>
                    <a:lnTo>
                      <a:pt x="7" y="12"/>
                    </a:lnTo>
                    <a:lnTo>
                      <a:pt x="5" y="12"/>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0" name="Freeform 1242">
                <a:extLst>
                  <a:ext uri="{FF2B5EF4-FFF2-40B4-BE49-F238E27FC236}">
                    <a16:creationId xmlns:a16="http://schemas.microsoft.com/office/drawing/2014/main" xmlns="" id="{0C24397D-2E8D-49B7-B161-1A233C542308}"/>
                  </a:ext>
                </a:extLst>
              </p:cNvPr>
              <p:cNvSpPr>
                <a:spLocks/>
              </p:cNvSpPr>
              <p:nvPr/>
            </p:nvSpPr>
            <p:spPr bwMode="auto">
              <a:xfrm>
                <a:off x="4651" y="3596"/>
                <a:ext cx="6" cy="6"/>
              </a:xfrm>
              <a:custGeom>
                <a:avLst/>
                <a:gdLst>
                  <a:gd name="T0" fmla="*/ 3 w 10"/>
                  <a:gd name="T1" fmla="*/ 0 h 12"/>
                  <a:gd name="T2" fmla="*/ 3 w 10"/>
                  <a:gd name="T3" fmla="*/ 0 h 12"/>
                  <a:gd name="T4" fmla="*/ 4 w 10"/>
                  <a:gd name="T5" fmla="*/ 1 h 12"/>
                  <a:gd name="T6" fmla="*/ 5 w 10"/>
                  <a:gd name="T7" fmla="*/ 1 h 12"/>
                  <a:gd name="T8" fmla="*/ 6 w 10"/>
                  <a:gd name="T9" fmla="*/ 3 h 12"/>
                  <a:gd name="T10" fmla="*/ 6 w 10"/>
                  <a:gd name="T11" fmla="*/ 3 h 12"/>
                  <a:gd name="T12" fmla="*/ 6 w 10"/>
                  <a:gd name="T13" fmla="*/ 3 h 12"/>
                  <a:gd name="T14" fmla="*/ 6 w 10"/>
                  <a:gd name="T15" fmla="*/ 5 h 12"/>
                  <a:gd name="T16" fmla="*/ 5 w 10"/>
                  <a:gd name="T17" fmla="*/ 6 h 12"/>
                  <a:gd name="T18" fmla="*/ 4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2 w 10"/>
                  <a:gd name="T39" fmla="*/ 1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1"/>
                    </a:lnTo>
                    <a:lnTo>
                      <a:pt x="9" y="2"/>
                    </a:lnTo>
                    <a:lnTo>
                      <a:pt x="10" y="5"/>
                    </a:lnTo>
                    <a:lnTo>
                      <a:pt x="10" y="7"/>
                    </a:lnTo>
                    <a:lnTo>
                      <a:pt x="10" y="9"/>
                    </a:lnTo>
                    <a:lnTo>
                      <a:pt x="9" y="11"/>
                    </a:lnTo>
                    <a:lnTo>
                      <a:pt x="7" y="12"/>
                    </a:lnTo>
                    <a:lnTo>
                      <a:pt x="5" y="12"/>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1" name="Freeform 1243">
                <a:extLst>
                  <a:ext uri="{FF2B5EF4-FFF2-40B4-BE49-F238E27FC236}">
                    <a16:creationId xmlns:a16="http://schemas.microsoft.com/office/drawing/2014/main" xmlns="" id="{A166341A-106C-4137-824D-66BB73B5FFEC}"/>
                  </a:ext>
                </a:extLst>
              </p:cNvPr>
              <p:cNvSpPr>
                <a:spLocks/>
              </p:cNvSpPr>
              <p:nvPr/>
            </p:nvSpPr>
            <p:spPr bwMode="auto">
              <a:xfrm>
                <a:off x="4651" y="3606"/>
                <a:ext cx="6" cy="6"/>
              </a:xfrm>
              <a:custGeom>
                <a:avLst/>
                <a:gdLst>
                  <a:gd name="T0" fmla="*/ 3 w 10"/>
                  <a:gd name="T1" fmla="*/ 0 h 12"/>
                  <a:gd name="T2" fmla="*/ 4 w 10"/>
                  <a:gd name="T3" fmla="*/ 0 h 12"/>
                  <a:gd name="T4" fmla="*/ 5 w 10"/>
                  <a:gd name="T5" fmla="*/ 1 h 12"/>
                  <a:gd name="T6" fmla="*/ 6 w 10"/>
                  <a:gd name="T7" fmla="*/ 2 h 12"/>
                  <a:gd name="T8" fmla="*/ 6 w 10"/>
                  <a:gd name="T9" fmla="*/ 3 h 12"/>
                  <a:gd name="T10" fmla="*/ 6 w 10"/>
                  <a:gd name="T11" fmla="*/ 3 h 12"/>
                  <a:gd name="T12" fmla="*/ 5 w 10"/>
                  <a:gd name="T13" fmla="*/ 5 h 12"/>
                  <a:gd name="T14" fmla="*/ 4 w 10"/>
                  <a:gd name="T15" fmla="*/ 5 h 12"/>
                  <a:gd name="T16" fmla="*/ 3 w 10"/>
                  <a:gd name="T17" fmla="*/ 6 h 12"/>
                  <a:gd name="T18" fmla="*/ 2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5"/>
                    </a:lnTo>
                    <a:lnTo>
                      <a:pt x="10" y="7"/>
                    </a:lnTo>
                    <a:lnTo>
                      <a:pt x="9" y="9"/>
                    </a:lnTo>
                    <a:lnTo>
                      <a:pt x="7" y="10"/>
                    </a:lnTo>
                    <a:lnTo>
                      <a:pt x="5" y="12"/>
                    </a:lnTo>
                    <a:lnTo>
                      <a:pt x="3" y="10"/>
                    </a:lnTo>
                    <a:lnTo>
                      <a:pt x="1" y="9"/>
                    </a:lnTo>
                    <a:lnTo>
                      <a:pt x="0" y="7"/>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2" name="Freeform 1244">
                <a:extLst>
                  <a:ext uri="{FF2B5EF4-FFF2-40B4-BE49-F238E27FC236}">
                    <a16:creationId xmlns:a16="http://schemas.microsoft.com/office/drawing/2014/main" xmlns="" id="{021E962A-B545-447E-81BC-C3A3D55CC3AA}"/>
                  </a:ext>
                </a:extLst>
              </p:cNvPr>
              <p:cNvSpPr>
                <a:spLocks/>
              </p:cNvSpPr>
              <p:nvPr/>
            </p:nvSpPr>
            <p:spPr bwMode="auto">
              <a:xfrm>
                <a:off x="4651" y="3606"/>
                <a:ext cx="6" cy="6"/>
              </a:xfrm>
              <a:custGeom>
                <a:avLst/>
                <a:gdLst>
                  <a:gd name="T0" fmla="*/ 3 w 10"/>
                  <a:gd name="T1" fmla="*/ 0 h 12"/>
                  <a:gd name="T2" fmla="*/ 3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3 h 12"/>
                  <a:gd name="T16" fmla="*/ 5 w 10"/>
                  <a:gd name="T17" fmla="*/ 5 h 12"/>
                  <a:gd name="T18" fmla="*/ 4 w 10"/>
                  <a:gd name="T19" fmla="*/ 5 h 12"/>
                  <a:gd name="T20" fmla="*/ 3 w 10"/>
                  <a:gd name="T21" fmla="*/ 6 h 12"/>
                  <a:gd name="T22" fmla="*/ 3 w 10"/>
                  <a:gd name="T23" fmla="*/ 6 h 12"/>
                  <a:gd name="T24" fmla="*/ 2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5"/>
                    </a:lnTo>
                    <a:lnTo>
                      <a:pt x="10" y="7"/>
                    </a:lnTo>
                    <a:lnTo>
                      <a:pt x="9" y="9"/>
                    </a:lnTo>
                    <a:lnTo>
                      <a:pt x="7" y="10"/>
                    </a:lnTo>
                    <a:lnTo>
                      <a:pt x="5" y="12"/>
                    </a:lnTo>
                    <a:lnTo>
                      <a:pt x="3" y="10"/>
                    </a:lnTo>
                    <a:lnTo>
                      <a:pt x="1" y="9"/>
                    </a:lnTo>
                    <a:lnTo>
                      <a:pt x="0" y="7"/>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3" name="Freeform 1245">
                <a:extLst>
                  <a:ext uri="{FF2B5EF4-FFF2-40B4-BE49-F238E27FC236}">
                    <a16:creationId xmlns:a16="http://schemas.microsoft.com/office/drawing/2014/main" xmlns="" id="{0F117EA0-2A3B-40C1-A3E5-E8B860D740D2}"/>
                  </a:ext>
                </a:extLst>
              </p:cNvPr>
              <p:cNvSpPr>
                <a:spLocks/>
              </p:cNvSpPr>
              <p:nvPr/>
            </p:nvSpPr>
            <p:spPr bwMode="auto">
              <a:xfrm>
                <a:off x="4651" y="3616"/>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4" name="Freeform 1246">
                <a:extLst>
                  <a:ext uri="{FF2B5EF4-FFF2-40B4-BE49-F238E27FC236}">
                    <a16:creationId xmlns:a16="http://schemas.microsoft.com/office/drawing/2014/main" xmlns="" id="{6EEB89F7-A257-40E0-B1D4-C9EFE1E734E3}"/>
                  </a:ext>
                </a:extLst>
              </p:cNvPr>
              <p:cNvSpPr>
                <a:spLocks/>
              </p:cNvSpPr>
              <p:nvPr/>
            </p:nvSpPr>
            <p:spPr bwMode="auto">
              <a:xfrm>
                <a:off x="4651" y="3616"/>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5" name="Freeform 1247">
                <a:extLst>
                  <a:ext uri="{FF2B5EF4-FFF2-40B4-BE49-F238E27FC236}">
                    <a16:creationId xmlns:a16="http://schemas.microsoft.com/office/drawing/2014/main" xmlns="" id="{150E85E8-F7D6-4A1C-A85F-9988C8B87548}"/>
                  </a:ext>
                </a:extLst>
              </p:cNvPr>
              <p:cNvSpPr>
                <a:spLocks/>
              </p:cNvSpPr>
              <p:nvPr/>
            </p:nvSpPr>
            <p:spPr bwMode="auto">
              <a:xfrm>
                <a:off x="4651" y="3626"/>
                <a:ext cx="6" cy="6"/>
              </a:xfrm>
              <a:custGeom>
                <a:avLst/>
                <a:gdLst>
                  <a:gd name="T0" fmla="*/ 4 w 10"/>
                  <a:gd name="T1" fmla="*/ 0 h 11"/>
                  <a:gd name="T2" fmla="*/ 4 w 10"/>
                  <a:gd name="T3" fmla="*/ 0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6" name="Freeform 1248">
                <a:extLst>
                  <a:ext uri="{FF2B5EF4-FFF2-40B4-BE49-F238E27FC236}">
                    <a16:creationId xmlns:a16="http://schemas.microsoft.com/office/drawing/2014/main" xmlns="" id="{FCB802F5-A4F7-43D6-8897-1CA08529A27C}"/>
                  </a:ext>
                </a:extLst>
              </p:cNvPr>
              <p:cNvSpPr>
                <a:spLocks/>
              </p:cNvSpPr>
              <p:nvPr/>
            </p:nvSpPr>
            <p:spPr bwMode="auto">
              <a:xfrm>
                <a:off x="4651" y="3626"/>
                <a:ext cx="6" cy="6"/>
              </a:xfrm>
              <a:custGeom>
                <a:avLst/>
                <a:gdLst>
                  <a:gd name="T0" fmla="*/ 4 w 10"/>
                  <a:gd name="T1" fmla="*/ 0 h 11"/>
                  <a:gd name="T2" fmla="*/ 4 w 10"/>
                  <a:gd name="T3" fmla="*/ 0 h 11"/>
                  <a:gd name="T4" fmla="*/ 4 w 10"/>
                  <a:gd name="T5" fmla="*/ 0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7" name="Freeform 1249">
                <a:extLst>
                  <a:ext uri="{FF2B5EF4-FFF2-40B4-BE49-F238E27FC236}">
                    <a16:creationId xmlns:a16="http://schemas.microsoft.com/office/drawing/2014/main" xmlns="" id="{FDF003F5-A167-4D48-8A54-21504762B7FE}"/>
                  </a:ext>
                </a:extLst>
              </p:cNvPr>
              <p:cNvSpPr>
                <a:spLocks/>
              </p:cNvSpPr>
              <p:nvPr/>
            </p:nvSpPr>
            <p:spPr bwMode="auto">
              <a:xfrm>
                <a:off x="4651" y="3635"/>
                <a:ext cx="6" cy="7"/>
              </a:xfrm>
              <a:custGeom>
                <a:avLst/>
                <a:gdLst>
                  <a:gd name="T0" fmla="*/ 4 w 10"/>
                  <a:gd name="T1" fmla="*/ 0 h 13"/>
                  <a:gd name="T2" fmla="*/ 4 w 10"/>
                  <a:gd name="T3" fmla="*/ 1 h 13"/>
                  <a:gd name="T4" fmla="*/ 5 w 10"/>
                  <a:gd name="T5" fmla="*/ 1 h 13"/>
                  <a:gd name="T6" fmla="*/ 6 w 10"/>
                  <a:gd name="T7" fmla="*/ 2 h 13"/>
                  <a:gd name="T8" fmla="*/ 6 w 10"/>
                  <a:gd name="T9" fmla="*/ 3 h 13"/>
                  <a:gd name="T10" fmla="*/ 6 w 10"/>
                  <a:gd name="T11" fmla="*/ 5 h 13"/>
                  <a:gd name="T12" fmla="*/ 5 w 10"/>
                  <a:gd name="T13" fmla="*/ 6 h 13"/>
                  <a:gd name="T14" fmla="*/ 4 w 10"/>
                  <a:gd name="T15" fmla="*/ 6 h 13"/>
                  <a:gd name="T16" fmla="*/ 4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nvGrpSpPr>
              <p:cNvPr id="17" name="Group 1250">
                <a:extLst>
                  <a:ext uri="{FF2B5EF4-FFF2-40B4-BE49-F238E27FC236}">
                    <a16:creationId xmlns:a16="http://schemas.microsoft.com/office/drawing/2014/main" xmlns="" id="{AE7DBD9B-8F3D-4385-A7F1-1BAF35F3AAB6}"/>
                  </a:ext>
                </a:extLst>
              </p:cNvPr>
              <p:cNvGrpSpPr>
                <a:grpSpLocks/>
              </p:cNvGrpSpPr>
              <p:nvPr/>
            </p:nvGrpSpPr>
            <p:grpSpPr bwMode="auto">
              <a:xfrm>
                <a:off x="4651" y="3417"/>
                <a:ext cx="156" cy="282"/>
                <a:chOff x="4651" y="3417"/>
                <a:chExt cx="156" cy="282"/>
              </a:xfrm>
            </p:grpSpPr>
            <p:sp>
              <p:nvSpPr>
                <p:cNvPr id="19003" name="Freeform 1251">
                  <a:extLst>
                    <a:ext uri="{FF2B5EF4-FFF2-40B4-BE49-F238E27FC236}">
                      <a16:creationId xmlns:a16="http://schemas.microsoft.com/office/drawing/2014/main" xmlns="" id="{D66C5BFB-7B98-41D7-9216-A24109BF45C0}"/>
                    </a:ext>
                  </a:extLst>
                </p:cNvPr>
                <p:cNvSpPr>
                  <a:spLocks/>
                </p:cNvSpPr>
                <p:nvPr/>
              </p:nvSpPr>
              <p:spPr bwMode="auto">
                <a:xfrm>
                  <a:off x="4651" y="3635"/>
                  <a:ext cx="6" cy="7"/>
                </a:xfrm>
                <a:custGeom>
                  <a:avLst/>
                  <a:gdLst>
                    <a:gd name="T0" fmla="*/ 4 w 10"/>
                    <a:gd name="T1" fmla="*/ 0 h 13"/>
                    <a:gd name="T2" fmla="*/ 4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5 h 13"/>
                    <a:gd name="T16" fmla="*/ 5 w 10"/>
                    <a:gd name="T17" fmla="*/ 6 h 13"/>
                    <a:gd name="T18" fmla="*/ 4 w 10"/>
                    <a:gd name="T19" fmla="*/ 6 h 13"/>
                    <a:gd name="T20" fmla="*/ 4 w 10"/>
                    <a:gd name="T21" fmla="*/ 7 h 13"/>
                    <a:gd name="T22" fmla="*/ 4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4" name="Freeform 1252">
                  <a:extLst>
                    <a:ext uri="{FF2B5EF4-FFF2-40B4-BE49-F238E27FC236}">
                      <a16:creationId xmlns:a16="http://schemas.microsoft.com/office/drawing/2014/main" xmlns="" id="{B947EC72-FC6E-438A-AF3A-B39E0D52077F}"/>
                    </a:ext>
                  </a:extLst>
                </p:cNvPr>
                <p:cNvSpPr>
                  <a:spLocks/>
                </p:cNvSpPr>
                <p:nvPr/>
              </p:nvSpPr>
              <p:spPr bwMode="auto">
                <a:xfrm>
                  <a:off x="4651" y="364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5" name="Freeform 1253">
                  <a:extLst>
                    <a:ext uri="{FF2B5EF4-FFF2-40B4-BE49-F238E27FC236}">
                      <a16:creationId xmlns:a16="http://schemas.microsoft.com/office/drawing/2014/main" xmlns="" id="{5CD30F21-A757-4567-88C7-8718C12E3A05}"/>
                    </a:ext>
                  </a:extLst>
                </p:cNvPr>
                <p:cNvSpPr>
                  <a:spLocks/>
                </p:cNvSpPr>
                <p:nvPr/>
              </p:nvSpPr>
              <p:spPr bwMode="auto">
                <a:xfrm>
                  <a:off x="4651" y="364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6" name="Freeform 1254">
                  <a:extLst>
                    <a:ext uri="{FF2B5EF4-FFF2-40B4-BE49-F238E27FC236}">
                      <a16:creationId xmlns:a16="http://schemas.microsoft.com/office/drawing/2014/main" xmlns="" id="{58710F02-5F0B-45DC-9D93-D087DE24045C}"/>
                    </a:ext>
                  </a:extLst>
                </p:cNvPr>
                <p:cNvSpPr>
                  <a:spLocks/>
                </p:cNvSpPr>
                <p:nvPr/>
              </p:nvSpPr>
              <p:spPr bwMode="auto">
                <a:xfrm>
                  <a:off x="4651" y="365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4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7" name="Freeform 1255">
                  <a:extLst>
                    <a:ext uri="{FF2B5EF4-FFF2-40B4-BE49-F238E27FC236}">
                      <a16:creationId xmlns:a16="http://schemas.microsoft.com/office/drawing/2014/main" xmlns="" id="{9A5B242F-0255-4511-B83A-CCAF267DC9E6}"/>
                    </a:ext>
                  </a:extLst>
                </p:cNvPr>
                <p:cNvSpPr>
                  <a:spLocks/>
                </p:cNvSpPr>
                <p:nvPr/>
              </p:nvSpPr>
              <p:spPr bwMode="auto">
                <a:xfrm>
                  <a:off x="4651" y="365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4 w 10"/>
                    <a:gd name="T21" fmla="*/ 6 h 12"/>
                    <a:gd name="T22" fmla="*/ 4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8" name="Rectangle 1256">
                  <a:extLst>
                    <a:ext uri="{FF2B5EF4-FFF2-40B4-BE49-F238E27FC236}">
                      <a16:creationId xmlns:a16="http://schemas.microsoft.com/office/drawing/2014/main" xmlns="" id="{FA58E1D8-F006-4CB9-853F-6C76EB6C734C}"/>
                    </a:ext>
                  </a:extLst>
                </p:cNvPr>
                <p:cNvSpPr>
                  <a:spLocks noChangeArrowheads="1"/>
                </p:cNvSpPr>
                <p:nvPr/>
              </p:nvSpPr>
              <p:spPr bwMode="auto">
                <a:xfrm>
                  <a:off x="4676"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9" name="Rectangle 1257">
                  <a:extLst>
                    <a:ext uri="{FF2B5EF4-FFF2-40B4-BE49-F238E27FC236}">
                      <a16:creationId xmlns:a16="http://schemas.microsoft.com/office/drawing/2014/main" xmlns="" id="{10A79B32-CFF8-475A-935F-2E3979AC79C5}"/>
                    </a:ext>
                  </a:extLst>
                </p:cNvPr>
                <p:cNvSpPr>
                  <a:spLocks noChangeArrowheads="1"/>
                </p:cNvSpPr>
                <p:nvPr/>
              </p:nvSpPr>
              <p:spPr bwMode="auto">
                <a:xfrm>
                  <a:off x="4676"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0" name="Freeform 1258">
                  <a:extLst>
                    <a:ext uri="{FF2B5EF4-FFF2-40B4-BE49-F238E27FC236}">
                      <a16:creationId xmlns:a16="http://schemas.microsoft.com/office/drawing/2014/main" xmlns="" id="{96324C76-BB31-4EC9-8E3D-3842060F2230}"/>
                    </a:ext>
                  </a:extLst>
                </p:cNvPr>
                <p:cNvSpPr>
                  <a:spLocks/>
                </p:cNvSpPr>
                <p:nvPr/>
              </p:nvSpPr>
              <p:spPr bwMode="auto">
                <a:xfrm>
                  <a:off x="4681" y="3426"/>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6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6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1" name="Freeform 1259">
                  <a:extLst>
                    <a:ext uri="{FF2B5EF4-FFF2-40B4-BE49-F238E27FC236}">
                      <a16:creationId xmlns:a16="http://schemas.microsoft.com/office/drawing/2014/main" xmlns="" id="{4A5ADE92-3CFF-4D15-BFD5-F228AC6B269D}"/>
                    </a:ext>
                  </a:extLst>
                </p:cNvPr>
                <p:cNvSpPr>
                  <a:spLocks/>
                </p:cNvSpPr>
                <p:nvPr/>
              </p:nvSpPr>
              <p:spPr bwMode="auto">
                <a:xfrm>
                  <a:off x="4681" y="3426"/>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6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6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2" name="Freeform 1260">
                  <a:extLst>
                    <a:ext uri="{FF2B5EF4-FFF2-40B4-BE49-F238E27FC236}">
                      <a16:creationId xmlns:a16="http://schemas.microsoft.com/office/drawing/2014/main" xmlns="" id="{87CC92B7-B695-4562-999A-98FDC1B5D529}"/>
                    </a:ext>
                  </a:extLst>
                </p:cNvPr>
                <p:cNvSpPr>
                  <a:spLocks/>
                </p:cNvSpPr>
                <p:nvPr/>
              </p:nvSpPr>
              <p:spPr bwMode="auto">
                <a:xfrm>
                  <a:off x="4681" y="3439"/>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6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6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3" name="Freeform 1261">
                  <a:extLst>
                    <a:ext uri="{FF2B5EF4-FFF2-40B4-BE49-F238E27FC236}">
                      <a16:creationId xmlns:a16="http://schemas.microsoft.com/office/drawing/2014/main" xmlns="" id="{8160ECAF-456B-4217-9CD8-041206257E72}"/>
                    </a:ext>
                  </a:extLst>
                </p:cNvPr>
                <p:cNvSpPr>
                  <a:spLocks/>
                </p:cNvSpPr>
                <p:nvPr/>
              </p:nvSpPr>
              <p:spPr bwMode="auto">
                <a:xfrm>
                  <a:off x="4681" y="3439"/>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6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6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4" name="Freeform 1262">
                  <a:extLst>
                    <a:ext uri="{FF2B5EF4-FFF2-40B4-BE49-F238E27FC236}">
                      <a16:creationId xmlns:a16="http://schemas.microsoft.com/office/drawing/2014/main" xmlns="" id="{CFFEBB57-8DD2-48E3-8CF1-5D565AF7BC08}"/>
                    </a:ext>
                  </a:extLst>
                </p:cNvPr>
                <p:cNvSpPr>
                  <a:spLocks/>
                </p:cNvSpPr>
                <p:nvPr/>
              </p:nvSpPr>
              <p:spPr bwMode="auto">
                <a:xfrm>
                  <a:off x="4681" y="345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5" name="Freeform 1263">
                  <a:extLst>
                    <a:ext uri="{FF2B5EF4-FFF2-40B4-BE49-F238E27FC236}">
                      <a16:creationId xmlns:a16="http://schemas.microsoft.com/office/drawing/2014/main" xmlns="" id="{B8367E79-D73B-4560-A227-FA282B97BCF8}"/>
                    </a:ext>
                  </a:extLst>
                </p:cNvPr>
                <p:cNvSpPr>
                  <a:spLocks/>
                </p:cNvSpPr>
                <p:nvPr/>
              </p:nvSpPr>
              <p:spPr bwMode="auto">
                <a:xfrm>
                  <a:off x="4681" y="345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6" name="Freeform 1264">
                  <a:extLst>
                    <a:ext uri="{FF2B5EF4-FFF2-40B4-BE49-F238E27FC236}">
                      <a16:creationId xmlns:a16="http://schemas.microsoft.com/office/drawing/2014/main" xmlns="" id="{4E56DDE4-DF76-448C-A3FF-1328184FE2A2}"/>
                    </a:ext>
                  </a:extLst>
                </p:cNvPr>
                <p:cNvSpPr>
                  <a:spLocks/>
                </p:cNvSpPr>
                <p:nvPr/>
              </p:nvSpPr>
              <p:spPr bwMode="auto">
                <a:xfrm>
                  <a:off x="4681" y="3466"/>
                  <a:ext cx="11" cy="7"/>
                </a:xfrm>
                <a:custGeom>
                  <a:avLst/>
                  <a:gdLst>
                    <a:gd name="T0" fmla="*/ 5 w 21"/>
                    <a:gd name="T1" fmla="*/ 0 h 14"/>
                    <a:gd name="T2" fmla="*/ 8 w 21"/>
                    <a:gd name="T3" fmla="*/ 1 h 14"/>
                    <a:gd name="T4" fmla="*/ 9 w 21"/>
                    <a:gd name="T5" fmla="*/ 1 h 14"/>
                    <a:gd name="T6" fmla="*/ 10 w 21"/>
                    <a:gd name="T7" fmla="*/ 2 h 14"/>
                    <a:gd name="T8" fmla="*/ 11 w 21"/>
                    <a:gd name="T9" fmla="*/ 3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3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7" name="Freeform 1265">
                  <a:extLst>
                    <a:ext uri="{FF2B5EF4-FFF2-40B4-BE49-F238E27FC236}">
                      <a16:creationId xmlns:a16="http://schemas.microsoft.com/office/drawing/2014/main" xmlns="" id="{EC1C2EAB-4AB7-4323-B73B-922AC3728DE1}"/>
                    </a:ext>
                  </a:extLst>
                </p:cNvPr>
                <p:cNvSpPr>
                  <a:spLocks/>
                </p:cNvSpPr>
                <p:nvPr/>
              </p:nvSpPr>
              <p:spPr bwMode="auto">
                <a:xfrm>
                  <a:off x="4681" y="3466"/>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3 h 14"/>
                    <a:gd name="T12" fmla="*/ 11 w 21"/>
                    <a:gd name="T13" fmla="*/ 3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3 h 14"/>
                    <a:gd name="T32" fmla="*/ 0 w 21"/>
                    <a:gd name="T33" fmla="*/ 3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8" name="Freeform 1266">
                  <a:extLst>
                    <a:ext uri="{FF2B5EF4-FFF2-40B4-BE49-F238E27FC236}">
                      <a16:creationId xmlns:a16="http://schemas.microsoft.com/office/drawing/2014/main" xmlns="" id="{D6AB377F-1929-4E39-ABE6-664603D913CC}"/>
                    </a:ext>
                  </a:extLst>
                </p:cNvPr>
                <p:cNvSpPr>
                  <a:spLocks/>
                </p:cNvSpPr>
                <p:nvPr/>
              </p:nvSpPr>
              <p:spPr bwMode="auto">
                <a:xfrm>
                  <a:off x="4681" y="3479"/>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5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5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9" name="Freeform 1267">
                  <a:extLst>
                    <a:ext uri="{FF2B5EF4-FFF2-40B4-BE49-F238E27FC236}">
                      <a16:creationId xmlns:a16="http://schemas.microsoft.com/office/drawing/2014/main" xmlns="" id="{8DB20D0C-511B-4273-8094-977FC25AF272}"/>
                    </a:ext>
                  </a:extLst>
                </p:cNvPr>
                <p:cNvSpPr>
                  <a:spLocks/>
                </p:cNvSpPr>
                <p:nvPr/>
              </p:nvSpPr>
              <p:spPr bwMode="auto">
                <a:xfrm>
                  <a:off x="4681" y="3479"/>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5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5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0" name="Freeform 1268">
                  <a:extLst>
                    <a:ext uri="{FF2B5EF4-FFF2-40B4-BE49-F238E27FC236}">
                      <a16:creationId xmlns:a16="http://schemas.microsoft.com/office/drawing/2014/main" xmlns="" id="{19612352-FE3B-40C9-8CD7-3B7B8C2C7DAC}"/>
                    </a:ext>
                  </a:extLst>
                </p:cNvPr>
                <p:cNvSpPr>
                  <a:spLocks/>
                </p:cNvSpPr>
                <p:nvPr/>
              </p:nvSpPr>
              <p:spPr bwMode="auto">
                <a:xfrm>
                  <a:off x="4681" y="349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6 h 14"/>
                    <a:gd name="T16" fmla="*/ 5 w 21"/>
                    <a:gd name="T17" fmla="*/ 7 h 14"/>
                    <a:gd name="T18" fmla="*/ 3 w 21"/>
                    <a:gd name="T19" fmla="*/ 6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1" name="Freeform 1269">
                  <a:extLst>
                    <a:ext uri="{FF2B5EF4-FFF2-40B4-BE49-F238E27FC236}">
                      <a16:creationId xmlns:a16="http://schemas.microsoft.com/office/drawing/2014/main" xmlns="" id="{82041476-4AFA-40C6-AB3F-B042190B1264}"/>
                    </a:ext>
                  </a:extLst>
                </p:cNvPr>
                <p:cNvSpPr>
                  <a:spLocks/>
                </p:cNvSpPr>
                <p:nvPr/>
              </p:nvSpPr>
              <p:spPr bwMode="auto">
                <a:xfrm>
                  <a:off x="4681" y="349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6 h 14"/>
                    <a:gd name="T20" fmla="*/ 5 w 21"/>
                    <a:gd name="T21" fmla="*/ 7 h 14"/>
                    <a:gd name="T22" fmla="*/ 5 w 21"/>
                    <a:gd name="T23" fmla="*/ 7 h 14"/>
                    <a:gd name="T24" fmla="*/ 3 w 21"/>
                    <a:gd name="T25" fmla="*/ 6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2" name="Freeform 1270">
                  <a:extLst>
                    <a:ext uri="{FF2B5EF4-FFF2-40B4-BE49-F238E27FC236}">
                      <a16:creationId xmlns:a16="http://schemas.microsoft.com/office/drawing/2014/main" xmlns="" id="{926534DF-3C3D-46CB-8B23-7820EF1CBBCD}"/>
                    </a:ext>
                  </a:extLst>
                </p:cNvPr>
                <p:cNvSpPr>
                  <a:spLocks/>
                </p:cNvSpPr>
                <p:nvPr/>
              </p:nvSpPr>
              <p:spPr bwMode="auto">
                <a:xfrm>
                  <a:off x="4682" y="3505"/>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3" name="Freeform 1271">
                  <a:extLst>
                    <a:ext uri="{FF2B5EF4-FFF2-40B4-BE49-F238E27FC236}">
                      <a16:creationId xmlns:a16="http://schemas.microsoft.com/office/drawing/2014/main" xmlns="" id="{BAD92E2A-76CE-47D2-A8BE-59690127AB58}"/>
                    </a:ext>
                  </a:extLst>
                </p:cNvPr>
                <p:cNvSpPr>
                  <a:spLocks/>
                </p:cNvSpPr>
                <p:nvPr/>
              </p:nvSpPr>
              <p:spPr bwMode="auto">
                <a:xfrm>
                  <a:off x="4682" y="3505"/>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4" name="Freeform 1272">
                  <a:extLst>
                    <a:ext uri="{FF2B5EF4-FFF2-40B4-BE49-F238E27FC236}">
                      <a16:creationId xmlns:a16="http://schemas.microsoft.com/office/drawing/2014/main" xmlns="" id="{AB538F2E-FD0F-494F-9C1C-BA39CA37B7E7}"/>
                    </a:ext>
                  </a:extLst>
                </p:cNvPr>
                <p:cNvSpPr>
                  <a:spLocks/>
                </p:cNvSpPr>
                <p:nvPr/>
              </p:nvSpPr>
              <p:spPr bwMode="auto">
                <a:xfrm>
                  <a:off x="4682" y="3518"/>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5" name="Freeform 1273">
                  <a:extLst>
                    <a:ext uri="{FF2B5EF4-FFF2-40B4-BE49-F238E27FC236}">
                      <a16:creationId xmlns:a16="http://schemas.microsoft.com/office/drawing/2014/main" xmlns="" id="{861F7523-5F06-44C6-B2E7-3942E278C296}"/>
                    </a:ext>
                  </a:extLst>
                </p:cNvPr>
                <p:cNvSpPr>
                  <a:spLocks/>
                </p:cNvSpPr>
                <p:nvPr/>
              </p:nvSpPr>
              <p:spPr bwMode="auto">
                <a:xfrm>
                  <a:off x="4682" y="3518"/>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6" name="Freeform 1274">
                  <a:extLst>
                    <a:ext uri="{FF2B5EF4-FFF2-40B4-BE49-F238E27FC236}">
                      <a16:creationId xmlns:a16="http://schemas.microsoft.com/office/drawing/2014/main" xmlns="" id="{C3F58930-E854-4D5D-8B32-90BCB55A7ABA}"/>
                    </a:ext>
                  </a:extLst>
                </p:cNvPr>
                <p:cNvSpPr>
                  <a:spLocks/>
                </p:cNvSpPr>
                <p:nvPr/>
              </p:nvSpPr>
              <p:spPr bwMode="auto">
                <a:xfrm>
                  <a:off x="4682" y="3532"/>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7" name="Freeform 1275">
                  <a:extLst>
                    <a:ext uri="{FF2B5EF4-FFF2-40B4-BE49-F238E27FC236}">
                      <a16:creationId xmlns:a16="http://schemas.microsoft.com/office/drawing/2014/main" xmlns="" id="{B923A282-FDED-46CF-BAF9-9DAB7B132056}"/>
                    </a:ext>
                  </a:extLst>
                </p:cNvPr>
                <p:cNvSpPr>
                  <a:spLocks/>
                </p:cNvSpPr>
                <p:nvPr/>
              </p:nvSpPr>
              <p:spPr bwMode="auto">
                <a:xfrm>
                  <a:off x="4682" y="3532"/>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8" name="Freeform 1276">
                  <a:extLst>
                    <a:ext uri="{FF2B5EF4-FFF2-40B4-BE49-F238E27FC236}">
                      <a16:creationId xmlns:a16="http://schemas.microsoft.com/office/drawing/2014/main" xmlns="" id="{6D7B9B70-0FFE-4844-8F02-0F25845FD7F7}"/>
                    </a:ext>
                  </a:extLst>
                </p:cNvPr>
                <p:cNvSpPr>
                  <a:spLocks/>
                </p:cNvSpPr>
                <p:nvPr/>
              </p:nvSpPr>
              <p:spPr bwMode="auto">
                <a:xfrm>
                  <a:off x="4682" y="3545"/>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8"/>
                      </a:lnTo>
                      <a:lnTo>
                        <a:pt x="21" y="10"/>
                      </a:lnTo>
                      <a:lnTo>
                        <a:pt x="19" y="12"/>
                      </a:lnTo>
                      <a:lnTo>
                        <a:pt x="15" y="13"/>
                      </a:lnTo>
                      <a:lnTo>
                        <a:pt x="11" y="14"/>
                      </a:lnTo>
                      <a:lnTo>
                        <a:pt x="6" y="13"/>
                      </a:lnTo>
                      <a:lnTo>
                        <a:pt x="4" y="12"/>
                      </a:lnTo>
                      <a:lnTo>
                        <a:pt x="1" y="10"/>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9" name="Freeform 1277">
                  <a:extLst>
                    <a:ext uri="{FF2B5EF4-FFF2-40B4-BE49-F238E27FC236}">
                      <a16:creationId xmlns:a16="http://schemas.microsoft.com/office/drawing/2014/main" xmlns="" id="{9A92C6E3-CA6F-459B-85BA-ADC144CA3FD4}"/>
                    </a:ext>
                  </a:extLst>
                </p:cNvPr>
                <p:cNvSpPr>
                  <a:spLocks/>
                </p:cNvSpPr>
                <p:nvPr/>
              </p:nvSpPr>
              <p:spPr bwMode="auto">
                <a:xfrm>
                  <a:off x="4682" y="3545"/>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8"/>
                      </a:lnTo>
                      <a:lnTo>
                        <a:pt x="21" y="10"/>
                      </a:lnTo>
                      <a:lnTo>
                        <a:pt x="19" y="12"/>
                      </a:lnTo>
                      <a:lnTo>
                        <a:pt x="15" y="13"/>
                      </a:lnTo>
                      <a:lnTo>
                        <a:pt x="11" y="14"/>
                      </a:lnTo>
                      <a:lnTo>
                        <a:pt x="6" y="13"/>
                      </a:lnTo>
                      <a:lnTo>
                        <a:pt x="4" y="12"/>
                      </a:lnTo>
                      <a:lnTo>
                        <a:pt x="1" y="10"/>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0" name="Freeform 1278">
                  <a:extLst>
                    <a:ext uri="{FF2B5EF4-FFF2-40B4-BE49-F238E27FC236}">
                      <a16:creationId xmlns:a16="http://schemas.microsoft.com/office/drawing/2014/main" xmlns="" id="{F027F05C-0B6C-49DA-BE80-81AF1B398F11}"/>
                    </a:ext>
                  </a:extLst>
                </p:cNvPr>
                <p:cNvSpPr>
                  <a:spLocks/>
                </p:cNvSpPr>
                <p:nvPr/>
              </p:nvSpPr>
              <p:spPr bwMode="auto">
                <a:xfrm>
                  <a:off x="4682" y="3558"/>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10"/>
                      </a:lnTo>
                      <a:lnTo>
                        <a:pt x="19" y="12"/>
                      </a:lnTo>
                      <a:lnTo>
                        <a:pt x="15" y="13"/>
                      </a:lnTo>
                      <a:lnTo>
                        <a:pt x="11" y="14"/>
                      </a:lnTo>
                      <a:lnTo>
                        <a:pt x="6" y="13"/>
                      </a:lnTo>
                      <a:lnTo>
                        <a:pt x="4" y="12"/>
                      </a:lnTo>
                      <a:lnTo>
                        <a:pt x="1" y="10"/>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1" name="Freeform 1279">
                  <a:extLst>
                    <a:ext uri="{FF2B5EF4-FFF2-40B4-BE49-F238E27FC236}">
                      <a16:creationId xmlns:a16="http://schemas.microsoft.com/office/drawing/2014/main" xmlns="" id="{FD19DEB9-E26B-4741-B41A-5ADE81C7EAD6}"/>
                    </a:ext>
                  </a:extLst>
                </p:cNvPr>
                <p:cNvSpPr>
                  <a:spLocks/>
                </p:cNvSpPr>
                <p:nvPr/>
              </p:nvSpPr>
              <p:spPr bwMode="auto">
                <a:xfrm>
                  <a:off x="4682" y="3558"/>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10"/>
                      </a:lnTo>
                      <a:lnTo>
                        <a:pt x="19" y="12"/>
                      </a:lnTo>
                      <a:lnTo>
                        <a:pt x="15" y="13"/>
                      </a:lnTo>
                      <a:lnTo>
                        <a:pt x="11" y="14"/>
                      </a:lnTo>
                      <a:lnTo>
                        <a:pt x="6" y="13"/>
                      </a:lnTo>
                      <a:lnTo>
                        <a:pt x="4" y="12"/>
                      </a:lnTo>
                      <a:lnTo>
                        <a:pt x="1" y="10"/>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2" name="Freeform 1280">
                  <a:extLst>
                    <a:ext uri="{FF2B5EF4-FFF2-40B4-BE49-F238E27FC236}">
                      <a16:creationId xmlns:a16="http://schemas.microsoft.com/office/drawing/2014/main" xmlns="" id="{58CF8E93-426C-4523-B18C-151087EDAE9E}"/>
                    </a:ext>
                  </a:extLst>
                </p:cNvPr>
                <p:cNvSpPr>
                  <a:spLocks/>
                </p:cNvSpPr>
                <p:nvPr/>
              </p:nvSpPr>
              <p:spPr bwMode="auto">
                <a:xfrm>
                  <a:off x="4682" y="3571"/>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3" name="Freeform 1281">
                  <a:extLst>
                    <a:ext uri="{FF2B5EF4-FFF2-40B4-BE49-F238E27FC236}">
                      <a16:creationId xmlns:a16="http://schemas.microsoft.com/office/drawing/2014/main" xmlns="" id="{D5553B17-0423-4A2E-B307-4C5B5458508F}"/>
                    </a:ext>
                  </a:extLst>
                </p:cNvPr>
                <p:cNvSpPr>
                  <a:spLocks/>
                </p:cNvSpPr>
                <p:nvPr/>
              </p:nvSpPr>
              <p:spPr bwMode="auto">
                <a:xfrm>
                  <a:off x="4682" y="3571"/>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4" name="Freeform 1282">
                  <a:extLst>
                    <a:ext uri="{FF2B5EF4-FFF2-40B4-BE49-F238E27FC236}">
                      <a16:creationId xmlns:a16="http://schemas.microsoft.com/office/drawing/2014/main" xmlns="" id="{C346E709-512F-49F1-8CC2-ED46AEF6E6BE}"/>
                    </a:ext>
                  </a:extLst>
                </p:cNvPr>
                <p:cNvSpPr>
                  <a:spLocks/>
                </p:cNvSpPr>
                <p:nvPr/>
              </p:nvSpPr>
              <p:spPr bwMode="auto">
                <a:xfrm>
                  <a:off x="4682" y="3584"/>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1"/>
                      </a:lnTo>
                      <a:lnTo>
                        <a:pt x="15" y="13"/>
                      </a:lnTo>
                      <a:lnTo>
                        <a:pt x="11" y="14"/>
                      </a:lnTo>
                      <a:lnTo>
                        <a:pt x="6" y="13"/>
                      </a:lnTo>
                      <a:lnTo>
                        <a:pt x="4" y="11"/>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5" name="Freeform 1283">
                  <a:extLst>
                    <a:ext uri="{FF2B5EF4-FFF2-40B4-BE49-F238E27FC236}">
                      <a16:creationId xmlns:a16="http://schemas.microsoft.com/office/drawing/2014/main" xmlns="" id="{E5A6C923-3479-4D6E-B014-E08C9D8BCA00}"/>
                    </a:ext>
                  </a:extLst>
                </p:cNvPr>
                <p:cNvSpPr>
                  <a:spLocks/>
                </p:cNvSpPr>
                <p:nvPr/>
              </p:nvSpPr>
              <p:spPr bwMode="auto">
                <a:xfrm>
                  <a:off x="4682" y="3584"/>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1"/>
                      </a:lnTo>
                      <a:lnTo>
                        <a:pt x="15" y="13"/>
                      </a:lnTo>
                      <a:lnTo>
                        <a:pt x="11" y="14"/>
                      </a:lnTo>
                      <a:lnTo>
                        <a:pt x="6" y="13"/>
                      </a:lnTo>
                      <a:lnTo>
                        <a:pt x="4" y="11"/>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6" name="Freeform 1284">
                  <a:extLst>
                    <a:ext uri="{FF2B5EF4-FFF2-40B4-BE49-F238E27FC236}">
                      <a16:creationId xmlns:a16="http://schemas.microsoft.com/office/drawing/2014/main" xmlns="" id="{355A140B-4AAF-4A0C-BE42-CEAFC7E75C88}"/>
                    </a:ext>
                  </a:extLst>
                </p:cNvPr>
                <p:cNvSpPr>
                  <a:spLocks/>
                </p:cNvSpPr>
                <p:nvPr/>
              </p:nvSpPr>
              <p:spPr bwMode="auto">
                <a:xfrm>
                  <a:off x="4682" y="3597"/>
                  <a:ext cx="11" cy="8"/>
                </a:xfrm>
                <a:custGeom>
                  <a:avLst/>
                  <a:gdLst>
                    <a:gd name="T0" fmla="*/ 6 w 22"/>
                    <a:gd name="T1" fmla="*/ 0 h 16"/>
                    <a:gd name="T2" fmla="*/ 7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7 w 22"/>
                    <a:gd name="T15" fmla="*/ 7 h 16"/>
                    <a:gd name="T16" fmla="*/ 6 w 22"/>
                    <a:gd name="T17" fmla="*/ 8 h 16"/>
                    <a:gd name="T18" fmla="*/ 3 w 22"/>
                    <a:gd name="T19" fmla="*/ 7 h 16"/>
                    <a:gd name="T20" fmla="*/ 2 w 22"/>
                    <a:gd name="T21" fmla="*/ 6 h 16"/>
                    <a:gd name="T22" fmla="*/ 1 w 22"/>
                    <a:gd name="T23" fmla="*/ 5 h 16"/>
                    <a:gd name="T24" fmla="*/ 0 w 22"/>
                    <a:gd name="T25" fmla="*/ 4 h 16"/>
                    <a:gd name="T26" fmla="*/ 1 w 22"/>
                    <a:gd name="T27" fmla="*/ 2 h 16"/>
                    <a:gd name="T28" fmla="*/ 2 w 22"/>
                    <a:gd name="T29" fmla="*/ 1 h 16"/>
                    <a:gd name="T30" fmla="*/ 3 w 22"/>
                    <a:gd name="T31" fmla="*/ 1 h 16"/>
                    <a:gd name="T32" fmla="*/ 6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1" y="0"/>
                      </a:moveTo>
                      <a:lnTo>
                        <a:pt x="15" y="2"/>
                      </a:lnTo>
                      <a:lnTo>
                        <a:pt x="19" y="3"/>
                      </a:lnTo>
                      <a:lnTo>
                        <a:pt x="21" y="5"/>
                      </a:lnTo>
                      <a:lnTo>
                        <a:pt x="22" y="8"/>
                      </a:lnTo>
                      <a:lnTo>
                        <a:pt x="21" y="11"/>
                      </a:lnTo>
                      <a:lnTo>
                        <a:pt x="19" y="13"/>
                      </a:lnTo>
                      <a:lnTo>
                        <a:pt x="15" y="14"/>
                      </a:lnTo>
                      <a:lnTo>
                        <a:pt x="11" y="16"/>
                      </a:lnTo>
                      <a:lnTo>
                        <a:pt x="6" y="14"/>
                      </a:lnTo>
                      <a:lnTo>
                        <a:pt x="4" y="13"/>
                      </a:lnTo>
                      <a:lnTo>
                        <a:pt x="1" y="11"/>
                      </a:lnTo>
                      <a:lnTo>
                        <a:pt x="0" y="8"/>
                      </a:lnTo>
                      <a:lnTo>
                        <a:pt x="1" y="5"/>
                      </a:lnTo>
                      <a:lnTo>
                        <a:pt x="4" y="3"/>
                      </a:lnTo>
                      <a:lnTo>
                        <a:pt x="6" y="2"/>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7" name="Freeform 1285">
                  <a:extLst>
                    <a:ext uri="{FF2B5EF4-FFF2-40B4-BE49-F238E27FC236}">
                      <a16:creationId xmlns:a16="http://schemas.microsoft.com/office/drawing/2014/main" xmlns="" id="{B0302CD4-9317-4270-9EB0-93D2902F83F0}"/>
                    </a:ext>
                  </a:extLst>
                </p:cNvPr>
                <p:cNvSpPr>
                  <a:spLocks/>
                </p:cNvSpPr>
                <p:nvPr/>
              </p:nvSpPr>
              <p:spPr bwMode="auto">
                <a:xfrm>
                  <a:off x="4682" y="3597"/>
                  <a:ext cx="11" cy="8"/>
                </a:xfrm>
                <a:custGeom>
                  <a:avLst/>
                  <a:gdLst>
                    <a:gd name="T0" fmla="*/ 6 w 22"/>
                    <a:gd name="T1" fmla="*/ 0 h 16"/>
                    <a:gd name="T2" fmla="*/ 6 w 22"/>
                    <a:gd name="T3" fmla="*/ 0 h 16"/>
                    <a:gd name="T4" fmla="*/ 7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7 w 22"/>
                    <a:gd name="T19" fmla="*/ 7 h 16"/>
                    <a:gd name="T20" fmla="*/ 6 w 22"/>
                    <a:gd name="T21" fmla="*/ 8 h 16"/>
                    <a:gd name="T22" fmla="*/ 6 w 22"/>
                    <a:gd name="T23" fmla="*/ 8 h 16"/>
                    <a:gd name="T24" fmla="*/ 3 w 22"/>
                    <a:gd name="T25" fmla="*/ 7 h 16"/>
                    <a:gd name="T26" fmla="*/ 2 w 22"/>
                    <a:gd name="T27" fmla="*/ 6 h 16"/>
                    <a:gd name="T28" fmla="*/ 1 w 22"/>
                    <a:gd name="T29" fmla="*/ 5 h 16"/>
                    <a:gd name="T30" fmla="*/ 0 w 22"/>
                    <a:gd name="T31" fmla="*/ 4 h 16"/>
                    <a:gd name="T32" fmla="*/ 0 w 22"/>
                    <a:gd name="T33" fmla="*/ 4 h 16"/>
                    <a:gd name="T34" fmla="*/ 1 w 22"/>
                    <a:gd name="T35" fmla="*/ 2 h 16"/>
                    <a:gd name="T36" fmla="*/ 2 w 22"/>
                    <a:gd name="T37" fmla="*/ 1 h 16"/>
                    <a:gd name="T38" fmla="*/ 3 w 22"/>
                    <a:gd name="T39" fmla="*/ 1 h 16"/>
                    <a:gd name="T40" fmla="*/ 6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1" y="0"/>
                      </a:moveTo>
                      <a:lnTo>
                        <a:pt x="11" y="0"/>
                      </a:lnTo>
                      <a:lnTo>
                        <a:pt x="15" y="2"/>
                      </a:lnTo>
                      <a:lnTo>
                        <a:pt x="19" y="3"/>
                      </a:lnTo>
                      <a:lnTo>
                        <a:pt x="21" y="5"/>
                      </a:lnTo>
                      <a:lnTo>
                        <a:pt x="22" y="8"/>
                      </a:lnTo>
                      <a:lnTo>
                        <a:pt x="21" y="11"/>
                      </a:lnTo>
                      <a:lnTo>
                        <a:pt x="19" y="13"/>
                      </a:lnTo>
                      <a:lnTo>
                        <a:pt x="15" y="14"/>
                      </a:lnTo>
                      <a:lnTo>
                        <a:pt x="11" y="16"/>
                      </a:lnTo>
                      <a:lnTo>
                        <a:pt x="6" y="14"/>
                      </a:lnTo>
                      <a:lnTo>
                        <a:pt x="4" y="13"/>
                      </a:lnTo>
                      <a:lnTo>
                        <a:pt x="1" y="11"/>
                      </a:lnTo>
                      <a:lnTo>
                        <a:pt x="0" y="8"/>
                      </a:lnTo>
                      <a:lnTo>
                        <a:pt x="1" y="5"/>
                      </a:lnTo>
                      <a:lnTo>
                        <a:pt x="4" y="3"/>
                      </a:lnTo>
                      <a:lnTo>
                        <a:pt x="6" y="2"/>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8" name="Freeform 1286">
                  <a:extLst>
                    <a:ext uri="{FF2B5EF4-FFF2-40B4-BE49-F238E27FC236}">
                      <a16:creationId xmlns:a16="http://schemas.microsoft.com/office/drawing/2014/main" xmlns="" id="{0D28C80C-6DE1-4D5A-BD35-3EAAA3F82F53}"/>
                    </a:ext>
                  </a:extLst>
                </p:cNvPr>
                <p:cNvSpPr>
                  <a:spLocks/>
                </p:cNvSpPr>
                <p:nvPr/>
              </p:nvSpPr>
              <p:spPr bwMode="auto">
                <a:xfrm>
                  <a:off x="4682" y="3611"/>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3"/>
                      </a:lnTo>
                      <a:lnTo>
                        <a:pt x="21" y="5"/>
                      </a:lnTo>
                      <a:lnTo>
                        <a:pt x="22" y="8"/>
                      </a:lnTo>
                      <a:lnTo>
                        <a:pt x="21" y="11"/>
                      </a:lnTo>
                      <a:lnTo>
                        <a:pt x="19" y="13"/>
                      </a:lnTo>
                      <a:lnTo>
                        <a:pt x="15" y="14"/>
                      </a:lnTo>
                      <a:lnTo>
                        <a:pt x="11" y="15"/>
                      </a:lnTo>
                      <a:lnTo>
                        <a:pt x="6" y="14"/>
                      </a:lnTo>
                      <a:lnTo>
                        <a:pt x="4" y="13"/>
                      </a:lnTo>
                      <a:lnTo>
                        <a:pt x="1" y="11"/>
                      </a:lnTo>
                      <a:lnTo>
                        <a:pt x="0" y="8"/>
                      </a:lnTo>
                      <a:lnTo>
                        <a:pt x="1" y="5"/>
                      </a:lnTo>
                      <a:lnTo>
                        <a:pt x="4" y="3"/>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9" name="Freeform 1287">
                  <a:extLst>
                    <a:ext uri="{FF2B5EF4-FFF2-40B4-BE49-F238E27FC236}">
                      <a16:creationId xmlns:a16="http://schemas.microsoft.com/office/drawing/2014/main" xmlns="" id="{98BB72F3-C748-4DAD-ABD6-9450E7A989E1}"/>
                    </a:ext>
                  </a:extLst>
                </p:cNvPr>
                <p:cNvSpPr>
                  <a:spLocks/>
                </p:cNvSpPr>
                <p:nvPr/>
              </p:nvSpPr>
              <p:spPr bwMode="auto">
                <a:xfrm>
                  <a:off x="4682" y="3611"/>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3"/>
                      </a:lnTo>
                      <a:lnTo>
                        <a:pt x="21" y="5"/>
                      </a:lnTo>
                      <a:lnTo>
                        <a:pt x="22" y="8"/>
                      </a:lnTo>
                      <a:lnTo>
                        <a:pt x="21" y="11"/>
                      </a:lnTo>
                      <a:lnTo>
                        <a:pt x="19" y="13"/>
                      </a:lnTo>
                      <a:lnTo>
                        <a:pt x="15" y="14"/>
                      </a:lnTo>
                      <a:lnTo>
                        <a:pt x="11" y="15"/>
                      </a:lnTo>
                      <a:lnTo>
                        <a:pt x="6" y="14"/>
                      </a:lnTo>
                      <a:lnTo>
                        <a:pt x="4" y="13"/>
                      </a:lnTo>
                      <a:lnTo>
                        <a:pt x="1" y="11"/>
                      </a:lnTo>
                      <a:lnTo>
                        <a:pt x="0" y="8"/>
                      </a:lnTo>
                      <a:lnTo>
                        <a:pt x="1" y="5"/>
                      </a:lnTo>
                      <a:lnTo>
                        <a:pt x="4" y="3"/>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0" name="Freeform 1288">
                  <a:extLst>
                    <a:ext uri="{FF2B5EF4-FFF2-40B4-BE49-F238E27FC236}">
                      <a16:creationId xmlns:a16="http://schemas.microsoft.com/office/drawing/2014/main" xmlns="" id="{FAE35112-D33D-4B4C-8EC3-B6A2EECFCD9D}"/>
                    </a:ext>
                  </a:extLst>
                </p:cNvPr>
                <p:cNvSpPr>
                  <a:spLocks/>
                </p:cNvSpPr>
                <p:nvPr/>
              </p:nvSpPr>
              <p:spPr bwMode="auto">
                <a:xfrm>
                  <a:off x="4682" y="3624"/>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8"/>
                      </a:lnTo>
                      <a:lnTo>
                        <a:pt x="21" y="10"/>
                      </a:lnTo>
                      <a:lnTo>
                        <a:pt x="19" y="12"/>
                      </a:lnTo>
                      <a:lnTo>
                        <a:pt x="15" y="13"/>
                      </a:lnTo>
                      <a:lnTo>
                        <a:pt x="11" y="14"/>
                      </a:lnTo>
                      <a:lnTo>
                        <a:pt x="6" y="13"/>
                      </a:lnTo>
                      <a:lnTo>
                        <a:pt x="4" y="12"/>
                      </a:lnTo>
                      <a:lnTo>
                        <a:pt x="1" y="10"/>
                      </a:lnTo>
                      <a:lnTo>
                        <a:pt x="0" y="8"/>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1" name="Freeform 1289">
                  <a:extLst>
                    <a:ext uri="{FF2B5EF4-FFF2-40B4-BE49-F238E27FC236}">
                      <a16:creationId xmlns:a16="http://schemas.microsoft.com/office/drawing/2014/main" xmlns="" id="{722239A3-5ACF-491D-983E-91C6ED3AFDDE}"/>
                    </a:ext>
                  </a:extLst>
                </p:cNvPr>
                <p:cNvSpPr>
                  <a:spLocks/>
                </p:cNvSpPr>
                <p:nvPr/>
              </p:nvSpPr>
              <p:spPr bwMode="auto">
                <a:xfrm>
                  <a:off x="4682" y="3624"/>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8"/>
                      </a:lnTo>
                      <a:lnTo>
                        <a:pt x="21" y="10"/>
                      </a:lnTo>
                      <a:lnTo>
                        <a:pt x="19" y="12"/>
                      </a:lnTo>
                      <a:lnTo>
                        <a:pt x="15" y="13"/>
                      </a:lnTo>
                      <a:lnTo>
                        <a:pt x="11" y="14"/>
                      </a:lnTo>
                      <a:lnTo>
                        <a:pt x="6" y="13"/>
                      </a:lnTo>
                      <a:lnTo>
                        <a:pt x="4" y="12"/>
                      </a:lnTo>
                      <a:lnTo>
                        <a:pt x="1" y="10"/>
                      </a:lnTo>
                      <a:lnTo>
                        <a:pt x="0" y="8"/>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2" name="Freeform 1290">
                  <a:extLst>
                    <a:ext uri="{FF2B5EF4-FFF2-40B4-BE49-F238E27FC236}">
                      <a16:creationId xmlns:a16="http://schemas.microsoft.com/office/drawing/2014/main" xmlns="" id="{DB0EC5BE-5320-49E3-B2CE-9C15A8BECB50}"/>
                    </a:ext>
                  </a:extLst>
                </p:cNvPr>
                <p:cNvSpPr>
                  <a:spLocks/>
                </p:cNvSpPr>
                <p:nvPr/>
              </p:nvSpPr>
              <p:spPr bwMode="auto">
                <a:xfrm>
                  <a:off x="4682" y="3638"/>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3" name="Freeform 1291">
                  <a:extLst>
                    <a:ext uri="{FF2B5EF4-FFF2-40B4-BE49-F238E27FC236}">
                      <a16:creationId xmlns:a16="http://schemas.microsoft.com/office/drawing/2014/main" xmlns="" id="{2A8228F2-B3ED-449C-AADC-0D443427402A}"/>
                    </a:ext>
                  </a:extLst>
                </p:cNvPr>
                <p:cNvSpPr>
                  <a:spLocks/>
                </p:cNvSpPr>
                <p:nvPr/>
              </p:nvSpPr>
              <p:spPr bwMode="auto">
                <a:xfrm>
                  <a:off x="4682" y="3638"/>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4" name="Freeform 1292">
                  <a:extLst>
                    <a:ext uri="{FF2B5EF4-FFF2-40B4-BE49-F238E27FC236}">
                      <a16:creationId xmlns:a16="http://schemas.microsoft.com/office/drawing/2014/main" xmlns="" id="{36211393-2E8B-4095-B9A6-BBF993A8BC24}"/>
                    </a:ext>
                  </a:extLst>
                </p:cNvPr>
                <p:cNvSpPr>
                  <a:spLocks/>
                </p:cNvSpPr>
                <p:nvPr/>
              </p:nvSpPr>
              <p:spPr bwMode="auto">
                <a:xfrm>
                  <a:off x="4682" y="3651"/>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5" name="Freeform 1293">
                  <a:extLst>
                    <a:ext uri="{FF2B5EF4-FFF2-40B4-BE49-F238E27FC236}">
                      <a16:creationId xmlns:a16="http://schemas.microsoft.com/office/drawing/2014/main" xmlns="" id="{1F05C40F-2E6F-430F-A568-79C315937D7C}"/>
                    </a:ext>
                  </a:extLst>
                </p:cNvPr>
                <p:cNvSpPr>
                  <a:spLocks/>
                </p:cNvSpPr>
                <p:nvPr/>
              </p:nvSpPr>
              <p:spPr bwMode="auto">
                <a:xfrm>
                  <a:off x="4682" y="3651"/>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6" name="Freeform 1294">
                  <a:extLst>
                    <a:ext uri="{FF2B5EF4-FFF2-40B4-BE49-F238E27FC236}">
                      <a16:creationId xmlns:a16="http://schemas.microsoft.com/office/drawing/2014/main" xmlns="" id="{5E148835-01C8-47F5-BBB2-F3D3545952A6}"/>
                    </a:ext>
                  </a:extLst>
                </p:cNvPr>
                <p:cNvSpPr>
                  <a:spLocks/>
                </p:cNvSpPr>
                <p:nvPr/>
              </p:nvSpPr>
              <p:spPr bwMode="auto">
                <a:xfrm>
                  <a:off x="4701" y="3417"/>
                  <a:ext cx="52" cy="282"/>
                </a:xfrm>
                <a:custGeom>
                  <a:avLst/>
                  <a:gdLst>
                    <a:gd name="T0" fmla="*/ 7 w 103"/>
                    <a:gd name="T1" fmla="*/ 0 h 564"/>
                    <a:gd name="T2" fmla="*/ 45 w 103"/>
                    <a:gd name="T3" fmla="*/ 0 h 564"/>
                    <a:gd name="T4" fmla="*/ 48 w 103"/>
                    <a:gd name="T5" fmla="*/ 1 h 564"/>
                    <a:gd name="T6" fmla="*/ 50 w 103"/>
                    <a:gd name="T7" fmla="*/ 2 h 564"/>
                    <a:gd name="T8" fmla="*/ 51 w 103"/>
                    <a:gd name="T9" fmla="*/ 5 h 564"/>
                    <a:gd name="T10" fmla="*/ 52 w 103"/>
                    <a:gd name="T11" fmla="*/ 9 h 564"/>
                    <a:gd name="T12" fmla="*/ 52 w 103"/>
                    <a:gd name="T13" fmla="*/ 274 h 564"/>
                    <a:gd name="T14" fmla="*/ 51 w 103"/>
                    <a:gd name="T15" fmla="*/ 277 h 564"/>
                    <a:gd name="T16" fmla="*/ 50 w 103"/>
                    <a:gd name="T17" fmla="*/ 280 h 564"/>
                    <a:gd name="T18" fmla="*/ 48 w 103"/>
                    <a:gd name="T19" fmla="*/ 282 h 564"/>
                    <a:gd name="T20" fmla="*/ 45 w 103"/>
                    <a:gd name="T21" fmla="*/ 282 h 564"/>
                    <a:gd name="T22" fmla="*/ 7 w 103"/>
                    <a:gd name="T23" fmla="*/ 282 h 564"/>
                    <a:gd name="T24" fmla="*/ 4 w 103"/>
                    <a:gd name="T25" fmla="*/ 282 h 564"/>
                    <a:gd name="T26" fmla="*/ 2 w 103"/>
                    <a:gd name="T27" fmla="*/ 280 h 564"/>
                    <a:gd name="T28" fmla="*/ 1 w 103"/>
                    <a:gd name="T29" fmla="*/ 277 h 564"/>
                    <a:gd name="T30" fmla="*/ 0 w 103"/>
                    <a:gd name="T31" fmla="*/ 274 h 564"/>
                    <a:gd name="T32" fmla="*/ 0 w 103"/>
                    <a:gd name="T33" fmla="*/ 9 h 564"/>
                    <a:gd name="T34" fmla="*/ 1 w 103"/>
                    <a:gd name="T35" fmla="*/ 5 h 564"/>
                    <a:gd name="T36" fmla="*/ 2 w 103"/>
                    <a:gd name="T37" fmla="*/ 2 h 564"/>
                    <a:gd name="T38" fmla="*/ 4 w 103"/>
                    <a:gd name="T39" fmla="*/ 1 h 564"/>
                    <a:gd name="T40" fmla="*/ 7 w 103"/>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564"/>
                    <a:gd name="T65" fmla="*/ 103 w 103"/>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564">
                      <a:moveTo>
                        <a:pt x="13" y="0"/>
                      </a:moveTo>
                      <a:lnTo>
                        <a:pt x="90" y="0"/>
                      </a:lnTo>
                      <a:lnTo>
                        <a:pt x="95" y="1"/>
                      </a:lnTo>
                      <a:lnTo>
                        <a:pt x="100" y="5"/>
                      </a:lnTo>
                      <a:lnTo>
                        <a:pt x="102" y="10"/>
                      </a:lnTo>
                      <a:lnTo>
                        <a:pt x="103" y="17"/>
                      </a:lnTo>
                      <a:lnTo>
                        <a:pt x="103" y="547"/>
                      </a:lnTo>
                      <a:lnTo>
                        <a:pt x="102" y="553"/>
                      </a:lnTo>
                      <a:lnTo>
                        <a:pt x="100" y="559"/>
                      </a:lnTo>
                      <a:lnTo>
                        <a:pt x="95" y="563"/>
                      </a:lnTo>
                      <a:lnTo>
                        <a:pt x="90" y="564"/>
                      </a:lnTo>
                      <a:lnTo>
                        <a:pt x="13" y="564"/>
                      </a:lnTo>
                      <a:lnTo>
                        <a:pt x="8" y="563"/>
                      </a:lnTo>
                      <a:lnTo>
                        <a:pt x="3" y="559"/>
                      </a:lnTo>
                      <a:lnTo>
                        <a:pt x="1" y="553"/>
                      </a:lnTo>
                      <a:lnTo>
                        <a:pt x="0" y="547"/>
                      </a:lnTo>
                      <a:lnTo>
                        <a:pt x="0" y="17"/>
                      </a:lnTo>
                      <a:lnTo>
                        <a:pt x="1" y="10"/>
                      </a:lnTo>
                      <a:lnTo>
                        <a:pt x="3" y="5"/>
                      </a:lnTo>
                      <a:lnTo>
                        <a:pt x="8"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7" name="Freeform 1295">
                  <a:extLst>
                    <a:ext uri="{FF2B5EF4-FFF2-40B4-BE49-F238E27FC236}">
                      <a16:creationId xmlns:a16="http://schemas.microsoft.com/office/drawing/2014/main" xmlns="" id="{3C55A237-4BAF-4540-8814-8DF7651D0534}"/>
                    </a:ext>
                  </a:extLst>
                </p:cNvPr>
                <p:cNvSpPr>
                  <a:spLocks/>
                </p:cNvSpPr>
                <p:nvPr/>
              </p:nvSpPr>
              <p:spPr bwMode="auto">
                <a:xfrm>
                  <a:off x="4701" y="3417"/>
                  <a:ext cx="52" cy="282"/>
                </a:xfrm>
                <a:custGeom>
                  <a:avLst/>
                  <a:gdLst>
                    <a:gd name="T0" fmla="*/ 7 w 103"/>
                    <a:gd name="T1" fmla="*/ 0 h 564"/>
                    <a:gd name="T2" fmla="*/ 45 w 103"/>
                    <a:gd name="T3" fmla="*/ 0 h 564"/>
                    <a:gd name="T4" fmla="*/ 45 w 103"/>
                    <a:gd name="T5" fmla="*/ 0 h 564"/>
                    <a:gd name="T6" fmla="*/ 48 w 103"/>
                    <a:gd name="T7" fmla="*/ 1 h 564"/>
                    <a:gd name="T8" fmla="*/ 50 w 103"/>
                    <a:gd name="T9" fmla="*/ 2 h 564"/>
                    <a:gd name="T10" fmla="*/ 51 w 103"/>
                    <a:gd name="T11" fmla="*/ 5 h 564"/>
                    <a:gd name="T12" fmla="*/ 52 w 103"/>
                    <a:gd name="T13" fmla="*/ 9 h 564"/>
                    <a:gd name="T14" fmla="*/ 52 w 103"/>
                    <a:gd name="T15" fmla="*/ 274 h 564"/>
                    <a:gd name="T16" fmla="*/ 52 w 103"/>
                    <a:gd name="T17" fmla="*/ 274 h 564"/>
                    <a:gd name="T18" fmla="*/ 51 w 103"/>
                    <a:gd name="T19" fmla="*/ 277 h 564"/>
                    <a:gd name="T20" fmla="*/ 50 w 103"/>
                    <a:gd name="T21" fmla="*/ 280 h 564"/>
                    <a:gd name="T22" fmla="*/ 48 w 103"/>
                    <a:gd name="T23" fmla="*/ 282 h 564"/>
                    <a:gd name="T24" fmla="*/ 45 w 103"/>
                    <a:gd name="T25" fmla="*/ 282 h 564"/>
                    <a:gd name="T26" fmla="*/ 7 w 103"/>
                    <a:gd name="T27" fmla="*/ 282 h 564"/>
                    <a:gd name="T28" fmla="*/ 7 w 103"/>
                    <a:gd name="T29" fmla="*/ 282 h 564"/>
                    <a:gd name="T30" fmla="*/ 4 w 103"/>
                    <a:gd name="T31" fmla="*/ 282 h 564"/>
                    <a:gd name="T32" fmla="*/ 2 w 103"/>
                    <a:gd name="T33" fmla="*/ 280 h 564"/>
                    <a:gd name="T34" fmla="*/ 1 w 103"/>
                    <a:gd name="T35" fmla="*/ 277 h 564"/>
                    <a:gd name="T36" fmla="*/ 0 w 103"/>
                    <a:gd name="T37" fmla="*/ 274 h 564"/>
                    <a:gd name="T38" fmla="*/ 0 w 103"/>
                    <a:gd name="T39" fmla="*/ 9 h 564"/>
                    <a:gd name="T40" fmla="*/ 0 w 103"/>
                    <a:gd name="T41" fmla="*/ 9 h 564"/>
                    <a:gd name="T42" fmla="*/ 1 w 103"/>
                    <a:gd name="T43" fmla="*/ 5 h 564"/>
                    <a:gd name="T44" fmla="*/ 2 w 103"/>
                    <a:gd name="T45" fmla="*/ 2 h 564"/>
                    <a:gd name="T46" fmla="*/ 4 w 103"/>
                    <a:gd name="T47" fmla="*/ 1 h 564"/>
                    <a:gd name="T48" fmla="*/ 7 w 103"/>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64"/>
                    <a:gd name="T77" fmla="*/ 103 w 103"/>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64">
                      <a:moveTo>
                        <a:pt x="13" y="0"/>
                      </a:moveTo>
                      <a:lnTo>
                        <a:pt x="90" y="0"/>
                      </a:lnTo>
                      <a:lnTo>
                        <a:pt x="95" y="1"/>
                      </a:lnTo>
                      <a:lnTo>
                        <a:pt x="100" y="5"/>
                      </a:lnTo>
                      <a:lnTo>
                        <a:pt x="102" y="10"/>
                      </a:lnTo>
                      <a:lnTo>
                        <a:pt x="103" y="17"/>
                      </a:lnTo>
                      <a:lnTo>
                        <a:pt x="103" y="547"/>
                      </a:lnTo>
                      <a:lnTo>
                        <a:pt x="102" y="553"/>
                      </a:lnTo>
                      <a:lnTo>
                        <a:pt x="100" y="559"/>
                      </a:lnTo>
                      <a:lnTo>
                        <a:pt x="95" y="563"/>
                      </a:lnTo>
                      <a:lnTo>
                        <a:pt x="90" y="564"/>
                      </a:lnTo>
                      <a:lnTo>
                        <a:pt x="13" y="564"/>
                      </a:lnTo>
                      <a:lnTo>
                        <a:pt x="8" y="563"/>
                      </a:lnTo>
                      <a:lnTo>
                        <a:pt x="3" y="559"/>
                      </a:lnTo>
                      <a:lnTo>
                        <a:pt x="1" y="553"/>
                      </a:lnTo>
                      <a:lnTo>
                        <a:pt x="0" y="547"/>
                      </a:lnTo>
                      <a:lnTo>
                        <a:pt x="0" y="17"/>
                      </a:lnTo>
                      <a:lnTo>
                        <a:pt x="1" y="10"/>
                      </a:lnTo>
                      <a:lnTo>
                        <a:pt x="3" y="5"/>
                      </a:lnTo>
                      <a:lnTo>
                        <a:pt x="8"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8" name="Rectangle 1296">
                  <a:extLst>
                    <a:ext uri="{FF2B5EF4-FFF2-40B4-BE49-F238E27FC236}">
                      <a16:creationId xmlns:a16="http://schemas.microsoft.com/office/drawing/2014/main" xmlns="" id="{C9ED9837-8F4B-41ED-8EBA-ABA20D0EF9BA}"/>
                    </a:ext>
                  </a:extLst>
                </p:cNvPr>
                <p:cNvSpPr>
                  <a:spLocks noChangeArrowheads="1"/>
                </p:cNvSpPr>
                <p:nvPr/>
              </p:nvSpPr>
              <p:spPr bwMode="auto">
                <a:xfrm>
                  <a:off x="4701"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9" name="Rectangle 1297">
                  <a:extLst>
                    <a:ext uri="{FF2B5EF4-FFF2-40B4-BE49-F238E27FC236}">
                      <a16:creationId xmlns:a16="http://schemas.microsoft.com/office/drawing/2014/main" xmlns="" id="{82C830A4-1CDD-4FB4-A454-6CCE950AC662}"/>
                    </a:ext>
                  </a:extLst>
                </p:cNvPr>
                <p:cNvSpPr>
                  <a:spLocks noChangeArrowheads="1"/>
                </p:cNvSpPr>
                <p:nvPr/>
              </p:nvSpPr>
              <p:spPr bwMode="auto">
                <a:xfrm>
                  <a:off x="4701"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0" name="Freeform 1298">
                  <a:extLst>
                    <a:ext uri="{FF2B5EF4-FFF2-40B4-BE49-F238E27FC236}">
                      <a16:creationId xmlns:a16="http://schemas.microsoft.com/office/drawing/2014/main" xmlns="" id="{BF3FC941-1B56-489A-922D-30189E3D1BCC}"/>
                    </a:ext>
                  </a:extLst>
                </p:cNvPr>
                <p:cNvSpPr>
                  <a:spLocks/>
                </p:cNvSpPr>
                <p:nvPr/>
              </p:nvSpPr>
              <p:spPr bwMode="auto">
                <a:xfrm>
                  <a:off x="4704" y="342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1" name="Freeform 1299">
                  <a:extLst>
                    <a:ext uri="{FF2B5EF4-FFF2-40B4-BE49-F238E27FC236}">
                      <a16:creationId xmlns:a16="http://schemas.microsoft.com/office/drawing/2014/main" xmlns="" id="{76865E3F-3451-4940-B20D-2631FCDBBDB0}"/>
                    </a:ext>
                  </a:extLst>
                </p:cNvPr>
                <p:cNvSpPr>
                  <a:spLocks/>
                </p:cNvSpPr>
                <p:nvPr/>
              </p:nvSpPr>
              <p:spPr bwMode="auto">
                <a:xfrm>
                  <a:off x="4704" y="342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2" name="Freeform 1300">
                  <a:extLst>
                    <a:ext uri="{FF2B5EF4-FFF2-40B4-BE49-F238E27FC236}">
                      <a16:creationId xmlns:a16="http://schemas.microsoft.com/office/drawing/2014/main" xmlns="" id="{6BAC3667-7122-41D8-A3DD-8DA3B3B01A75}"/>
                    </a:ext>
                  </a:extLst>
                </p:cNvPr>
                <p:cNvSpPr>
                  <a:spLocks/>
                </p:cNvSpPr>
                <p:nvPr/>
              </p:nvSpPr>
              <p:spPr bwMode="auto">
                <a:xfrm>
                  <a:off x="4704" y="3435"/>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3" name="Freeform 1301">
                  <a:extLst>
                    <a:ext uri="{FF2B5EF4-FFF2-40B4-BE49-F238E27FC236}">
                      <a16:creationId xmlns:a16="http://schemas.microsoft.com/office/drawing/2014/main" xmlns="" id="{F23065D9-270C-42B1-9536-28A40F6ABA94}"/>
                    </a:ext>
                  </a:extLst>
                </p:cNvPr>
                <p:cNvSpPr>
                  <a:spLocks/>
                </p:cNvSpPr>
                <p:nvPr/>
              </p:nvSpPr>
              <p:spPr bwMode="auto">
                <a:xfrm>
                  <a:off x="4704" y="3435"/>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4" name="Freeform 1302">
                  <a:extLst>
                    <a:ext uri="{FF2B5EF4-FFF2-40B4-BE49-F238E27FC236}">
                      <a16:creationId xmlns:a16="http://schemas.microsoft.com/office/drawing/2014/main" xmlns="" id="{64901C63-6996-491E-BC49-2F2D2E84E594}"/>
                    </a:ext>
                  </a:extLst>
                </p:cNvPr>
                <p:cNvSpPr>
                  <a:spLocks/>
                </p:cNvSpPr>
                <p:nvPr/>
              </p:nvSpPr>
              <p:spPr bwMode="auto">
                <a:xfrm>
                  <a:off x="4704" y="344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5" name="Freeform 1303">
                  <a:extLst>
                    <a:ext uri="{FF2B5EF4-FFF2-40B4-BE49-F238E27FC236}">
                      <a16:creationId xmlns:a16="http://schemas.microsoft.com/office/drawing/2014/main" xmlns="" id="{31FEF43C-BC21-48A0-A7A7-F70C08923F33}"/>
                    </a:ext>
                  </a:extLst>
                </p:cNvPr>
                <p:cNvSpPr>
                  <a:spLocks/>
                </p:cNvSpPr>
                <p:nvPr/>
              </p:nvSpPr>
              <p:spPr bwMode="auto">
                <a:xfrm>
                  <a:off x="4704" y="344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6" name="Freeform 1304">
                  <a:extLst>
                    <a:ext uri="{FF2B5EF4-FFF2-40B4-BE49-F238E27FC236}">
                      <a16:creationId xmlns:a16="http://schemas.microsoft.com/office/drawing/2014/main" xmlns="" id="{78A6EE33-4933-434A-AE5F-25FC2ABA0FE4}"/>
                    </a:ext>
                  </a:extLst>
                </p:cNvPr>
                <p:cNvSpPr>
                  <a:spLocks/>
                </p:cNvSpPr>
                <p:nvPr/>
              </p:nvSpPr>
              <p:spPr bwMode="auto">
                <a:xfrm>
                  <a:off x="4704" y="345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7" name="Freeform 1305">
                  <a:extLst>
                    <a:ext uri="{FF2B5EF4-FFF2-40B4-BE49-F238E27FC236}">
                      <a16:creationId xmlns:a16="http://schemas.microsoft.com/office/drawing/2014/main" xmlns="" id="{C45944A2-0BA0-4117-A12D-6FF434ADBBD3}"/>
                    </a:ext>
                  </a:extLst>
                </p:cNvPr>
                <p:cNvSpPr>
                  <a:spLocks/>
                </p:cNvSpPr>
                <p:nvPr/>
              </p:nvSpPr>
              <p:spPr bwMode="auto">
                <a:xfrm>
                  <a:off x="4704" y="345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8" name="Freeform 1306">
                  <a:extLst>
                    <a:ext uri="{FF2B5EF4-FFF2-40B4-BE49-F238E27FC236}">
                      <a16:creationId xmlns:a16="http://schemas.microsoft.com/office/drawing/2014/main" xmlns="" id="{381A0D05-5857-4C76-AD71-B4588372D35C}"/>
                    </a:ext>
                  </a:extLst>
                </p:cNvPr>
                <p:cNvSpPr>
                  <a:spLocks/>
                </p:cNvSpPr>
                <p:nvPr/>
              </p:nvSpPr>
              <p:spPr bwMode="auto">
                <a:xfrm>
                  <a:off x="4704" y="3465"/>
                  <a:ext cx="6" cy="6"/>
                </a:xfrm>
                <a:custGeom>
                  <a:avLst/>
                  <a:gdLst>
                    <a:gd name="T0" fmla="*/ 4 w 10"/>
                    <a:gd name="T1" fmla="*/ 0 h 11"/>
                    <a:gd name="T2" fmla="*/ 4 w 10"/>
                    <a:gd name="T3" fmla="*/ 1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1"/>
                      </a:lnTo>
                      <a:lnTo>
                        <a:pt x="9" y="2"/>
                      </a:lnTo>
                      <a:lnTo>
                        <a:pt x="10" y="4"/>
                      </a:lnTo>
                      <a:lnTo>
                        <a:pt x="10" y="6"/>
                      </a:lnTo>
                      <a:lnTo>
                        <a:pt x="10" y="8"/>
                      </a:lnTo>
                      <a:lnTo>
                        <a:pt x="9" y="10"/>
                      </a:lnTo>
                      <a:lnTo>
                        <a:pt x="7" y="11"/>
                      </a:lnTo>
                      <a:lnTo>
                        <a:pt x="6" y="11"/>
                      </a:lnTo>
                      <a:lnTo>
                        <a:pt x="3" y="11"/>
                      </a:lnTo>
                      <a:lnTo>
                        <a:pt x="1" y="10"/>
                      </a:lnTo>
                      <a:lnTo>
                        <a:pt x="0" y="8"/>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9" name="Freeform 1307">
                  <a:extLst>
                    <a:ext uri="{FF2B5EF4-FFF2-40B4-BE49-F238E27FC236}">
                      <a16:creationId xmlns:a16="http://schemas.microsoft.com/office/drawing/2014/main" xmlns="" id="{E64BF994-0CFE-4213-9D71-AD90CB1FF084}"/>
                    </a:ext>
                  </a:extLst>
                </p:cNvPr>
                <p:cNvSpPr>
                  <a:spLocks/>
                </p:cNvSpPr>
                <p:nvPr/>
              </p:nvSpPr>
              <p:spPr bwMode="auto">
                <a:xfrm>
                  <a:off x="4704" y="3465"/>
                  <a:ext cx="6" cy="6"/>
                </a:xfrm>
                <a:custGeom>
                  <a:avLst/>
                  <a:gdLst>
                    <a:gd name="T0" fmla="*/ 4 w 10"/>
                    <a:gd name="T1" fmla="*/ 0 h 11"/>
                    <a:gd name="T2" fmla="*/ 4 w 10"/>
                    <a:gd name="T3" fmla="*/ 0 h 11"/>
                    <a:gd name="T4" fmla="*/ 4 w 10"/>
                    <a:gd name="T5" fmla="*/ 1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1"/>
                      </a:lnTo>
                      <a:lnTo>
                        <a:pt x="9" y="2"/>
                      </a:lnTo>
                      <a:lnTo>
                        <a:pt x="10" y="4"/>
                      </a:lnTo>
                      <a:lnTo>
                        <a:pt x="10" y="6"/>
                      </a:lnTo>
                      <a:lnTo>
                        <a:pt x="10" y="8"/>
                      </a:lnTo>
                      <a:lnTo>
                        <a:pt x="9" y="10"/>
                      </a:lnTo>
                      <a:lnTo>
                        <a:pt x="7" y="11"/>
                      </a:lnTo>
                      <a:lnTo>
                        <a:pt x="6" y="11"/>
                      </a:lnTo>
                      <a:lnTo>
                        <a:pt x="3" y="11"/>
                      </a:lnTo>
                      <a:lnTo>
                        <a:pt x="1" y="10"/>
                      </a:lnTo>
                      <a:lnTo>
                        <a:pt x="0" y="8"/>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0" name="Freeform 1308">
                  <a:extLst>
                    <a:ext uri="{FF2B5EF4-FFF2-40B4-BE49-F238E27FC236}">
                      <a16:creationId xmlns:a16="http://schemas.microsoft.com/office/drawing/2014/main" xmlns="" id="{F1EC8712-DD50-477D-BA39-D14FDED064BF}"/>
                    </a:ext>
                  </a:extLst>
                </p:cNvPr>
                <p:cNvSpPr>
                  <a:spLocks/>
                </p:cNvSpPr>
                <p:nvPr/>
              </p:nvSpPr>
              <p:spPr bwMode="auto">
                <a:xfrm>
                  <a:off x="4704" y="3475"/>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6"/>
                      </a:lnTo>
                      <a:lnTo>
                        <a:pt x="10" y="9"/>
                      </a:lnTo>
                      <a:lnTo>
                        <a:pt x="9" y="11"/>
                      </a:lnTo>
                      <a:lnTo>
                        <a:pt x="7" y="12"/>
                      </a:lnTo>
                      <a:lnTo>
                        <a:pt x="6" y="12"/>
                      </a:lnTo>
                      <a:lnTo>
                        <a:pt x="3" y="12"/>
                      </a:lnTo>
                      <a:lnTo>
                        <a:pt x="1" y="11"/>
                      </a:lnTo>
                      <a:lnTo>
                        <a:pt x="0" y="9"/>
                      </a:lnTo>
                      <a:lnTo>
                        <a:pt x="0" y="6"/>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1" name="Freeform 1309">
                  <a:extLst>
                    <a:ext uri="{FF2B5EF4-FFF2-40B4-BE49-F238E27FC236}">
                      <a16:creationId xmlns:a16="http://schemas.microsoft.com/office/drawing/2014/main" xmlns="" id="{9550F54D-D094-4B0A-912A-B50476422590}"/>
                    </a:ext>
                  </a:extLst>
                </p:cNvPr>
                <p:cNvSpPr>
                  <a:spLocks/>
                </p:cNvSpPr>
                <p:nvPr/>
              </p:nvSpPr>
              <p:spPr bwMode="auto">
                <a:xfrm>
                  <a:off x="4704" y="3475"/>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6"/>
                      </a:lnTo>
                      <a:lnTo>
                        <a:pt x="10" y="9"/>
                      </a:lnTo>
                      <a:lnTo>
                        <a:pt x="9" y="11"/>
                      </a:lnTo>
                      <a:lnTo>
                        <a:pt x="7" y="12"/>
                      </a:lnTo>
                      <a:lnTo>
                        <a:pt x="6" y="12"/>
                      </a:lnTo>
                      <a:lnTo>
                        <a:pt x="3" y="12"/>
                      </a:lnTo>
                      <a:lnTo>
                        <a:pt x="1" y="11"/>
                      </a:lnTo>
                      <a:lnTo>
                        <a:pt x="0" y="9"/>
                      </a:lnTo>
                      <a:lnTo>
                        <a:pt x="0" y="6"/>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2" name="Freeform 1310">
                  <a:extLst>
                    <a:ext uri="{FF2B5EF4-FFF2-40B4-BE49-F238E27FC236}">
                      <a16:creationId xmlns:a16="http://schemas.microsoft.com/office/drawing/2014/main" xmlns="" id="{3D39B90B-07FC-4403-8BDF-205DCDD18E79}"/>
                    </a:ext>
                  </a:extLst>
                </p:cNvPr>
                <p:cNvSpPr>
                  <a:spLocks/>
                </p:cNvSpPr>
                <p:nvPr/>
              </p:nvSpPr>
              <p:spPr bwMode="auto">
                <a:xfrm>
                  <a:off x="4704" y="3485"/>
                  <a:ext cx="6" cy="6"/>
                </a:xfrm>
                <a:custGeom>
                  <a:avLst/>
                  <a:gdLst>
                    <a:gd name="T0" fmla="*/ 4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4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3" name="Freeform 1311">
                  <a:extLst>
                    <a:ext uri="{FF2B5EF4-FFF2-40B4-BE49-F238E27FC236}">
                      <a16:creationId xmlns:a16="http://schemas.microsoft.com/office/drawing/2014/main" xmlns="" id="{B0F973B4-F5CD-4FB9-8981-479773158960}"/>
                    </a:ext>
                  </a:extLst>
                </p:cNvPr>
                <p:cNvSpPr>
                  <a:spLocks/>
                </p:cNvSpPr>
                <p:nvPr/>
              </p:nvSpPr>
              <p:spPr bwMode="auto">
                <a:xfrm>
                  <a:off x="4704" y="3485"/>
                  <a:ext cx="6" cy="6"/>
                </a:xfrm>
                <a:custGeom>
                  <a:avLst/>
                  <a:gdLst>
                    <a:gd name="T0" fmla="*/ 4 w 10"/>
                    <a:gd name="T1" fmla="*/ 0 h 13"/>
                    <a:gd name="T2" fmla="*/ 4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4 w 10"/>
                    <a:gd name="T21" fmla="*/ 6 h 13"/>
                    <a:gd name="T22" fmla="*/ 4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4" name="Freeform 1312">
                  <a:extLst>
                    <a:ext uri="{FF2B5EF4-FFF2-40B4-BE49-F238E27FC236}">
                      <a16:creationId xmlns:a16="http://schemas.microsoft.com/office/drawing/2014/main" xmlns="" id="{055EAAE8-E323-4362-82AF-D87A2AD9630C}"/>
                    </a:ext>
                  </a:extLst>
                </p:cNvPr>
                <p:cNvSpPr>
                  <a:spLocks/>
                </p:cNvSpPr>
                <p:nvPr/>
              </p:nvSpPr>
              <p:spPr bwMode="auto">
                <a:xfrm>
                  <a:off x="4704" y="3495"/>
                  <a:ext cx="6" cy="6"/>
                </a:xfrm>
                <a:custGeom>
                  <a:avLst/>
                  <a:gdLst>
                    <a:gd name="T0" fmla="*/ 4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4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8"/>
                      </a:lnTo>
                      <a:lnTo>
                        <a:pt x="9" y="11"/>
                      </a:lnTo>
                      <a:lnTo>
                        <a:pt x="7" y="12"/>
                      </a:lnTo>
                      <a:lnTo>
                        <a:pt x="6" y="13"/>
                      </a:lnTo>
                      <a:lnTo>
                        <a:pt x="3" y="12"/>
                      </a:lnTo>
                      <a:lnTo>
                        <a:pt x="1" y="11"/>
                      </a:lnTo>
                      <a:lnTo>
                        <a:pt x="0" y="8"/>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5" name="Freeform 1313">
                  <a:extLst>
                    <a:ext uri="{FF2B5EF4-FFF2-40B4-BE49-F238E27FC236}">
                      <a16:creationId xmlns:a16="http://schemas.microsoft.com/office/drawing/2014/main" xmlns="" id="{49E9AA7B-BE9B-413C-96E8-7FA1948C3322}"/>
                    </a:ext>
                  </a:extLst>
                </p:cNvPr>
                <p:cNvSpPr>
                  <a:spLocks/>
                </p:cNvSpPr>
                <p:nvPr/>
              </p:nvSpPr>
              <p:spPr bwMode="auto">
                <a:xfrm>
                  <a:off x="4704" y="3495"/>
                  <a:ext cx="6" cy="6"/>
                </a:xfrm>
                <a:custGeom>
                  <a:avLst/>
                  <a:gdLst>
                    <a:gd name="T0" fmla="*/ 4 w 10"/>
                    <a:gd name="T1" fmla="*/ 0 h 13"/>
                    <a:gd name="T2" fmla="*/ 4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4 w 10"/>
                    <a:gd name="T21" fmla="*/ 6 h 13"/>
                    <a:gd name="T22" fmla="*/ 4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8"/>
                      </a:lnTo>
                      <a:lnTo>
                        <a:pt x="9" y="11"/>
                      </a:lnTo>
                      <a:lnTo>
                        <a:pt x="7" y="12"/>
                      </a:lnTo>
                      <a:lnTo>
                        <a:pt x="6" y="13"/>
                      </a:lnTo>
                      <a:lnTo>
                        <a:pt x="3" y="12"/>
                      </a:lnTo>
                      <a:lnTo>
                        <a:pt x="1" y="11"/>
                      </a:lnTo>
                      <a:lnTo>
                        <a:pt x="0" y="8"/>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6" name="Freeform 1314">
                  <a:extLst>
                    <a:ext uri="{FF2B5EF4-FFF2-40B4-BE49-F238E27FC236}">
                      <a16:creationId xmlns:a16="http://schemas.microsoft.com/office/drawing/2014/main" xmlns="" id="{60735A55-67CF-4848-94DF-8D7CAFF997CA}"/>
                    </a:ext>
                  </a:extLst>
                </p:cNvPr>
                <p:cNvSpPr>
                  <a:spLocks/>
                </p:cNvSpPr>
                <p:nvPr/>
              </p:nvSpPr>
              <p:spPr bwMode="auto">
                <a:xfrm>
                  <a:off x="4705" y="350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7" name="Freeform 1315">
                  <a:extLst>
                    <a:ext uri="{FF2B5EF4-FFF2-40B4-BE49-F238E27FC236}">
                      <a16:creationId xmlns:a16="http://schemas.microsoft.com/office/drawing/2014/main" xmlns="" id="{AA3FD377-2235-4BBB-ABE3-B6D65A199080}"/>
                    </a:ext>
                  </a:extLst>
                </p:cNvPr>
                <p:cNvSpPr>
                  <a:spLocks/>
                </p:cNvSpPr>
                <p:nvPr/>
              </p:nvSpPr>
              <p:spPr bwMode="auto">
                <a:xfrm>
                  <a:off x="4705" y="350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8" name="Freeform 1316">
                  <a:extLst>
                    <a:ext uri="{FF2B5EF4-FFF2-40B4-BE49-F238E27FC236}">
                      <a16:creationId xmlns:a16="http://schemas.microsoft.com/office/drawing/2014/main" xmlns="" id="{CAA58524-C6D8-4868-88A9-C632DA3766A3}"/>
                    </a:ext>
                  </a:extLst>
                </p:cNvPr>
                <p:cNvSpPr>
                  <a:spLocks/>
                </p:cNvSpPr>
                <p:nvPr/>
              </p:nvSpPr>
              <p:spPr bwMode="auto">
                <a:xfrm>
                  <a:off x="4705" y="351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5"/>
                      </a:lnTo>
                      <a:lnTo>
                        <a:pt x="10" y="8"/>
                      </a:lnTo>
                      <a:lnTo>
                        <a:pt x="9" y="9"/>
                      </a:lnTo>
                      <a:lnTo>
                        <a:pt x="7" y="12"/>
                      </a:lnTo>
                      <a:lnTo>
                        <a:pt x="5" y="12"/>
                      </a:lnTo>
                      <a:lnTo>
                        <a:pt x="3" y="12"/>
                      </a:lnTo>
                      <a:lnTo>
                        <a:pt x="1" y="9"/>
                      </a:lnTo>
                      <a:lnTo>
                        <a:pt x="0" y="8"/>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9" name="Freeform 1317">
                  <a:extLst>
                    <a:ext uri="{FF2B5EF4-FFF2-40B4-BE49-F238E27FC236}">
                      <a16:creationId xmlns:a16="http://schemas.microsoft.com/office/drawing/2014/main" xmlns="" id="{9793F94F-FB93-45BD-9F72-49A7A27F2AE7}"/>
                    </a:ext>
                  </a:extLst>
                </p:cNvPr>
                <p:cNvSpPr>
                  <a:spLocks/>
                </p:cNvSpPr>
                <p:nvPr/>
              </p:nvSpPr>
              <p:spPr bwMode="auto">
                <a:xfrm>
                  <a:off x="4705" y="351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5"/>
                      </a:lnTo>
                      <a:lnTo>
                        <a:pt x="10" y="8"/>
                      </a:lnTo>
                      <a:lnTo>
                        <a:pt x="9" y="9"/>
                      </a:lnTo>
                      <a:lnTo>
                        <a:pt x="7" y="12"/>
                      </a:lnTo>
                      <a:lnTo>
                        <a:pt x="5" y="12"/>
                      </a:lnTo>
                      <a:lnTo>
                        <a:pt x="3" y="12"/>
                      </a:lnTo>
                      <a:lnTo>
                        <a:pt x="1" y="9"/>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0" name="Freeform 1318">
                  <a:extLst>
                    <a:ext uri="{FF2B5EF4-FFF2-40B4-BE49-F238E27FC236}">
                      <a16:creationId xmlns:a16="http://schemas.microsoft.com/office/drawing/2014/main" xmlns="" id="{2145E41F-D1A7-4EDD-B563-EDC1B7E9279B}"/>
                    </a:ext>
                  </a:extLst>
                </p:cNvPr>
                <p:cNvSpPr>
                  <a:spLocks/>
                </p:cNvSpPr>
                <p:nvPr/>
              </p:nvSpPr>
              <p:spPr bwMode="auto">
                <a:xfrm>
                  <a:off x="4705" y="352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1" name="Freeform 1319">
                  <a:extLst>
                    <a:ext uri="{FF2B5EF4-FFF2-40B4-BE49-F238E27FC236}">
                      <a16:creationId xmlns:a16="http://schemas.microsoft.com/office/drawing/2014/main" xmlns="" id="{7CD46120-AC99-41E9-9145-F0AA1F798F09}"/>
                    </a:ext>
                  </a:extLst>
                </p:cNvPr>
                <p:cNvSpPr>
                  <a:spLocks/>
                </p:cNvSpPr>
                <p:nvPr/>
              </p:nvSpPr>
              <p:spPr bwMode="auto">
                <a:xfrm>
                  <a:off x="4705" y="352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2" name="Freeform 1320">
                  <a:extLst>
                    <a:ext uri="{FF2B5EF4-FFF2-40B4-BE49-F238E27FC236}">
                      <a16:creationId xmlns:a16="http://schemas.microsoft.com/office/drawing/2014/main" xmlns="" id="{D464894B-39F4-4A67-946E-57B8ACB66DC9}"/>
                    </a:ext>
                  </a:extLst>
                </p:cNvPr>
                <p:cNvSpPr>
                  <a:spLocks/>
                </p:cNvSpPr>
                <p:nvPr/>
              </p:nvSpPr>
              <p:spPr bwMode="auto">
                <a:xfrm>
                  <a:off x="4705" y="3535"/>
                  <a:ext cx="5" cy="6"/>
                </a:xfrm>
                <a:custGeom>
                  <a:avLst/>
                  <a:gdLst>
                    <a:gd name="T0" fmla="*/ 3 w 10"/>
                    <a:gd name="T1" fmla="*/ 0 h 11"/>
                    <a:gd name="T2" fmla="*/ 3 w 10"/>
                    <a:gd name="T3" fmla="*/ 1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3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3" name="Freeform 1321">
                  <a:extLst>
                    <a:ext uri="{FF2B5EF4-FFF2-40B4-BE49-F238E27FC236}">
                      <a16:creationId xmlns:a16="http://schemas.microsoft.com/office/drawing/2014/main" xmlns="" id="{F6CBCBB9-5476-47A6-B667-DE7E42C13574}"/>
                    </a:ext>
                  </a:extLst>
                </p:cNvPr>
                <p:cNvSpPr>
                  <a:spLocks/>
                </p:cNvSpPr>
                <p:nvPr/>
              </p:nvSpPr>
              <p:spPr bwMode="auto">
                <a:xfrm>
                  <a:off x="4705" y="3535"/>
                  <a:ext cx="5" cy="6"/>
                </a:xfrm>
                <a:custGeom>
                  <a:avLst/>
                  <a:gdLst>
                    <a:gd name="T0" fmla="*/ 3 w 10"/>
                    <a:gd name="T1" fmla="*/ 0 h 11"/>
                    <a:gd name="T2" fmla="*/ 3 w 10"/>
                    <a:gd name="T3" fmla="*/ 0 h 11"/>
                    <a:gd name="T4" fmla="*/ 3 w 10"/>
                    <a:gd name="T5" fmla="*/ 1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3 w 10"/>
                    <a:gd name="T21" fmla="*/ 6 h 11"/>
                    <a:gd name="T22" fmla="*/ 3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4" name="Freeform 1322">
                  <a:extLst>
                    <a:ext uri="{FF2B5EF4-FFF2-40B4-BE49-F238E27FC236}">
                      <a16:creationId xmlns:a16="http://schemas.microsoft.com/office/drawing/2014/main" xmlns="" id="{83F48066-0313-419A-ACCF-81F14FF8CF86}"/>
                    </a:ext>
                  </a:extLst>
                </p:cNvPr>
                <p:cNvSpPr>
                  <a:spLocks/>
                </p:cNvSpPr>
                <p:nvPr/>
              </p:nvSpPr>
              <p:spPr bwMode="auto">
                <a:xfrm>
                  <a:off x="4706" y="3544"/>
                  <a:ext cx="4" cy="7"/>
                </a:xfrm>
                <a:custGeom>
                  <a:avLst/>
                  <a:gdLst>
                    <a:gd name="T0" fmla="*/ 2 w 9"/>
                    <a:gd name="T1" fmla="*/ 0 h 13"/>
                    <a:gd name="T2" fmla="*/ 3 w 9"/>
                    <a:gd name="T3" fmla="*/ 1 h 13"/>
                    <a:gd name="T4" fmla="*/ 4 w 9"/>
                    <a:gd name="T5" fmla="*/ 1 h 13"/>
                    <a:gd name="T6" fmla="*/ 4 w 9"/>
                    <a:gd name="T7" fmla="*/ 2 h 13"/>
                    <a:gd name="T8" fmla="*/ 4 w 9"/>
                    <a:gd name="T9" fmla="*/ 3 h 13"/>
                    <a:gd name="T10" fmla="*/ 4 w 9"/>
                    <a:gd name="T11" fmla="*/ 5 h 13"/>
                    <a:gd name="T12" fmla="*/ 4 w 9"/>
                    <a:gd name="T13" fmla="*/ 6 h 13"/>
                    <a:gd name="T14" fmla="*/ 3 w 9"/>
                    <a:gd name="T15" fmla="*/ 6 h 13"/>
                    <a:gd name="T16" fmla="*/ 2 w 9"/>
                    <a:gd name="T17" fmla="*/ 7 h 13"/>
                    <a:gd name="T18" fmla="*/ 1 w 9"/>
                    <a:gd name="T19" fmla="*/ 6 h 13"/>
                    <a:gd name="T20" fmla="*/ 0 w 9"/>
                    <a:gd name="T21" fmla="*/ 6 h 13"/>
                    <a:gd name="T22" fmla="*/ 0 w 9"/>
                    <a:gd name="T23" fmla="*/ 5 h 13"/>
                    <a:gd name="T24" fmla="*/ 0 w 9"/>
                    <a:gd name="T25" fmla="*/ 3 h 13"/>
                    <a:gd name="T26" fmla="*/ 0 w 9"/>
                    <a:gd name="T27" fmla="*/ 2 h 13"/>
                    <a:gd name="T28" fmla="*/ 0 w 9"/>
                    <a:gd name="T29" fmla="*/ 1 h 13"/>
                    <a:gd name="T30" fmla="*/ 1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2"/>
                      </a:lnTo>
                      <a:lnTo>
                        <a:pt x="9" y="4"/>
                      </a:lnTo>
                      <a:lnTo>
                        <a:pt x="9" y="6"/>
                      </a:lnTo>
                      <a:lnTo>
                        <a:pt x="9" y="9"/>
                      </a:lnTo>
                      <a:lnTo>
                        <a:pt x="8" y="11"/>
                      </a:lnTo>
                      <a:lnTo>
                        <a:pt x="6" y="12"/>
                      </a:lnTo>
                      <a:lnTo>
                        <a:pt x="5" y="13"/>
                      </a:lnTo>
                      <a:lnTo>
                        <a:pt x="2" y="12"/>
                      </a:lnTo>
                      <a:lnTo>
                        <a:pt x="1" y="11"/>
                      </a:lnTo>
                      <a:lnTo>
                        <a:pt x="0" y="9"/>
                      </a:lnTo>
                      <a:lnTo>
                        <a:pt x="0" y="6"/>
                      </a:lnTo>
                      <a:lnTo>
                        <a:pt x="0" y="4"/>
                      </a:lnTo>
                      <a:lnTo>
                        <a:pt x="1" y="2"/>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5" name="Freeform 1323">
                  <a:extLst>
                    <a:ext uri="{FF2B5EF4-FFF2-40B4-BE49-F238E27FC236}">
                      <a16:creationId xmlns:a16="http://schemas.microsoft.com/office/drawing/2014/main" xmlns="" id="{A0F575C7-D4E2-431F-A0B7-699F4653A7D7}"/>
                    </a:ext>
                  </a:extLst>
                </p:cNvPr>
                <p:cNvSpPr>
                  <a:spLocks/>
                </p:cNvSpPr>
                <p:nvPr/>
              </p:nvSpPr>
              <p:spPr bwMode="auto">
                <a:xfrm>
                  <a:off x="4706" y="3544"/>
                  <a:ext cx="4" cy="7"/>
                </a:xfrm>
                <a:custGeom>
                  <a:avLst/>
                  <a:gdLst>
                    <a:gd name="T0" fmla="*/ 2 w 9"/>
                    <a:gd name="T1" fmla="*/ 0 h 13"/>
                    <a:gd name="T2" fmla="*/ 2 w 9"/>
                    <a:gd name="T3" fmla="*/ 0 h 13"/>
                    <a:gd name="T4" fmla="*/ 3 w 9"/>
                    <a:gd name="T5" fmla="*/ 1 h 13"/>
                    <a:gd name="T6" fmla="*/ 4 w 9"/>
                    <a:gd name="T7" fmla="*/ 1 h 13"/>
                    <a:gd name="T8" fmla="*/ 4 w 9"/>
                    <a:gd name="T9" fmla="*/ 2 h 13"/>
                    <a:gd name="T10" fmla="*/ 4 w 9"/>
                    <a:gd name="T11" fmla="*/ 3 h 13"/>
                    <a:gd name="T12" fmla="*/ 4 w 9"/>
                    <a:gd name="T13" fmla="*/ 3 h 13"/>
                    <a:gd name="T14" fmla="*/ 4 w 9"/>
                    <a:gd name="T15" fmla="*/ 5 h 13"/>
                    <a:gd name="T16" fmla="*/ 4 w 9"/>
                    <a:gd name="T17" fmla="*/ 6 h 13"/>
                    <a:gd name="T18" fmla="*/ 3 w 9"/>
                    <a:gd name="T19" fmla="*/ 6 h 13"/>
                    <a:gd name="T20" fmla="*/ 2 w 9"/>
                    <a:gd name="T21" fmla="*/ 7 h 13"/>
                    <a:gd name="T22" fmla="*/ 2 w 9"/>
                    <a:gd name="T23" fmla="*/ 7 h 13"/>
                    <a:gd name="T24" fmla="*/ 1 w 9"/>
                    <a:gd name="T25" fmla="*/ 6 h 13"/>
                    <a:gd name="T26" fmla="*/ 0 w 9"/>
                    <a:gd name="T27" fmla="*/ 6 h 13"/>
                    <a:gd name="T28" fmla="*/ 0 w 9"/>
                    <a:gd name="T29" fmla="*/ 5 h 13"/>
                    <a:gd name="T30" fmla="*/ 0 w 9"/>
                    <a:gd name="T31" fmla="*/ 3 h 13"/>
                    <a:gd name="T32" fmla="*/ 0 w 9"/>
                    <a:gd name="T33" fmla="*/ 3 h 13"/>
                    <a:gd name="T34" fmla="*/ 0 w 9"/>
                    <a:gd name="T35" fmla="*/ 2 h 13"/>
                    <a:gd name="T36" fmla="*/ 0 w 9"/>
                    <a:gd name="T37" fmla="*/ 1 h 13"/>
                    <a:gd name="T38" fmla="*/ 1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2"/>
                      </a:lnTo>
                      <a:lnTo>
                        <a:pt x="9" y="4"/>
                      </a:lnTo>
                      <a:lnTo>
                        <a:pt x="9" y="6"/>
                      </a:lnTo>
                      <a:lnTo>
                        <a:pt x="9" y="9"/>
                      </a:lnTo>
                      <a:lnTo>
                        <a:pt x="8" y="11"/>
                      </a:lnTo>
                      <a:lnTo>
                        <a:pt x="6" y="12"/>
                      </a:lnTo>
                      <a:lnTo>
                        <a:pt x="5" y="13"/>
                      </a:lnTo>
                      <a:lnTo>
                        <a:pt x="2" y="12"/>
                      </a:lnTo>
                      <a:lnTo>
                        <a:pt x="1" y="11"/>
                      </a:lnTo>
                      <a:lnTo>
                        <a:pt x="0" y="9"/>
                      </a:lnTo>
                      <a:lnTo>
                        <a:pt x="0" y="6"/>
                      </a:lnTo>
                      <a:lnTo>
                        <a:pt x="0" y="4"/>
                      </a:lnTo>
                      <a:lnTo>
                        <a:pt x="1" y="2"/>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6" name="Freeform 1324">
                  <a:extLst>
                    <a:ext uri="{FF2B5EF4-FFF2-40B4-BE49-F238E27FC236}">
                      <a16:creationId xmlns:a16="http://schemas.microsoft.com/office/drawing/2014/main" xmlns="" id="{EA228DC0-ED58-494F-8944-B3C0469E7879}"/>
                    </a:ext>
                  </a:extLst>
                </p:cNvPr>
                <p:cNvSpPr>
                  <a:spLocks/>
                </p:cNvSpPr>
                <p:nvPr/>
              </p:nvSpPr>
              <p:spPr bwMode="auto">
                <a:xfrm>
                  <a:off x="4706" y="3555"/>
                  <a:ext cx="4" cy="6"/>
                </a:xfrm>
                <a:custGeom>
                  <a:avLst/>
                  <a:gdLst>
                    <a:gd name="T0" fmla="*/ 2 w 9"/>
                    <a:gd name="T1" fmla="*/ 0 h 13"/>
                    <a:gd name="T2" fmla="*/ 3 w 9"/>
                    <a:gd name="T3" fmla="*/ 0 h 13"/>
                    <a:gd name="T4" fmla="*/ 4 w 9"/>
                    <a:gd name="T5" fmla="*/ 1 h 13"/>
                    <a:gd name="T6" fmla="*/ 4 w 9"/>
                    <a:gd name="T7" fmla="*/ 2 h 13"/>
                    <a:gd name="T8" fmla="*/ 4 w 9"/>
                    <a:gd name="T9" fmla="*/ 3 h 13"/>
                    <a:gd name="T10" fmla="*/ 4 w 9"/>
                    <a:gd name="T11" fmla="*/ 4 h 13"/>
                    <a:gd name="T12" fmla="*/ 4 w 9"/>
                    <a:gd name="T13" fmla="*/ 5 h 13"/>
                    <a:gd name="T14" fmla="*/ 3 w 9"/>
                    <a:gd name="T15" fmla="*/ 6 h 13"/>
                    <a:gd name="T16" fmla="*/ 2 w 9"/>
                    <a:gd name="T17" fmla="*/ 6 h 13"/>
                    <a:gd name="T18" fmla="*/ 1 w 9"/>
                    <a:gd name="T19" fmla="*/ 6 h 13"/>
                    <a:gd name="T20" fmla="*/ 0 w 9"/>
                    <a:gd name="T21" fmla="*/ 5 h 13"/>
                    <a:gd name="T22" fmla="*/ 0 w 9"/>
                    <a:gd name="T23" fmla="*/ 4 h 13"/>
                    <a:gd name="T24" fmla="*/ 0 w 9"/>
                    <a:gd name="T25" fmla="*/ 3 h 13"/>
                    <a:gd name="T26" fmla="*/ 0 w 9"/>
                    <a:gd name="T27" fmla="*/ 2 h 13"/>
                    <a:gd name="T28" fmla="*/ 0 w 9"/>
                    <a:gd name="T29" fmla="*/ 1 h 13"/>
                    <a:gd name="T30" fmla="*/ 1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3"/>
                      </a:lnTo>
                      <a:lnTo>
                        <a:pt x="9" y="5"/>
                      </a:lnTo>
                      <a:lnTo>
                        <a:pt x="9" y="7"/>
                      </a:lnTo>
                      <a:lnTo>
                        <a:pt x="9" y="9"/>
                      </a:lnTo>
                      <a:lnTo>
                        <a:pt x="8" y="11"/>
                      </a:lnTo>
                      <a:lnTo>
                        <a:pt x="6" y="12"/>
                      </a:lnTo>
                      <a:lnTo>
                        <a:pt x="5" y="13"/>
                      </a:lnTo>
                      <a:lnTo>
                        <a:pt x="2" y="12"/>
                      </a:lnTo>
                      <a:lnTo>
                        <a:pt x="1" y="11"/>
                      </a:lnTo>
                      <a:lnTo>
                        <a:pt x="0" y="9"/>
                      </a:lnTo>
                      <a:lnTo>
                        <a:pt x="0" y="7"/>
                      </a:lnTo>
                      <a:lnTo>
                        <a:pt x="0" y="5"/>
                      </a:lnTo>
                      <a:lnTo>
                        <a:pt x="1" y="3"/>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7" name="Freeform 1325">
                  <a:extLst>
                    <a:ext uri="{FF2B5EF4-FFF2-40B4-BE49-F238E27FC236}">
                      <a16:creationId xmlns:a16="http://schemas.microsoft.com/office/drawing/2014/main" xmlns="" id="{6A4686C7-5F31-4B7F-B83B-2919103EB691}"/>
                    </a:ext>
                  </a:extLst>
                </p:cNvPr>
                <p:cNvSpPr>
                  <a:spLocks/>
                </p:cNvSpPr>
                <p:nvPr/>
              </p:nvSpPr>
              <p:spPr bwMode="auto">
                <a:xfrm>
                  <a:off x="4706" y="3555"/>
                  <a:ext cx="4" cy="6"/>
                </a:xfrm>
                <a:custGeom>
                  <a:avLst/>
                  <a:gdLst>
                    <a:gd name="T0" fmla="*/ 2 w 9"/>
                    <a:gd name="T1" fmla="*/ 0 h 13"/>
                    <a:gd name="T2" fmla="*/ 2 w 9"/>
                    <a:gd name="T3" fmla="*/ 0 h 13"/>
                    <a:gd name="T4" fmla="*/ 3 w 9"/>
                    <a:gd name="T5" fmla="*/ 0 h 13"/>
                    <a:gd name="T6" fmla="*/ 4 w 9"/>
                    <a:gd name="T7" fmla="*/ 1 h 13"/>
                    <a:gd name="T8" fmla="*/ 4 w 9"/>
                    <a:gd name="T9" fmla="*/ 2 h 13"/>
                    <a:gd name="T10" fmla="*/ 4 w 9"/>
                    <a:gd name="T11" fmla="*/ 3 h 13"/>
                    <a:gd name="T12" fmla="*/ 4 w 9"/>
                    <a:gd name="T13" fmla="*/ 3 h 13"/>
                    <a:gd name="T14" fmla="*/ 4 w 9"/>
                    <a:gd name="T15" fmla="*/ 4 h 13"/>
                    <a:gd name="T16" fmla="*/ 4 w 9"/>
                    <a:gd name="T17" fmla="*/ 5 h 13"/>
                    <a:gd name="T18" fmla="*/ 3 w 9"/>
                    <a:gd name="T19" fmla="*/ 6 h 13"/>
                    <a:gd name="T20" fmla="*/ 2 w 9"/>
                    <a:gd name="T21" fmla="*/ 6 h 13"/>
                    <a:gd name="T22" fmla="*/ 2 w 9"/>
                    <a:gd name="T23" fmla="*/ 6 h 13"/>
                    <a:gd name="T24" fmla="*/ 1 w 9"/>
                    <a:gd name="T25" fmla="*/ 6 h 13"/>
                    <a:gd name="T26" fmla="*/ 0 w 9"/>
                    <a:gd name="T27" fmla="*/ 5 h 13"/>
                    <a:gd name="T28" fmla="*/ 0 w 9"/>
                    <a:gd name="T29" fmla="*/ 4 h 13"/>
                    <a:gd name="T30" fmla="*/ 0 w 9"/>
                    <a:gd name="T31" fmla="*/ 3 h 13"/>
                    <a:gd name="T32" fmla="*/ 0 w 9"/>
                    <a:gd name="T33" fmla="*/ 3 h 13"/>
                    <a:gd name="T34" fmla="*/ 0 w 9"/>
                    <a:gd name="T35" fmla="*/ 2 h 13"/>
                    <a:gd name="T36" fmla="*/ 0 w 9"/>
                    <a:gd name="T37" fmla="*/ 1 h 13"/>
                    <a:gd name="T38" fmla="*/ 1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3"/>
                      </a:lnTo>
                      <a:lnTo>
                        <a:pt x="9" y="5"/>
                      </a:lnTo>
                      <a:lnTo>
                        <a:pt x="9" y="7"/>
                      </a:lnTo>
                      <a:lnTo>
                        <a:pt x="9" y="9"/>
                      </a:lnTo>
                      <a:lnTo>
                        <a:pt x="8" y="11"/>
                      </a:lnTo>
                      <a:lnTo>
                        <a:pt x="6" y="12"/>
                      </a:lnTo>
                      <a:lnTo>
                        <a:pt x="5" y="13"/>
                      </a:lnTo>
                      <a:lnTo>
                        <a:pt x="2" y="12"/>
                      </a:lnTo>
                      <a:lnTo>
                        <a:pt x="1" y="11"/>
                      </a:lnTo>
                      <a:lnTo>
                        <a:pt x="0" y="9"/>
                      </a:lnTo>
                      <a:lnTo>
                        <a:pt x="0" y="7"/>
                      </a:lnTo>
                      <a:lnTo>
                        <a:pt x="0" y="5"/>
                      </a:lnTo>
                      <a:lnTo>
                        <a:pt x="1" y="3"/>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8" name="Freeform 1326">
                  <a:extLst>
                    <a:ext uri="{FF2B5EF4-FFF2-40B4-BE49-F238E27FC236}">
                      <a16:creationId xmlns:a16="http://schemas.microsoft.com/office/drawing/2014/main" xmlns="" id="{46D9A304-DA03-4B51-86EA-F0E8E0FF8695}"/>
                    </a:ext>
                  </a:extLst>
                </p:cNvPr>
                <p:cNvSpPr>
                  <a:spLocks/>
                </p:cNvSpPr>
                <p:nvPr/>
              </p:nvSpPr>
              <p:spPr bwMode="auto">
                <a:xfrm>
                  <a:off x="4706" y="3565"/>
                  <a:ext cx="4" cy="6"/>
                </a:xfrm>
                <a:custGeom>
                  <a:avLst/>
                  <a:gdLst>
                    <a:gd name="T0" fmla="*/ 2 w 9"/>
                    <a:gd name="T1" fmla="*/ 0 h 12"/>
                    <a:gd name="T2" fmla="*/ 3 w 9"/>
                    <a:gd name="T3" fmla="*/ 0 h 12"/>
                    <a:gd name="T4" fmla="*/ 4 w 9"/>
                    <a:gd name="T5" fmla="*/ 1 h 12"/>
                    <a:gd name="T6" fmla="*/ 4 w 9"/>
                    <a:gd name="T7" fmla="*/ 2 h 12"/>
                    <a:gd name="T8" fmla="*/ 4 w 9"/>
                    <a:gd name="T9" fmla="*/ 3 h 12"/>
                    <a:gd name="T10" fmla="*/ 4 w 9"/>
                    <a:gd name="T11" fmla="*/ 4 h 12"/>
                    <a:gd name="T12" fmla="*/ 4 w 9"/>
                    <a:gd name="T13" fmla="*/ 5 h 12"/>
                    <a:gd name="T14" fmla="*/ 3 w 9"/>
                    <a:gd name="T15" fmla="*/ 6 h 12"/>
                    <a:gd name="T16" fmla="*/ 2 w 9"/>
                    <a:gd name="T17" fmla="*/ 6 h 12"/>
                    <a:gd name="T18" fmla="*/ 1 w 9"/>
                    <a:gd name="T19" fmla="*/ 6 h 12"/>
                    <a:gd name="T20" fmla="*/ 0 w 9"/>
                    <a:gd name="T21" fmla="*/ 5 h 12"/>
                    <a:gd name="T22" fmla="*/ 0 w 9"/>
                    <a:gd name="T23" fmla="*/ 4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5" y="0"/>
                      </a:moveTo>
                      <a:lnTo>
                        <a:pt x="6" y="0"/>
                      </a:lnTo>
                      <a:lnTo>
                        <a:pt x="8" y="1"/>
                      </a:lnTo>
                      <a:lnTo>
                        <a:pt x="9" y="3"/>
                      </a:lnTo>
                      <a:lnTo>
                        <a:pt x="9" y="5"/>
                      </a:lnTo>
                      <a:lnTo>
                        <a:pt x="9" y="8"/>
                      </a:lnTo>
                      <a:lnTo>
                        <a:pt x="8" y="10"/>
                      </a:lnTo>
                      <a:lnTo>
                        <a:pt x="6" y="12"/>
                      </a:lnTo>
                      <a:lnTo>
                        <a:pt x="5" y="12"/>
                      </a:lnTo>
                      <a:lnTo>
                        <a:pt x="2" y="12"/>
                      </a:lnTo>
                      <a:lnTo>
                        <a:pt x="1" y="10"/>
                      </a:lnTo>
                      <a:lnTo>
                        <a:pt x="0" y="8"/>
                      </a:lnTo>
                      <a:lnTo>
                        <a:pt x="0" y="5"/>
                      </a:lnTo>
                      <a:lnTo>
                        <a:pt x="0" y="3"/>
                      </a:lnTo>
                      <a:lnTo>
                        <a:pt x="1" y="1"/>
                      </a:lnTo>
                      <a:lnTo>
                        <a:pt x="2"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9" name="Freeform 1327">
                  <a:extLst>
                    <a:ext uri="{FF2B5EF4-FFF2-40B4-BE49-F238E27FC236}">
                      <a16:creationId xmlns:a16="http://schemas.microsoft.com/office/drawing/2014/main" xmlns="" id="{B2403C48-8B21-4537-8CAF-09FB4453F15A}"/>
                    </a:ext>
                  </a:extLst>
                </p:cNvPr>
                <p:cNvSpPr>
                  <a:spLocks/>
                </p:cNvSpPr>
                <p:nvPr/>
              </p:nvSpPr>
              <p:spPr bwMode="auto">
                <a:xfrm>
                  <a:off x="4706" y="3565"/>
                  <a:ext cx="4" cy="6"/>
                </a:xfrm>
                <a:custGeom>
                  <a:avLst/>
                  <a:gdLst>
                    <a:gd name="T0" fmla="*/ 2 w 9"/>
                    <a:gd name="T1" fmla="*/ 0 h 12"/>
                    <a:gd name="T2" fmla="*/ 2 w 9"/>
                    <a:gd name="T3" fmla="*/ 0 h 12"/>
                    <a:gd name="T4" fmla="*/ 3 w 9"/>
                    <a:gd name="T5" fmla="*/ 0 h 12"/>
                    <a:gd name="T6" fmla="*/ 4 w 9"/>
                    <a:gd name="T7" fmla="*/ 1 h 12"/>
                    <a:gd name="T8" fmla="*/ 4 w 9"/>
                    <a:gd name="T9" fmla="*/ 2 h 12"/>
                    <a:gd name="T10" fmla="*/ 4 w 9"/>
                    <a:gd name="T11" fmla="*/ 3 h 12"/>
                    <a:gd name="T12" fmla="*/ 4 w 9"/>
                    <a:gd name="T13" fmla="*/ 3 h 12"/>
                    <a:gd name="T14" fmla="*/ 4 w 9"/>
                    <a:gd name="T15" fmla="*/ 4 h 12"/>
                    <a:gd name="T16" fmla="*/ 4 w 9"/>
                    <a:gd name="T17" fmla="*/ 5 h 12"/>
                    <a:gd name="T18" fmla="*/ 3 w 9"/>
                    <a:gd name="T19" fmla="*/ 6 h 12"/>
                    <a:gd name="T20" fmla="*/ 2 w 9"/>
                    <a:gd name="T21" fmla="*/ 6 h 12"/>
                    <a:gd name="T22" fmla="*/ 2 w 9"/>
                    <a:gd name="T23" fmla="*/ 6 h 12"/>
                    <a:gd name="T24" fmla="*/ 1 w 9"/>
                    <a:gd name="T25" fmla="*/ 6 h 12"/>
                    <a:gd name="T26" fmla="*/ 0 w 9"/>
                    <a:gd name="T27" fmla="*/ 5 h 12"/>
                    <a:gd name="T28" fmla="*/ 0 w 9"/>
                    <a:gd name="T29" fmla="*/ 4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5" y="0"/>
                      </a:moveTo>
                      <a:lnTo>
                        <a:pt x="5" y="0"/>
                      </a:lnTo>
                      <a:lnTo>
                        <a:pt x="6" y="0"/>
                      </a:lnTo>
                      <a:lnTo>
                        <a:pt x="8" y="1"/>
                      </a:lnTo>
                      <a:lnTo>
                        <a:pt x="9" y="3"/>
                      </a:lnTo>
                      <a:lnTo>
                        <a:pt x="9" y="5"/>
                      </a:lnTo>
                      <a:lnTo>
                        <a:pt x="9" y="8"/>
                      </a:lnTo>
                      <a:lnTo>
                        <a:pt x="8" y="10"/>
                      </a:lnTo>
                      <a:lnTo>
                        <a:pt x="6" y="12"/>
                      </a:lnTo>
                      <a:lnTo>
                        <a:pt x="5" y="12"/>
                      </a:lnTo>
                      <a:lnTo>
                        <a:pt x="2" y="12"/>
                      </a:lnTo>
                      <a:lnTo>
                        <a:pt x="1" y="10"/>
                      </a:lnTo>
                      <a:lnTo>
                        <a:pt x="0" y="8"/>
                      </a:lnTo>
                      <a:lnTo>
                        <a:pt x="0" y="5"/>
                      </a:lnTo>
                      <a:lnTo>
                        <a:pt x="0" y="3"/>
                      </a:lnTo>
                      <a:lnTo>
                        <a:pt x="1" y="1"/>
                      </a:lnTo>
                      <a:lnTo>
                        <a:pt x="2"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0" name="Freeform 1328">
                  <a:extLst>
                    <a:ext uri="{FF2B5EF4-FFF2-40B4-BE49-F238E27FC236}">
                      <a16:creationId xmlns:a16="http://schemas.microsoft.com/office/drawing/2014/main" xmlns="" id="{A23B2CA8-4D84-45DB-BE5F-D4E28E38037B}"/>
                    </a:ext>
                  </a:extLst>
                </p:cNvPr>
                <p:cNvSpPr>
                  <a:spLocks/>
                </p:cNvSpPr>
                <p:nvPr/>
              </p:nvSpPr>
              <p:spPr bwMode="auto">
                <a:xfrm>
                  <a:off x="4706" y="3574"/>
                  <a:ext cx="4" cy="7"/>
                </a:xfrm>
                <a:custGeom>
                  <a:avLst/>
                  <a:gdLst>
                    <a:gd name="T0" fmla="*/ 2 w 9"/>
                    <a:gd name="T1" fmla="*/ 0 h 13"/>
                    <a:gd name="T2" fmla="*/ 3 w 9"/>
                    <a:gd name="T3" fmla="*/ 1 h 13"/>
                    <a:gd name="T4" fmla="*/ 4 w 9"/>
                    <a:gd name="T5" fmla="*/ 1 h 13"/>
                    <a:gd name="T6" fmla="*/ 4 w 9"/>
                    <a:gd name="T7" fmla="*/ 2 h 13"/>
                    <a:gd name="T8" fmla="*/ 4 w 9"/>
                    <a:gd name="T9" fmla="*/ 4 h 13"/>
                    <a:gd name="T10" fmla="*/ 4 w 9"/>
                    <a:gd name="T11" fmla="*/ 5 h 13"/>
                    <a:gd name="T12" fmla="*/ 4 w 9"/>
                    <a:gd name="T13" fmla="*/ 6 h 13"/>
                    <a:gd name="T14" fmla="*/ 3 w 9"/>
                    <a:gd name="T15" fmla="*/ 6 h 13"/>
                    <a:gd name="T16" fmla="*/ 2 w 9"/>
                    <a:gd name="T17" fmla="*/ 7 h 13"/>
                    <a:gd name="T18" fmla="*/ 1 w 9"/>
                    <a:gd name="T19" fmla="*/ 6 h 13"/>
                    <a:gd name="T20" fmla="*/ 0 w 9"/>
                    <a:gd name="T21" fmla="*/ 6 h 13"/>
                    <a:gd name="T22" fmla="*/ 0 w 9"/>
                    <a:gd name="T23" fmla="*/ 5 h 13"/>
                    <a:gd name="T24" fmla="*/ 0 w 9"/>
                    <a:gd name="T25" fmla="*/ 4 h 13"/>
                    <a:gd name="T26" fmla="*/ 0 w 9"/>
                    <a:gd name="T27" fmla="*/ 2 h 13"/>
                    <a:gd name="T28" fmla="*/ 0 w 9"/>
                    <a:gd name="T29" fmla="*/ 1 h 13"/>
                    <a:gd name="T30" fmla="*/ 1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2"/>
                      </a:lnTo>
                      <a:lnTo>
                        <a:pt x="9" y="4"/>
                      </a:lnTo>
                      <a:lnTo>
                        <a:pt x="9" y="7"/>
                      </a:lnTo>
                      <a:lnTo>
                        <a:pt x="9" y="9"/>
                      </a:lnTo>
                      <a:lnTo>
                        <a:pt x="8" y="11"/>
                      </a:lnTo>
                      <a:lnTo>
                        <a:pt x="6" y="12"/>
                      </a:lnTo>
                      <a:lnTo>
                        <a:pt x="5" y="13"/>
                      </a:lnTo>
                      <a:lnTo>
                        <a:pt x="2" y="12"/>
                      </a:lnTo>
                      <a:lnTo>
                        <a:pt x="1" y="11"/>
                      </a:lnTo>
                      <a:lnTo>
                        <a:pt x="0" y="9"/>
                      </a:lnTo>
                      <a:lnTo>
                        <a:pt x="0" y="7"/>
                      </a:lnTo>
                      <a:lnTo>
                        <a:pt x="0" y="4"/>
                      </a:lnTo>
                      <a:lnTo>
                        <a:pt x="1" y="2"/>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1" name="Freeform 1329">
                  <a:extLst>
                    <a:ext uri="{FF2B5EF4-FFF2-40B4-BE49-F238E27FC236}">
                      <a16:creationId xmlns:a16="http://schemas.microsoft.com/office/drawing/2014/main" xmlns="" id="{BC495971-7C11-438E-B6AF-8D6A710B6818}"/>
                    </a:ext>
                  </a:extLst>
                </p:cNvPr>
                <p:cNvSpPr>
                  <a:spLocks/>
                </p:cNvSpPr>
                <p:nvPr/>
              </p:nvSpPr>
              <p:spPr bwMode="auto">
                <a:xfrm>
                  <a:off x="4706" y="3574"/>
                  <a:ext cx="4" cy="7"/>
                </a:xfrm>
                <a:custGeom>
                  <a:avLst/>
                  <a:gdLst>
                    <a:gd name="T0" fmla="*/ 2 w 9"/>
                    <a:gd name="T1" fmla="*/ 0 h 13"/>
                    <a:gd name="T2" fmla="*/ 2 w 9"/>
                    <a:gd name="T3" fmla="*/ 0 h 13"/>
                    <a:gd name="T4" fmla="*/ 3 w 9"/>
                    <a:gd name="T5" fmla="*/ 1 h 13"/>
                    <a:gd name="T6" fmla="*/ 4 w 9"/>
                    <a:gd name="T7" fmla="*/ 1 h 13"/>
                    <a:gd name="T8" fmla="*/ 4 w 9"/>
                    <a:gd name="T9" fmla="*/ 2 h 13"/>
                    <a:gd name="T10" fmla="*/ 4 w 9"/>
                    <a:gd name="T11" fmla="*/ 4 h 13"/>
                    <a:gd name="T12" fmla="*/ 4 w 9"/>
                    <a:gd name="T13" fmla="*/ 4 h 13"/>
                    <a:gd name="T14" fmla="*/ 4 w 9"/>
                    <a:gd name="T15" fmla="*/ 5 h 13"/>
                    <a:gd name="T16" fmla="*/ 4 w 9"/>
                    <a:gd name="T17" fmla="*/ 6 h 13"/>
                    <a:gd name="T18" fmla="*/ 3 w 9"/>
                    <a:gd name="T19" fmla="*/ 6 h 13"/>
                    <a:gd name="T20" fmla="*/ 2 w 9"/>
                    <a:gd name="T21" fmla="*/ 7 h 13"/>
                    <a:gd name="T22" fmla="*/ 2 w 9"/>
                    <a:gd name="T23" fmla="*/ 7 h 13"/>
                    <a:gd name="T24" fmla="*/ 1 w 9"/>
                    <a:gd name="T25" fmla="*/ 6 h 13"/>
                    <a:gd name="T26" fmla="*/ 0 w 9"/>
                    <a:gd name="T27" fmla="*/ 6 h 13"/>
                    <a:gd name="T28" fmla="*/ 0 w 9"/>
                    <a:gd name="T29" fmla="*/ 5 h 13"/>
                    <a:gd name="T30" fmla="*/ 0 w 9"/>
                    <a:gd name="T31" fmla="*/ 4 h 13"/>
                    <a:gd name="T32" fmla="*/ 0 w 9"/>
                    <a:gd name="T33" fmla="*/ 4 h 13"/>
                    <a:gd name="T34" fmla="*/ 0 w 9"/>
                    <a:gd name="T35" fmla="*/ 2 h 13"/>
                    <a:gd name="T36" fmla="*/ 0 w 9"/>
                    <a:gd name="T37" fmla="*/ 1 h 13"/>
                    <a:gd name="T38" fmla="*/ 1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2"/>
                      </a:lnTo>
                      <a:lnTo>
                        <a:pt x="9" y="4"/>
                      </a:lnTo>
                      <a:lnTo>
                        <a:pt x="9" y="7"/>
                      </a:lnTo>
                      <a:lnTo>
                        <a:pt x="9" y="9"/>
                      </a:lnTo>
                      <a:lnTo>
                        <a:pt x="8" y="11"/>
                      </a:lnTo>
                      <a:lnTo>
                        <a:pt x="6" y="12"/>
                      </a:lnTo>
                      <a:lnTo>
                        <a:pt x="5" y="13"/>
                      </a:lnTo>
                      <a:lnTo>
                        <a:pt x="2" y="12"/>
                      </a:lnTo>
                      <a:lnTo>
                        <a:pt x="1" y="11"/>
                      </a:lnTo>
                      <a:lnTo>
                        <a:pt x="0" y="9"/>
                      </a:lnTo>
                      <a:lnTo>
                        <a:pt x="0" y="7"/>
                      </a:lnTo>
                      <a:lnTo>
                        <a:pt x="0" y="4"/>
                      </a:lnTo>
                      <a:lnTo>
                        <a:pt x="1" y="2"/>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2" name="Freeform 1330">
                  <a:extLst>
                    <a:ext uri="{FF2B5EF4-FFF2-40B4-BE49-F238E27FC236}">
                      <a16:creationId xmlns:a16="http://schemas.microsoft.com/office/drawing/2014/main" xmlns="" id="{3945F509-8693-47EB-B4D1-BE3656BBC18B}"/>
                    </a:ext>
                  </a:extLst>
                </p:cNvPr>
                <p:cNvSpPr>
                  <a:spLocks/>
                </p:cNvSpPr>
                <p:nvPr/>
              </p:nvSpPr>
              <p:spPr bwMode="auto">
                <a:xfrm>
                  <a:off x="4706" y="3585"/>
                  <a:ext cx="5" cy="7"/>
                </a:xfrm>
                <a:custGeom>
                  <a:avLst/>
                  <a:gdLst>
                    <a:gd name="T0" fmla="*/ 2 w 11"/>
                    <a:gd name="T1" fmla="*/ 0 h 13"/>
                    <a:gd name="T2" fmla="*/ 3 w 11"/>
                    <a:gd name="T3" fmla="*/ 1 h 13"/>
                    <a:gd name="T4" fmla="*/ 4 w 11"/>
                    <a:gd name="T5" fmla="*/ 1 h 13"/>
                    <a:gd name="T6" fmla="*/ 5 w 11"/>
                    <a:gd name="T7" fmla="*/ 2 h 13"/>
                    <a:gd name="T8" fmla="*/ 5 w 11"/>
                    <a:gd name="T9" fmla="*/ 3 h 13"/>
                    <a:gd name="T10" fmla="*/ 5 w 11"/>
                    <a:gd name="T11" fmla="*/ 4 h 13"/>
                    <a:gd name="T12" fmla="*/ 4 w 11"/>
                    <a:gd name="T13" fmla="*/ 6 h 13"/>
                    <a:gd name="T14" fmla="*/ 3 w 11"/>
                    <a:gd name="T15" fmla="*/ 6 h 13"/>
                    <a:gd name="T16" fmla="*/ 2 w 11"/>
                    <a:gd name="T17" fmla="*/ 7 h 13"/>
                    <a:gd name="T18" fmla="*/ 2 w 11"/>
                    <a:gd name="T19" fmla="*/ 6 h 13"/>
                    <a:gd name="T20" fmla="*/ 0 w 11"/>
                    <a:gd name="T21" fmla="*/ 6 h 13"/>
                    <a:gd name="T22" fmla="*/ 0 w 11"/>
                    <a:gd name="T23" fmla="*/ 4 h 13"/>
                    <a:gd name="T24" fmla="*/ 0 w 11"/>
                    <a:gd name="T25" fmla="*/ 3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6"/>
                      </a:lnTo>
                      <a:lnTo>
                        <a:pt x="11" y="8"/>
                      </a:lnTo>
                      <a:lnTo>
                        <a:pt x="9" y="11"/>
                      </a:lnTo>
                      <a:lnTo>
                        <a:pt x="7" y="12"/>
                      </a:lnTo>
                      <a:lnTo>
                        <a:pt x="5" y="13"/>
                      </a:lnTo>
                      <a:lnTo>
                        <a:pt x="4" y="12"/>
                      </a:lnTo>
                      <a:lnTo>
                        <a:pt x="1" y="11"/>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3" name="Freeform 1331">
                  <a:extLst>
                    <a:ext uri="{FF2B5EF4-FFF2-40B4-BE49-F238E27FC236}">
                      <a16:creationId xmlns:a16="http://schemas.microsoft.com/office/drawing/2014/main" xmlns="" id="{6AAA8281-E0BE-405B-8B76-E2A912E3232E}"/>
                    </a:ext>
                  </a:extLst>
                </p:cNvPr>
                <p:cNvSpPr>
                  <a:spLocks/>
                </p:cNvSpPr>
                <p:nvPr/>
              </p:nvSpPr>
              <p:spPr bwMode="auto">
                <a:xfrm>
                  <a:off x="4706" y="3585"/>
                  <a:ext cx="5" cy="7"/>
                </a:xfrm>
                <a:custGeom>
                  <a:avLst/>
                  <a:gdLst>
                    <a:gd name="T0" fmla="*/ 2 w 11"/>
                    <a:gd name="T1" fmla="*/ 0 h 13"/>
                    <a:gd name="T2" fmla="*/ 2 w 11"/>
                    <a:gd name="T3" fmla="*/ 0 h 13"/>
                    <a:gd name="T4" fmla="*/ 3 w 11"/>
                    <a:gd name="T5" fmla="*/ 1 h 13"/>
                    <a:gd name="T6" fmla="*/ 4 w 11"/>
                    <a:gd name="T7" fmla="*/ 1 h 13"/>
                    <a:gd name="T8" fmla="*/ 5 w 11"/>
                    <a:gd name="T9" fmla="*/ 2 h 13"/>
                    <a:gd name="T10" fmla="*/ 5 w 11"/>
                    <a:gd name="T11" fmla="*/ 3 h 13"/>
                    <a:gd name="T12" fmla="*/ 5 w 11"/>
                    <a:gd name="T13" fmla="*/ 3 h 13"/>
                    <a:gd name="T14" fmla="*/ 5 w 11"/>
                    <a:gd name="T15" fmla="*/ 4 h 13"/>
                    <a:gd name="T16" fmla="*/ 4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6"/>
                      </a:lnTo>
                      <a:lnTo>
                        <a:pt x="11" y="8"/>
                      </a:lnTo>
                      <a:lnTo>
                        <a:pt x="9" y="11"/>
                      </a:lnTo>
                      <a:lnTo>
                        <a:pt x="7" y="12"/>
                      </a:lnTo>
                      <a:lnTo>
                        <a:pt x="5" y="13"/>
                      </a:lnTo>
                      <a:lnTo>
                        <a:pt x="4" y="12"/>
                      </a:lnTo>
                      <a:lnTo>
                        <a:pt x="1" y="11"/>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4" name="Freeform 1332">
                  <a:extLst>
                    <a:ext uri="{FF2B5EF4-FFF2-40B4-BE49-F238E27FC236}">
                      <a16:creationId xmlns:a16="http://schemas.microsoft.com/office/drawing/2014/main" xmlns="" id="{2A98F5DB-3D02-4FD7-8E8C-700B2B193BA5}"/>
                    </a:ext>
                  </a:extLst>
                </p:cNvPr>
                <p:cNvSpPr>
                  <a:spLocks/>
                </p:cNvSpPr>
                <p:nvPr/>
              </p:nvSpPr>
              <p:spPr bwMode="auto">
                <a:xfrm>
                  <a:off x="4706" y="3596"/>
                  <a:ext cx="5" cy="6"/>
                </a:xfrm>
                <a:custGeom>
                  <a:avLst/>
                  <a:gdLst>
                    <a:gd name="T0" fmla="*/ 2 w 11"/>
                    <a:gd name="T1" fmla="*/ 0 h 12"/>
                    <a:gd name="T2" fmla="*/ 3 w 11"/>
                    <a:gd name="T3" fmla="*/ 1 h 12"/>
                    <a:gd name="T4" fmla="*/ 4 w 11"/>
                    <a:gd name="T5" fmla="*/ 1 h 12"/>
                    <a:gd name="T6" fmla="*/ 5 w 11"/>
                    <a:gd name="T7" fmla="*/ 3 h 12"/>
                    <a:gd name="T8" fmla="*/ 5 w 11"/>
                    <a:gd name="T9" fmla="*/ 3 h 12"/>
                    <a:gd name="T10" fmla="*/ 5 w 11"/>
                    <a:gd name="T11" fmla="*/ 5 h 12"/>
                    <a:gd name="T12" fmla="*/ 4 w 11"/>
                    <a:gd name="T13" fmla="*/ 6 h 12"/>
                    <a:gd name="T14" fmla="*/ 3 w 11"/>
                    <a:gd name="T15" fmla="*/ 6 h 12"/>
                    <a:gd name="T16" fmla="*/ 2 w 11"/>
                    <a:gd name="T17" fmla="*/ 6 h 12"/>
                    <a:gd name="T18" fmla="*/ 2 w 11"/>
                    <a:gd name="T19" fmla="*/ 6 h 12"/>
                    <a:gd name="T20" fmla="*/ 0 w 11"/>
                    <a:gd name="T21" fmla="*/ 6 h 12"/>
                    <a:gd name="T22" fmla="*/ 0 w 11"/>
                    <a:gd name="T23" fmla="*/ 5 h 12"/>
                    <a:gd name="T24" fmla="*/ 0 w 11"/>
                    <a:gd name="T25" fmla="*/ 3 h 12"/>
                    <a:gd name="T26" fmla="*/ 0 w 11"/>
                    <a:gd name="T27" fmla="*/ 3 h 12"/>
                    <a:gd name="T28" fmla="*/ 0 w 11"/>
                    <a:gd name="T29" fmla="*/ 1 h 12"/>
                    <a:gd name="T30" fmla="*/ 2 w 11"/>
                    <a:gd name="T31" fmla="*/ 1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1"/>
                      </a:lnTo>
                      <a:lnTo>
                        <a:pt x="9" y="2"/>
                      </a:lnTo>
                      <a:lnTo>
                        <a:pt x="11" y="5"/>
                      </a:lnTo>
                      <a:lnTo>
                        <a:pt x="11" y="7"/>
                      </a:lnTo>
                      <a:lnTo>
                        <a:pt x="11" y="9"/>
                      </a:lnTo>
                      <a:lnTo>
                        <a:pt x="9" y="11"/>
                      </a:lnTo>
                      <a:lnTo>
                        <a:pt x="7" y="12"/>
                      </a:lnTo>
                      <a:lnTo>
                        <a:pt x="5" y="12"/>
                      </a:lnTo>
                      <a:lnTo>
                        <a:pt x="4" y="12"/>
                      </a:lnTo>
                      <a:lnTo>
                        <a:pt x="1" y="11"/>
                      </a:lnTo>
                      <a:lnTo>
                        <a:pt x="0" y="9"/>
                      </a:lnTo>
                      <a:lnTo>
                        <a:pt x="0" y="7"/>
                      </a:lnTo>
                      <a:lnTo>
                        <a:pt x="0" y="5"/>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5" name="Freeform 1333">
                  <a:extLst>
                    <a:ext uri="{FF2B5EF4-FFF2-40B4-BE49-F238E27FC236}">
                      <a16:creationId xmlns:a16="http://schemas.microsoft.com/office/drawing/2014/main" xmlns="" id="{72B59BEA-0B6D-4ED0-BA07-89C971622901}"/>
                    </a:ext>
                  </a:extLst>
                </p:cNvPr>
                <p:cNvSpPr>
                  <a:spLocks/>
                </p:cNvSpPr>
                <p:nvPr/>
              </p:nvSpPr>
              <p:spPr bwMode="auto">
                <a:xfrm>
                  <a:off x="4706" y="3596"/>
                  <a:ext cx="5" cy="6"/>
                </a:xfrm>
                <a:custGeom>
                  <a:avLst/>
                  <a:gdLst>
                    <a:gd name="T0" fmla="*/ 2 w 11"/>
                    <a:gd name="T1" fmla="*/ 0 h 12"/>
                    <a:gd name="T2" fmla="*/ 2 w 11"/>
                    <a:gd name="T3" fmla="*/ 0 h 12"/>
                    <a:gd name="T4" fmla="*/ 3 w 11"/>
                    <a:gd name="T5" fmla="*/ 1 h 12"/>
                    <a:gd name="T6" fmla="*/ 4 w 11"/>
                    <a:gd name="T7" fmla="*/ 1 h 12"/>
                    <a:gd name="T8" fmla="*/ 5 w 11"/>
                    <a:gd name="T9" fmla="*/ 3 h 12"/>
                    <a:gd name="T10" fmla="*/ 5 w 11"/>
                    <a:gd name="T11" fmla="*/ 3 h 12"/>
                    <a:gd name="T12" fmla="*/ 5 w 11"/>
                    <a:gd name="T13" fmla="*/ 3 h 12"/>
                    <a:gd name="T14" fmla="*/ 5 w 11"/>
                    <a:gd name="T15" fmla="*/ 5 h 12"/>
                    <a:gd name="T16" fmla="*/ 4 w 11"/>
                    <a:gd name="T17" fmla="*/ 6 h 12"/>
                    <a:gd name="T18" fmla="*/ 3 w 11"/>
                    <a:gd name="T19" fmla="*/ 6 h 12"/>
                    <a:gd name="T20" fmla="*/ 2 w 11"/>
                    <a:gd name="T21" fmla="*/ 6 h 12"/>
                    <a:gd name="T22" fmla="*/ 2 w 11"/>
                    <a:gd name="T23" fmla="*/ 6 h 12"/>
                    <a:gd name="T24" fmla="*/ 2 w 11"/>
                    <a:gd name="T25" fmla="*/ 6 h 12"/>
                    <a:gd name="T26" fmla="*/ 0 w 11"/>
                    <a:gd name="T27" fmla="*/ 6 h 12"/>
                    <a:gd name="T28" fmla="*/ 0 w 11"/>
                    <a:gd name="T29" fmla="*/ 5 h 12"/>
                    <a:gd name="T30" fmla="*/ 0 w 11"/>
                    <a:gd name="T31" fmla="*/ 3 h 12"/>
                    <a:gd name="T32" fmla="*/ 0 w 11"/>
                    <a:gd name="T33" fmla="*/ 3 h 12"/>
                    <a:gd name="T34" fmla="*/ 0 w 11"/>
                    <a:gd name="T35" fmla="*/ 3 h 12"/>
                    <a:gd name="T36" fmla="*/ 0 w 11"/>
                    <a:gd name="T37" fmla="*/ 1 h 12"/>
                    <a:gd name="T38" fmla="*/ 2 w 11"/>
                    <a:gd name="T39" fmla="*/ 1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1"/>
                      </a:lnTo>
                      <a:lnTo>
                        <a:pt x="9" y="2"/>
                      </a:lnTo>
                      <a:lnTo>
                        <a:pt x="11" y="5"/>
                      </a:lnTo>
                      <a:lnTo>
                        <a:pt x="11" y="7"/>
                      </a:lnTo>
                      <a:lnTo>
                        <a:pt x="11" y="9"/>
                      </a:lnTo>
                      <a:lnTo>
                        <a:pt x="9" y="11"/>
                      </a:lnTo>
                      <a:lnTo>
                        <a:pt x="7" y="12"/>
                      </a:lnTo>
                      <a:lnTo>
                        <a:pt x="5" y="12"/>
                      </a:lnTo>
                      <a:lnTo>
                        <a:pt x="4" y="12"/>
                      </a:lnTo>
                      <a:lnTo>
                        <a:pt x="1" y="11"/>
                      </a:lnTo>
                      <a:lnTo>
                        <a:pt x="0" y="9"/>
                      </a:lnTo>
                      <a:lnTo>
                        <a:pt x="0" y="7"/>
                      </a:lnTo>
                      <a:lnTo>
                        <a:pt x="0" y="5"/>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6" name="Freeform 1334">
                  <a:extLst>
                    <a:ext uri="{FF2B5EF4-FFF2-40B4-BE49-F238E27FC236}">
                      <a16:creationId xmlns:a16="http://schemas.microsoft.com/office/drawing/2014/main" xmlns="" id="{6745560A-317E-4437-842D-A6DC3E94E2B6}"/>
                    </a:ext>
                  </a:extLst>
                </p:cNvPr>
                <p:cNvSpPr>
                  <a:spLocks/>
                </p:cNvSpPr>
                <p:nvPr/>
              </p:nvSpPr>
              <p:spPr bwMode="auto">
                <a:xfrm>
                  <a:off x="4706" y="3606"/>
                  <a:ext cx="5" cy="6"/>
                </a:xfrm>
                <a:custGeom>
                  <a:avLst/>
                  <a:gdLst>
                    <a:gd name="T0" fmla="*/ 2 w 11"/>
                    <a:gd name="T1" fmla="*/ 0 h 12"/>
                    <a:gd name="T2" fmla="*/ 3 w 11"/>
                    <a:gd name="T3" fmla="*/ 0 h 12"/>
                    <a:gd name="T4" fmla="*/ 4 w 11"/>
                    <a:gd name="T5" fmla="*/ 1 h 12"/>
                    <a:gd name="T6" fmla="*/ 5 w 11"/>
                    <a:gd name="T7" fmla="*/ 2 h 12"/>
                    <a:gd name="T8" fmla="*/ 5 w 11"/>
                    <a:gd name="T9" fmla="*/ 3 h 12"/>
                    <a:gd name="T10" fmla="*/ 5 w 11"/>
                    <a:gd name="T11" fmla="*/ 3 h 12"/>
                    <a:gd name="T12" fmla="*/ 4 w 11"/>
                    <a:gd name="T13" fmla="*/ 5 h 12"/>
                    <a:gd name="T14" fmla="*/ 3 w 11"/>
                    <a:gd name="T15" fmla="*/ 5 h 12"/>
                    <a:gd name="T16" fmla="*/ 2 w 11"/>
                    <a:gd name="T17" fmla="*/ 6 h 12"/>
                    <a:gd name="T18" fmla="*/ 2 w 11"/>
                    <a:gd name="T19" fmla="*/ 5 h 12"/>
                    <a:gd name="T20" fmla="*/ 0 w 11"/>
                    <a:gd name="T21" fmla="*/ 5 h 12"/>
                    <a:gd name="T22" fmla="*/ 0 w 11"/>
                    <a:gd name="T23" fmla="*/ 3 h 12"/>
                    <a:gd name="T24" fmla="*/ 0 w 11"/>
                    <a:gd name="T25" fmla="*/ 3 h 12"/>
                    <a:gd name="T26" fmla="*/ 0 w 11"/>
                    <a:gd name="T27" fmla="*/ 2 h 12"/>
                    <a:gd name="T28" fmla="*/ 0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7"/>
                      </a:lnTo>
                      <a:lnTo>
                        <a:pt x="9" y="9"/>
                      </a:lnTo>
                      <a:lnTo>
                        <a:pt x="7" y="10"/>
                      </a:lnTo>
                      <a:lnTo>
                        <a:pt x="5" y="12"/>
                      </a:lnTo>
                      <a:lnTo>
                        <a:pt x="4" y="10"/>
                      </a:lnTo>
                      <a:lnTo>
                        <a:pt x="1" y="9"/>
                      </a:lnTo>
                      <a:lnTo>
                        <a:pt x="0" y="7"/>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7" name="Freeform 1335">
                  <a:extLst>
                    <a:ext uri="{FF2B5EF4-FFF2-40B4-BE49-F238E27FC236}">
                      <a16:creationId xmlns:a16="http://schemas.microsoft.com/office/drawing/2014/main" xmlns="" id="{6FA3EAC8-171D-49B0-BAF6-7E26CAB5F87E}"/>
                    </a:ext>
                  </a:extLst>
                </p:cNvPr>
                <p:cNvSpPr>
                  <a:spLocks/>
                </p:cNvSpPr>
                <p:nvPr/>
              </p:nvSpPr>
              <p:spPr bwMode="auto">
                <a:xfrm>
                  <a:off x="4706" y="3606"/>
                  <a:ext cx="5" cy="6"/>
                </a:xfrm>
                <a:custGeom>
                  <a:avLst/>
                  <a:gdLst>
                    <a:gd name="T0" fmla="*/ 2 w 11"/>
                    <a:gd name="T1" fmla="*/ 0 h 12"/>
                    <a:gd name="T2" fmla="*/ 2 w 11"/>
                    <a:gd name="T3" fmla="*/ 0 h 12"/>
                    <a:gd name="T4" fmla="*/ 3 w 11"/>
                    <a:gd name="T5" fmla="*/ 0 h 12"/>
                    <a:gd name="T6" fmla="*/ 4 w 11"/>
                    <a:gd name="T7" fmla="*/ 1 h 12"/>
                    <a:gd name="T8" fmla="*/ 5 w 11"/>
                    <a:gd name="T9" fmla="*/ 2 h 12"/>
                    <a:gd name="T10" fmla="*/ 5 w 11"/>
                    <a:gd name="T11" fmla="*/ 3 h 12"/>
                    <a:gd name="T12" fmla="*/ 5 w 11"/>
                    <a:gd name="T13" fmla="*/ 3 h 12"/>
                    <a:gd name="T14" fmla="*/ 5 w 11"/>
                    <a:gd name="T15" fmla="*/ 3 h 12"/>
                    <a:gd name="T16" fmla="*/ 4 w 11"/>
                    <a:gd name="T17" fmla="*/ 5 h 12"/>
                    <a:gd name="T18" fmla="*/ 3 w 11"/>
                    <a:gd name="T19" fmla="*/ 5 h 12"/>
                    <a:gd name="T20" fmla="*/ 2 w 11"/>
                    <a:gd name="T21" fmla="*/ 6 h 12"/>
                    <a:gd name="T22" fmla="*/ 2 w 11"/>
                    <a:gd name="T23" fmla="*/ 6 h 12"/>
                    <a:gd name="T24" fmla="*/ 2 w 11"/>
                    <a:gd name="T25" fmla="*/ 5 h 12"/>
                    <a:gd name="T26" fmla="*/ 0 w 11"/>
                    <a:gd name="T27" fmla="*/ 5 h 12"/>
                    <a:gd name="T28" fmla="*/ 0 w 11"/>
                    <a:gd name="T29" fmla="*/ 3 h 12"/>
                    <a:gd name="T30" fmla="*/ 0 w 11"/>
                    <a:gd name="T31" fmla="*/ 3 h 12"/>
                    <a:gd name="T32" fmla="*/ 0 w 11"/>
                    <a:gd name="T33" fmla="*/ 3 h 12"/>
                    <a:gd name="T34" fmla="*/ 0 w 11"/>
                    <a:gd name="T35" fmla="*/ 2 h 12"/>
                    <a:gd name="T36" fmla="*/ 0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7"/>
                      </a:lnTo>
                      <a:lnTo>
                        <a:pt x="9" y="9"/>
                      </a:lnTo>
                      <a:lnTo>
                        <a:pt x="7" y="10"/>
                      </a:lnTo>
                      <a:lnTo>
                        <a:pt x="5" y="12"/>
                      </a:lnTo>
                      <a:lnTo>
                        <a:pt x="4" y="10"/>
                      </a:lnTo>
                      <a:lnTo>
                        <a:pt x="1" y="9"/>
                      </a:lnTo>
                      <a:lnTo>
                        <a:pt x="0" y="7"/>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8" name="Freeform 1336">
                  <a:extLst>
                    <a:ext uri="{FF2B5EF4-FFF2-40B4-BE49-F238E27FC236}">
                      <a16:creationId xmlns:a16="http://schemas.microsoft.com/office/drawing/2014/main" xmlns="" id="{3C330177-B651-4754-AF22-02800E9C3A62}"/>
                    </a:ext>
                  </a:extLst>
                </p:cNvPr>
                <p:cNvSpPr>
                  <a:spLocks/>
                </p:cNvSpPr>
                <p:nvPr/>
              </p:nvSpPr>
              <p:spPr bwMode="auto">
                <a:xfrm>
                  <a:off x="4706" y="3616"/>
                  <a:ext cx="5" cy="6"/>
                </a:xfrm>
                <a:custGeom>
                  <a:avLst/>
                  <a:gdLst>
                    <a:gd name="T0" fmla="*/ 2 w 11"/>
                    <a:gd name="T1" fmla="*/ 0 h 13"/>
                    <a:gd name="T2" fmla="*/ 3 w 11"/>
                    <a:gd name="T3" fmla="*/ 0 h 13"/>
                    <a:gd name="T4" fmla="*/ 4 w 11"/>
                    <a:gd name="T5" fmla="*/ 1 h 13"/>
                    <a:gd name="T6" fmla="*/ 5 w 11"/>
                    <a:gd name="T7" fmla="*/ 2 h 13"/>
                    <a:gd name="T8" fmla="*/ 5 w 11"/>
                    <a:gd name="T9" fmla="*/ 3 h 13"/>
                    <a:gd name="T10" fmla="*/ 5 w 11"/>
                    <a:gd name="T11" fmla="*/ 4 h 13"/>
                    <a:gd name="T12" fmla="*/ 4 w 11"/>
                    <a:gd name="T13" fmla="*/ 5 h 13"/>
                    <a:gd name="T14" fmla="*/ 3 w 11"/>
                    <a:gd name="T15" fmla="*/ 6 h 13"/>
                    <a:gd name="T16" fmla="*/ 2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7"/>
                      </a:lnTo>
                      <a:lnTo>
                        <a:pt x="11" y="9"/>
                      </a:lnTo>
                      <a:lnTo>
                        <a:pt x="9" y="11"/>
                      </a:lnTo>
                      <a:lnTo>
                        <a:pt x="7" y="12"/>
                      </a:lnTo>
                      <a:lnTo>
                        <a:pt x="5" y="13"/>
                      </a:lnTo>
                      <a:lnTo>
                        <a:pt x="4" y="12"/>
                      </a:lnTo>
                      <a:lnTo>
                        <a:pt x="1" y="11"/>
                      </a:lnTo>
                      <a:lnTo>
                        <a:pt x="0" y="9"/>
                      </a:lnTo>
                      <a:lnTo>
                        <a:pt x="0" y="7"/>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9" name="Freeform 1337">
                  <a:extLst>
                    <a:ext uri="{FF2B5EF4-FFF2-40B4-BE49-F238E27FC236}">
                      <a16:creationId xmlns:a16="http://schemas.microsoft.com/office/drawing/2014/main" xmlns="" id="{F9DD64CB-8468-4881-9759-27485CF37495}"/>
                    </a:ext>
                  </a:extLst>
                </p:cNvPr>
                <p:cNvSpPr>
                  <a:spLocks/>
                </p:cNvSpPr>
                <p:nvPr/>
              </p:nvSpPr>
              <p:spPr bwMode="auto">
                <a:xfrm>
                  <a:off x="4706" y="3616"/>
                  <a:ext cx="5" cy="6"/>
                </a:xfrm>
                <a:custGeom>
                  <a:avLst/>
                  <a:gdLst>
                    <a:gd name="T0" fmla="*/ 2 w 11"/>
                    <a:gd name="T1" fmla="*/ 0 h 13"/>
                    <a:gd name="T2" fmla="*/ 2 w 11"/>
                    <a:gd name="T3" fmla="*/ 0 h 13"/>
                    <a:gd name="T4" fmla="*/ 3 w 11"/>
                    <a:gd name="T5" fmla="*/ 0 h 13"/>
                    <a:gd name="T6" fmla="*/ 4 w 11"/>
                    <a:gd name="T7" fmla="*/ 1 h 13"/>
                    <a:gd name="T8" fmla="*/ 5 w 11"/>
                    <a:gd name="T9" fmla="*/ 2 h 13"/>
                    <a:gd name="T10" fmla="*/ 5 w 11"/>
                    <a:gd name="T11" fmla="*/ 3 h 13"/>
                    <a:gd name="T12" fmla="*/ 5 w 11"/>
                    <a:gd name="T13" fmla="*/ 3 h 13"/>
                    <a:gd name="T14" fmla="*/ 5 w 11"/>
                    <a:gd name="T15" fmla="*/ 4 h 13"/>
                    <a:gd name="T16" fmla="*/ 4 w 11"/>
                    <a:gd name="T17" fmla="*/ 5 h 13"/>
                    <a:gd name="T18" fmla="*/ 3 w 11"/>
                    <a:gd name="T19" fmla="*/ 6 h 13"/>
                    <a:gd name="T20" fmla="*/ 2 w 11"/>
                    <a:gd name="T21" fmla="*/ 6 h 13"/>
                    <a:gd name="T22" fmla="*/ 2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7"/>
                      </a:lnTo>
                      <a:lnTo>
                        <a:pt x="11" y="9"/>
                      </a:lnTo>
                      <a:lnTo>
                        <a:pt x="9" y="11"/>
                      </a:lnTo>
                      <a:lnTo>
                        <a:pt x="7" y="12"/>
                      </a:lnTo>
                      <a:lnTo>
                        <a:pt x="5" y="13"/>
                      </a:lnTo>
                      <a:lnTo>
                        <a:pt x="4" y="12"/>
                      </a:lnTo>
                      <a:lnTo>
                        <a:pt x="1" y="11"/>
                      </a:lnTo>
                      <a:lnTo>
                        <a:pt x="0" y="9"/>
                      </a:lnTo>
                      <a:lnTo>
                        <a:pt x="0" y="7"/>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0" name="Freeform 1338">
                  <a:extLst>
                    <a:ext uri="{FF2B5EF4-FFF2-40B4-BE49-F238E27FC236}">
                      <a16:creationId xmlns:a16="http://schemas.microsoft.com/office/drawing/2014/main" xmlns="" id="{0695883D-F9D9-4847-899B-9C178E71A4F9}"/>
                    </a:ext>
                  </a:extLst>
                </p:cNvPr>
                <p:cNvSpPr>
                  <a:spLocks/>
                </p:cNvSpPr>
                <p:nvPr/>
              </p:nvSpPr>
              <p:spPr bwMode="auto">
                <a:xfrm>
                  <a:off x="4706" y="3626"/>
                  <a:ext cx="5" cy="6"/>
                </a:xfrm>
                <a:custGeom>
                  <a:avLst/>
                  <a:gdLst>
                    <a:gd name="T0" fmla="*/ 3 w 10"/>
                    <a:gd name="T1" fmla="*/ 0 h 11"/>
                    <a:gd name="T2" fmla="*/ 3 w 10"/>
                    <a:gd name="T3" fmla="*/ 0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1" name="Freeform 1339">
                  <a:extLst>
                    <a:ext uri="{FF2B5EF4-FFF2-40B4-BE49-F238E27FC236}">
                      <a16:creationId xmlns:a16="http://schemas.microsoft.com/office/drawing/2014/main" xmlns="" id="{5AD2534E-0C56-4370-B214-C41C77F01ADF}"/>
                    </a:ext>
                  </a:extLst>
                </p:cNvPr>
                <p:cNvSpPr>
                  <a:spLocks/>
                </p:cNvSpPr>
                <p:nvPr/>
              </p:nvSpPr>
              <p:spPr bwMode="auto">
                <a:xfrm>
                  <a:off x="4706" y="3626"/>
                  <a:ext cx="5" cy="6"/>
                </a:xfrm>
                <a:custGeom>
                  <a:avLst/>
                  <a:gdLst>
                    <a:gd name="T0" fmla="*/ 3 w 10"/>
                    <a:gd name="T1" fmla="*/ 0 h 11"/>
                    <a:gd name="T2" fmla="*/ 3 w 10"/>
                    <a:gd name="T3" fmla="*/ 0 h 11"/>
                    <a:gd name="T4" fmla="*/ 3 w 10"/>
                    <a:gd name="T5" fmla="*/ 0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2" name="Freeform 1340">
                  <a:extLst>
                    <a:ext uri="{FF2B5EF4-FFF2-40B4-BE49-F238E27FC236}">
                      <a16:creationId xmlns:a16="http://schemas.microsoft.com/office/drawing/2014/main" xmlns="" id="{82BB612E-C6BE-4B39-8BCD-73CEEF6070C8}"/>
                    </a:ext>
                  </a:extLst>
                </p:cNvPr>
                <p:cNvSpPr>
                  <a:spLocks/>
                </p:cNvSpPr>
                <p:nvPr/>
              </p:nvSpPr>
              <p:spPr bwMode="auto">
                <a:xfrm>
                  <a:off x="4706" y="3635"/>
                  <a:ext cx="5" cy="7"/>
                </a:xfrm>
                <a:custGeom>
                  <a:avLst/>
                  <a:gdLst>
                    <a:gd name="T0" fmla="*/ 3 w 10"/>
                    <a:gd name="T1" fmla="*/ 0 h 13"/>
                    <a:gd name="T2" fmla="*/ 3 w 10"/>
                    <a:gd name="T3" fmla="*/ 1 h 13"/>
                    <a:gd name="T4" fmla="*/ 4 w 10"/>
                    <a:gd name="T5" fmla="*/ 1 h 13"/>
                    <a:gd name="T6" fmla="*/ 5 w 10"/>
                    <a:gd name="T7" fmla="*/ 2 h 13"/>
                    <a:gd name="T8" fmla="*/ 5 w 10"/>
                    <a:gd name="T9" fmla="*/ 3 h 13"/>
                    <a:gd name="T10" fmla="*/ 5 w 10"/>
                    <a:gd name="T11" fmla="*/ 5 h 13"/>
                    <a:gd name="T12" fmla="*/ 4 w 10"/>
                    <a:gd name="T13" fmla="*/ 6 h 13"/>
                    <a:gd name="T14" fmla="*/ 3 w 10"/>
                    <a:gd name="T15" fmla="*/ 6 h 13"/>
                    <a:gd name="T16" fmla="*/ 3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3" name="Freeform 1341">
                  <a:extLst>
                    <a:ext uri="{FF2B5EF4-FFF2-40B4-BE49-F238E27FC236}">
                      <a16:creationId xmlns:a16="http://schemas.microsoft.com/office/drawing/2014/main" xmlns="" id="{B9A204CD-3794-4A97-A7B8-E60A7635DBCD}"/>
                    </a:ext>
                  </a:extLst>
                </p:cNvPr>
                <p:cNvSpPr>
                  <a:spLocks/>
                </p:cNvSpPr>
                <p:nvPr/>
              </p:nvSpPr>
              <p:spPr bwMode="auto">
                <a:xfrm>
                  <a:off x="4706" y="3635"/>
                  <a:ext cx="5" cy="7"/>
                </a:xfrm>
                <a:custGeom>
                  <a:avLst/>
                  <a:gdLst>
                    <a:gd name="T0" fmla="*/ 3 w 10"/>
                    <a:gd name="T1" fmla="*/ 0 h 13"/>
                    <a:gd name="T2" fmla="*/ 3 w 10"/>
                    <a:gd name="T3" fmla="*/ 0 h 13"/>
                    <a:gd name="T4" fmla="*/ 3 w 10"/>
                    <a:gd name="T5" fmla="*/ 1 h 13"/>
                    <a:gd name="T6" fmla="*/ 4 w 10"/>
                    <a:gd name="T7" fmla="*/ 1 h 13"/>
                    <a:gd name="T8" fmla="*/ 5 w 10"/>
                    <a:gd name="T9" fmla="*/ 2 h 13"/>
                    <a:gd name="T10" fmla="*/ 5 w 10"/>
                    <a:gd name="T11" fmla="*/ 3 h 13"/>
                    <a:gd name="T12" fmla="*/ 5 w 10"/>
                    <a:gd name="T13" fmla="*/ 3 h 13"/>
                    <a:gd name="T14" fmla="*/ 5 w 10"/>
                    <a:gd name="T15" fmla="*/ 5 h 13"/>
                    <a:gd name="T16" fmla="*/ 4 w 10"/>
                    <a:gd name="T17" fmla="*/ 6 h 13"/>
                    <a:gd name="T18" fmla="*/ 3 w 10"/>
                    <a:gd name="T19" fmla="*/ 6 h 13"/>
                    <a:gd name="T20" fmla="*/ 3 w 10"/>
                    <a:gd name="T21" fmla="*/ 7 h 13"/>
                    <a:gd name="T22" fmla="*/ 3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4" name="Freeform 1342">
                  <a:extLst>
                    <a:ext uri="{FF2B5EF4-FFF2-40B4-BE49-F238E27FC236}">
                      <a16:creationId xmlns:a16="http://schemas.microsoft.com/office/drawing/2014/main" xmlns="" id="{F325A6EE-BA65-47F9-900F-5C77108BDDFD}"/>
                    </a:ext>
                  </a:extLst>
                </p:cNvPr>
                <p:cNvSpPr>
                  <a:spLocks/>
                </p:cNvSpPr>
                <p:nvPr/>
              </p:nvSpPr>
              <p:spPr bwMode="auto">
                <a:xfrm>
                  <a:off x="4706" y="364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5" name="Freeform 1343">
                  <a:extLst>
                    <a:ext uri="{FF2B5EF4-FFF2-40B4-BE49-F238E27FC236}">
                      <a16:creationId xmlns:a16="http://schemas.microsoft.com/office/drawing/2014/main" xmlns="" id="{244D2E23-C5E5-4097-82A4-3F48F34CAAB4}"/>
                    </a:ext>
                  </a:extLst>
                </p:cNvPr>
                <p:cNvSpPr>
                  <a:spLocks/>
                </p:cNvSpPr>
                <p:nvPr/>
              </p:nvSpPr>
              <p:spPr bwMode="auto">
                <a:xfrm>
                  <a:off x="4706" y="364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6" name="Freeform 1344">
                  <a:extLst>
                    <a:ext uri="{FF2B5EF4-FFF2-40B4-BE49-F238E27FC236}">
                      <a16:creationId xmlns:a16="http://schemas.microsoft.com/office/drawing/2014/main" xmlns="" id="{5A3A5B6D-2550-46B1-92A5-A33E837301C5}"/>
                    </a:ext>
                  </a:extLst>
                </p:cNvPr>
                <p:cNvSpPr>
                  <a:spLocks/>
                </p:cNvSpPr>
                <p:nvPr/>
              </p:nvSpPr>
              <p:spPr bwMode="auto">
                <a:xfrm>
                  <a:off x="4706" y="365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4 h 12"/>
                    <a:gd name="T12" fmla="*/ 4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7" name="Freeform 1345">
                  <a:extLst>
                    <a:ext uri="{FF2B5EF4-FFF2-40B4-BE49-F238E27FC236}">
                      <a16:creationId xmlns:a16="http://schemas.microsoft.com/office/drawing/2014/main" xmlns="" id="{98BF9B22-AE07-4261-A250-3E7F829627E1}"/>
                    </a:ext>
                  </a:extLst>
                </p:cNvPr>
                <p:cNvSpPr>
                  <a:spLocks/>
                </p:cNvSpPr>
                <p:nvPr/>
              </p:nvSpPr>
              <p:spPr bwMode="auto">
                <a:xfrm>
                  <a:off x="4706" y="365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4 h 12"/>
                    <a:gd name="T16" fmla="*/ 4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8" name="Rectangle 1346">
                  <a:extLst>
                    <a:ext uri="{FF2B5EF4-FFF2-40B4-BE49-F238E27FC236}">
                      <a16:creationId xmlns:a16="http://schemas.microsoft.com/office/drawing/2014/main" xmlns="" id="{50C07945-8B90-4173-B993-D51ECCEA2A68}"/>
                    </a:ext>
                  </a:extLst>
                </p:cNvPr>
                <p:cNvSpPr>
                  <a:spLocks noChangeArrowheads="1"/>
                </p:cNvSpPr>
                <p:nvPr/>
              </p:nvSpPr>
              <p:spPr bwMode="auto">
                <a:xfrm>
                  <a:off x="4730"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9" name="Rectangle 1347">
                  <a:extLst>
                    <a:ext uri="{FF2B5EF4-FFF2-40B4-BE49-F238E27FC236}">
                      <a16:creationId xmlns:a16="http://schemas.microsoft.com/office/drawing/2014/main" xmlns="" id="{E9607421-75FB-447A-B880-B6EF10BE55E1}"/>
                    </a:ext>
                  </a:extLst>
                </p:cNvPr>
                <p:cNvSpPr>
                  <a:spLocks noChangeArrowheads="1"/>
                </p:cNvSpPr>
                <p:nvPr/>
              </p:nvSpPr>
              <p:spPr bwMode="auto">
                <a:xfrm>
                  <a:off x="4730"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0" name="Freeform 1348">
                  <a:extLst>
                    <a:ext uri="{FF2B5EF4-FFF2-40B4-BE49-F238E27FC236}">
                      <a16:creationId xmlns:a16="http://schemas.microsoft.com/office/drawing/2014/main" xmlns="" id="{AF975A23-3D94-4167-8492-836B512D5223}"/>
                    </a:ext>
                  </a:extLst>
                </p:cNvPr>
                <p:cNvSpPr>
                  <a:spLocks/>
                </p:cNvSpPr>
                <p:nvPr/>
              </p:nvSpPr>
              <p:spPr bwMode="auto">
                <a:xfrm>
                  <a:off x="4736" y="3426"/>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1" name="Freeform 1349">
                  <a:extLst>
                    <a:ext uri="{FF2B5EF4-FFF2-40B4-BE49-F238E27FC236}">
                      <a16:creationId xmlns:a16="http://schemas.microsoft.com/office/drawing/2014/main" xmlns="" id="{88CF472B-8A32-42BA-8327-3B0C1B4C3869}"/>
                    </a:ext>
                  </a:extLst>
                </p:cNvPr>
                <p:cNvSpPr>
                  <a:spLocks/>
                </p:cNvSpPr>
                <p:nvPr/>
              </p:nvSpPr>
              <p:spPr bwMode="auto">
                <a:xfrm>
                  <a:off x="4736" y="3426"/>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2" name="Freeform 1350">
                  <a:extLst>
                    <a:ext uri="{FF2B5EF4-FFF2-40B4-BE49-F238E27FC236}">
                      <a16:creationId xmlns:a16="http://schemas.microsoft.com/office/drawing/2014/main" xmlns="" id="{0B02A464-5982-4A4F-B7DE-5FDC29BD7BAD}"/>
                    </a:ext>
                  </a:extLst>
                </p:cNvPr>
                <p:cNvSpPr>
                  <a:spLocks/>
                </p:cNvSpPr>
                <p:nvPr/>
              </p:nvSpPr>
              <p:spPr bwMode="auto">
                <a:xfrm>
                  <a:off x="4736" y="3439"/>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6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6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1"/>
                      </a:lnTo>
                      <a:lnTo>
                        <a:pt x="19" y="12"/>
                      </a:lnTo>
                      <a:lnTo>
                        <a:pt x="15" y="14"/>
                      </a:lnTo>
                      <a:lnTo>
                        <a:pt x="11" y="14"/>
                      </a:lnTo>
                      <a:lnTo>
                        <a:pt x="6" y="14"/>
                      </a:lnTo>
                      <a:lnTo>
                        <a:pt x="4" y="12"/>
                      </a:lnTo>
                      <a:lnTo>
                        <a:pt x="1" y="11"/>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3" name="Freeform 1351">
                  <a:extLst>
                    <a:ext uri="{FF2B5EF4-FFF2-40B4-BE49-F238E27FC236}">
                      <a16:creationId xmlns:a16="http://schemas.microsoft.com/office/drawing/2014/main" xmlns="" id="{E8970493-8430-4DF1-8976-7CB3550610D6}"/>
                    </a:ext>
                  </a:extLst>
                </p:cNvPr>
                <p:cNvSpPr>
                  <a:spLocks/>
                </p:cNvSpPr>
                <p:nvPr/>
              </p:nvSpPr>
              <p:spPr bwMode="auto">
                <a:xfrm>
                  <a:off x="4736" y="3439"/>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6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6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1"/>
                      </a:lnTo>
                      <a:lnTo>
                        <a:pt x="19" y="12"/>
                      </a:lnTo>
                      <a:lnTo>
                        <a:pt x="15" y="14"/>
                      </a:lnTo>
                      <a:lnTo>
                        <a:pt x="11" y="14"/>
                      </a:lnTo>
                      <a:lnTo>
                        <a:pt x="6" y="14"/>
                      </a:lnTo>
                      <a:lnTo>
                        <a:pt x="4" y="12"/>
                      </a:lnTo>
                      <a:lnTo>
                        <a:pt x="1" y="11"/>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4" name="Freeform 1352">
                  <a:extLst>
                    <a:ext uri="{FF2B5EF4-FFF2-40B4-BE49-F238E27FC236}">
                      <a16:creationId xmlns:a16="http://schemas.microsoft.com/office/drawing/2014/main" xmlns="" id="{86936B8F-BE90-4637-AAA8-3CA467F6C134}"/>
                    </a:ext>
                  </a:extLst>
                </p:cNvPr>
                <p:cNvSpPr>
                  <a:spLocks/>
                </p:cNvSpPr>
                <p:nvPr/>
              </p:nvSpPr>
              <p:spPr bwMode="auto">
                <a:xfrm>
                  <a:off x="4736" y="3453"/>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0"/>
                      </a:lnTo>
                      <a:lnTo>
                        <a:pt x="19" y="12"/>
                      </a:lnTo>
                      <a:lnTo>
                        <a:pt x="15" y="13"/>
                      </a:lnTo>
                      <a:lnTo>
                        <a:pt x="11" y="14"/>
                      </a:lnTo>
                      <a:lnTo>
                        <a:pt x="6" y="13"/>
                      </a:lnTo>
                      <a:lnTo>
                        <a:pt x="4" y="12"/>
                      </a:lnTo>
                      <a:lnTo>
                        <a:pt x="1" y="10"/>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5" name="Freeform 1353">
                  <a:extLst>
                    <a:ext uri="{FF2B5EF4-FFF2-40B4-BE49-F238E27FC236}">
                      <a16:creationId xmlns:a16="http://schemas.microsoft.com/office/drawing/2014/main" xmlns="" id="{CE275A64-A900-4A1C-926E-3A0EF5AC2B00}"/>
                    </a:ext>
                  </a:extLst>
                </p:cNvPr>
                <p:cNvSpPr>
                  <a:spLocks/>
                </p:cNvSpPr>
                <p:nvPr/>
              </p:nvSpPr>
              <p:spPr bwMode="auto">
                <a:xfrm>
                  <a:off x="4736" y="3453"/>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0"/>
                      </a:lnTo>
                      <a:lnTo>
                        <a:pt x="19" y="12"/>
                      </a:lnTo>
                      <a:lnTo>
                        <a:pt x="15"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6" name="Freeform 1354">
                  <a:extLst>
                    <a:ext uri="{FF2B5EF4-FFF2-40B4-BE49-F238E27FC236}">
                      <a16:creationId xmlns:a16="http://schemas.microsoft.com/office/drawing/2014/main" xmlns="" id="{8BACE3B1-2277-499A-A359-12B35934B506}"/>
                    </a:ext>
                  </a:extLst>
                </p:cNvPr>
                <p:cNvSpPr>
                  <a:spLocks/>
                </p:cNvSpPr>
                <p:nvPr/>
              </p:nvSpPr>
              <p:spPr bwMode="auto">
                <a:xfrm>
                  <a:off x="4736" y="3466"/>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7" name="Freeform 1355">
                  <a:extLst>
                    <a:ext uri="{FF2B5EF4-FFF2-40B4-BE49-F238E27FC236}">
                      <a16:creationId xmlns:a16="http://schemas.microsoft.com/office/drawing/2014/main" xmlns="" id="{3DC70D6F-68DA-4F1D-A21B-1A879B1E7450}"/>
                    </a:ext>
                  </a:extLst>
                </p:cNvPr>
                <p:cNvSpPr>
                  <a:spLocks/>
                </p:cNvSpPr>
                <p:nvPr/>
              </p:nvSpPr>
              <p:spPr bwMode="auto">
                <a:xfrm>
                  <a:off x="4736" y="3466"/>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8" name="Freeform 1356">
                  <a:extLst>
                    <a:ext uri="{FF2B5EF4-FFF2-40B4-BE49-F238E27FC236}">
                      <a16:creationId xmlns:a16="http://schemas.microsoft.com/office/drawing/2014/main" xmlns="" id="{320A6B87-1A55-4E61-9188-E6388EA52531}"/>
                    </a:ext>
                  </a:extLst>
                </p:cNvPr>
                <p:cNvSpPr>
                  <a:spLocks/>
                </p:cNvSpPr>
                <p:nvPr/>
              </p:nvSpPr>
              <p:spPr bwMode="auto">
                <a:xfrm>
                  <a:off x="4736" y="3479"/>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5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5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7"/>
                      </a:lnTo>
                      <a:lnTo>
                        <a:pt x="21" y="10"/>
                      </a:lnTo>
                      <a:lnTo>
                        <a:pt x="19" y="13"/>
                      </a:lnTo>
                      <a:lnTo>
                        <a:pt x="15" y="14"/>
                      </a:lnTo>
                      <a:lnTo>
                        <a:pt x="11" y="15"/>
                      </a:lnTo>
                      <a:lnTo>
                        <a:pt x="6" y="14"/>
                      </a:lnTo>
                      <a:lnTo>
                        <a:pt x="4" y="13"/>
                      </a:lnTo>
                      <a:lnTo>
                        <a:pt x="1" y="10"/>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9" name="Freeform 1357">
                  <a:extLst>
                    <a:ext uri="{FF2B5EF4-FFF2-40B4-BE49-F238E27FC236}">
                      <a16:creationId xmlns:a16="http://schemas.microsoft.com/office/drawing/2014/main" xmlns="" id="{7D2A5D9F-D514-4EE1-90EE-AAC8C14CBDB4}"/>
                    </a:ext>
                  </a:extLst>
                </p:cNvPr>
                <p:cNvSpPr>
                  <a:spLocks/>
                </p:cNvSpPr>
                <p:nvPr/>
              </p:nvSpPr>
              <p:spPr bwMode="auto">
                <a:xfrm>
                  <a:off x="4736" y="3479"/>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7"/>
                      </a:lnTo>
                      <a:lnTo>
                        <a:pt x="21" y="10"/>
                      </a:lnTo>
                      <a:lnTo>
                        <a:pt x="19" y="13"/>
                      </a:lnTo>
                      <a:lnTo>
                        <a:pt x="15" y="14"/>
                      </a:lnTo>
                      <a:lnTo>
                        <a:pt x="11" y="15"/>
                      </a:lnTo>
                      <a:lnTo>
                        <a:pt x="6" y="14"/>
                      </a:lnTo>
                      <a:lnTo>
                        <a:pt x="4" y="13"/>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0" name="Freeform 1358">
                  <a:extLst>
                    <a:ext uri="{FF2B5EF4-FFF2-40B4-BE49-F238E27FC236}">
                      <a16:creationId xmlns:a16="http://schemas.microsoft.com/office/drawing/2014/main" xmlns="" id="{326FC31D-BA5F-462B-B370-27070277DD96}"/>
                    </a:ext>
                  </a:extLst>
                </p:cNvPr>
                <p:cNvSpPr>
                  <a:spLocks/>
                </p:cNvSpPr>
                <p:nvPr/>
              </p:nvSpPr>
              <p:spPr bwMode="auto">
                <a:xfrm>
                  <a:off x="4736" y="3493"/>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6 h 14"/>
                    <a:gd name="T16" fmla="*/ 6 w 22"/>
                    <a:gd name="T17" fmla="*/ 7 h 14"/>
                    <a:gd name="T18" fmla="*/ 3 w 22"/>
                    <a:gd name="T19" fmla="*/ 6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9"/>
                      </a:lnTo>
                      <a:lnTo>
                        <a:pt x="19" y="11"/>
                      </a:lnTo>
                      <a:lnTo>
                        <a:pt x="15" y="12"/>
                      </a:lnTo>
                      <a:lnTo>
                        <a:pt x="11" y="14"/>
                      </a:lnTo>
                      <a:lnTo>
                        <a:pt x="6" y="12"/>
                      </a:lnTo>
                      <a:lnTo>
                        <a:pt x="4" y="11"/>
                      </a:lnTo>
                      <a:lnTo>
                        <a:pt x="1" y="9"/>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1" name="Freeform 1359">
                  <a:extLst>
                    <a:ext uri="{FF2B5EF4-FFF2-40B4-BE49-F238E27FC236}">
                      <a16:creationId xmlns:a16="http://schemas.microsoft.com/office/drawing/2014/main" xmlns="" id="{AC783221-5726-4F9F-BD28-9E5031AE2112}"/>
                    </a:ext>
                  </a:extLst>
                </p:cNvPr>
                <p:cNvSpPr>
                  <a:spLocks/>
                </p:cNvSpPr>
                <p:nvPr/>
              </p:nvSpPr>
              <p:spPr bwMode="auto">
                <a:xfrm>
                  <a:off x="4736" y="3493"/>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6 h 14"/>
                    <a:gd name="T20" fmla="*/ 6 w 22"/>
                    <a:gd name="T21" fmla="*/ 7 h 14"/>
                    <a:gd name="T22" fmla="*/ 6 w 22"/>
                    <a:gd name="T23" fmla="*/ 7 h 14"/>
                    <a:gd name="T24" fmla="*/ 3 w 22"/>
                    <a:gd name="T25" fmla="*/ 6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9"/>
                      </a:lnTo>
                      <a:lnTo>
                        <a:pt x="19" y="11"/>
                      </a:lnTo>
                      <a:lnTo>
                        <a:pt x="15" y="12"/>
                      </a:lnTo>
                      <a:lnTo>
                        <a:pt x="11" y="14"/>
                      </a:lnTo>
                      <a:lnTo>
                        <a:pt x="6" y="12"/>
                      </a:lnTo>
                      <a:lnTo>
                        <a:pt x="4" y="11"/>
                      </a:lnTo>
                      <a:lnTo>
                        <a:pt x="1" y="9"/>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2" name="Freeform 1360">
                  <a:extLst>
                    <a:ext uri="{FF2B5EF4-FFF2-40B4-BE49-F238E27FC236}">
                      <a16:creationId xmlns:a16="http://schemas.microsoft.com/office/drawing/2014/main" xmlns="" id="{B045A5B2-8C38-432D-B84C-F2967B8AE88F}"/>
                    </a:ext>
                  </a:extLst>
                </p:cNvPr>
                <p:cNvSpPr>
                  <a:spLocks/>
                </p:cNvSpPr>
                <p:nvPr/>
              </p:nvSpPr>
              <p:spPr bwMode="auto">
                <a:xfrm>
                  <a:off x="4736" y="3505"/>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3" name="Freeform 1361">
                  <a:extLst>
                    <a:ext uri="{FF2B5EF4-FFF2-40B4-BE49-F238E27FC236}">
                      <a16:creationId xmlns:a16="http://schemas.microsoft.com/office/drawing/2014/main" xmlns="" id="{B702225C-F137-4548-8B15-21F2F637C8FF}"/>
                    </a:ext>
                  </a:extLst>
                </p:cNvPr>
                <p:cNvSpPr>
                  <a:spLocks/>
                </p:cNvSpPr>
                <p:nvPr/>
              </p:nvSpPr>
              <p:spPr bwMode="auto">
                <a:xfrm>
                  <a:off x="4736" y="3505"/>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4" name="Freeform 1362">
                  <a:extLst>
                    <a:ext uri="{FF2B5EF4-FFF2-40B4-BE49-F238E27FC236}">
                      <a16:creationId xmlns:a16="http://schemas.microsoft.com/office/drawing/2014/main" xmlns="" id="{563AF2C1-359C-4F1C-A487-1992B08577FC}"/>
                    </a:ext>
                  </a:extLst>
                </p:cNvPr>
                <p:cNvSpPr>
                  <a:spLocks/>
                </p:cNvSpPr>
                <p:nvPr/>
              </p:nvSpPr>
              <p:spPr bwMode="auto">
                <a:xfrm>
                  <a:off x="4736" y="3518"/>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5" name="Freeform 1363">
                  <a:extLst>
                    <a:ext uri="{FF2B5EF4-FFF2-40B4-BE49-F238E27FC236}">
                      <a16:creationId xmlns:a16="http://schemas.microsoft.com/office/drawing/2014/main" xmlns="" id="{E3B22CC6-E51E-4C45-AD38-64551DEB4847}"/>
                    </a:ext>
                  </a:extLst>
                </p:cNvPr>
                <p:cNvSpPr>
                  <a:spLocks/>
                </p:cNvSpPr>
                <p:nvPr/>
              </p:nvSpPr>
              <p:spPr bwMode="auto">
                <a:xfrm>
                  <a:off x="4736" y="3518"/>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6" name="Freeform 1364">
                  <a:extLst>
                    <a:ext uri="{FF2B5EF4-FFF2-40B4-BE49-F238E27FC236}">
                      <a16:creationId xmlns:a16="http://schemas.microsoft.com/office/drawing/2014/main" xmlns="" id="{DB23B20D-C771-4AF2-B3FB-C2A01FDAB960}"/>
                    </a:ext>
                  </a:extLst>
                </p:cNvPr>
                <p:cNvSpPr>
                  <a:spLocks/>
                </p:cNvSpPr>
                <p:nvPr/>
              </p:nvSpPr>
              <p:spPr bwMode="auto">
                <a:xfrm>
                  <a:off x="4736" y="3532"/>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7" name="Freeform 1365">
                  <a:extLst>
                    <a:ext uri="{FF2B5EF4-FFF2-40B4-BE49-F238E27FC236}">
                      <a16:creationId xmlns:a16="http://schemas.microsoft.com/office/drawing/2014/main" xmlns="" id="{587A0DB9-786D-40A4-9EE6-1199B479B448}"/>
                    </a:ext>
                  </a:extLst>
                </p:cNvPr>
                <p:cNvSpPr>
                  <a:spLocks/>
                </p:cNvSpPr>
                <p:nvPr/>
              </p:nvSpPr>
              <p:spPr bwMode="auto">
                <a:xfrm>
                  <a:off x="4736" y="3532"/>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8" name="Freeform 1366">
                  <a:extLst>
                    <a:ext uri="{FF2B5EF4-FFF2-40B4-BE49-F238E27FC236}">
                      <a16:creationId xmlns:a16="http://schemas.microsoft.com/office/drawing/2014/main" xmlns="" id="{3B22A684-039A-44F7-9231-12A7B1C1685A}"/>
                    </a:ext>
                  </a:extLst>
                </p:cNvPr>
                <p:cNvSpPr>
                  <a:spLocks/>
                </p:cNvSpPr>
                <p:nvPr/>
              </p:nvSpPr>
              <p:spPr bwMode="auto">
                <a:xfrm>
                  <a:off x="4736" y="3545"/>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9" name="Freeform 1367">
                  <a:extLst>
                    <a:ext uri="{FF2B5EF4-FFF2-40B4-BE49-F238E27FC236}">
                      <a16:creationId xmlns:a16="http://schemas.microsoft.com/office/drawing/2014/main" xmlns="" id="{346F3897-A744-4530-9933-D9B16E44FBB4}"/>
                    </a:ext>
                  </a:extLst>
                </p:cNvPr>
                <p:cNvSpPr>
                  <a:spLocks/>
                </p:cNvSpPr>
                <p:nvPr/>
              </p:nvSpPr>
              <p:spPr bwMode="auto">
                <a:xfrm>
                  <a:off x="4736" y="3545"/>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0" name="Freeform 1368">
                  <a:extLst>
                    <a:ext uri="{FF2B5EF4-FFF2-40B4-BE49-F238E27FC236}">
                      <a16:creationId xmlns:a16="http://schemas.microsoft.com/office/drawing/2014/main" xmlns="" id="{31D1B721-869A-405A-A251-02C949A5915E}"/>
                    </a:ext>
                  </a:extLst>
                </p:cNvPr>
                <p:cNvSpPr>
                  <a:spLocks/>
                </p:cNvSpPr>
                <p:nvPr/>
              </p:nvSpPr>
              <p:spPr bwMode="auto">
                <a:xfrm>
                  <a:off x="4736" y="3558"/>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1" name="Freeform 1369">
                  <a:extLst>
                    <a:ext uri="{FF2B5EF4-FFF2-40B4-BE49-F238E27FC236}">
                      <a16:creationId xmlns:a16="http://schemas.microsoft.com/office/drawing/2014/main" xmlns="" id="{30CCDD84-2A30-4E16-84DA-AE9CA12E1225}"/>
                    </a:ext>
                  </a:extLst>
                </p:cNvPr>
                <p:cNvSpPr>
                  <a:spLocks/>
                </p:cNvSpPr>
                <p:nvPr/>
              </p:nvSpPr>
              <p:spPr bwMode="auto">
                <a:xfrm>
                  <a:off x="4736" y="3558"/>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2" name="Freeform 1370">
                  <a:extLst>
                    <a:ext uri="{FF2B5EF4-FFF2-40B4-BE49-F238E27FC236}">
                      <a16:creationId xmlns:a16="http://schemas.microsoft.com/office/drawing/2014/main" xmlns="" id="{4593236A-EF92-4974-A6B1-2FA76D00226B}"/>
                    </a:ext>
                  </a:extLst>
                </p:cNvPr>
                <p:cNvSpPr>
                  <a:spLocks/>
                </p:cNvSpPr>
                <p:nvPr/>
              </p:nvSpPr>
              <p:spPr bwMode="auto">
                <a:xfrm>
                  <a:off x="4736" y="3571"/>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3" name="Freeform 1371">
                  <a:extLst>
                    <a:ext uri="{FF2B5EF4-FFF2-40B4-BE49-F238E27FC236}">
                      <a16:creationId xmlns:a16="http://schemas.microsoft.com/office/drawing/2014/main" xmlns="" id="{363A2DDA-936E-4DCE-B079-43797494FDCB}"/>
                    </a:ext>
                  </a:extLst>
                </p:cNvPr>
                <p:cNvSpPr>
                  <a:spLocks/>
                </p:cNvSpPr>
                <p:nvPr/>
              </p:nvSpPr>
              <p:spPr bwMode="auto">
                <a:xfrm>
                  <a:off x="4736" y="3571"/>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4" name="Freeform 1372">
                  <a:extLst>
                    <a:ext uri="{FF2B5EF4-FFF2-40B4-BE49-F238E27FC236}">
                      <a16:creationId xmlns:a16="http://schemas.microsoft.com/office/drawing/2014/main" xmlns="" id="{3E86DD90-4760-48E3-BC69-8C2092EF28A0}"/>
                    </a:ext>
                  </a:extLst>
                </p:cNvPr>
                <p:cNvSpPr>
                  <a:spLocks/>
                </p:cNvSpPr>
                <p:nvPr/>
              </p:nvSpPr>
              <p:spPr bwMode="auto">
                <a:xfrm>
                  <a:off x="4736" y="3584"/>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5" name="Freeform 1373">
                  <a:extLst>
                    <a:ext uri="{FF2B5EF4-FFF2-40B4-BE49-F238E27FC236}">
                      <a16:creationId xmlns:a16="http://schemas.microsoft.com/office/drawing/2014/main" xmlns="" id="{53EA54D2-446A-4D8D-A465-24D17E015190}"/>
                    </a:ext>
                  </a:extLst>
                </p:cNvPr>
                <p:cNvSpPr>
                  <a:spLocks/>
                </p:cNvSpPr>
                <p:nvPr/>
              </p:nvSpPr>
              <p:spPr bwMode="auto">
                <a:xfrm>
                  <a:off x="4736" y="3584"/>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6" name="Freeform 1374">
                  <a:extLst>
                    <a:ext uri="{FF2B5EF4-FFF2-40B4-BE49-F238E27FC236}">
                      <a16:creationId xmlns:a16="http://schemas.microsoft.com/office/drawing/2014/main" xmlns="" id="{626D0537-04AD-4FD1-AC3E-360A5A9A81D0}"/>
                    </a:ext>
                  </a:extLst>
                </p:cNvPr>
                <p:cNvSpPr>
                  <a:spLocks/>
                </p:cNvSpPr>
                <p:nvPr/>
              </p:nvSpPr>
              <p:spPr bwMode="auto">
                <a:xfrm>
                  <a:off x="4736" y="3597"/>
                  <a:ext cx="11" cy="8"/>
                </a:xfrm>
                <a:custGeom>
                  <a:avLst/>
                  <a:gdLst>
                    <a:gd name="T0" fmla="*/ 6 w 23"/>
                    <a:gd name="T1" fmla="*/ 0 h 16"/>
                    <a:gd name="T2" fmla="*/ 8 w 23"/>
                    <a:gd name="T3" fmla="*/ 1 h 16"/>
                    <a:gd name="T4" fmla="*/ 9 w 23"/>
                    <a:gd name="T5" fmla="*/ 1 h 16"/>
                    <a:gd name="T6" fmla="*/ 10 w 23"/>
                    <a:gd name="T7" fmla="*/ 2 h 16"/>
                    <a:gd name="T8" fmla="*/ 11 w 23"/>
                    <a:gd name="T9" fmla="*/ 4 h 16"/>
                    <a:gd name="T10" fmla="*/ 10 w 23"/>
                    <a:gd name="T11" fmla="*/ 5 h 16"/>
                    <a:gd name="T12" fmla="*/ 9 w 23"/>
                    <a:gd name="T13" fmla="*/ 6 h 16"/>
                    <a:gd name="T14" fmla="*/ 8 w 23"/>
                    <a:gd name="T15" fmla="*/ 7 h 16"/>
                    <a:gd name="T16" fmla="*/ 6 w 23"/>
                    <a:gd name="T17" fmla="*/ 8 h 16"/>
                    <a:gd name="T18" fmla="*/ 3 w 23"/>
                    <a:gd name="T19" fmla="*/ 7 h 16"/>
                    <a:gd name="T20" fmla="*/ 2 w 23"/>
                    <a:gd name="T21" fmla="*/ 6 h 16"/>
                    <a:gd name="T22" fmla="*/ 0 w 23"/>
                    <a:gd name="T23" fmla="*/ 5 h 16"/>
                    <a:gd name="T24" fmla="*/ 0 w 23"/>
                    <a:gd name="T25" fmla="*/ 4 h 16"/>
                    <a:gd name="T26" fmla="*/ 0 w 23"/>
                    <a:gd name="T27" fmla="*/ 2 h 16"/>
                    <a:gd name="T28" fmla="*/ 2 w 23"/>
                    <a:gd name="T29" fmla="*/ 1 h 16"/>
                    <a:gd name="T30" fmla="*/ 3 w 23"/>
                    <a:gd name="T31" fmla="*/ 1 h 16"/>
                    <a:gd name="T32" fmla="*/ 6 w 2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6"/>
                    <a:gd name="T53" fmla="*/ 23 w 23"/>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6">
                      <a:moveTo>
                        <a:pt x="12" y="0"/>
                      </a:moveTo>
                      <a:lnTo>
                        <a:pt x="17" y="2"/>
                      </a:lnTo>
                      <a:lnTo>
                        <a:pt x="19" y="3"/>
                      </a:lnTo>
                      <a:lnTo>
                        <a:pt x="21" y="5"/>
                      </a:lnTo>
                      <a:lnTo>
                        <a:pt x="23"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7" name="Freeform 1375">
                  <a:extLst>
                    <a:ext uri="{FF2B5EF4-FFF2-40B4-BE49-F238E27FC236}">
                      <a16:creationId xmlns:a16="http://schemas.microsoft.com/office/drawing/2014/main" xmlns="" id="{3DB6E1BB-09B8-4B2C-9C46-2154177F4B00}"/>
                    </a:ext>
                  </a:extLst>
                </p:cNvPr>
                <p:cNvSpPr>
                  <a:spLocks/>
                </p:cNvSpPr>
                <p:nvPr/>
              </p:nvSpPr>
              <p:spPr bwMode="auto">
                <a:xfrm>
                  <a:off x="4736" y="3597"/>
                  <a:ext cx="11" cy="8"/>
                </a:xfrm>
                <a:custGeom>
                  <a:avLst/>
                  <a:gdLst>
                    <a:gd name="T0" fmla="*/ 6 w 23"/>
                    <a:gd name="T1" fmla="*/ 0 h 16"/>
                    <a:gd name="T2" fmla="*/ 6 w 23"/>
                    <a:gd name="T3" fmla="*/ 0 h 16"/>
                    <a:gd name="T4" fmla="*/ 8 w 23"/>
                    <a:gd name="T5" fmla="*/ 1 h 16"/>
                    <a:gd name="T6" fmla="*/ 9 w 23"/>
                    <a:gd name="T7" fmla="*/ 1 h 16"/>
                    <a:gd name="T8" fmla="*/ 10 w 23"/>
                    <a:gd name="T9" fmla="*/ 2 h 16"/>
                    <a:gd name="T10" fmla="*/ 11 w 23"/>
                    <a:gd name="T11" fmla="*/ 4 h 16"/>
                    <a:gd name="T12" fmla="*/ 11 w 23"/>
                    <a:gd name="T13" fmla="*/ 4 h 16"/>
                    <a:gd name="T14" fmla="*/ 10 w 23"/>
                    <a:gd name="T15" fmla="*/ 5 h 16"/>
                    <a:gd name="T16" fmla="*/ 9 w 23"/>
                    <a:gd name="T17" fmla="*/ 6 h 16"/>
                    <a:gd name="T18" fmla="*/ 8 w 23"/>
                    <a:gd name="T19" fmla="*/ 7 h 16"/>
                    <a:gd name="T20" fmla="*/ 6 w 23"/>
                    <a:gd name="T21" fmla="*/ 8 h 16"/>
                    <a:gd name="T22" fmla="*/ 6 w 23"/>
                    <a:gd name="T23" fmla="*/ 8 h 16"/>
                    <a:gd name="T24" fmla="*/ 3 w 23"/>
                    <a:gd name="T25" fmla="*/ 7 h 16"/>
                    <a:gd name="T26" fmla="*/ 2 w 23"/>
                    <a:gd name="T27" fmla="*/ 6 h 16"/>
                    <a:gd name="T28" fmla="*/ 0 w 23"/>
                    <a:gd name="T29" fmla="*/ 5 h 16"/>
                    <a:gd name="T30" fmla="*/ 0 w 23"/>
                    <a:gd name="T31" fmla="*/ 4 h 16"/>
                    <a:gd name="T32" fmla="*/ 0 w 23"/>
                    <a:gd name="T33" fmla="*/ 4 h 16"/>
                    <a:gd name="T34" fmla="*/ 0 w 23"/>
                    <a:gd name="T35" fmla="*/ 2 h 16"/>
                    <a:gd name="T36" fmla="*/ 2 w 23"/>
                    <a:gd name="T37" fmla="*/ 1 h 16"/>
                    <a:gd name="T38" fmla="*/ 3 w 23"/>
                    <a:gd name="T39" fmla="*/ 1 h 16"/>
                    <a:gd name="T40" fmla="*/ 6 w 23"/>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6"/>
                    <a:gd name="T65" fmla="*/ 23 w 23"/>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6">
                      <a:moveTo>
                        <a:pt x="12" y="0"/>
                      </a:moveTo>
                      <a:lnTo>
                        <a:pt x="12" y="0"/>
                      </a:lnTo>
                      <a:lnTo>
                        <a:pt x="17" y="2"/>
                      </a:lnTo>
                      <a:lnTo>
                        <a:pt x="19" y="3"/>
                      </a:lnTo>
                      <a:lnTo>
                        <a:pt x="21" y="5"/>
                      </a:lnTo>
                      <a:lnTo>
                        <a:pt x="23"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8" name="Freeform 1376">
                  <a:extLst>
                    <a:ext uri="{FF2B5EF4-FFF2-40B4-BE49-F238E27FC236}">
                      <a16:creationId xmlns:a16="http://schemas.microsoft.com/office/drawing/2014/main" xmlns="" id="{98C6DC49-2D68-41D2-82D6-0BFC7FAE95D9}"/>
                    </a:ext>
                  </a:extLst>
                </p:cNvPr>
                <p:cNvSpPr>
                  <a:spLocks/>
                </p:cNvSpPr>
                <p:nvPr/>
              </p:nvSpPr>
              <p:spPr bwMode="auto">
                <a:xfrm>
                  <a:off x="4736" y="3611"/>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3"/>
                      </a:lnTo>
                      <a:lnTo>
                        <a:pt x="21" y="5"/>
                      </a:lnTo>
                      <a:lnTo>
                        <a:pt x="23"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9" name="Freeform 1377">
                  <a:extLst>
                    <a:ext uri="{FF2B5EF4-FFF2-40B4-BE49-F238E27FC236}">
                      <a16:creationId xmlns:a16="http://schemas.microsoft.com/office/drawing/2014/main" xmlns="" id="{4BF0782A-7102-4D6C-AFC2-CFD756FBA596}"/>
                    </a:ext>
                  </a:extLst>
                </p:cNvPr>
                <p:cNvSpPr>
                  <a:spLocks/>
                </p:cNvSpPr>
                <p:nvPr/>
              </p:nvSpPr>
              <p:spPr bwMode="auto">
                <a:xfrm>
                  <a:off x="4736" y="3611"/>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3"/>
                      </a:lnTo>
                      <a:lnTo>
                        <a:pt x="21" y="5"/>
                      </a:lnTo>
                      <a:lnTo>
                        <a:pt x="23"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0" name="Freeform 1378">
                  <a:extLst>
                    <a:ext uri="{FF2B5EF4-FFF2-40B4-BE49-F238E27FC236}">
                      <a16:creationId xmlns:a16="http://schemas.microsoft.com/office/drawing/2014/main" xmlns="" id="{FDE56034-708A-4322-A47B-96C8C94539EB}"/>
                    </a:ext>
                  </a:extLst>
                </p:cNvPr>
                <p:cNvSpPr>
                  <a:spLocks/>
                </p:cNvSpPr>
                <p:nvPr/>
              </p:nvSpPr>
              <p:spPr bwMode="auto">
                <a:xfrm>
                  <a:off x="4736" y="3624"/>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1" name="Freeform 1379">
                  <a:extLst>
                    <a:ext uri="{FF2B5EF4-FFF2-40B4-BE49-F238E27FC236}">
                      <a16:creationId xmlns:a16="http://schemas.microsoft.com/office/drawing/2014/main" xmlns="" id="{BBC0C973-08FB-4DC6-B7D0-D2B436BDCC0E}"/>
                    </a:ext>
                  </a:extLst>
                </p:cNvPr>
                <p:cNvSpPr>
                  <a:spLocks/>
                </p:cNvSpPr>
                <p:nvPr/>
              </p:nvSpPr>
              <p:spPr bwMode="auto">
                <a:xfrm>
                  <a:off x="4736" y="3624"/>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2" name="Freeform 1380">
                  <a:extLst>
                    <a:ext uri="{FF2B5EF4-FFF2-40B4-BE49-F238E27FC236}">
                      <a16:creationId xmlns:a16="http://schemas.microsoft.com/office/drawing/2014/main" xmlns="" id="{B08BE5D4-1CFB-4690-936E-C0E874A5EE2F}"/>
                    </a:ext>
                  </a:extLst>
                </p:cNvPr>
                <p:cNvSpPr>
                  <a:spLocks/>
                </p:cNvSpPr>
                <p:nvPr/>
              </p:nvSpPr>
              <p:spPr bwMode="auto">
                <a:xfrm>
                  <a:off x="4736" y="3638"/>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3" name="Freeform 1381">
                  <a:extLst>
                    <a:ext uri="{FF2B5EF4-FFF2-40B4-BE49-F238E27FC236}">
                      <a16:creationId xmlns:a16="http://schemas.microsoft.com/office/drawing/2014/main" xmlns="" id="{7543B390-37F6-47A4-8B97-18ED45D666EA}"/>
                    </a:ext>
                  </a:extLst>
                </p:cNvPr>
                <p:cNvSpPr>
                  <a:spLocks/>
                </p:cNvSpPr>
                <p:nvPr/>
              </p:nvSpPr>
              <p:spPr bwMode="auto">
                <a:xfrm>
                  <a:off x="4736" y="3638"/>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4" name="Freeform 1382">
                  <a:extLst>
                    <a:ext uri="{FF2B5EF4-FFF2-40B4-BE49-F238E27FC236}">
                      <a16:creationId xmlns:a16="http://schemas.microsoft.com/office/drawing/2014/main" xmlns="" id="{9EFACCB2-4D6F-44FF-B566-D2FC613350E2}"/>
                    </a:ext>
                  </a:extLst>
                </p:cNvPr>
                <p:cNvSpPr>
                  <a:spLocks/>
                </p:cNvSpPr>
                <p:nvPr/>
              </p:nvSpPr>
              <p:spPr bwMode="auto">
                <a:xfrm>
                  <a:off x="4736" y="3651"/>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5" name="Freeform 1383">
                  <a:extLst>
                    <a:ext uri="{FF2B5EF4-FFF2-40B4-BE49-F238E27FC236}">
                      <a16:creationId xmlns:a16="http://schemas.microsoft.com/office/drawing/2014/main" xmlns="" id="{71E0F525-09E9-4E86-991C-6ECEB11A823E}"/>
                    </a:ext>
                  </a:extLst>
                </p:cNvPr>
                <p:cNvSpPr>
                  <a:spLocks/>
                </p:cNvSpPr>
                <p:nvPr/>
              </p:nvSpPr>
              <p:spPr bwMode="auto">
                <a:xfrm>
                  <a:off x="4736" y="3651"/>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6" name="Freeform 1384">
                  <a:extLst>
                    <a:ext uri="{FF2B5EF4-FFF2-40B4-BE49-F238E27FC236}">
                      <a16:creationId xmlns:a16="http://schemas.microsoft.com/office/drawing/2014/main" xmlns="" id="{FCD47EAC-95B7-4E44-95D0-DF6DEA5E2256}"/>
                    </a:ext>
                  </a:extLst>
                </p:cNvPr>
                <p:cNvSpPr>
                  <a:spLocks/>
                </p:cNvSpPr>
                <p:nvPr/>
              </p:nvSpPr>
              <p:spPr bwMode="auto">
                <a:xfrm>
                  <a:off x="4755" y="3417"/>
                  <a:ext cx="52" cy="282"/>
                </a:xfrm>
                <a:custGeom>
                  <a:avLst/>
                  <a:gdLst>
                    <a:gd name="T0" fmla="*/ 7 w 105"/>
                    <a:gd name="T1" fmla="*/ 0 h 564"/>
                    <a:gd name="T2" fmla="*/ 45 w 105"/>
                    <a:gd name="T3" fmla="*/ 0 h 564"/>
                    <a:gd name="T4" fmla="*/ 48 w 105"/>
                    <a:gd name="T5" fmla="*/ 1 h 564"/>
                    <a:gd name="T6" fmla="*/ 50 w 105"/>
                    <a:gd name="T7" fmla="*/ 2 h 564"/>
                    <a:gd name="T8" fmla="*/ 51 w 105"/>
                    <a:gd name="T9" fmla="*/ 5 h 564"/>
                    <a:gd name="T10" fmla="*/ 52 w 105"/>
                    <a:gd name="T11" fmla="*/ 9 h 564"/>
                    <a:gd name="T12" fmla="*/ 52 w 105"/>
                    <a:gd name="T13" fmla="*/ 274 h 564"/>
                    <a:gd name="T14" fmla="*/ 51 w 105"/>
                    <a:gd name="T15" fmla="*/ 277 h 564"/>
                    <a:gd name="T16" fmla="*/ 50 w 105"/>
                    <a:gd name="T17" fmla="*/ 280 h 564"/>
                    <a:gd name="T18" fmla="*/ 48 w 105"/>
                    <a:gd name="T19" fmla="*/ 282 h 564"/>
                    <a:gd name="T20" fmla="*/ 45 w 105"/>
                    <a:gd name="T21" fmla="*/ 282 h 564"/>
                    <a:gd name="T22" fmla="*/ 7 w 105"/>
                    <a:gd name="T23" fmla="*/ 282 h 564"/>
                    <a:gd name="T24" fmla="*/ 4 w 105"/>
                    <a:gd name="T25" fmla="*/ 282 h 564"/>
                    <a:gd name="T26" fmla="*/ 1 w 105"/>
                    <a:gd name="T27" fmla="*/ 280 h 564"/>
                    <a:gd name="T28" fmla="*/ 0 w 105"/>
                    <a:gd name="T29" fmla="*/ 277 h 564"/>
                    <a:gd name="T30" fmla="*/ 0 w 105"/>
                    <a:gd name="T31" fmla="*/ 274 h 564"/>
                    <a:gd name="T32" fmla="*/ 0 w 105"/>
                    <a:gd name="T33" fmla="*/ 9 h 564"/>
                    <a:gd name="T34" fmla="*/ 0 w 105"/>
                    <a:gd name="T35" fmla="*/ 5 h 564"/>
                    <a:gd name="T36" fmla="*/ 1 w 105"/>
                    <a:gd name="T37" fmla="*/ 2 h 564"/>
                    <a:gd name="T38" fmla="*/ 4 w 105"/>
                    <a:gd name="T39" fmla="*/ 1 h 564"/>
                    <a:gd name="T40" fmla="*/ 7 w 105"/>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564"/>
                    <a:gd name="T65" fmla="*/ 105 w 105"/>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564">
                      <a:moveTo>
                        <a:pt x="14" y="0"/>
                      </a:moveTo>
                      <a:lnTo>
                        <a:pt x="90" y="0"/>
                      </a:lnTo>
                      <a:lnTo>
                        <a:pt x="96" y="1"/>
                      </a:lnTo>
                      <a:lnTo>
                        <a:pt x="101" y="5"/>
                      </a:lnTo>
                      <a:lnTo>
                        <a:pt x="103" y="10"/>
                      </a:lnTo>
                      <a:lnTo>
                        <a:pt x="105" y="17"/>
                      </a:lnTo>
                      <a:lnTo>
                        <a:pt x="105" y="547"/>
                      </a:lnTo>
                      <a:lnTo>
                        <a:pt x="103" y="553"/>
                      </a:lnTo>
                      <a:lnTo>
                        <a:pt x="101" y="559"/>
                      </a:lnTo>
                      <a:lnTo>
                        <a:pt x="96" y="563"/>
                      </a:lnTo>
                      <a:lnTo>
                        <a:pt x="90" y="564"/>
                      </a:lnTo>
                      <a:lnTo>
                        <a:pt x="14" y="564"/>
                      </a:lnTo>
                      <a:lnTo>
                        <a:pt x="8" y="563"/>
                      </a:lnTo>
                      <a:lnTo>
                        <a:pt x="3" y="559"/>
                      </a:lnTo>
                      <a:lnTo>
                        <a:pt x="1" y="553"/>
                      </a:lnTo>
                      <a:lnTo>
                        <a:pt x="0" y="547"/>
                      </a:lnTo>
                      <a:lnTo>
                        <a:pt x="0" y="17"/>
                      </a:lnTo>
                      <a:lnTo>
                        <a:pt x="1" y="10"/>
                      </a:lnTo>
                      <a:lnTo>
                        <a:pt x="3" y="5"/>
                      </a:lnTo>
                      <a:lnTo>
                        <a:pt x="8" y="1"/>
                      </a:lnTo>
                      <a:lnTo>
                        <a:pt x="14"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7" name="Freeform 1385">
                  <a:extLst>
                    <a:ext uri="{FF2B5EF4-FFF2-40B4-BE49-F238E27FC236}">
                      <a16:creationId xmlns:a16="http://schemas.microsoft.com/office/drawing/2014/main" xmlns="" id="{561E115B-AD89-47FA-BAE1-A62A477AF72A}"/>
                    </a:ext>
                  </a:extLst>
                </p:cNvPr>
                <p:cNvSpPr>
                  <a:spLocks/>
                </p:cNvSpPr>
                <p:nvPr/>
              </p:nvSpPr>
              <p:spPr bwMode="auto">
                <a:xfrm>
                  <a:off x="4755" y="3417"/>
                  <a:ext cx="52" cy="282"/>
                </a:xfrm>
                <a:custGeom>
                  <a:avLst/>
                  <a:gdLst>
                    <a:gd name="T0" fmla="*/ 7 w 105"/>
                    <a:gd name="T1" fmla="*/ 0 h 564"/>
                    <a:gd name="T2" fmla="*/ 45 w 105"/>
                    <a:gd name="T3" fmla="*/ 0 h 564"/>
                    <a:gd name="T4" fmla="*/ 45 w 105"/>
                    <a:gd name="T5" fmla="*/ 0 h 564"/>
                    <a:gd name="T6" fmla="*/ 48 w 105"/>
                    <a:gd name="T7" fmla="*/ 1 h 564"/>
                    <a:gd name="T8" fmla="*/ 50 w 105"/>
                    <a:gd name="T9" fmla="*/ 2 h 564"/>
                    <a:gd name="T10" fmla="*/ 51 w 105"/>
                    <a:gd name="T11" fmla="*/ 5 h 564"/>
                    <a:gd name="T12" fmla="*/ 52 w 105"/>
                    <a:gd name="T13" fmla="*/ 9 h 564"/>
                    <a:gd name="T14" fmla="*/ 52 w 105"/>
                    <a:gd name="T15" fmla="*/ 274 h 564"/>
                    <a:gd name="T16" fmla="*/ 52 w 105"/>
                    <a:gd name="T17" fmla="*/ 274 h 564"/>
                    <a:gd name="T18" fmla="*/ 51 w 105"/>
                    <a:gd name="T19" fmla="*/ 277 h 564"/>
                    <a:gd name="T20" fmla="*/ 50 w 105"/>
                    <a:gd name="T21" fmla="*/ 280 h 564"/>
                    <a:gd name="T22" fmla="*/ 48 w 105"/>
                    <a:gd name="T23" fmla="*/ 282 h 564"/>
                    <a:gd name="T24" fmla="*/ 45 w 105"/>
                    <a:gd name="T25" fmla="*/ 282 h 564"/>
                    <a:gd name="T26" fmla="*/ 7 w 105"/>
                    <a:gd name="T27" fmla="*/ 282 h 564"/>
                    <a:gd name="T28" fmla="*/ 7 w 105"/>
                    <a:gd name="T29" fmla="*/ 282 h 564"/>
                    <a:gd name="T30" fmla="*/ 4 w 105"/>
                    <a:gd name="T31" fmla="*/ 282 h 564"/>
                    <a:gd name="T32" fmla="*/ 1 w 105"/>
                    <a:gd name="T33" fmla="*/ 280 h 564"/>
                    <a:gd name="T34" fmla="*/ 0 w 105"/>
                    <a:gd name="T35" fmla="*/ 277 h 564"/>
                    <a:gd name="T36" fmla="*/ 0 w 105"/>
                    <a:gd name="T37" fmla="*/ 274 h 564"/>
                    <a:gd name="T38" fmla="*/ 0 w 105"/>
                    <a:gd name="T39" fmla="*/ 9 h 564"/>
                    <a:gd name="T40" fmla="*/ 0 w 105"/>
                    <a:gd name="T41" fmla="*/ 9 h 564"/>
                    <a:gd name="T42" fmla="*/ 0 w 105"/>
                    <a:gd name="T43" fmla="*/ 5 h 564"/>
                    <a:gd name="T44" fmla="*/ 1 w 105"/>
                    <a:gd name="T45" fmla="*/ 2 h 564"/>
                    <a:gd name="T46" fmla="*/ 4 w 105"/>
                    <a:gd name="T47" fmla="*/ 1 h 564"/>
                    <a:gd name="T48" fmla="*/ 7 w 105"/>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5"/>
                    <a:gd name="T76" fmla="*/ 0 h 564"/>
                    <a:gd name="T77" fmla="*/ 105 w 105"/>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5" h="564">
                      <a:moveTo>
                        <a:pt x="14" y="0"/>
                      </a:moveTo>
                      <a:lnTo>
                        <a:pt x="90" y="0"/>
                      </a:lnTo>
                      <a:lnTo>
                        <a:pt x="96" y="1"/>
                      </a:lnTo>
                      <a:lnTo>
                        <a:pt x="101" y="5"/>
                      </a:lnTo>
                      <a:lnTo>
                        <a:pt x="103" y="10"/>
                      </a:lnTo>
                      <a:lnTo>
                        <a:pt x="105" y="17"/>
                      </a:lnTo>
                      <a:lnTo>
                        <a:pt x="105" y="547"/>
                      </a:lnTo>
                      <a:lnTo>
                        <a:pt x="103" y="553"/>
                      </a:lnTo>
                      <a:lnTo>
                        <a:pt x="101" y="559"/>
                      </a:lnTo>
                      <a:lnTo>
                        <a:pt x="96" y="563"/>
                      </a:lnTo>
                      <a:lnTo>
                        <a:pt x="90" y="564"/>
                      </a:lnTo>
                      <a:lnTo>
                        <a:pt x="14" y="564"/>
                      </a:lnTo>
                      <a:lnTo>
                        <a:pt x="8" y="563"/>
                      </a:lnTo>
                      <a:lnTo>
                        <a:pt x="3" y="559"/>
                      </a:lnTo>
                      <a:lnTo>
                        <a:pt x="1" y="553"/>
                      </a:lnTo>
                      <a:lnTo>
                        <a:pt x="0" y="547"/>
                      </a:lnTo>
                      <a:lnTo>
                        <a:pt x="0" y="17"/>
                      </a:lnTo>
                      <a:lnTo>
                        <a:pt x="1" y="10"/>
                      </a:lnTo>
                      <a:lnTo>
                        <a:pt x="3" y="5"/>
                      </a:lnTo>
                      <a:lnTo>
                        <a:pt x="8" y="1"/>
                      </a:lnTo>
                      <a:lnTo>
                        <a:pt x="1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8" name="Rectangle 1386">
                  <a:extLst>
                    <a:ext uri="{FF2B5EF4-FFF2-40B4-BE49-F238E27FC236}">
                      <a16:creationId xmlns:a16="http://schemas.microsoft.com/office/drawing/2014/main" xmlns="" id="{E5DBB1D9-F795-4AA5-A94A-ACE5363365F4}"/>
                    </a:ext>
                  </a:extLst>
                </p:cNvPr>
                <p:cNvSpPr>
                  <a:spLocks noChangeArrowheads="1"/>
                </p:cNvSpPr>
                <p:nvPr/>
              </p:nvSpPr>
              <p:spPr bwMode="auto">
                <a:xfrm>
                  <a:off x="4756"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9" name="Rectangle 1387">
                  <a:extLst>
                    <a:ext uri="{FF2B5EF4-FFF2-40B4-BE49-F238E27FC236}">
                      <a16:creationId xmlns:a16="http://schemas.microsoft.com/office/drawing/2014/main" xmlns="" id="{33248927-4D26-437D-BCD8-6E3613260509}"/>
                    </a:ext>
                  </a:extLst>
                </p:cNvPr>
                <p:cNvSpPr>
                  <a:spLocks noChangeArrowheads="1"/>
                </p:cNvSpPr>
                <p:nvPr/>
              </p:nvSpPr>
              <p:spPr bwMode="auto">
                <a:xfrm>
                  <a:off x="4756"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0" name="Freeform 1388">
                  <a:extLst>
                    <a:ext uri="{FF2B5EF4-FFF2-40B4-BE49-F238E27FC236}">
                      <a16:creationId xmlns:a16="http://schemas.microsoft.com/office/drawing/2014/main" xmlns="" id="{26DFD556-D0D0-41EE-B5D8-D1C3E1F9B5B1}"/>
                    </a:ext>
                  </a:extLst>
                </p:cNvPr>
                <p:cNvSpPr>
                  <a:spLocks/>
                </p:cNvSpPr>
                <p:nvPr/>
              </p:nvSpPr>
              <p:spPr bwMode="auto">
                <a:xfrm>
                  <a:off x="4758" y="342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8"/>
                      </a:lnTo>
                      <a:lnTo>
                        <a:pt x="9" y="10"/>
                      </a:lnTo>
                      <a:lnTo>
                        <a:pt x="7" y="12"/>
                      </a:lnTo>
                      <a:lnTo>
                        <a:pt x="5" y="12"/>
                      </a:lnTo>
                      <a:lnTo>
                        <a:pt x="3" y="12"/>
                      </a:lnTo>
                      <a:lnTo>
                        <a:pt x="1" y="10"/>
                      </a:lnTo>
                      <a:lnTo>
                        <a:pt x="0" y="8"/>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1" name="Freeform 1389">
                  <a:extLst>
                    <a:ext uri="{FF2B5EF4-FFF2-40B4-BE49-F238E27FC236}">
                      <a16:creationId xmlns:a16="http://schemas.microsoft.com/office/drawing/2014/main" xmlns="" id="{3C45A5FF-953A-4B2C-9C33-25BE872AF62C}"/>
                    </a:ext>
                  </a:extLst>
                </p:cNvPr>
                <p:cNvSpPr>
                  <a:spLocks/>
                </p:cNvSpPr>
                <p:nvPr/>
              </p:nvSpPr>
              <p:spPr bwMode="auto">
                <a:xfrm>
                  <a:off x="4758" y="342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8"/>
                      </a:lnTo>
                      <a:lnTo>
                        <a:pt x="9" y="10"/>
                      </a:lnTo>
                      <a:lnTo>
                        <a:pt x="7" y="12"/>
                      </a:lnTo>
                      <a:lnTo>
                        <a:pt x="5" y="12"/>
                      </a:lnTo>
                      <a:lnTo>
                        <a:pt x="3" y="12"/>
                      </a:lnTo>
                      <a:lnTo>
                        <a:pt x="1" y="10"/>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2" name="Freeform 1390">
                  <a:extLst>
                    <a:ext uri="{FF2B5EF4-FFF2-40B4-BE49-F238E27FC236}">
                      <a16:creationId xmlns:a16="http://schemas.microsoft.com/office/drawing/2014/main" xmlns="" id="{D93E8BBC-6637-450C-A796-D90556827C28}"/>
                    </a:ext>
                  </a:extLst>
                </p:cNvPr>
                <p:cNvSpPr>
                  <a:spLocks/>
                </p:cNvSpPr>
                <p:nvPr/>
              </p:nvSpPr>
              <p:spPr bwMode="auto">
                <a:xfrm>
                  <a:off x="4758" y="343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5"/>
                      </a:lnTo>
                      <a:lnTo>
                        <a:pt x="11" y="7"/>
                      </a:lnTo>
                      <a:lnTo>
                        <a:pt x="11" y="9"/>
                      </a:lnTo>
                      <a:lnTo>
                        <a:pt x="9" y="11"/>
                      </a:lnTo>
                      <a:lnTo>
                        <a:pt x="7" y="12"/>
                      </a:lnTo>
                      <a:lnTo>
                        <a:pt x="5" y="13"/>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3" name="Freeform 1391">
                  <a:extLst>
                    <a:ext uri="{FF2B5EF4-FFF2-40B4-BE49-F238E27FC236}">
                      <a16:creationId xmlns:a16="http://schemas.microsoft.com/office/drawing/2014/main" xmlns="" id="{886A6EC0-D7E2-4FD3-AEE5-91BDD9743F72}"/>
                    </a:ext>
                  </a:extLst>
                </p:cNvPr>
                <p:cNvSpPr>
                  <a:spLocks/>
                </p:cNvSpPr>
                <p:nvPr/>
              </p:nvSpPr>
              <p:spPr bwMode="auto">
                <a:xfrm>
                  <a:off x="4758" y="343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5"/>
                      </a:lnTo>
                      <a:lnTo>
                        <a:pt x="11" y="7"/>
                      </a:lnTo>
                      <a:lnTo>
                        <a:pt x="11" y="9"/>
                      </a:lnTo>
                      <a:lnTo>
                        <a:pt x="9" y="11"/>
                      </a:lnTo>
                      <a:lnTo>
                        <a:pt x="7" y="12"/>
                      </a:lnTo>
                      <a:lnTo>
                        <a:pt x="5" y="13"/>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4" name="Freeform 1392">
                  <a:extLst>
                    <a:ext uri="{FF2B5EF4-FFF2-40B4-BE49-F238E27FC236}">
                      <a16:creationId xmlns:a16="http://schemas.microsoft.com/office/drawing/2014/main" xmlns="" id="{27EA58E9-4E16-4B32-86F7-EAD421311326}"/>
                    </a:ext>
                  </a:extLst>
                </p:cNvPr>
                <p:cNvSpPr>
                  <a:spLocks/>
                </p:cNvSpPr>
                <p:nvPr/>
              </p:nvSpPr>
              <p:spPr bwMode="auto">
                <a:xfrm>
                  <a:off x="4758" y="344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6"/>
                      </a:lnTo>
                      <a:lnTo>
                        <a:pt x="11" y="8"/>
                      </a:lnTo>
                      <a:lnTo>
                        <a:pt x="9" y="10"/>
                      </a:lnTo>
                      <a:lnTo>
                        <a:pt x="7" y="12"/>
                      </a:lnTo>
                      <a:lnTo>
                        <a:pt x="5" y="12"/>
                      </a:lnTo>
                      <a:lnTo>
                        <a:pt x="3" y="12"/>
                      </a:lnTo>
                      <a:lnTo>
                        <a:pt x="1" y="10"/>
                      </a:lnTo>
                      <a:lnTo>
                        <a:pt x="0" y="8"/>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5" name="Freeform 1393">
                  <a:extLst>
                    <a:ext uri="{FF2B5EF4-FFF2-40B4-BE49-F238E27FC236}">
                      <a16:creationId xmlns:a16="http://schemas.microsoft.com/office/drawing/2014/main" xmlns="" id="{E9A8695E-A84E-4921-9774-0D5F651FF557}"/>
                    </a:ext>
                  </a:extLst>
                </p:cNvPr>
                <p:cNvSpPr>
                  <a:spLocks/>
                </p:cNvSpPr>
                <p:nvPr/>
              </p:nvSpPr>
              <p:spPr bwMode="auto">
                <a:xfrm>
                  <a:off x="4758" y="344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6"/>
                      </a:lnTo>
                      <a:lnTo>
                        <a:pt x="11" y="8"/>
                      </a:lnTo>
                      <a:lnTo>
                        <a:pt x="9" y="10"/>
                      </a:lnTo>
                      <a:lnTo>
                        <a:pt x="7" y="12"/>
                      </a:lnTo>
                      <a:lnTo>
                        <a:pt x="5" y="12"/>
                      </a:lnTo>
                      <a:lnTo>
                        <a:pt x="3" y="12"/>
                      </a:lnTo>
                      <a:lnTo>
                        <a:pt x="1" y="10"/>
                      </a:lnTo>
                      <a:lnTo>
                        <a:pt x="0" y="8"/>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6" name="Freeform 1394">
                  <a:extLst>
                    <a:ext uri="{FF2B5EF4-FFF2-40B4-BE49-F238E27FC236}">
                      <a16:creationId xmlns:a16="http://schemas.microsoft.com/office/drawing/2014/main" xmlns="" id="{33945541-F9AF-4162-8614-1329566BEB6E}"/>
                    </a:ext>
                  </a:extLst>
                </p:cNvPr>
                <p:cNvSpPr>
                  <a:spLocks/>
                </p:cNvSpPr>
                <p:nvPr/>
              </p:nvSpPr>
              <p:spPr bwMode="auto">
                <a:xfrm>
                  <a:off x="4758" y="345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6"/>
                      </a:lnTo>
                      <a:lnTo>
                        <a:pt x="11" y="9"/>
                      </a:lnTo>
                      <a:lnTo>
                        <a:pt x="9" y="10"/>
                      </a:lnTo>
                      <a:lnTo>
                        <a:pt x="7" y="12"/>
                      </a:lnTo>
                      <a:lnTo>
                        <a:pt x="5" y="12"/>
                      </a:lnTo>
                      <a:lnTo>
                        <a:pt x="3" y="12"/>
                      </a:lnTo>
                      <a:lnTo>
                        <a:pt x="1" y="10"/>
                      </a:lnTo>
                      <a:lnTo>
                        <a:pt x="0" y="9"/>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7" name="Freeform 1395">
                  <a:extLst>
                    <a:ext uri="{FF2B5EF4-FFF2-40B4-BE49-F238E27FC236}">
                      <a16:creationId xmlns:a16="http://schemas.microsoft.com/office/drawing/2014/main" xmlns="" id="{DEBC8AD3-15A7-4118-A45B-2E6D93D3F963}"/>
                    </a:ext>
                  </a:extLst>
                </p:cNvPr>
                <p:cNvSpPr>
                  <a:spLocks/>
                </p:cNvSpPr>
                <p:nvPr/>
              </p:nvSpPr>
              <p:spPr bwMode="auto">
                <a:xfrm>
                  <a:off x="4758" y="345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6"/>
                      </a:lnTo>
                      <a:lnTo>
                        <a:pt x="11" y="9"/>
                      </a:lnTo>
                      <a:lnTo>
                        <a:pt x="9" y="10"/>
                      </a:lnTo>
                      <a:lnTo>
                        <a:pt x="7" y="12"/>
                      </a:lnTo>
                      <a:lnTo>
                        <a:pt x="5" y="12"/>
                      </a:lnTo>
                      <a:lnTo>
                        <a:pt x="3" y="12"/>
                      </a:lnTo>
                      <a:lnTo>
                        <a:pt x="1" y="10"/>
                      </a:lnTo>
                      <a:lnTo>
                        <a:pt x="0" y="9"/>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8" name="Freeform 1396">
                  <a:extLst>
                    <a:ext uri="{FF2B5EF4-FFF2-40B4-BE49-F238E27FC236}">
                      <a16:creationId xmlns:a16="http://schemas.microsoft.com/office/drawing/2014/main" xmlns="" id="{03737388-7897-43FD-8006-2772DD06991C}"/>
                    </a:ext>
                  </a:extLst>
                </p:cNvPr>
                <p:cNvSpPr>
                  <a:spLocks/>
                </p:cNvSpPr>
                <p:nvPr/>
              </p:nvSpPr>
              <p:spPr bwMode="auto">
                <a:xfrm>
                  <a:off x="4759" y="3465"/>
                  <a:ext cx="5" cy="6"/>
                </a:xfrm>
                <a:custGeom>
                  <a:avLst/>
                  <a:gdLst>
                    <a:gd name="T0" fmla="*/ 3 w 10"/>
                    <a:gd name="T1" fmla="*/ 0 h 11"/>
                    <a:gd name="T2" fmla="*/ 3 w 10"/>
                    <a:gd name="T3" fmla="*/ 1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8" y="2"/>
                      </a:lnTo>
                      <a:lnTo>
                        <a:pt x="10" y="4"/>
                      </a:lnTo>
                      <a:lnTo>
                        <a:pt x="10" y="6"/>
                      </a:lnTo>
                      <a:lnTo>
                        <a:pt x="10" y="8"/>
                      </a:lnTo>
                      <a:lnTo>
                        <a:pt x="8" y="10"/>
                      </a:lnTo>
                      <a:lnTo>
                        <a:pt x="7" y="11"/>
                      </a:lnTo>
                      <a:lnTo>
                        <a:pt x="5" y="11"/>
                      </a:lnTo>
                      <a:lnTo>
                        <a:pt x="4" y="11"/>
                      </a:lnTo>
                      <a:lnTo>
                        <a:pt x="1" y="10"/>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9" name="Freeform 1397">
                  <a:extLst>
                    <a:ext uri="{FF2B5EF4-FFF2-40B4-BE49-F238E27FC236}">
                      <a16:creationId xmlns:a16="http://schemas.microsoft.com/office/drawing/2014/main" xmlns="" id="{517F5FAA-EEB2-45FF-A438-56088BB72BA6}"/>
                    </a:ext>
                  </a:extLst>
                </p:cNvPr>
                <p:cNvSpPr>
                  <a:spLocks/>
                </p:cNvSpPr>
                <p:nvPr/>
              </p:nvSpPr>
              <p:spPr bwMode="auto">
                <a:xfrm>
                  <a:off x="4759" y="3465"/>
                  <a:ext cx="5" cy="6"/>
                </a:xfrm>
                <a:custGeom>
                  <a:avLst/>
                  <a:gdLst>
                    <a:gd name="T0" fmla="*/ 3 w 10"/>
                    <a:gd name="T1" fmla="*/ 0 h 11"/>
                    <a:gd name="T2" fmla="*/ 3 w 10"/>
                    <a:gd name="T3" fmla="*/ 0 h 11"/>
                    <a:gd name="T4" fmla="*/ 3 w 10"/>
                    <a:gd name="T5" fmla="*/ 1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8" y="2"/>
                      </a:lnTo>
                      <a:lnTo>
                        <a:pt x="10" y="4"/>
                      </a:lnTo>
                      <a:lnTo>
                        <a:pt x="10" y="6"/>
                      </a:lnTo>
                      <a:lnTo>
                        <a:pt x="10" y="8"/>
                      </a:lnTo>
                      <a:lnTo>
                        <a:pt x="8" y="10"/>
                      </a:lnTo>
                      <a:lnTo>
                        <a:pt x="7" y="11"/>
                      </a:lnTo>
                      <a:lnTo>
                        <a:pt x="5" y="11"/>
                      </a:lnTo>
                      <a:lnTo>
                        <a:pt x="4" y="11"/>
                      </a:lnTo>
                      <a:lnTo>
                        <a:pt x="1" y="10"/>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0" name="Freeform 1398">
                  <a:extLst>
                    <a:ext uri="{FF2B5EF4-FFF2-40B4-BE49-F238E27FC236}">
                      <a16:creationId xmlns:a16="http://schemas.microsoft.com/office/drawing/2014/main" xmlns="" id="{80552DBE-0961-45F0-8006-FBDEC00F72A8}"/>
                    </a:ext>
                  </a:extLst>
                </p:cNvPr>
                <p:cNvSpPr>
                  <a:spLocks/>
                </p:cNvSpPr>
                <p:nvPr/>
              </p:nvSpPr>
              <p:spPr bwMode="auto">
                <a:xfrm>
                  <a:off x="4759" y="3475"/>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8" y="1"/>
                      </a:lnTo>
                      <a:lnTo>
                        <a:pt x="10" y="3"/>
                      </a:lnTo>
                      <a:lnTo>
                        <a:pt x="10" y="6"/>
                      </a:lnTo>
                      <a:lnTo>
                        <a:pt x="10" y="9"/>
                      </a:lnTo>
                      <a:lnTo>
                        <a:pt x="8" y="11"/>
                      </a:lnTo>
                      <a:lnTo>
                        <a:pt x="7" y="12"/>
                      </a:lnTo>
                      <a:lnTo>
                        <a:pt x="5" y="12"/>
                      </a:lnTo>
                      <a:lnTo>
                        <a:pt x="4" y="12"/>
                      </a:lnTo>
                      <a:lnTo>
                        <a:pt x="1" y="11"/>
                      </a:lnTo>
                      <a:lnTo>
                        <a:pt x="0" y="9"/>
                      </a:lnTo>
                      <a:lnTo>
                        <a:pt x="0" y="6"/>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1" name="Freeform 1399">
                  <a:extLst>
                    <a:ext uri="{FF2B5EF4-FFF2-40B4-BE49-F238E27FC236}">
                      <a16:creationId xmlns:a16="http://schemas.microsoft.com/office/drawing/2014/main" xmlns="" id="{60966C4D-0ABA-4C11-B3AA-2B9F497D2284}"/>
                    </a:ext>
                  </a:extLst>
                </p:cNvPr>
                <p:cNvSpPr>
                  <a:spLocks/>
                </p:cNvSpPr>
                <p:nvPr/>
              </p:nvSpPr>
              <p:spPr bwMode="auto">
                <a:xfrm>
                  <a:off x="4759" y="3475"/>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8" y="1"/>
                      </a:lnTo>
                      <a:lnTo>
                        <a:pt x="10" y="3"/>
                      </a:lnTo>
                      <a:lnTo>
                        <a:pt x="10" y="6"/>
                      </a:lnTo>
                      <a:lnTo>
                        <a:pt x="10" y="9"/>
                      </a:lnTo>
                      <a:lnTo>
                        <a:pt x="8" y="11"/>
                      </a:lnTo>
                      <a:lnTo>
                        <a:pt x="7" y="12"/>
                      </a:lnTo>
                      <a:lnTo>
                        <a:pt x="5" y="12"/>
                      </a:lnTo>
                      <a:lnTo>
                        <a:pt x="4" y="12"/>
                      </a:lnTo>
                      <a:lnTo>
                        <a:pt x="1" y="11"/>
                      </a:lnTo>
                      <a:lnTo>
                        <a:pt x="0" y="9"/>
                      </a:lnTo>
                      <a:lnTo>
                        <a:pt x="0" y="6"/>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2" name="Freeform 1400">
                  <a:extLst>
                    <a:ext uri="{FF2B5EF4-FFF2-40B4-BE49-F238E27FC236}">
                      <a16:creationId xmlns:a16="http://schemas.microsoft.com/office/drawing/2014/main" xmlns="" id="{86C40260-E720-4BB0-A06D-3629D3611DB6}"/>
                    </a:ext>
                  </a:extLst>
                </p:cNvPr>
                <p:cNvSpPr>
                  <a:spLocks/>
                </p:cNvSpPr>
                <p:nvPr/>
              </p:nvSpPr>
              <p:spPr bwMode="auto">
                <a:xfrm>
                  <a:off x="4759" y="3485"/>
                  <a:ext cx="5" cy="6"/>
                </a:xfrm>
                <a:custGeom>
                  <a:avLst/>
                  <a:gdLst>
                    <a:gd name="T0" fmla="*/ 3 w 10"/>
                    <a:gd name="T1" fmla="*/ 0 h 13"/>
                    <a:gd name="T2" fmla="*/ 3 w 10"/>
                    <a:gd name="T3" fmla="*/ 0 h 13"/>
                    <a:gd name="T4" fmla="*/ 4 w 10"/>
                    <a:gd name="T5" fmla="*/ 1 h 13"/>
                    <a:gd name="T6" fmla="*/ 5 w 10"/>
                    <a:gd name="T7" fmla="*/ 2 h 13"/>
                    <a:gd name="T8" fmla="*/ 5 w 10"/>
                    <a:gd name="T9" fmla="*/ 3 h 13"/>
                    <a:gd name="T10" fmla="*/ 5 w 10"/>
                    <a:gd name="T11" fmla="*/ 4 h 13"/>
                    <a:gd name="T12" fmla="*/ 4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8" y="3"/>
                      </a:lnTo>
                      <a:lnTo>
                        <a:pt x="10" y="5"/>
                      </a:lnTo>
                      <a:lnTo>
                        <a:pt x="10" y="7"/>
                      </a:lnTo>
                      <a:lnTo>
                        <a:pt x="10" y="9"/>
                      </a:lnTo>
                      <a:lnTo>
                        <a:pt x="8" y="11"/>
                      </a:lnTo>
                      <a:lnTo>
                        <a:pt x="7" y="12"/>
                      </a:lnTo>
                      <a:lnTo>
                        <a:pt x="5" y="13"/>
                      </a:lnTo>
                      <a:lnTo>
                        <a:pt x="4" y="12"/>
                      </a:lnTo>
                      <a:lnTo>
                        <a:pt x="1" y="11"/>
                      </a:lnTo>
                      <a:lnTo>
                        <a:pt x="0" y="9"/>
                      </a:lnTo>
                      <a:lnTo>
                        <a:pt x="0" y="7"/>
                      </a:lnTo>
                      <a:lnTo>
                        <a:pt x="0" y="5"/>
                      </a:lnTo>
                      <a:lnTo>
                        <a:pt x="1"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3" name="Freeform 1401">
                  <a:extLst>
                    <a:ext uri="{FF2B5EF4-FFF2-40B4-BE49-F238E27FC236}">
                      <a16:creationId xmlns:a16="http://schemas.microsoft.com/office/drawing/2014/main" xmlns="" id="{CF89791E-B083-4399-932A-A4886221A4B3}"/>
                    </a:ext>
                  </a:extLst>
                </p:cNvPr>
                <p:cNvSpPr>
                  <a:spLocks/>
                </p:cNvSpPr>
                <p:nvPr/>
              </p:nvSpPr>
              <p:spPr bwMode="auto">
                <a:xfrm>
                  <a:off x="4759" y="3485"/>
                  <a:ext cx="5" cy="6"/>
                </a:xfrm>
                <a:custGeom>
                  <a:avLst/>
                  <a:gdLst>
                    <a:gd name="T0" fmla="*/ 3 w 10"/>
                    <a:gd name="T1" fmla="*/ 0 h 13"/>
                    <a:gd name="T2" fmla="*/ 3 w 10"/>
                    <a:gd name="T3" fmla="*/ 0 h 13"/>
                    <a:gd name="T4" fmla="*/ 3 w 10"/>
                    <a:gd name="T5" fmla="*/ 0 h 13"/>
                    <a:gd name="T6" fmla="*/ 4 w 10"/>
                    <a:gd name="T7" fmla="*/ 1 h 13"/>
                    <a:gd name="T8" fmla="*/ 5 w 10"/>
                    <a:gd name="T9" fmla="*/ 2 h 13"/>
                    <a:gd name="T10" fmla="*/ 5 w 10"/>
                    <a:gd name="T11" fmla="*/ 3 h 13"/>
                    <a:gd name="T12" fmla="*/ 5 w 10"/>
                    <a:gd name="T13" fmla="*/ 3 h 13"/>
                    <a:gd name="T14" fmla="*/ 5 w 10"/>
                    <a:gd name="T15" fmla="*/ 4 h 13"/>
                    <a:gd name="T16" fmla="*/ 4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8" y="3"/>
                      </a:lnTo>
                      <a:lnTo>
                        <a:pt x="10" y="5"/>
                      </a:lnTo>
                      <a:lnTo>
                        <a:pt x="10" y="7"/>
                      </a:lnTo>
                      <a:lnTo>
                        <a:pt x="10" y="9"/>
                      </a:lnTo>
                      <a:lnTo>
                        <a:pt x="8" y="11"/>
                      </a:lnTo>
                      <a:lnTo>
                        <a:pt x="7" y="12"/>
                      </a:lnTo>
                      <a:lnTo>
                        <a:pt x="5" y="13"/>
                      </a:lnTo>
                      <a:lnTo>
                        <a:pt x="4" y="12"/>
                      </a:lnTo>
                      <a:lnTo>
                        <a:pt x="1" y="11"/>
                      </a:lnTo>
                      <a:lnTo>
                        <a:pt x="0" y="9"/>
                      </a:lnTo>
                      <a:lnTo>
                        <a:pt x="0" y="7"/>
                      </a:lnTo>
                      <a:lnTo>
                        <a:pt x="0" y="5"/>
                      </a:lnTo>
                      <a:lnTo>
                        <a:pt x="1"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4" name="Freeform 1402">
                  <a:extLst>
                    <a:ext uri="{FF2B5EF4-FFF2-40B4-BE49-F238E27FC236}">
                      <a16:creationId xmlns:a16="http://schemas.microsoft.com/office/drawing/2014/main" xmlns="" id="{D78B70C7-9425-4464-B98A-8F38707F6525}"/>
                    </a:ext>
                  </a:extLst>
                </p:cNvPr>
                <p:cNvSpPr>
                  <a:spLocks/>
                </p:cNvSpPr>
                <p:nvPr/>
              </p:nvSpPr>
              <p:spPr bwMode="auto">
                <a:xfrm>
                  <a:off x="4759" y="3495"/>
                  <a:ext cx="5" cy="6"/>
                </a:xfrm>
                <a:custGeom>
                  <a:avLst/>
                  <a:gdLst>
                    <a:gd name="T0" fmla="*/ 3 w 10"/>
                    <a:gd name="T1" fmla="*/ 0 h 13"/>
                    <a:gd name="T2" fmla="*/ 3 w 10"/>
                    <a:gd name="T3" fmla="*/ 0 h 13"/>
                    <a:gd name="T4" fmla="*/ 4 w 10"/>
                    <a:gd name="T5" fmla="*/ 1 h 13"/>
                    <a:gd name="T6" fmla="*/ 5 w 10"/>
                    <a:gd name="T7" fmla="*/ 2 h 13"/>
                    <a:gd name="T8" fmla="*/ 5 w 10"/>
                    <a:gd name="T9" fmla="*/ 3 h 13"/>
                    <a:gd name="T10" fmla="*/ 5 w 10"/>
                    <a:gd name="T11" fmla="*/ 4 h 13"/>
                    <a:gd name="T12" fmla="*/ 4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8" y="2"/>
                      </a:lnTo>
                      <a:lnTo>
                        <a:pt x="10" y="4"/>
                      </a:lnTo>
                      <a:lnTo>
                        <a:pt x="10" y="6"/>
                      </a:lnTo>
                      <a:lnTo>
                        <a:pt x="10" y="8"/>
                      </a:lnTo>
                      <a:lnTo>
                        <a:pt x="8" y="11"/>
                      </a:lnTo>
                      <a:lnTo>
                        <a:pt x="7" y="12"/>
                      </a:lnTo>
                      <a:lnTo>
                        <a:pt x="5" y="13"/>
                      </a:lnTo>
                      <a:lnTo>
                        <a:pt x="4" y="12"/>
                      </a:lnTo>
                      <a:lnTo>
                        <a:pt x="1" y="11"/>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5" name="Freeform 1403">
                  <a:extLst>
                    <a:ext uri="{FF2B5EF4-FFF2-40B4-BE49-F238E27FC236}">
                      <a16:creationId xmlns:a16="http://schemas.microsoft.com/office/drawing/2014/main" xmlns="" id="{5B4F99A3-DBE7-4DAF-B261-560E03983735}"/>
                    </a:ext>
                  </a:extLst>
                </p:cNvPr>
                <p:cNvSpPr>
                  <a:spLocks/>
                </p:cNvSpPr>
                <p:nvPr/>
              </p:nvSpPr>
              <p:spPr bwMode="auto">
                <a:xfrm>
                  <a:off x="4759" y="3495"/>
                  <a:ext cx="5" cy="6"/>
                </a:xfrm>
                <a:custGeom>
                  <a:avLst/>
                  <a:gdLst>
                    <a:gd name="T0" fmla="*/ 3 w 10"/>
                    <a:gd name="T1" fmla="*/ 0 h 13"/>
                    <a:gd name="T2" fmla="*/ 3 w 10"/>
                    <a:gd name="T3" fmla="*/ 0 h 13"/>
                    <a:gd name="T4" fmla="*/ 3 w 10"/>
                    <a:gd name="T5" fmla="*/ 0 h 13"/>
                    <a:gd name="T6" fmla="*/ 4 w 10"/>
                    <a:gd name="T7" fmla="*/ 1 h 13"/>
                    <a:gd name="T8" fmla="*/ 5 w 10"/>
                    <a:gd name="T9" fmla="*/ 2 h 13"/>
                    <a:gd name="T10" fmla="*/ 5 w 10"/>
                    <a:gd name="T11" fmla="*/ 3 h 13"/>
                    <a:gd name="T12" fmla="*/ 5 w 10"/>
                    <a:gd name="T13" fmla="*/ 3 h 13"/>
                    <a:gd name="T14" fmla="*/ 5 w 10"/>
                    <a:gd name="T15" fmla="*/ 4 h 13"/>
                    <a:gd name="T16" fmla="*/ 4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8" y="2"/>
                      </a:lnTo>
                      <a:lnTo>
                        <a:pt x="10" y="4"/>
                      </a:lnTo>
                      <a:lnTo>
                        <a:pt x="10" y="6"/>
                      </a:lnTo>
                      <a:lnTo>
                        <a:pt x="10" y="8"/>
                      </a:lnTo>
                      <a:lnTo>
                        <a:pt x="8" y="11"/>
                      </a:lnTo>
                      <a:lnTo>
                        <a:pt x="7" y="12"/>
                      </a:lnTo>
                      <a:lnTo>
                        <a:pt x="5" y="13"/>
                      </a:lnTo>
                      <a:lnTo>
                        <a:pt x="4" y="12"/>
                      </a:lnTo>
                      <a:lnTo>
                        <a:pt x="1" y="11"/>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6" name="Freeform 1404">
                  <a:extLst>
                    <a:ext uri="{FF2B5EF4-FFF2-40B4-BE49-F238E27FC236}">
                      <a16:creationId xmlns:a16="http://schemas.microsoft.com/office/drawing/2014/main" xmlns="" id="{0B18DE76-4139-4343-A756-2763F58B483F}"/>
                    </a:ext>
                  </a:extLst>
                </p:cNvPr>
                <p:cNvSpPr>
                  <a:spLocks/>
                </p:cNvSpPr>
                <p:nvPr/>
              </p:nvSpPr>
              <p:spPr bwMode="auto">
                <a:xfrm>
                  <a:off x="4759" y="3505"/>
                  <a:ext cx="5" cy="6"/>
                </a:xfrm>
                <a:custGeom>
                  <a:avLst/>
                  <a:gdLst>
                    <a:gd name="T0" fmla="*/ 3 w 11"/>
                    <a:gd name="T1" fmla="*/ 0 h 12"/>
                    <a:gd name="T2" fmla="*/ 3 w 11"/>
                    <a:gd name="T3" fmla="*/ 0 h 12"/>
                    <a:gd name="T4" fmla="*/ 5 w 11"/>
                    <a:gd name="T5" fmla="*/ 1 h 12"/>
                    <a:gd name="T6" fmla="*/ 5 w 11"/>
                    <a:gd name="T7" fmla="*/ 2 h 12"/>
                    <a:gd name="T8" fmla="*/ 5 w 11"/>
                    <a:gd name="T9" fmla="*/ 3 h 12"/>
                    <a:gd name="T10" fmla="*/ 5 w 11"/>
                    <a:gd name="T11" fmla="*/ 5 h 12"/>
                    <a:gd name="T12" fmla="*/ 5 w 11"/>
                    <a:gd name="T13" fmla="*/ 6 h 12"/>
                    <a:gd name="T14" fmla="*/ 3 w 11"/>
                    <a:gd name="T15" fmla="*/ 6 h 12"/>
                    <a:gd name="T16" fmla="*/ 3 w 11"/>
                    <a:gd name="T17" fmla="*/ 6 h 12"/>
                    <a:gd name="T18" fmla="*/ 2 w 11"/>
                    <a:gd name="T19" fmla="*/ 6 h 12"/>
                    <a:gd name="T20" fmla="*/ 0 w 11"/>
                    <a:gd name="T21" fmla="*/ 6 h 12"/>
                    <a:gd name="T22" fmla="*/ 0 w 11"/>
                    <a:gd name="T23" fmla="*/ 5 h 12"/>
                    <a:gd name="T24" fmla="*/ 0 w 11"/>
                    <a:gd name="T25" fmla="*/ 3 h 12"/>
                    <a:gd name="T26" fmla="*/ 0 w 11"/>
                    <a:gd name="T27" fmla="*/ 2 h 12"/>
                    <a:gd name="T28" fmla="*/ 0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6" y="0"/>
                      </a:moveTo>
                      <a:lnTo>
                        <a:pt x="7" y="0"/>
                      </a:lnTo>
                      <a:lnTo>
                        <a:pt x="10" y="1"/>
                      </a:lnTo>
                      <a:lnTo>
                        <a:pt x="11" y="3"/>
                      </a:lnTo>
                      <a:lnTo>
                        <a:pt x="11" y="7"/>
                      </a:lnTo>
                      <a:lnTo>
                        <a:pt x="11" y="9"/>
                      </a:lnTo>
                      <a:lnTo>
                        <a:pt x="10" y="11"/>
                      </a:lnTo>
                      <a:lnTo>
                        <a:pt x="7" y="12"/>
                      </a:lnTo>
                      <a:lnTo>
                        <a:pt x="6" y="12"/>
                      </a:lnTo>
                      <a:lnTo>
                        <a:pt x="4" y="12"/>
                      </a:lnTo>
                      <a:lnTo>
                        <a:pt x="1" y="11"/>
                      </a:lnTo>
                      <a:lnTo>
                        <a:pt x="0" y="9"/>
                      </a:lnTo>
                      <a:lnTo>
                        <a:pt x="0" y="7"/>
                      </a:lnTo>
                      <a:lnTo>
                        <a:pt x="0" y="3"/>
                      </a:lnTo>
                      <a:lnTo>
                        <a:pt x="1" y="1"/>
                      </a:lnTo>
                      <a:lnTo>
                        <a:pt x="4"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7" name="Freeform 1405">
                  <a:extLst>
                    <a:ext uri="{FF2B5EF4-FFF2-40B4-BE49-F238E27FC236}">
                      <a16:creationId xmlns:a16="http://schemas.microsoft.com/office/drawing/2014/main" xmlns="" id="{82BCBCC6-ED30-40EA-94D7-34A693EB8D5D}"/>
                    </a:ext>
                  </a:extLst>
                </p:cNvPr>
                <p:cNvSpPr>
                  <a:spLocks/>
                </p:cNvSpPr>
                <p:nvPr/>
              </p:nvSpPr>
              <p:spPr bwMode="auto">
                <a:xfrm>
                  <a:off x="4759" y="3505"/>
                  <a:ext cx="5" cy="6"/>
                </a:xfrm>
                <a:custGeom>
                  <a:avLst/>
                  <a:gdLst>
                    <a:gd name="T0" fmla="*/ 3 w 11"/>
                    <a:gd name="T1" fmla="*/ 0 h 12"/>
                    <a:gd name="T2" fmla="*/ 3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5 h 12"/>
                    <a:gd name="T16" fmla="*/ 5 w 11"/>
                    <a:gd name="T17" fmla="*/ 6 h 12"/>
                    <a:gd name="T18" fmla="*/ 3 w 11"/>
                    <a:gd name="T19" fmla="*/ 6 h 12"/>
                    <a:gd name="T20" fmla="*/ 3 w 11"/>
                    <a:gd name="T21" fmla="*/ 6 h 12"/>
                    <a:gd name="T22" fmla="*/ 3 w 11"/>
                    <a:gd name="T23" fmla="*/ 6 h 12"/>
                    <a:gd name="T24" fmla="*/ 2 w 11"/>
                    <a:gd name="T25" fmla="*/ 6 h 12"/>
                    <a:gd name="T26" fmla="*/ 0 w 11"/>
                    <a:gd name="T27" fmla="*/ 6 h 12"/>
                    <a:gd name="T28" fmla="*/ 0 w 11"/>
                    <a:gd name="T29" fmla="*/ 5 h 12"/>
                    <a:gd name="T30" fmla="*/ 0 w 11"/>
                    <a:gd name="T31" fmla="*/ 3 h 12"/>
                    <a:gd name="T32" fmla="*/ 0 w 11"/>
                    <a:gd name="T33" fmla="*/ 3 h 12"/>
                    <a:gd name="T34" fmla="*/ 0 w 11"/>
                    <a:gd name="T35" fmla="*/ 2 h 12"/>
                    <a:gd name="T36" fmla="*/ 0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6" y="0"/>
                      </a:moveTo>
                      <a:lnTo>
                        <a:pt x="6" y="0"/>
                      </a:lnTo>
                      <a:lnTo>
                        <a:pt x="7" y="0"/>
                      </a:lnTo>
                      <a:lnTo>
                        <a:pt x="10" y="1"/>
                      </a:lnTo>
                      <a:lnTo>
                        <a:pt x="11" y="3"/>
                      </a:lnTo>
                      <a:lnTo>
                        <a:pt x="11" y="7"/>
                      </a:lnTo>
                      <a:lnTo>
                        <a:pt x="11" y="9"/>
                      </a:lnTo>
                      <a:lnTo>
                        <a:pt x="10" y="11"/>
                      </a:lnTo>
                      <a:lnTo>
                        <a:pt x="7" y="12"/>
                      </a:lnTo>
                      <a:lnTo>
                        <a:pt x="6" y="12"/>
                      </a:lnTo>
                      <a:lnTo>
                        <a:pt x="4" y="12"/>
                      </a:lnTo>
                      <a:lnTo>
                        <a:pt x="1" y="11"/>
                      </a:lnTo>
                      <a:lnTo>
                        <a:pt x="0" y="9"/>
                      </a:lnTo>
                      <a:lnTo>
                        <a:pt x="0" y="7"/>
                      </a:lnTo>
                      <a:lnTo>
                        <a:pt x="0" y="3"/>
                      </a:lnTo>
                      <a:lnTo>
                        <a:pt x="1" y="1"/>
                      </a:lnTo>
                      <a:lnTo>
                        <a:pt x="4"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8" name="Freeform 1406">
                  <a:extLst>
                    <a:ext uri="{FF2B5EF4-FFF2-40B4-BE49-F238E27FC236}">
                      <a16:creationId xmlns:a16="http://schemas.microsoft.com/office/drawing/2014/main" xmlns="" id="{96E003A8-68F6-4191-B747-F8A0F691E324}"/>
                    </a:ext>
                  </a:extLst>
                </p:cNvPr>
                <p:cNvSpPr>
                  <a:spLocks/>
                </p:cNvSpPr>
                <p:nvPr/>
              </p:nvSpPr>
              <p:spPr bwMode="auto">
                <a:xfrm>
                  <a:off x="4759" y="3515"/>
                  <a:ext cx="5" cy="6"/>
                </a:xfrm>
                <a:custGeom>
                  <a:avLst/>
                  <a:gdLst>
                    <a:gd name="T0" fmla="*/ 3 w 11"/>
                    <a:gd name="T1" fmla="*/ 0 h 12"/>
                    <a:gd name="T2" fmla="*/ 3 w 11"/>
                    <a:gd name="T3" fmla="*/ 0 h 12"/>
                    <a:gd name="T4" fmla="*/ 5 w 11"/>
                    <a:gd name="T5" fmla="*/ 1 h 12"/>
                    <a:gd name="T6" fmla="*/ 5 w 11"/>
                    <a:gd name="T7" fmla="*/ 2 h 12"/>
                    <a:gd name="T8" fmla="*/ 5 w 11"/>
                    <a:gd name="T9" fmla="*/ 3 h 12"/>
                    <a:gd name="T10" fmla="*/ 5 w 11"/>
                    <a:gd name="T11" fmla="*/ 4 h 12"/>
                    <a:gd name="T12" fmla="*/ 5 w 11"/>
                    <a:gd name="T13" fmla="*/ 5 h 12"/>
                    <a:gd name="T14" fmla="*/ 3 w 11"/>
                    <a:gd name="T15" fmla="*/ 6 h 12"/>
                    <a:gd name="T16" fmla="*/ 3 w 11"/>
                    <a:gd name="T17" fmla="*/ 6 h 12"/>
                    <a:gd name="T18" fmla="*/ 2 w 11"/>
                    <a:gd name="T19" fmla="*/ 6 h 12"/>
                    <a:gd name="T20" fmla="*/ 0 w 11"/>
                    <a:gd name="T21" fmla="*/ 5 h 12"/>
                    <a:gd name="T22" fmla="*/ 0 w 11"/>
                    <a:gd name="T23" fmla="*/ 4 h 12"/>
                    <a:gd name="T24" fmla="*/ 0 w 11"/>
                    <a:gd name="T25" fmla="*/ 3 h 12"/>
                    <a:gd name="T26" fmla="*/ 0 w 11"/>
                    <a:gd name="T27" fmla="*/ 2 h 12"/>
                    <a:gd name="T28" fmla="*/ 0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6" y="0"/>
                      </a:moveTo>
                      <a:lnTo>
                        <a:pt x="7" y="0"/>
                      </a:lnTo>
                      <a:lnTo>
                        <a:pt x="10" y="1"/>
                      </a:lnTo>
                      <a:lnTo>
                        <a:pt x="11" y="3"/>
                      </a:lnTo>
                      <a:lnTo>
                        <a:pt x="11" y="5"/>
                      </a:lnTo>
                      <a:lnTo>
                        <a:pt x="11" y="8"/>
                      </a:lnTo>
                      <a:lnTo>
                        <a:pt x="10" y="9"/>
                      </a:lnTo>
                      <a:lnTo>
                        <a:pt x="7" y="12"/>
                      </a:lnTo>
                      <a:lnTo>
                        <a:pt x="6" y="12"/>
                      </a:lnTo>
                      <a:lnTo>
                        <a:pt x="4" y="12"/>
                      </a:lnTo>
                      <a:lnTo>
                        <a:pt x="1" y="9"/>
                      </a:lnTo>
                      <a:lnTo>
                        <a:pt x="0" y="8"/>
                      </a:lnTo>
                      <a:lnTo>
                        <a:pt x="0" y="5"/>
                      </a:lnTo>
                      <a:lnTo>
                        <a:pt x="0" y="3"/>
                      </a:lnTo>
                      <a:lnTo>
                        <a:pt x="1" y="1"/>
                      </a:lnTo>
                      <a:lnTo>
                        <a:pt x="4"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9" name="Freeform 1407">
                  <a:extLst>
                    <a:ext uri="{FF2B5EF4-FFF2-40B4-BE49-F238E27FC236}">
                      <a16:creationId xmlns:a16="http://schemas.microsoft.com/office/drawing/2014/main" xmlns="" id="{FAF1FC89-9C0D-4ACD-8DBD-DDDE5BF15B40}"/>
                    </a:ext>
                  </a:extLst>
                </p:cNvPr>
                <p:cNvSpPr>
                  <a:spLocks/>
                </p:cNvSpPr>
                <p:nvPr/>
              </p:nvSpPr>
              <p:spPr bwMode="auto">
                <a:xfrm>
                  <a:off x="4759" y="3515"/>
                  <a:ext cx="5" cy="6"/>
                </a:xfrm>
                <a:custGeom>
                  <a:avLst/>
                  <a:gdLst>
                    <a:gd name="T0" fmla="*/ 3 w 11"/>
                    <a:gd name="T1" fmla="*/ 0 h 12"/>
                    <a:gd name="T2" fmla="*/ 3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4 h 12"/>
                    <a:gd name="T16" fmla="*/ 5 w 11"/>
                    <a:gd name="T17" fmla="*/ 5 h 12"/>
                    <a:gd name="T18" fmla="*/ 3 w 11"/>
                    <a:gd name="T19" fmla="*/ 6 h 12"/>
                    <a:gd name="T20" fmla="*/ 3 w 11"/>
                    <a:gd name="T21" fmla="*/ 6 h 12"/>
                    <a:gd name="T22" fmla="*/ 3 w 11"/>
                    <a:gd name="T23" fmla="*/ 6 h 12"/>
                    <a:gd name="T24" fmla="*/ 2 w 11"/>
                    <a:gd name="T25" fmla="*/ 6 h 12"/>
                    <a:gd name="T26" fmla="*/ 0 w 11"/>
                    <a:gd name="T27" fmla="*/ 5 h 12"/>
                    <a:gd name="T28" fmla="*/ 0 w 11"/>
                    <a:gd name="T29" fmla="*/ 4 h 12"/>
                    <a:gd name="T30" fmla="*/ 0 w 11"/>
                    <a:gd name="T31" fmla="*/ 3 h 12"/>
                    <a:gd name="T32" fmla="*/ 0 w 11"/>
                    <a:gd name="T33" fmla="*/ 3 h 12"/>
                    <a:gd name="T34" fmla="*/ 0 w 11"/>
                    <a:gd name="T35" fmla="*/ 2 h 12"/>
                    <a:gd name="T36" fmla="*/ 0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6" y="0"/>
                      </a:moveTo>
                      <a:lnTo>
                        <a:pt x="6" y="0"/>
                      </a:lnTo>
                      <a:lnTo>
                        <a:pt x="7" y="0"/>
                      </a:lnTo>
                      <a:lnTo>
                        <a:pt x="10" y="1"/>
                      </a:lnTo>
                      <a:lnTo>
                        <a:pt x="11" y="3"/>
                      </a:lnTo>
                      <a:lnTo>
                        <a:pt x="11" y="5"/>
                      </a:lnTo>
                      <a:lnTo>
                        <a:pt x="11" y="8"/>
                      </a:lnTo>
                      <a:lnTo>
                        <a:pt x="10" y="9"/>
                      </a:lnTo>
                      <a:lnTo>
                        <a:pt x="7" y="12"/>
                      </a:lnTo>
                      <a:lnTo>
                        <a:pt x="6" y="12"/>
                      </a:lnTo>
                      <a:lnTo>
                        <a:pt x="4" y="12"/>
                      </a:lnTo>
                      <a:lnTo>
                        <a:pt x="1" y="9"/>
                      </a:lnTo>
                      <a:lnTo>
                        <a:pt x="0" y="8"/>
                      </a:lnTo>
                      <a:lnTo>
                        <a:pt x="0" y="5"/>
                      </a:lnTo>
                      <a:lnTo>
                        <a:pt x="0" y="3"/>
                      </a:lnTo>
                      <a:lnTo>
                        <a:pt x="1" y="1"/>
                      </a:lnTo>
                      <a:lnTo>
                        <a:pt x="4"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0" name="Freeform 1408">
                  <a:extLst>
                    <a:ext uri="{FF2B5EF4-FFF2-40B4-BE49-F238E27FC236}">
                      <a16:creationId xmlns:a16="http://schemas.microsoft.com/office/drawing/2014/main" xmlns="" id="{ECDD7388-064D-4906-BE18-FF1518C495FF}"/>
                    </a:ext>
                  </a:extLst>
                </p:cNvPr>
                <p:cNvSpPr>
                  <a:spLocks/>
                </p:cNvSpPr>
                <p:nvPr/>
              </p:nvSpPr>
              <p:spPr bwMode="auto">
                <a:xfrm>
                  <a:off x="4759" y="3525"/>
                  <a:ext cx="5" cy="6"/>
                </a:xfrm>
                <a:custGeom>
                  <a:avLst/>
                  <a:gdLst>
                    <a:gd name="T0" fmla="*/ 3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3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6" y="0"/>
                      </a:moveTo>
                      <a:lnTo>
                        <a:pt x="7" y="1"/>
                      </a:lnTo>
                      <a:lnTo>
                        <a:pt x="10" y="2"/>
                      </a:lnTo>
                      <a:lnTo>
                        <a:pt x="11" y="4"/>
                      </a:lnTo>
                      <a:lnTo>
                        <a:pt x="11" y="7"/>
                      </a:lnTo>
                      <a:lnTo>
                        <a:pt x="11" y="9"/>
                      </a:lnTo>
                      <a:lnTo>
                        <a:pt x="10" y="11"/>
                      </a:lnTo>
                      <a:lnTo>
                        <a:pt x="7" y="12"/>
                      </a:lnTo>
                      <a:lnTo>
                        <a:pt x="6" y="13"/>
                      </a:lnTo>
                      <a:lnTo>
                        <a:pt x="4" y="12"/>
                      </a:lnTo>
                      <a:lnTo>
                        <a:pt x="1" y="11"/>
                      </a:lnTo>
                      <a:lnTo>
                        <a:pt x="0" y="9"/>
                      </a:lnTo>
                      <a:lnTo>
                        <a:pt x="0" y="7"/>
                      </a:lnTo>
                      <a:lnTo>
                        <a:pt x="0" y="4"/>
                      </a:lnTo>
                      <a:lnTo>
                        <a:pt x="1" y="2"/>
                      </a:lnTo>
                      <a:lnTo>
                        <a:pt x="4"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1" name="Freeform 1409">
                  <a:extLst>
                    <a:ext uri="{FF2B5EF4-FFF2-40B4-BE49-F238E27FC236}">
                      <a16:creationId xmlns:a16="http://schemas.microsoft.com/office/drawing/2014/main" xmlns="" id="{9BF314E0-7A45-4741-873D-ECA0B78D06A6}"/>
                    </a:ext>
                  </a:extLst>
                </p:cNvPr>
                <p:cNvSpPr>
                  <a:spLocks/>
                </p:cNvSpPr>
                <p:nvPr/>
              </p:nvSpPr>
              <p:spPr bwMode="auto">
                <a:xfrm>
                  <a:off x="4759" y="3525"/>
                  <a:ext cx="5" cy="6"/>
                </a:xfrm>
                <a:custGeom>
                  <a:avLst/>
                  <a:gdLst>
                    <a:gd name="T0" fmla="*/ 3 w 11"/>
                    <a:gd name="T1" fmla="*/ 0 h 13"/>
                    <a:gd name="T2" fmla="*/ 3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3 w 11"/>
                    <a:gd name="T21" fmla="*/ 6 h 13"/>
                    <a:gd name="T22" fmla="*/ 3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6" y="0"/>
                      </a:moveTo>
                      <a:lnTo>
                        <a:pt x="6" y="0"/>
                      </a:lnTo>
                      <a:lnTo>
                        <a:pt x="7" y="1"/>
                      </a:lnTo>
                      <a:lnTo>
                        <a:pt x="10" y="2"/>
                      </a:lnTo>
                      <a:lnTo>
                        <a:pt x="11" y="4"/>
                      </a:lnTo>
                      <a:lnTo>
                        <a:pt x="11" y="7"/>
                      </a:lnTo>
                      <a:lnTo>
                        <a:pt x="11" y="9"/>
                      </a:lnTo>
                      <a:lnTo>
                        <a:pt x="10" y="11"/>
                      </a:lnTo>
                      <a:lnTo>
                        <a:pt x="7" y="12"/>
                      </a:lnTo>
                      <a:lnTo>
                        <a:pt x="6" y="13"/>
                      </a:lnTo>
                      <a:lnTo>
                        <a:pt x="4" y="12"/>
                      </a:lnTo>
                      <a:lnTo>
                        <a:pt x="1" y="11"/>
                      </a:lnTo>
                      <a:lnTo>
                        <a:pt x="0" y="9"/>
                      </a:lnTo>
                      <a:lnTo>
                        <a:pt x="0" y="7"/>
                      </a:lnTo>
                      <a:lnTo>
                        <a:pt x="0" y="4"/>
                      </a:lnTo>
                      <a:lnTo>
                        <a:pt x="1" y="2"/>
                      </a:lnTo>
                      <a:lnTo>
                        <a:pt x="4"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2" name="Freeform 1410">
                  <a:extLst>
                    <a:ext uri="{FF2B5EF4-FFF2-40B4-BE49-F238E27FC236}">
                      <a16:creationId xmlns:a16="http://schemas.microsoft.com/office/drawing/2014/main" xmlns="" id="{0434910E-B28E-4672-85CF-687D52FDDE2E}"/>
                    </a:ext>
                  </a:extLst>
                </p:cNvPr>
                <p:cNvSpPr>
                  <a:spLocks/>
                </p:cNvSpPr>
                <p:nvPr/>
              </p:nvSpPr>
              <p:spPr bwMode="auto">
                <a:xfrm>
                  <a:off x="4759" y="3535"/>
                  <a:ext cx="5" cy="6"/>
                </a:xfrm>
                <a:custGeom>
                  <a:avLst/>
                  <a:gdLst>
                    <a:gd name="T0" fmla="*/ 3 w 11"/>
                    <a:gd name="T1" fmla="*/ 0 h 11"/>
                    <a:gd name="T2" fmla="*/ 3 w 11"/>
                    <a:gd name="T3" fmla="*/ 1 h 11"/>
                    <a:gd name="T4" fmla="*/ 5 w 11"/>
                    <a:gd name="T5" fmla="*/ 1 h 11"/>
                    <a:gd name="T6" fmla="*/ 5 w 11"/>
                    <a:gd name="T7" fmla="*/ 2 h 11"/>
                    <a:gd name="T8" fmla="*/ 5 w 11"/>
                    <a:gd name="T9" fmla="*/ 3 h 11"/>
                    <a:gd name="T10" fmla="*/ 5 w 11"/>
                    <a:gd name="T11" fmla="*/ 4 h 11"/>
                    <a:gd name="T12" fmla="*/ 5 w 11"/>
                    <a:gd name="T13" fmla="*/ 5 h 11"/>
                    <a:gd name="T14" fmla="*/ 3 w 11"/>
                    <a:gd name="T15" fmla="*/ 6 h 11"/>
                    <a:gd name="T16" fmla="*/ 3 w 11"/>
                    <a:gd name="T17" fmla="*/ 6 h 11"/>
                    <a:gd name="T18" fmla="*/ 2 w 11"/>
                    <a:gd name="T19" fmla="*/ 6 h 11"/>
                    <a:gd name="T20" fmla="*/ 0 w 11"/>
                    <a:gd name="T21" fmla="*/ 5 h 11"/>
                    <a:gd name="T22" fmla="*/ 0 w 11"/>
                    <a:gd name="T23" fmla="*/ 4 h 11"/>
                    <a:gd name="T24" fmla="*/ 0 w 11"/>
                    <a:gd name="T25" fmla="*/ 3 h 11"/>
                    <a:gd name="T26" fmla="*/ 0 w 11"/>
                    <a:gd name="T27" fmla="*/ 2 h 11"/>
                    <a:gd name="T28" fmla="*/ 0 w 11"/>
                    <a:gd name="T29" fmla="*/ 1 h 11"/>
                    <a:gd name="T30" fmla="*/ 2 w 11"/>
                    <a:gd name="T31" fmla="*/ 1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6" y="0"/>
                      </a:moveTo>
                      <a:lnTo>
                        <a:pt x="7" y="1"/>
                      </a:lnTo>
                      <a:lnTo>
                        <a:pt x="10" y="2"/>
                      </a:lnTo>
                      <a:lnTo>
                        <a:pt x="11" y="4"/>
                      </a:lnTo>
                      <a:lnTo>
                        <a:pt x="11" y="6"/>
                      </a:lnTo>
                      <a:lnTo>
                        <a:pt x="11" y="8"/>
                      </a:lnTo>
                      <a:lnTo>
                        <a:pt x="10" y="10"/>
                      </a:lnTo>
                      <a:lnTo>
                        <a:pt x="7" y="11"/>
                      </a:lnTo>
                      <a:lnTo>
                        <a:pt x="6" y="11"/>
                      </a:lnTo>
                      <a:lnTo>
                        <a:pt x="4" y="11"/>
                      </a:lnTo>
                      <a:lnTo>
                        <a:pt x="1" y="10"/>
                      </a:lnTo>
                      <a:lnTo>
                        <a:pt x="0" y="8"/>
                      </a:lnTo>
                      <a:lnTo>
                        <a:pt x="0" y="6"/>
                      </a:lnTo>
                      <a:lnTo>
                        <a:pt x="0" y="4"/>
                      </a:lnTo>
                      <a:lnTo>
                        <a:pt x="1" y="2"/>
                      </a:lnTo>
                      <a:lnTo>
                        <a:pt x="4"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3" name="Freeform 1411">
                  <a:extLst>
                    <a:ext uri="{FF2B5EF4-FFF2-40B4-BE49-F238E27FC236}">
                      <a16:creationId xmlns:a16="http://schemas.microsoft.com/office/drawing/2014/main" xmlns="" id="{5ACF50E3-E0D8-4EBD-85EA-07B97D8AEDC3}"/>
                    </a:ext>
                  </a:extLst>
                </p:cNvPr>
                <p:cNvSpPr>
                  <a:spLocks/>
                </p:cNvSpPr>
                <p:nvPr/>
              </p:nvSpPr>
              <p:spPr bwMode="auto">
                <a:xfrm>
                  <a:off x="4759" y="3535"/>
                  <a:ext cx="5" cy="6"/>
                </a:xfrm>
                <a:custGeom>
                  <a:avLst/>
                  <a:gdLst>
                    <a:gd name="T0" fmla="*/ 3 w 11"/>
                    <a:gd name="T1" fmla="*/ 0 h 11"/>
                    <a:gd name="T2" fmla="*/ 3 w 11"/>
                    <a:gd name="T3" fmla="*/ 0 h 11"/>
                    <a:gd name="T4" fmla="*/ 3 w 11"/>
                    <a:gd name="T5" fmla="*/ 1 h 11"/>
                    <a:gd name="T6" fmla="*/ 5 w 11"/>
                    <a:gd name="T7" fmla="*/ 1 h 11"/>
                    <a:gd name="T8" fmla="*/ 5 w 11"/>
                    <a:gd name="T9" fmla="*/ 2 h 11"/>
                    <a:gd name="T10" fmla="*/ 5 w 11"/>
                    <a:gd name="T11" fmla="*/ 3 h 11"/>
                    <a:gd name="T12" fmla="*/ 5 w 11"/>
                    <a:gd name="T13" fmla="*/ 3 h 11"/>
                    <a:gd name="T14" fmla="*/ 5 w 11"/>
                    <a:gd name="T15" fmla="*/ 4 h 11"/>
                    <a:gd name="T16" fmla="*/ 5 w 11"/>
                    <a:gd name="T17" fmla="*/ 5 h 11"/>
                    <a:gd name="T18" fmla="*/ 3 w 11"/>
                    <a:gd name="T19" fmla="*/ 6 h 11"/>
                    <a:gd name="T20" fmla="*/ 3 w 11"/>
                    <a:gd name="T21" fmla="*/ 6 h 11"/>
                    <a:gd name="T22" fmla="*/ 3 w 11"/>
                    <a:gd name="T23" fmla="*/ 6 h 11"/>
                    <a:gd name="T24" fmla="*/ 2 w 11"/>
                    <a:gd name="T25" fmla="*/ 6 h 11"/>
                    <a:gd name="T26" fmla="*/ 0 w 11"/>
                    <a:gd name="T27" fmla="*/ 5 h 11"/>
                    <a:gd name="T28" fmla="*/ 0 w 11"/>
                    <a:gd name="T29" fmla="*/ 4 h 11"/>
                    <a:gd name="T30" fmla="*/ 0 w 11"/>
                    <a:gd name="T31" fmla="*/ 3 h 11"/>
                    <a:gd name="T32" fmla="*/ 0 w 11"/>
                    <a:gd name="T33" fmla="*/ 3 h 11"/>
                    <a:gd name="T34" fmla="*/ 0 w 11"/>
                    <a:gd name="T35" fmla="*/ 2 h 11"/>
                    <a:gd name="T36" fmla="*/ 0 w 11"/>
                    <a:gd name="T37" fmla="*/ 1 h 11"/>
                    <a:gd name="T38" fmla="*/ 2 w 11"/>
                    <a:gd name="T39" fmla="*/ 1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6" y="0"/>
                      </a:moveTo>
                      <a:lnTo>
                        <a:pt x="6" y="0"/>
                      </a:lnTo>
                      <a:lnTo>
                        <a:pt x="7" y="1"/>
                      </a:lnTo>
                      <a:lnTo>
                        <a:pt x="10" y="2"/>
                      </a:lnTo>
                      <a:lnTo>
                        <a:pt x="11" y="4"/>
                      </a:lnTo>
                      <a:lnTo>
                        <a:pt x="11" y="6"/>
                      </a:lnTo>
                      <a:lnTo>
                        <a:pt x="11" y="8"/>
                      </a:lnTo>
                      <a:lnTo>
                        <a:pt x="10" y="10"/>
                      </a:lnTo>
                      <a:lnTo>
                        <a:pt x="7" y="11"/>
                      </a:lnTo>
                      <a:lnTo>
                        <a:pt x="6" y="11"/>
                      </a:lnTo>
                      <a:lnTo>
                        <a:pt x="4" y="11"/>
                      </a:lnTo>
                      <a:lnTo>
                        <a:pt x="1" y="10"/>
                      </a:lnTo>
                      <a:lnTo>
                        <a:pt x="0" y="8"/>
                      </a:lnTo>
                      <a:lnTo>
                        <a:pt x="0" y="6"/>
                      </a:lnTo>
                      <a:lnTo>
                        <a:pt x="0" y="4"/>
                      </a:lnTo>
                      <a:lnTo>
                        <a:pt x="1" y="2"/>
                      </a:lnTo>
                      <a:lnTo>
                        <a:pt x="4"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4" name="Freeform 1412">
                  <a:extLst>
                    <a:ext uri="{FF2B5EF4-FFF2-40B4-BE49-F238E27FC236}">
                      <a16:creationId xmlns:a16="http://schemas.microsoft.com/office/drawing/2014/main" xmlns="" id="{D7E1B5C6-8006-456E-8536-A7A49B93F4EA}"/>
                    </a:ext>
                  </a:extLst>
                </p:cNvPr>
                <p:cNvSpPr>
                  <a:spLocks/>
                </p:cNvSpPr>
                <p:nvPr/>
              </p:nvSpPr>
              <p:spPr bwMode="auto">
                <a:xfrm>
                  <a:off x="4760" y="3544"/>
                  <a:ext cx="5" cy="7"/>
                </a:xfrm>
                <a:custGeom>
                  <a:avLst/>
                  <a:gdLst>
                    <a:gd name="T0" fmla="*/ 2 w 11"/>
                    <a:gd name="T1" fmla="*/ 0 h 13"/>
                    <a:gd name="T2" fmla="*/ 3 w 11"/>
                    <a:gd name="T3" fmla="*/ 1 h 13"/>
                    <a:gd name="T4" fmla="*/ 5 w 11"/>
                    <a:gd name="T5" fmla="*/ 1 h 13"/>
                    <a:gd name="T6" fmla="*/ 5 w 11"/>
                    <a:gd name="T7" fmla="*/ 2 h 13"/>
                    <a:gd name="T8" fmla="*/ 5 w 11"/>
                    <a:gd name="T9" fmla="*/ 3 h 13"/>
                    <a:gd name="T10" fmla="*/ 5 w 11"/>
                    <a:gd name="T11" fmla="*/ 5 h 13"/>
                    <a:gd name="T12" fmla="*/ 5 w 11"/>
                    <a:gd name="T13" fmla="*/ 6 h 13"/>
                    <a:gd name="T14" fmla="*/ 3 w 11"/>
                    <a:gd name="T15" fmla="*/ 6 h 13"/>
                    <a:gd name="T16" fmla="*/ 2 w 11"/>
                    <a:gd name="T17" fmla="*/ 7 h 13"/>
                    <a:gd name="T18" fmla="*/ 2 w 11"/>
                    <a:gd name="T19" fmla="*/ 6 h 13"/>
                    <a:gd name="T20" fmla="*/ 0 w 11"/>
                    <a:gd name="T21" fmla="*/ 6 h 13"/>
                    <a:gd name="T22" fmla="*/ 0 w 11"/>
                    <a:gd name="T23" fmla="*/ 5 h 13"/>
                    <a:gd name="T24" fmla="*/ 0 w 11"/>
                    <a:gd name="T25" fmla="*/ 3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6"/>
                      </a:lnTo>
                      <a:lnTo>
                        <a:pt x="11" y="9"/>
                      </a:lnTo>
                      <a:lnTo>
                        <a:pt x="10" y="11"/>
                      </a:lnTo>
                      <a:lnTo>
                        <a:pt x="7"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5" name="Freeform 1413">
                  <a:extLst>
                    <a:ext uri="{FF2B5EF4-FFF2-40B4-BE49-F238E27FC236}">
                      <a16:creationId xmlns:a16="http://schemas.microsoft.com/office/drawing/2014/main" xmlns="" id="{5AEEF4B2-175B-4615-9B72-53B015CA81CB}"/>
                    </a:ext>
                  </a:extLst>
                </p:cNvPr>
                <p:cNvSpPr>
                  <a:spLocks/>
                </p:cNvSpPr>
                <p:nvPr/>
              </p:nvSpPr>
              <p:spPr bwMode="auto">
                <a:xfrm>
                  <a:off x="4760" y="3544"/>
                  <a:ext cx="5" cy="7"/>
                </a:xfrm>
                <a:custGeom>
                  <a:avLst/>
                  <a:gdLst>
                    <a:gd name="T0" fmla="*/ 2 w 11"/>
                    <a:gd name="T1" fmla="*/ 0 h 13"/>
                    <a:gd name="T2" fmla="*/ 2 w 11"/>
                    <a:gd name="T3" fmla="*/ 0 h 13"/>
                    <a:gd name="T4" fmla="*/ 3 w 11"/>
                    <a:gd name="T5" fmla="*/ 1 h 13"/>
                    <a:gd name="T6" fmla="*/ 5 w 11"/>
                    <a:gd name="T7" fmla="*/ 1 h 13"/>
                    <a:gd name="T8" fmla="*/ 5 w 11"/>
                    <a:gd name="T9" fmla="*/ 2 h 13"/>
                    <a:gd name="T10" fmla="*/ 5 w 11"/>
                    <a:gd name="T11" fmla="*/ 3 h 13"/>
                    <a:gd name="T12" fmla="*/ 5 w 11"/>
                    <a:gd name="T13" fmla="*/ 3 h 13"/>
                    <a:gd name="T14" fmla="*/ 5 w 11"/>
                    <a:gd name="T15" fmla="*/ 5 h 13"/>
                    <a:gd name="T16" fmla="*/ 5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5 h 13"/>
                    <a:gd name="T30" fmla="*/ 0 w 11"/>
                    <a:gd name="T31" fmla="*/ 3 h 13"/>
                    <a:gd name="T32" fmla="*/ 0 w 11"/>
                    <a:gd name="T33" fmla="*/ 3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6"/>
                      </a:lnTo>
                      <a:lnTo>
                        <a:pt x="11" y="9"/>
                      </a:lnTo>
                      <a:lnTo>
                        <a:pt x="10" y="11"/>
                      </a:lnTo>
                      <a:lnTo>
                        <a:pt x="7"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6" name="Freeform 1414">
                  <a:extLst>
                    <a:ext uri="{FF2B5EF4-FFF2-40B4-BE49-F238E27FC236}">
                      <a16:creationId xmlns:a16="http://schemas.microsoft.com/office/drawing/2014/main" xmlns="" id="{6F6C3DCF-810C-4445-9AB9-64D2382111B5}"/>
                    </a:ext>
                  </a:extLst>
                </p:cNvPr>
                <p:cNvSpPr>
                  <a:spLocks/>
                </p:cNvSpPr>
                <p:nvPr/>
              </p:nvSpPr>
              <p:spPr bwMode="auto">
                <a:xfrm>
                  <a:off x="4760" y="355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3"/>
                      </a:lnTo>
                      <a:lnTo>
                        <a:pt x="11" y="5"/>
                      </a:lnTo>
                      <a:lnTo>
                        <a:pt x="11" y="7"/>
                      </a:lnTo>
                      <a:lnTo>
                        <a:pt x="11" y="9"/>
                      </a:lnTo>
                      <a:lnTo>
                        <a:pt x="10" y="11"/>
                      </a:lnTo>
                      <a:lnTo>
                        <a:pt x="7" y="12"/>
                      </a:lnTo>
                      <a:lnTo>
                        <a:pt x="5" y="13"/>
                      </a:lnTo>
                      <a:lnTo>
                        <a:pt x="4" y="12"/>
                      </a:lnTo>
                      <a:lnTo>
                        <a:pt x="1" y="11"/>
                      </a:lnTo>
                      <a:lnTo>
                        <a:pt x="0" y="9"/>
                      </a:lnTo>
                      <a:lnTo>
                        <a:pt x="0" y="7"/>
                      </a:lnTo>
                      <a:lnTo>
                        <a:pt x="0" y="5"/>
                      </a:lnTo>
                      <a:lnTo>
                        <a:pt x="1"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7" name="Freeform 1415">
                  <a:extLst>
                    <a:ext uri="{FF2B5EF4-FFF2-40B4-BE49-F238E27FC236}">
                      <a16:creationId xmlns:a16="http://schemas.microsoft.com/office/drawing/2014/main" xmlns="" id="{10D9E066-6897-4B49-9440-C9CDE8B6E5E0}"/>
                    </a:ext>
                  </a:extLst>
                </p:cNvPr>
                <p:cNvSpPr>
                  <a:spLocks/>
                </p:cNvSpPr>
                <p:nvPr/>
              </p:nvSpPr>
              <p:spPr bwMode="auto">
                <a:xfrm>
                  <a:off x="4760" y="355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3"/>
                      </a:lnTo>
                      <a:lnTo>
                        <a:pt x="11" y="5"/>
                      </a:lnTo>
                      <a:lnTo>
                        <a:pt x="11" y="7"/>
                      </a:lnTo>
                      <a:lnTo>
                        <a:pt x="11" y="9"/>
                      </a:lnTo>
                      <a:lnTo>
                        <a:pt x="10" y="11"/>
                      </a:lnTo>
                      <a:lnTo>
                        <a:pt x="7" y="12"/>
                      </a:lnTo>
                      <a:lnTo>
                        <a:pt x="5" y="13"/>
                      </a:lnTo>
                      <a:lnTo>
                        <a:pt x="4" y="12"/>
                      </a:lnTo>
                      <a:lnTo>
                        <a:pt x="1" y="11"/>
                      </a:lnTo>
                      <a:lnTo>
                        <a:pt x="0" y="9"/>
                      </a:lnTo>
                      <a:lnTo>
                        <a:pt x="0" y="7"/>
                      </a:lnTo>
                      <a:lnTo>
                        <a:pt x="0" y="5"/>
                      </a:lnTo>
                      <a:lnTo>
                        <a:pt x="1"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8" name="Freeform 1416">
                  <a:extLst>
                    <a:ext uri="{FF2B5EF4-FFF2-40B4-BE49-F238E27FC236}">
                      <a16:creationId xmlns:a16="http://schemas.microsoft.com/office/drawing/2014/main" xmlns="" id="{C8073657-1C7A-4970-B9FF-B6A8E011E9E8}"/>
                    </a:ext>
                  </a:extLst>
                </p:cNvPr>
                <p:cNvSpPr>
                  <a:spLocks/>
                </p:cNvSpPr>
                <p:nvPr/>
              </p:nvSpPr>
              <p:spPr bwMode="auto">
                <a:xfrm>
                  <a:off x="4760" y="3565"/>
                  <a:ext cx="5" cy="6"/>
                </a:xfrm>
                <a:custGeom>
                  <a:avLst/>
                  <a:gdLst>
                    <a:gd name="T0" fmla="*/ 2 w 11"/>
                    <a:gd name="T1" fmla="*/ 0 h 12"/>
                    <a:gd name="T2" fmla="*/ 3 w 11"/>
                    <a:gd name="T3" fmla="*/ 0 h 12"/>
                    <a:gd name="T4" fmla="*/ 5 w 11"/>
                    <a:gd name="T5" fmla="*/ 1 h 12"/>
                    <a:gd name="T6" fmla="*/ 5 w 11"/>
                    <a:gd name="T7" fmla="*/ 2 h 12"/>
                    <a:gd name="T8" fmla="*/ 5 w 11"/>
                    <a:gd name="T9" fmla="*/ 3 h 12"/>
                    <a:gd name="T10" fmla="*/ 5 w 11"/>
                    <a:gd name="T11" fmla="*/ 4 h 12"/>
                    <a:gd name="T12" fmla="*/ 5 w 11"/>
                    <a:gd name="T13" fmla="*/ 5 h 12"/>
                    <a:gd name="T14" fmla="*/ 3 w 11"/>
                    <a:gd name="T15" fmla="*/ 6 h 12"/>
                    <a:gd name="T16" fmla="*/ 2 w 11"/>
                    <a:gd name="T17" fmla="*/ 6 h 12"/>
                    <a:gd name="T18" fmla="*/ 2 w 11"/>
                    <a:gd name="T19" fmla="*/ 6 h 12"/>
                    <a:gd name="T20" fmla="*/ 0 w 11"/>
                    <a:gd name="T21" fmla="*/ 5 h 12"/>
                    <a:gd name="T22" fmla="*/ 0 w 11"/>
                    <a:gd name="T23" fmla="*/ 4 h 12"/>
                    <a:gd name="T24" fmla="*/ 0 w 11"/>
                    <a:gd name="T25" fmla="*/ 3 h 12"/>
                    <a:gd name="T26" fmla="*/ 0 w 11"/>
                    <a:gd name="T27" fmla="*/ 2 h 12"/>
                    <a:gd name="T28" fmla="*/ 0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10" y="1"/>
                      </a:lnTo>
                      <a:lnTo>
                        <a:pt x="11" y="3"/>
                      </a:lnTo>
                      <a:lnTo>
                        <a:pt x="11" y="5"/>
                      </a:lnTo>
                      <a:lnTo>
                        <a:pt x="11" y="8"/>
                      </a:lnTo>
                      <a:lnTo>
                        <a:pt x="10" y="10"/>
                      </a:lnTo>
                      <a:lnTo>
                        <a:pt x="7"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9" name="Freeform 1417">
                  <a:extLst>
                    <a:ext uri="{FF2B5EF4-FFF2-40B4-BE49-F238E27FC236}">
                      <a16:creationId xmlns:a16="http://schemas.microsoft.com/office/drawing/2014/main" xmlns="" id="{EAEBB09C-EBD7-44F7-AD0F-36277F191BFD}"/>
                    </a:ext>
                  </a:extLst>
                </p:cNvPr>
                <p:cNvSpPr>
                  <a:spLocks/>
                </p:cNvSpPr>
                <p:nvPr/>
              </p:nvSpPr>
              <p:spPr bwMode="auto">
                <a:xfrm>
                  <a:off x="4760" y="3565"/>
                  <a:ext cx="5" cy="6"/>
                </a:xfrm>
                <a:custGeom>
                  <a:avLst/>
                  <a:gdLst>
                    <a:gd name="T0" fmla="*/ 2 w 11"/>
                    <a:gd name="T1" fmla="*/ 0 h 12"/>
                    <a:gd name="T2" fmla="*/ 2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4 h 12"/>
                    <a:gd name="T16" fmla="*/ 5 w 11"/>
                    <a:gd name="T17" fmla="*/ 5 h 12"/>
                    <a:gd name="T18" fmla="*/ 3 w 11"/>
                    <a:gd name="T19" fmla="*/ 6 h 12"/>
                    <a:gd name="T20" fmla="*/ 2 w 11"/>
                    <a:gd name="T21" fmla="*/ 6 h 12"/>
                    <a:gd name="T22" fmla="*/ 2 w 11"/>
                    <a:gd name="T23" fmla="*/ 6 h 12"/>
                    <a:gd name="T24" fmla="*/ 2 w 11"/>
                    <a:gd name="T25" fmla="*/ 6 h 12"/>
                    <a:gd name="T26" fmla="*/ 0 w 11"/>
                    <a:gd name="T27" fmla="*/ 5 h 12"/>
                    <a:gd name="T28" fmla="*/ 0 w 11"/>
                    <a:gd name="T29" fmla="*/ 4 h 12"/>
                    <a:gd name="T30" fmla="*/ 0 w 11"/>
                    <a:gd name="T31" fmla="*/ 3 h 12"/>
                    <a:gd name="T32" fmla="*/ 0 w 11"/>
                    <a:gd name="T33" fmla="*/ 3 h 12"/>
                    <a:gd name="T34" fmla="*/ 0 w 11"/>
                    <a:gd name="T35" fmla="*/ 2 h 12"/>
                    <a:gd name="T36" fmla="*/ 0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10" y="1"/>
                      </a:lnTo>
                      <a:lnTo>
                        <a:pt x="11" y="3"/>
                      </a:lnTo>
                      <a:lnTo>
                        <a:pt x="11" y="5"/>
                      </a:lnTo>
                      <a:lnTo>
                        <a:pt x="11" y="8"/>
                      </a:lnTo>
                      <a:lnTo>
                        <a:pt x="10" y="10"/>
                      </a:lnTo>
                      <a:lnTo>
                        <a:pt x="7"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0" name="Freeform 1418">
                  <a:extLst>
                    <a:ext uri="{FF2B5EF4-FFF2-40B4-BE49-F238E27FC236}">
                      <a16:creationId xmlns:a16="http://schemas.microsoft.com/office/drawing/2014/main" xmlns="" id="{6E0795DC-75C9-4A88-8331-9C184AFF93BD}"/>
                    </a:ext>
                  </a:extLst>
                </p:cNvPr>
                <p:cNvSpPr>
                  <a:spLocks/>
                </p:cNvSpPr>
                <p:nvPr/>
              </p:nvSpPr>
              <p:spPr bwMode="auto">
                <a:xfrm>
                  <a:off x="4760" y="3574"/>
                  <a:ext cx="5" cy="7"/>
                </a:xfrm>
                <a:custGeom>
                  <a:avLst/>
                  <a:gdLst>
                    <a:gd name="T0" fmla="*/ 2 w 11"/>
                    <a:gd name="T1" fmla="*/ 0 h 13"/>
                    <a:gd name="T2" fmla="*/ 3 w 11"/>
                    <a:gd name="T3" fmla="*/ 1 h 13"/>
                    <a:gd name="T4" fmla="*/ 5 w 11"/>
                    <a:gd name="T5" fmla="*/ 1 h 13"/>
                    <a:gd name="T6" fmla="*/ 5 w 11"/>
                    <a:gd name="T7" fmla="*/ 2 h 13"/>
                    <a:gd name="T8" fmla="*/ 5 w 11"/>
                    <a:gd name="T9" fmla="*/ 4 h 13"/>
                    <a:gd name="T10" fmla="*/ 5 w 11"/>
                    <a:gd name="T11" fmla="*/ 5 h 13"/>
                    <a:gd name="T12" fmla="*/ 5 w 11"/>
                    <a:gd name="T13" fmla="*/ 6 h 13"/>
                    <a:gd name="T14" fmla="*/ 3 w 11"/>
                    <a:gd name="T15" fmla="*/ 6 h 13"/>
                    <a:gd name="T16" fmla="*/ 2 w 11"/>
                    <a:gd name="T17" fmla="*/ 7 h 13"/>
                    <a:gd name="T18" fmla="*/ 2 w 11"/>
                    <a:gd name="T19" fmla="*/ 6 h 13"/>
                    <a:gd name="T20" fmla="*/ 0 w 11"/>
                    <a:gd name="T21" fmla="*/ 6 h 13"/>
                    <a:gd name="T22" fmla="*/ 0 w 11"/>
                    <a:gd name="T23" fmla="*/ 5 h 13"/>
                    <a:gd name="T24" fmla="*/ 0 w 11"/>
                    <a:gd name="T25" fmla="*/ 4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7"/>
                      </a:lnTo>
                      <a:lnTo>
                        <a:pt x="11" y="9"/>
                      </a:lnTo>
                      <a:lnTo>
                        <a:pt x="10" y="11"/>
                      </a:lnTo>
                      <a:lnTo>
                        <a:pt x="7" y="12"/>
                      </a:lnTo>
                      <a:lnTo>
                        <a:pt x="5" y="13"/>
                      </a:lnTo>
                      <a:lnTo>
                        <a:pt x="4" y="12"/>
                      </a:lnTo>
                      <a:lnTo>
                        <a:pt x="1" y="11"/>
                      </a:lnTo>
                      <a:lnTo>
                        <a:pt x="0" y="9"/>
                      </a:lnTo>
                      <a:lnTo>
                        <a:pt x="0" y="7"/>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1" name="Freeform 1419">
                  <a:extLst>
                    <a:ext uri="{FF2B5EF4-FFF2-40B4-BE49-F238E27FC236}">
                      <a16:creationId xmlns:a16="http://schemas.microsoft.com/office/drawing/2014/main" xmlns="" id="{4185D1C5-BF79-400E-A51F-8F6A65E06E4E}"/>
                    </a:ext>
                  </a:extLst>
                </p:cNvPr>
                <p:cNvSpPr>
                  <a:spLocks/>
                </p:cNvSpPr>
                <p:nvPr/>
              </p:nvSpPr>
              <p:spPr bwMode="auto">
                <a:xfrm>
                  <a:off x="4760" y="3574"/>
                  <a:ext cx="5" cy="7"/>
                </a:xfrm>
                <a:custGeom>
                  <a:avLst/>
                  <a:gdLst>
                    <a:gd name="T0" fmla="*/ 2 w 11"/>
                    <a:gd name="T1" fmla="*/ 0 h 13"/>
                    <a:gd name="T2" fmla="*/ 2 w 11"/>
                    <a:gd name="T3" fmla="*/ 0 h 13"/>
                    <a:gd name="T4" fmla="*/ 3 w 11"/>
                    <a:gd name="T5" fmla="*/ 1 h 13"/>
                    <a:gd name="T6" fmla="*/ 5 w 11"/>
                    <a:gd name="T7" fmla="*/ 1 h 13"/>
                    <a:gd name="T8" fmla="*/ 5 w 11"/>
                    <a:gd name="T9" fmla="*/ 2 h 13"/>
                    <a:gd name="T10" fmla="*/ 5 w 11"/>
                    <a:gd name="T11" fmla="*/ 4 h 13"/>
                    <a:gd name="T12" fmla="*/ 5 w 11"/>
                    <a:gd name="T13" fmla="*/ 4 h 13"/>
                    <a:gd name="T14" fmla="*/ 5 w 11"/>
                    <a:gd name="T15" fmla="*/ 5 h 13"/>
                    <a:gd name="T16" fmla="*/ 5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5 h 13"/>
                    <a:gd name="T30" fmla="*/ 0 w 11"/>
                    <a:gd name="T31" fmla="*/ 4 h 13"/>
                    <a:gd name="T32" fmla="*/ 0 w 11"/>
                    <a:gd name="T33" fmla="*/ 4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7"/>
                      </a:lnTo>
                      <a:lnTo>
                        <a:pt x="11" y="9"/>
                      </a:lnTo>
                      <a:lnTo>
                        <a:pt x="10" y="11"/>
                      </a:lnTo>
                      <a:lnTo>
                        <a:pt x="7" y="12"/>
                      </a:lnTo>
                      <a:lnTo>
                        <a:pt x="5" y="13"/>
                      </a:lnTo>
                      <a:lnTo>
                        <a:pt x="4" y="12"/>
                      </a:lnTo>
                      <a:lnTo>
                        <a:pt x="1" y="11"/>
                      </a:lnTo>
                      <a:lnTo>
                        <a:pt x="0" y="9"/>
                      </a:lnTo>
                      <a:lnTo>
                        <a:pt x="0" y="7"/>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2" name="Freeform 1420">
                  <a:extLst>
                    <a:ext uri="{FF2B5EF4-FFF2-40B4-BE49-F238E27FC236}">
                      <a16:creationId xmlns:a16="http://schemas.microsoft.com/office/drawing/2014/main" xmlns="" id="{0BD8E008-F475-4D19-90A9-D39F9BE42FBD}"/>
                    </a:ext>
                  </a:extLst>
                </p:cNvPr>
                <p:cNvSpPr>
                  <a:spLocks/>
                </p:cNvSpPr>
                <p:nvPr/>
              </p:nvSpPr>
              <p:spPr bwMode="auto">
                <a:xfrm>
                  <a:off x="4760" y="3585"/>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4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4"/>
                      </a:lnTo>
                      <a:lnTo>
                        <a:pt x="10" y="6"/>
                      </a:lnTo>
                      <a:lnTo>
                        <a:pt x="10" y="8"/>
                      </a:lnTo>
                      <a:lnTo>
                        <a:pt x="9" y="11"/>
                      </a:lnTo>
                      <a:lnTo>
                        <a:pt x="6" y="12"/>
                      </a:lnTo>
                      <a:lnTo>
                        <a:pt x="5" y="13"/>
                      </a:lnTo>
                      <a:lnTo>
                        <a:pt x="3" y="12"/>
                      </a:lnTo>
                      <a:lnTo>
                        <a:pt x="2" y="11"/>
                      </a:lnTo>
                      <a:lnTo>
                        <a:pt x="0" y="8"/>
                      </a:lnTo>
                      <a:lnTo>
                        <a:pt x="0" y="6"/>
                      </a:lnTo>
                      <a:lnTo>
                        <a:pt x="0" y="4"/>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3" name="Freeform 1421">
                  <a:extLst>
                    <a:ext uri="{FF2B5EF4-FFF2-40B4-BE49-F238E27FC236}">
                      <a16:creationId xmlns:a16="http://schemas.microsoft.com/office/drawing/2014/main" xmlns="" id="{D7C1385F-EF07-4FBC-BF84-B9C05AC30EF6}"/>
                    </a:ext>
                  </a:extLst>
                </p:cNvPr>
                <p:cNvSpPr>
                  <a:spLocks/>
                </p:cNvSpPr>
                <p:nvPr/>
              </p:nvSpPr>
              <p:spPr bwMode="auto">
                <a:xfrm>
                  <a:off x="4760" y="3585"/>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4"/>
                      </a:lnTo>
                      <a:lnTo>
                        <a:pt x="10" y="6"/>
                      </a:lnTo>
                      <a:lnTo>
                        <a:pt x="10" y="8"/>
                      </a:lnTo>
                      <a:lnTo>
                        <a:pt x="9" y="11"/>
                      </a:lnTo>
                      <a:lnTo>
                        <a:pt x="6" y="12"/>
                      </a:lnTo>
                      <a:lnTo>
                        <a:pt x="5" y="13"/>
                      </a:lnTo>
                      <a:lnTo>
                        <a:pt x="3" y="12"/>
                      </a:lnTo>
                      <a:lnTo>
                        <a:pt x="2" y="11"/>
                      </a:lnTo>
                      <a:lnTo>
                        <a:pt x="0" y="8"/>
                      </a:lnTo>
                      <a:lnTo>
                        <a:pt x="0" y="6"/>
                      </a:lnTo>
                      <a:lnTo>
                        <a:pt x="0" y="4"/>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4" name="Freeform 1422">
                  <a:extLst>
                    <a:ext uri="{FF2B5EF4-FFF2-40B4-BE49-F238E27FC236}">
                      <a16:creationId xmlns:a16="http://schemas.microsoft.com/office/drawing/2014/main" xmlns="" id="{F9FC29C0-F7DD-4DDC-BFA9-CC309F4CF2D4}"/>
                    </a:ext>
                  </a:extLst>
                </p:cNvPr>
                <p:cNvSpPr>
                  <a:spLocks/>
                </p:cNvSpPr>
                <p:nvPr/>
              </p:nvSpPr>
              <p:spPr bwMode="auto">
                <a:xfrm>
                  <a:off x="4760" y="3596"/>
                  <a:ext cx="5" cy="6"/>
                </a:xfrm>
                <a:custGeom>
                  <a:avLst/>
                  <a:gdLst>
                    <a:gd name="T0" fmla="*/ 3 w 10"/>
                    <a:gd name="T1" fmla="*/ 0 h 12"/>
                    <a:gd name="T2" fmla="*/ 3 w 10"/>
                    <a:gd name="T3" fmla="*/ 1 h 12"/>
                    <a:gd name="T4" fmla="*/ 5 w 10"/>
                    <a:gd name="T5" fmla="*/ 1 h 12"/>
                    <a:gd name="T6" fmla="*/ 5 w 10"/>
                    <a:gd name="T7" fmla="*/ 3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1 w 10"/>
                    <a:gd name="T31" fmla="*/ 1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1"/>
                      </a:lnTo>
                      <a:lnTo>
                        <a:pt x="9" y="2"/>
                      </a:lnTo>
                      <a:lnTo>
                        <a:pt x="10" y="5"/>
                      </a:lnTo>
                      <a:lnTo>
                        <a:pt x="10" y="7"/>
                      </a:lnTo>
                      <a:lnTo>
                        <a:pt x="10" y="9"/>
                      </a:lnTo>
                      <a:lnTo>
                        <a:pt x="9" y="11"/>
                      </a:lnTo>
                      <a:lnTo>
                        <a:pt x="6" y="12"/>
                      </a:lnTo>
                      <a:lnTo>
                        <a:pt x="5" y="12"/>
                      </a:lnTo>
                      <a:lnTo>
                        <a:pt x="3" y="12"/>
                      </a:lnTo>
                      <a:lnTo>
                        <a:pt x="2" y="11"/>
                      </a:lnTo>
                      <a:lnTo>
                        <a:pt x="0" y="9"/>
                      </a:lnTo>
                      <a:lnTo>
                        <a:pt x="0" y="7"/>
                      </a:lnTo>
                      <a:lnTo>
                        <a:pt x="0" y="5"/>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5" name="Freeform 1423">
                  <a:extLst>
                    <a:ext uri="{FF2B5EF4-FFF2-40B4-BE49-F238E27FC236}">
                      <a16:creationId xmlns:a16="http://schemas.microsoft.com/office/drawing/2014/main" xmlns="" id="{2508CC8E-6164-49E0-A155-2B6E47ED3216}"/>
                    </a:ext>
                  </a:extLst>
                </p:cNvPr>
                <p:cNvSpPr>
                  <a:spLocks/>
                </p:cNvSpPr>
                <p:nvPr/>
              </p:nvSpPr>
              <p:spPr bwMode="auto">
                <a:xfrm>
                  <a:off x="4760" y="3596"/>
                  <a:ext cx="5" cy="6"/>
                </a:xfrm>
                <a:custGeom>
                  <a:avLst/>
                  <a:gdLst>
                    <a:gd name="T0" fmla="*/ 3 w 10"/>
                    <a:gd name="T1" fmla="*/ 0 h 12"/>
                    <a:gd name="T2" fmla="*/ 3 w 10"/>
                    <a:gd name="T3" fmla="*/ 0 h 12"/>
                    <a:gd name="T4" fmla="*/ 3 w 10"/>
                    <a:gd name="T5" fmla="*/ 1 h 12"/>
                    <a:gd name="T6" fmla="*/ 5 w 10"/>
                    <a:gd name="T7" fmla="*/ 1 h 12"/>
                    <a:gd name="T8" fmla="*/ 5 w 10"/>
                    <a:gd name="T9" fmla="*/ 3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1 w 10"/>
                    <a:gd name="T39" fmla="*/ 1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1"/>
                      </a:lnTo>
                      <a:lnTo>
                        <a:pt x="9" y="2"/>
                      </a:lnTo>
                      <a:lnTo>
                        <a:pt x="10" y="5"/>
                      </a:lnTo>
                      <a:lnTo>
                        <a:pt x="10" y="7"/>
                      </a:lnTo>
                      <a:lnTo>
                        <a:pt x="10" y="9"/>
                      </a:lnTo>
                      <a:lnTo>
                        <a:pt x="9" y="11"/>
                      </a:lnTo>
                      <a:lnTo>
                        <a:pt x="6" y="12"/>
                      </a:lnTo>
                      <a:lnTo>
                        <a:pt x="5" y="12"/>
                      </a:lnTo>
                      <a:lnTo>
                        <a:pt x="3" y="12"/>
                      </a:lnTo>
                      <a:lnTo>
                        <a:pt x="2" y="11"/>
                      </a:lnTo>
                      <a:lnTo>
                        <a:pt x="0" y="9"/>
                      </a:lnTo>
                      <a:lnTo>
                        <a:pt x="0" y="7"/>
                      </a:lnTo>
                      <a:lnTo>
                        <a:pt x="0" y="5"/>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6" name="Freeform 1424">
                  <a:extLst>
                    <a:ext uri="{FF2B5EF4-FFF2-40B4-BE49-F238E27FC236}">
                      <a16:creationId xmlns:a16="http://schemas.microsoft.com/office/drawing/2014/main" xmlns="" id="{EF4FDFE2-AEC2-4DC8-9D6E-98C56E5F2741}"/>
                    </a:ext>
                  </a:extLst>
                </p:cNvPr>
                <p:cNvSpPr>
                  <a:spLocks/>
                </p:cNvSpPr>
                <p:nvPr/>
              </p:nvSpPr>
              <p:spPr bwMode="auto">
                <a:xfrm>
                  <a:off x="4760" y="3606"/>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3 h 12"/>
                    <a:gd name="T12" fmla="*/ 5 w 10"/>
                    <a:gd name="T13" fmla="*/ 5 h 12"/>
                    <a:gd name="T14" fmla="*/ 3 w 10"/>
                    <a:gd name="T15" fmla="*/ 5 h 12"/>
                    <a:gd name="T16" fmla="*/ 3 w 10"/>
                    <a:gd name="T17" fmla="*/ 6 h 12"/>
                    <a:gd name="T18" fmla="*/ 1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7"/>
                      </a:lnTo>
                      <a:lnTo>
                        <a:pt x="9" y="9"/>
                      </a:lnTo>
                      <a:lnTo>
                        <a:pt x="6" y="10"/>
                      </a:lnTo>
                      <a:lnTo>
                        <a:pt x="5" y="12"/>
                      </a:lnTo>
                      <a:lnTo>
                        <a:pt x="3" y="10"/>
                      </a:lnTo>
                      <a:lnTo>
                        <a:pt x="2" y="9"/>
                      </a:lnTo>
                      <a:lnTo>
                        <a:pt x="0" y="7"/>
                      </a:lnTo>
                      <a:lnTo>
                        <a:pt x="0" y="5"/>
                      </a:lnTo>
                      <a:lnTo>
                        <a:pt x="0" y="3"/>
                      </a:lnTo>
                      <a:lnTo>
                        <a:pt x="2"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7" name="Freeform 1425">
                  <a:extLst>
                    <a:ext uri="{FF2B5EF4-FFF2-40B4-BE49-F238E27FC236}">
                      <a16:creationId xmlns:a16="http://schemas.microsoft.com/office/drawing/2014/main" xmlns="" id="{67FB4DD6-E7AD-43F6-92AA-9B7979597C81}"/>
                    </a:ext>
                  </a:extLst>
                </p:cNvPr>
                <p:cNvSpPr>
                  <a:spLocks/>
                </p:cNvSpPr>
                <p:nvPr/>
              </p:nvSpPr>
              <p:spPr bwMode="auto">
                <a:xfrm>
                  <a:off x="4760" y="3606"/>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3 h 12"/>
                    <a:gd name="T16" fmla="*/ 5 w 10"/>
                    <a:gd name="T17" fmla="*/ 5 h 12"/>
                    <a:gd name="T18" fmla="*/ 3 w 10"/>
                    <a:gd name="T19" fmla="*/ 5 h 12"/>
                    <a:gd name="T20" fmla="*/ 3 w 10"/>
                    <a:gd name="T21" fmla="*/ 6 h 12"/>
                    <a:gd name="T22" fmla="*/ 3 w 10"/>
                    <a:gd name="T23" fmla="*/ 6 h 12"/>
                    <a:gd name="T24" fmla="*/ 1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7"/>
                      </a:lnTo>
                      <a:lnTo>
                        <a:pt x="9" y="9"/>
                      </a:lnTo>
                      <a:lnTo>
                        <a:pt x="6" y="10"/>
                      </a:lnTo>
                      <a:lnTo>
                        <a:pt x="5" y="12"/>
                      </a:lnTo>
                      <a:lnTo>
                        <a:pt x="3" y="10"/>
                      </a:lnTo>
                      <a:lnTo>
                        <a:pt x="2" y="9"/>
                      </a:lnTo>
                      <a:lnTo>
                        <a:pt x="0" y="7"/>
                      </a:lnTo>
                      <a:lnTo>
                        <a:pt x="0" y="5"/>
                      </a:lnTo>
                      <a:lnTo>
                        <a:pt x="0" y="3"/>
                      </a:lnTo>
                      <a:lnTo>
                        <a:pt x="2"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8" name="Freeform 1426">
                  <a:extLst>
                    <a:ext uri="{FF2B5EF4-FFF2-40B4-BE49-F238E27FC236}">
                      <a16:creationId xmlns:a16="http://schemas.microsoft.com/office/drawing/2014/main" xmlns="" id="{BF0AB8A3-137E-4CC2-AF70-4B8B3C19D444}"/>
                    </a:ext>
                  </a:extLst>
                </p:cNvPr>
                <p:cNvSpPr>
                  <a:spLocks/>
                </p:cNvSpPr>
                <p:nvPr/>
              </p:nvSpPr>
              <p:spPr bwMode="auto">
                <a:xfrm>
                  <a:off x="4760" y="3616"/>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4"/>
                      </a:lnTo>
                      <a:lnTo>
                        <a:pt x="10" y="7"/>
                      </a:lnTo>
                      <a:lnTo>
                        <a:pt x="10" y="9"/>
                      </a:lnTo>
                      <a:lnTo>
                        <a:pt x="9" y="11"/>
                      </a:lnTo>
                      <a:lnTo>
                        <a:pt x="6" y="12"/>
                      </a:lnTo>
                      <a:lnTo>
                        <a:pt x="5" y="13"/>
                      </a:lnTo>
                      <a:lnTo>
                        <a:pt x="3" y="12"/>
                      </a:lnTo>
                      <a:lnTo>
                        <a:pt x="2" y="11"/>
                      </a:lnTo>
                      <a:lnTo>
                        <a:pt x="0" y="9"/>
                      </a:lnTo>
                      <a:lnTo>
                        <a:pt x="0" y="7"/>
                      </a:lnTo>
                      <a:lnTo>
                        <a:pt x="0" y="4"/>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9" name="Freeform 1427">
                  <a:extLst>
                    <a:ext uri="{FF2B5EF4-FFF2-40B4-BE49-F238E27FC236}">
                      <a16:creationId xmlns:a16="http://schemas.microsoft.com/office/drawing/2014/main" xmlns="" id="{0E28ABD0-1D27-4F7C-8018-70333D53CF7D}"/>
                    </a:ext>
                  </a:extLst>
                </p:cNvPr>
                <p:cNvSpPr>
                  <a:spLocks/>
                </p:cNvSpPr>
                <p:nvPr/>
              </p:nvSpPr>
              <p:spPr bwMode="auto">
                <a:xfrm>
                  <a:off x="4760" y="3616"/>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4"/>
                      </a:lnTo>
                      <a:lnTo>
                        <a:pt x="10" y="7"/>
                      </a:lnTo>
                      <a:lnTo>
                        <a:pt x="10" y="9"/>
                      </a:lnTo>
                      <a:lnTo>
                        <a:pt x="9" y="11"/>
                      </a:lnTo>
                      <a:lnTo>
                        <a:pt x="6" y="12"/>
                      </a:lnTo>
                      <a:lnTo>
                        <a:pt x="5" y="13"/>
                      </a:lnTo>
                      <a:lnTo>
                        <a:pt x="3" y="12"/>
                      </a:lnTo>
                      <a:lnTo>
                        <a:pt x="2" y="11"/>
                      </a:lnTo>
                      <a:lnTo>
                        <a:pt x="0" y="9"/>
                      </a:lnTo>
                      <a:lnTo>
                        <a:pt x="0" y="7"/>
                      </a:lnTo>
                      <a:lnTo>
                        <a:pt x="0" y="4"/>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0" name="Freeform 1428">
                  <a:extLst>
                    <a:ext uri="{FF2B5EF4-FFF2-40B4-BE49-F238E27FC236}">
                      <a16:creationId xmlns:a16="http://schemas.microsoft.com/office/drawing/2014/main" xmlns="" id="{4F94B815-3CE3-4BFC-9211-995B8007728E}"/>
                    </a:ext>
                  </a:extLst>
                </p:cNvPr>
                <p:cNvSpPr>
                  <a:spLocks/>
                </p:cNvSpPr>
                <p:nvPr/>
              </p:nvSpPr>
              <p:spPr bwMode="auto">
                <a:xfrm>
                  <a:off x="4760" y="3626"/>
                  <a:ext cx="6" cy="6"/>
                </a:xfrm>
                <a:custGeom>
                  <a:avLst/>
                  <a:gdLst>
                    <a:gd name="T0" fmla="*/ 3 w 11"/>
                    <a:gd name="T1" fmla="*/ 0 h 11"/>
                    <a:gd name="T2" fmla="*/ 4 w 11"/>
                    <a:gd name="T3" fmla="*/ 0 h 11"/>
                    <a:gd name="T4" fmla="*/ 5 w 11"/>
                    <a:gd name="T5" fmla="*/ 1 h 11"/>
                    <a:gd name="T6" fmla="*/ 6 w 11"/>
                    <a:gd name="T7" fmla="*/ 2 h 11"/>
                    <a:gd name="T8" fmla="*/ 6 w 11"/>
                    <a:gd name="T9" fmla="*/ 3 h 11"/>
                    <a:gd name="T10" fmla="*/ 6 w 11"/>
                    <a:gd name="T11" fmla="*/ 4 h 11"/>
                    <a:gd name="T12" fmla="*/ 5 w 11"/>
                    <a:gd name="T13" fmla="*/ 5 h 11"/>
                    <a:gd name="T14" fmla="*/ 4 w 11"/>
                    <a:gd name="T15" fmla="*/ 6 h 11"/>
                    <a:gd name="T16" fmla="*/ 3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0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8" y="0"/>
                      </a:lnTo>
                      <a:lnTo>
                        <a:pt x="10" y="1"/>
                      </a:lnTo>
                      <a:lnTo>
                        <a:pt x="11" y="3"/>
                      </a:lnTo>
                      <a:lnTo>
                        <a:pt x="11" y="5"/>
                      </a:lnTo>
                      <a:lnTo>
                        <a:pt x="11" y="8"/>
                      </a:lnTo>
                      <a:lnTo>
                        <a:pt x="10" y="9"/>
                      </a:lnTo>
                      <a:lnTo>
                        <a:pt x="8" y="11"/>
                      </a:lnTo>
                      <a:lnTo>
                        <a:pt x="5" y="11"/>
                      </a:lnTo>
                      <a:lnTo>
                        <a:pt x="4" y="11"/>
                      </a:lnTo>
                      <a:lnTo>
                        <a:pt x="2" y="9"/>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1" name="Freeform 1429">
                  <a:extLst>
                    <a:ext uri="{FF2B5EF4-FFF2-40B4-BE49-F238E27FC236}">
                      <a16:creationId xmlns:a16="http://schemas.microsoft.com/office/drawing/2014/main" xmlns="" id="{7A1BA722-482E-45C3-9F15-7B5DEEC0816A}"/>
                    </a:ext>
                  </a:extLst>
                </p:cNvPr>
                <p:cNvSpPr>
                  <a:spLocks/>
                </p:cNvSpPr>
                <p:nvPr/>
              </p:nvSpPr>
              <p:spPr bwMode="auto">
                <a:xfrm>
                  <a:off x="4760" y="3626"/>
                  <a:ext cx="6" cy="6"/>
                </a:xfrm>
                <a:custGeom>
                  <a:avLst/>
                  <a:gdLst>
                    <a:gd name="T0" fmla="*/ 3 w 11"/>
                    <a:gd name="T1" fmla="*/ 0 h 11"/>
                    <a:gd name="T2" fmla="*/ 3 w 11"/>
                    <a:gd name="T3" fmla="*/ 0 h 11"/>
                    <a:gd name="T4" fmla="*/ 4 w 11"/>
                    <a:gd name="T5" fmla="*/ 0 h 11"/>
                    <a:gd name="T6" fmla="*/ 5 w 11"/>
                    <a:gd name="T7" fmla="*/ 1 h 11"/>
                    <a:gd name="T8" fmla="*/ 6 w 11"/>
                    <a:gd name="T9" fmla="*/ 2 h 11"/>
                    <a:gd name="T10" fmla="*/ 6 w 11"/>
                    <a:gd name="T11" fmla="*/ 3 h 11"/>
                    <a:gd name="T12" fmla="*/ 6 w 11"/>
                    <a:gd name="T13" fmla="*/ 3 h 11"/>
                    <a:gd name="T14" fmla="*/ 6 w 11"/>
                    <a:gd name="T15" fmla="*/ 4 h 11"/>
                    <a:gd name="T16" fmla="*/ 5 w 11"/>
                    <a:gd name="T17" fmla="*/ 5 h 11"/>
                    <a:gd name="T18" fmla="*/ 4 w 11"/>
                    <a:gd name="T19" fmla="*/ 6 h 11"/>
                    <a:gd name="T20" fmla="*/ 3 w 11"/>
                    <a:gd name="T21" fmla="*/ 6 h 11"/>
                    <a:gd name="T22" fmla="*/ 3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0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8" y="0"/>
                      </a:lnTo>
                      <a:lnTo>
                        <a:pt x="10" y="1"/>
                      </a:lnTo>
                      <a:lnTo>
                        <a:pt x="11" y="3"/>
                      </a:lnTo>
                      <a:lnTo>
                        <a:pt x="11" y="5"/>
                      </a:lnTo>
                      <a:lnTo>
                        <a:pt x="11" y="8"/>
                      </a:lnTo>
                      <a:lnTo>
                        <a:pt x="10" y="9"/>
                      </a:lnTo>
                      <a:lnTo>
                        <a:pt x="8" y="11"/>
                      </a:lnTo>
                      <a:lnTo>
                        <a:pt x="5" y="11"/>
                      </a:lnTo>
                      <a:lnTo>
                        <a:pt x="4" y="11"/>
                      </a:lnTo>
                      <a:lnTo>
                        <a:pt x="2" y="9"/>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2" name="Freeform 1430">
                  <a:extLst>
                    <a:ext uri="{FF2B5EF4-FFF2-40B4-BE49-F238E27FC236}">
                      <a16:creationId xmlns:a16="http://schemas.microsoft.com/office/drawing/2014/main" xmlns="" id="{03E54091-A594-4DD0-B278-63CF3D58EB15}"/>
                    </a:ext>
                  </a:extLst>
                </p:cNvPr>
                <p:cNvSpPr>
                  <a:spLocks/>
                </p:cNvSpPr>
                <p:nvPr/>
              </p:nvSpPr>
              <p:spPr bwMode="auto">
                <a:xfrm>
                  <a:off x="4760" y="3635"/>
                  <a:ext cx="6" cy="7"/>
                </a:xfrm>
                <a:custGeom>
                  <a:avLst/>
                  <a:gdLst>
                    <a:gd name="T0" fmla="*/ 3 w 11"/>
                    <a:gd name="T1" fmla="*/ 0 h 13"/>
                    <a:gd name="T2" fmla="*/ 4 w 11"/>
                    <a:gd name="T3" fmla="*/ 1 h 13"/>
                    <a:gd name="T4" fmla="*/ 5 w 11"/>
                    <a:gd name="T5" fmla="*/ 1 h 13"/>
                    <a:gd name="T6" fmla="*/ 6 w 11"/>
                    <a:gd name="T7" fmla="*/ 2 h 13"/>
                    <a:gd name="T8" fmla="*/ 6 w 11"/>
                    <a:gd name="T9" fmla="*/ 3 h 13"/>
                    <a:gd name="T10" fmla="*/ 6 w 11"/>
                    <a:gd name="T11" fmla="*/ 5 h 13"/>
                    <a:gd name="T12" fmla="*/ 5 w 11"/>
                    <a:gd name="T13" fmla="*/ 6 h 13"/>
                    <a:gd name="T14" fmla="*/ 4 w 11"/>
                    <a:gd name="T15" fmla="*/ 6 h 13"/>
                    <a:gd name="T16" fmla="*/ 3 w 11"/>
                    <a:gd name="T17" fmla="*/ 7 h 13"/>
                    <a:gd name="T18" fmla="*/ 2 w 11"/>
                    <a:gd name="T19" fmla="*/ 6 h 13"/>
                    <a:gd name="T20" fmla="*/ 1 w 11"/>
                    <a:gd name="T21" fmla="*/ 6 h 13"/>
                    <a:gd name="T22" fmla="*/ 0 w 11"/>
                    <a:gd name="T23" fmla="*/ 5 h 13"/>
                    <a:gd name="T24" fmla="*/ 0 w 11"/>
                    <a:gd name="T25" fmla="*/ 3 h 13"/>
                    <a:gd name="T26" fmla="*/ 0 w 11"/>
                    <a:gd name="T27" fmla="*/ 2 h 13"/>
                    <a:gd name="T28" fmla="*/ 1 w 11"/>
                    <a:gd name="T29" fmla="*/ 1 h 13"/>
                    <a:gd name="T30" fmla="*/ 2 w 11"/>
                    <a:gd name="T31" fmla="*/ 1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2"/>
                      </a:lnTo>
                      <a:lnTo>
                        <a:pt x="11" y="4"/>
                      </a:lnTo>
                      <a:lnTo>
                        <a:pt x="11" y="6"/>
                      </a:lnTo>
                      <a:lnTo>
                        <a:pt x="11" y="9"/>
                      </a:lnTo>
                      <a:lnTo>
                        <a:pt x="10" y="11"/>
                      </a:lnTo>
                      <a:lnTo>
                        <a:pt x="8" y="12"/>
                      </a:lnTo>
                      <a:lnTo>
                        <a:pt x="5" y="13"/>
                      </a:lnTo>
                      <a:lnTo>
                        <a:pt x="4" y="12"/>
                      </a:lnTo>
                      <a:lnTo>
                        <a:pt x="2" y="11"/>
                      </a:lnTo>
                      <a:lnTo>
                        <a:pt x="0" y="9"/>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3" name="Freeform 1431">
                  <a:extLst>
                    <a:ext uri="{FF2B5EF4-FFF2-40B4-BE49-F238E27FC236}">
                      <a16:creationId xmlns:a16="http://schemas.microsoft.com/office/drawing/2014/main" xmlns="" id="{C28D230B-4A00-424F-9588-039AAB141197}"/>
                    </a:ext>
                  </a:extLst>
                </p:cNvPr>
                <p:cNvSpPr>
                  <a:spLocks/>
                </p:cNvSpPr>
                <p:nvPr/>
              </p:nvSpPr>
              <p:spPr bwMode="auto">
                <a:xfrm>
                  <a:off x="4760" y="3635"/>
                  <a:ext cx="6" cy="7"/>
                </a:xfrm>
                <a:custGeom>
                  <a:avLst/>
                  <a:gdLst>
                    <a:gd name="T0" fmla="*/ 3 w 11"/>
                    <a:gd name="T1" fmla="*/ 0 h 13"/>
                    <a:gd name="T2" fmla="*/ 3 w 11"/>
                    <a:gd name="T3" fmla="*/ 0 h 13"/>
                    <a:gd name="T4" fmla="*/ 4 w 11"/>
                    <a:gd name="T5" fmla="*/ 1 h 13"/>
                    <a:gd name="T6" fmla="*/ 5 w 11"/>
                    <a:gd name="T7" fmla="*/ 1 h 13"/>
                    <a:gd name="T8" fmla="*/ 6 w 11"/>
                    <a:gd name="T9" fmla="*/ 2 h 13"/>
                    <a:gd name="T10" fmla="*/ 6 w 11"/>
                    <a:gd name="T11" fmla="*/ 3 h 13"/>
                    <a:gd name="T12" fmla="*/ 6 w 11"/>
                    <a:gd name="T13" fmla="*/ 3 h 13"/>
                    <a:gd name="T14" fmla="*/ 6 w 11"/>
                    <a:gd name="T15" fmla="*/ 5 h 13"/>
                    <a:gd name="T16" fmla="*/ 5 w 11"/>
                    <a:gd name="T17" fmla="*/ 6 h 13"/>
                    <a:gd name="T18" fmla="*/ 4 w 11"/>
                    <a:gd name="T19" fmla="*/ 6 h 13"/>
                    <a:gd name="T20" fmla="*/ 3 w 11"/>
                    <a:gd name="T21" fmla="*/ 7 h 13"/>
                    <a:gd name="T22" fmla="*/ 3 w 11"/>
                    <a:gd name="T23" fmla="*/ 7 h 13"/>
                    <a:gd name="T24" fmla="*/ 2 w 11"/>
                    <a:gd name="T25" fmla="*/ 6 h 13"/>
                    <a:gd name="T26" fmla="*/ 1 w 11"/>
                    <a:gd name="T27" fmla="*/ 6 h 13"/>
                    <a:gd name="T28" fmla="*/ 0 w 11"/>
                    <a:gd name="T29" fmla="*/ 5 h 13"/>
                    <a:gd name="T30" fmla="*/ 0 w 11"/>
                    <a:gd name="T31" fmla="*/ 3 h 13"/>
                    <a:gd name="T32" fmla="*/ 0 w 11"/>
                    <a:gd name="T33" fmla="*/ 3 h 13"/>
                    <a:gd name="T34" fmla="*/ 0 w 11"/>
                    <a:gd name="T35" fmla="*/ 2 h 13"/>
                    <a:gd name="T36" fmla="*/ 1 w 11"/>
                    <a:gd name="T37" fmla="*/ 1 h 13"/>
                    <a:gd name="T38" fmla="*/ 2 w 11"/>
                    <a:gd name="T39" fmla="*/ 1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2"/>
                      </a:lnTo>
                      <a:lnTo>
                        <a:pt x="11" y="4"/>
                      </a:lnTo>
                      <a:lnTo>
                        <a:pt x="11" y="6"/>
                      </a:lnTo>
                      <a:lnTo>
                        <a:pt x="11" y="9"/>
                      </a:lnTo>
                      <a:lnTo>
                        <a:pt x="10" y="11"/>
                      </a:lnTo>
                      <a:lnTo>
                        <a:pt x="8" y="12"/>
                      </a:lnTo>
                      <a:lnTo>
                        <a:pt x="5" y="13"/>
                      </a:lnTo>
                      <a:lnTo>
                        <a:pt x="4" y="12"/>
                      </a:lnTo>
                      <a:lnTo>
                        <a:pt x="2" y="11"/>
                      </a:lnTo>
                      <a:lnTo>
                        <a:pt x="0" y="9"/>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4" name="Freeform 1432">
                  <a:extLst>
                    <a:ext uri="{FF2B5EF4-FFF2-40B4-BE49-F238E27FC236}">
                      <a16:creationId xmlns:a16="http://schemas.microsoft.com/office/drawing/2014/main" xmlns="" id="{0EAC7B1B-CB6E-4821-884D-23EE7D475259}"/>
                    </a:ext>
                  </a:extLst>
                </p:cNvPr>
                <p:cNvSpPr>
                  <a:spLocks/>
                </p:cNvSpPr>
                <p:nvPr/>
              </p:nvSpPr>
              <p:spPr bwMode="auto">
                <a:xfrm>
                  <a:off x="4760" y="364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4"/>
                      </a:lnTo>
                      <a:lnTo>
                        <a:pt x="11" y="7"/>
                      </a:lnTo>
                      <a:lnTo>
                        <a:pt x="11" y="9"/>
                      </a:lnTo>
                      <a:lnTo>
                        <a:pt x="10" y="11"/>
                      </a:lnTo>
                      <a:lnTo>
                        <a:pt x="8" y="12"/>
                      </a:lnTo>
                      <a:lnTo>
                        <a:pt x="5" y="12"/>
                      </a:lnTo>
                      <a:lnTo>
                        <a:pt x="4" y="12"/>
                      </a:lnTo>
                      <a:lnTo>
                        <a:pt x="2" y="11"/>
                      </a:lnTo>
                      <a:lnTo>
                        <a:pt x="0" y="9"/>
                      </a:lnTo>
                      <a:lnTo>
                        <a:pt x="0" y="7"/>
                      </a:lnTo>
                      <a:lnTo>
                        <a:pt x="0" y="4"/>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5" name="Freeform 1433">
                  <a:extLst>
                    <a:ext uri="{FF2B5EF4-FFF2-40B4-BE49-F238E27FC236}">
                      <a16:creationId xmlns:a16="http://schemas.microsoft.com/office/drawing/2014/main" xmlns="" id="{9CD2C817-353F-45FE-B84F-96CA0E42CF8E}"/>
                    </a:ext>
                  </a:extLst>
                </p:cNvPr>
                <p:cNvSpPr>
                  <a:spLocks/>
                </p:cNvSpPr>
                <p:nvPr/>
              </p:nvSpPr>
              <p:spPr bwMode="auto">
                <a:xfrm>
                  <a:off x="4760" y="364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4"/>
                      </a:lnTo>
                      <a:lnTo>
                        <a:pt x="11" y="7"/>
                      </a:lnTo>
                      <a:lnTo>
                        <a:pt x="11" y="9"/>
                      </a:lnTo>
                      <a:lnTo>
                        <a:pt x="10" y="11"/>
                      </a:lnTo>
                      <a:lnTo>
                        <a:pt x="8" y="12"/>
                      </a:lnTo>
                      <a:lnTo>
                        <a:pt x="5" y="12"/>
                      </a:lnTo>
                      <a:lnTo>
                        <a:pt x="4" y="12"/>
                      </a:lnTo>
                      <a:lnTo>
                        <a:pt x="2" y="11"/>
                      </a:lnTo>
                      <a:lnTo>
                        <a:pt x="0" y="9"/>
                      </a:lnTo>
                      <a:lnTo>
                        <a:pt x="0" y="7"/>
                      </a:lnTo>
                      <a:lnTo>
                        <a:pt x="0" y="4"/>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6" name="Freeform 1434">
                  <a:extLst>
                    <a:ext uri="{FF2B5EF4-FFF2-40B4-BE49-F238E27FC236}">
                      <a16:creationId xmlns:a16="http://schemas.microsoft.com/office/drawing/2014/main" xmlns="" id="{17D910A9-9758-4857-A981-BC3E7C766CB2}"/>
                    </a:ext>
                  </a:extLst>
                </p:cNvPr>
                <p:cNvSpPr>
                  <a:spLocks/>
                </p:cNvSpPr>
                <p:nvPr/>
              </p:nvSpPr>
              <p:spPr bwMode="auto">
                <a:xfrm>
                  <a:off x="4760" y="365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3"/>
                      </a:lnTo>
                      <a:lnTo>
                        <a:pt x="11" y="5"/>
                      </a:lnTo>
                      <a:lnTo>
                        <a:pt x="11" y="8"/>
                      </a:lnTo>
                      <a:lnTo>
                        <a:pt x="10" y="10"/>
                      </a:lnTo>
                      <a:lnTo>
                        <a:pt x="8"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7" name="Freeform 1435">
                  <a:extLst>
                    <a:ext uri="{FF2B5EF4-FFF2-40B4-BE49-F238E27FC236}">
                      <a16:creationId xmlns:a16="http://schemas.microsoft.com/office/drawing/2014/main" xmlns="" id="{2B1E2EF7-7431-4754-B60A-C49C637CC51D}"/>
                    </a:ext>
                  </a:extLst>
                </p:cNvPr>
                <p:cNvSpPr>
                  <a:spLocks/>
                </p:cNvSpPr>
                <p:nvPr/>
              </p:nvSpPr>
              <p:spPr bwMode="auto">
                <a:xfrm>
                  <a:off x="4760" y="365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3"/>
                      </a:lnTo>
                      <a:lnTo>
                        <a:pt x="11" y="5"/>
                      </a:lnTo>
                      <a:lnTo>
                        <a:pt x="11" y="8"/>
                      </a:lnTo>
                      <a:lnTo>
                        <a:pt x="10" y="10"/>
                      </a:lnTo>
                      <a:lnTo>
                        <a:pt x="8"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8" name="Rectangle 1436">
                  <a:extLst>
                    <a:ext uri="{FF2B5EF4-FFF2-40B4-BE49-F238E27FC236}">
                      <a16:creationId xmlns:a16="http://schemas.microsoft.com/office/drawing/2014/main" xmlns="" id="{FA5EF10D-F3CD-475A-A26F-04A8757E1C1E}"/>
                    </a:ext>
                  </a:extLst>
                </p:cNvPr>
                <p:cNvSpPr>
                  <a:spLocks noChangeArrowheads="1"/>
                </p:cNvSpPr>
                <p:nvPr/>
              </p:nvSpPr>
              <p:spPr bwMode="auto">
                <a:xfrm>
                  <a:off x="4784"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9" name="Rectangle 1437">
                  <a:extLst>
                    <a:ext uri="{FF2B5EF4-FFF2-40B4-BE49-F238E27FC236}">
                      <a16:creationId xmlns:a16="http://schemas.microsoft.com/office/drawing/2014/main" xmlns="" id="{405792B7-93F5-43AE-BCC4-A1BAE74C31E8}"/>
                    </a:ext>
                  </a:extLst>
                </p:cNvPr>
                <p:cNvSpPr>
                  <a:spLocks noChangeArrowheads="1"/>
                </p:cNvSpPr>
                <p:nvPr/>
              </p:nvSpPr>
              <p:spPr bwMode="auto">
                <a:xfrm>
                  <a:off x="4784"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0" name="Freeform 1438">
                  <a:extLst>
                    <a:ext uri="{FF2B5EF4-FFF2-40B4-BE49-F238E27FC236}">
                      <a16:creationId xmlns:a16="http://schemas.microsoft.com/office/drawing/2014/main" xmlns="" id="{F3F8E212-080D-457A-9DC7-D3DB8B985BAD}"/>
                    </a:ext>
                  </a:extLst>
                </p:cNvPr>
                <p:cNvSpPr>
                  <a:spLocks/>
                </p:cNvSpPr>
                <p:nvPr/>
              </p:nvSpPr>
              <p:spPr bwMode="auto">
                <a:xfrm>
                  <a:off x="4790" y="3426"/>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1" name="Freeform 1439">
                  <a:extLst>
                    <a:ext uri="{FF2B5EF4-FFF2-40B4-BE49-F238E27FC236}">
                      <a16:creationId xmlns:a16="http://schemas.microsoft.com/office/drawing/2014/main" xmlns="" id="{D09D4656-C150-4595-855B-6F85AA557546}"/>
                    </a:ext>
                  </a:extLst>
                </p:cNvPr>
                <p:cNvSpPr>
                  <a:spLocks/>
                </p:cNvSpPr>
                <p:nvPr/>
              </p:nvSpPr>
              <p:spPr bwMode="auto">
                <a:xfrm>
                  <a:off x="4790" y="3426"/>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2" name="Freeform 1440">
                  <a:extLst>
                    <a:ext uri="{FF2B5EF4-FFF2-40B4-BE49-F238E27FC236}">
                      <a16:creationId xmlns:a16="http://schemas.microsoft.com/office/drawing/2014/main" xmlns="" id="{4A101DA3-D05B-4A75-B9AF-DC1D8D83E326}"/>
                    </a:ext>
                  </a:extLst>
                </p:cNvPr>
                <p:cNvSpPr>
                  <a:spLocks/>
                </p:cNvSpPr>
                <p:nvPr/>
              </p:nvSpPr>
              <p:spPr bwMode="auto">
                <a:xfrm>
                  <a:off x="4790" y="3439"/>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6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6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11"/>
                      </a:lnTo>
                      <a:lnTo>
                        <a:pt x="19" y="12"/>
                      </a:lnTo>
                      <a:lnTo>
                        <a:pt x="17" y="14"/>
                      </a:lnTo>
                      <a:lnTo>
                        <a:pt x="12" y="14"/>
                      </a:lnTo>
                      <a:lnTo>
                        <a:pt x="7" y="14"/>
                      </a:lnTo>
                      <a:lnTo>
                        <a:pt x="4" y="12"/>
                      </a:lnTo>
                      <a:lnTo>
                        <a:pt x="1" y="11"/>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3" name="Freeform 1441">
                  <a:extLst>
                    <a:ext uri="{FF2B5EF4-FFF2-40B4-BE49-F238E27FC236}">
                      <a16:creationId xmlns:a16="http://schemas.microsoft.com/office/drawing/2014/main" xmlns="" id="{D766266C-551D-45C0-A395-2FCDFFDF382C}"/>
                    </a:ext>
                  </a:extLst>
                </p:cNvPr>
                <p:cNvSpPr>
                  <a:spLocks/>
                </p:cNvSpPr>
                <p:nvPr/>
              </p:nvSpPr>
              <p:spPr bwMode="auto">
                <a:xfrm>
                  <a:off x="4790" y="3439"/>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6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6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11"/>
                      </a:lnTo>
                      <a:lnTo>
                        <a:pt x="19" y="12"/>
                      </a:lnTo>
                      <a:lnTo>
                        <a:pt x="17" y="14"/>
                      </a:lnTo>
                      <a:lnTo>
                        <a:pt x="12" y="14"/>
                      </a:lnTo>
                      <a:lnTo>
                        <a:pt x="7" y="14"/>
                      </a:lnTo>
                      <a:lnTo>
                        <a:pt x="4" y="12"/>
                      </a:lnTo>
                      <a:lnTo>
                        <a:pt x="1" y="11"/>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4" name="Freeform 1442">
                  <a:extLst>
                    <a:ext uri="{FF2B5EF4-FFF2-40B4-BE49-F238E27FC236}">
                      <a16:creationId xmlns:a16="http://schemas.microsoft.com/office/drawing/2014/main" xmlns="" id="{48378A0C-97F1-4B71-BBD2-B5B568312684}"/>
                    </a:ext>
                  </a:extLst>
                </p:cNvPr>
                <p:cNvSpPr>
                  <a:spLocks/>
                </p:cNvSpPr>
                <p:nvPr/>
              </p:nvSpPr>
              <p:spPr bwMode="auto">
                <a:xfrm>
                  <a:off x="4790" y="3453"/>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10"/>
                      </a:lnTo>
                      <a:lnTo>
                        <a:pt x="19" y="12"/>
                      </a:lnTo>
                      <a:lnTo>
                        <a:pt x="17" y="13"/>
                      </a:lnTo>
                      <a:lnTo>
                        <a:pt x="12" y="14"/>
                      </a:lnTo>
                      <a:lnTo>
                        <a:pt x="7" y="13"/>
                      </a:lnTo>
                      <a:lnTo>
                        <a:pt x="4" y="12"/>
                      </a:lnTo>
                      <a:lnTo>
                        <a:pt x="1" y="10"/>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5" name="Freeform 1443">
                  <a:extLst>
                    <a:ext uri="{FF2B5EF4-FFF2-40B4-BE49-F238E27FC236}">
                      <a16:creationId xmlns:a16="http://schemas.microsoft.com/office/drawing/2014/main" xmlns="" id="{07CD4D0D-2E64-4805-8F72-C4A7D18C4EC5}"/>
                    </a:ext>
                  </a:extLst>
                </p:cNvPr>
                <p:cNvSpPr>
                  <a:spLocks/>
                </p:cNvSpPr>
                <p:nvPr/>
              </p:nvSpPr>
              <p:spPr bwMode="auto">
                <a:xfrm>
                  <a:off x="4790" y="3453"/>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10"/>
                      </a:lnTo>
                      <a:lnTo>
                        <a:pt x="19" y="12"/>
                      </a:lnTo>
                      <a:lnTo>
                        <a:pt x="17" y="13"/>
                      </a:lnTo>
                      <a:lnTo>
                        <a:pt x="12" y="14"/>
                      </a:lnTo>
                      <a:lnTo>
                        <a:pt x="7" y="13"/>
                      </a:lnTo>
                      <a:lnTo>
                        <a:pt x="4" y="12"/>
                      </a:lnTo>
                      <a:lnTo>
                        <a:pt x="1" y="10"/>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6" name="Freeform 1444">
                  <a:extLst>
                    <a:ext uri="{FF2B5EF4-FFF2-40B4-BE49-F238E27FC236}">
                      <a16:creationId xmlns:a16="http://schemas.microsoft.com/office/drawing/2014/main" xmlns="" id="{A238FDEA-CD70-4AF6-BFBB-B9C3D433611F}"/>
                    </a:ext>
                  </a:extLst>
                </p:cNvPr>
                <p:cNvSpPr>
                  <a:spLocks/>
                </p:cNvSpPr>
                <p:nvPr/>
              </p:nvSpPr>
              <p:spPr bwMode="auto">
                <a:xfrm>
                  <a:off x="4790" y="3466"/>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7" name="Freeform 1445">
                  <a:extLst>
                    <a:ext uri="{FF2B5EF4-FFF2-40B4-BE49-F238E27FC236}">
                      <a16:creationId xmlns:a16="http://schemas.microsoft.com/office/drawing/2014/main" xmlns="" id="{B5DB5B91-9719-410E-B28B-7D67DD9595EF}"/>
                    </a:ext>
                  </a:extLst>
                </p:cNvPr>
                <p:cNvSpPr>
                  <a:spLocks/>
                </p:cNvSpPr>
                <p:nvPr/>
              </p:nvSpPr>
              <p:spPr bwMode="auto">
                <a:xfrm>
                  <a:off x="4790" y="3466"/>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8" name="Freeform 1446">
                  <a:extLst>
                    <a:ext uri="{FF2B5EF4-FFF2-40B4-BE49-F238E27FC236}">
                      <a16:creationId xmlns:a16="http://schemas.microsoft.com/office/drawing/2014/main" xmlns="" id="{05DA5FAD-2D8D-47BC-BD5D-92D0856132BB}"/>
                    </a:ext>
                  </a:extLst>
                </p:cNvPr>
                <p:cNvSpPr>
                  <a:spLocks/>
                </p:cNvSpPr>
                <p:nvPr/>
              </p:nvSpPr>
              <p:spPr bwMode="auto">
                <a:xfrm>
                  <a:off x="4790" y="3479"/>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5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5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7"/>
                      </a:lnTo>
                      <a:lnTo>
                        <a:pt x="21" y="10"/>
                      </a:lnTo>
                      <a:lnTo>
                        <a:pt x="19" y="13"/>
                      </a:lnTo>
                      <a:lnTo>
                        <a:pt x="17" y="14"/>
                      </a:lnTo>
                      <a:lnTo>
                        <a:pt x="12" y="15"/>
                      </a:lnTo>
                      <a:lnTo>
                        <a:pt x="7" y="14"/>
                      </a:lnTo>
                      <a:lnTo>
                        <a:pt x="4" y="13"/>
                      </a:lnTo>
                      <a:lnTo>
                        <a:pt x="1" y="10"/>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9" name="Freeform 1447">
                  <a:extLst>
                    <a:ext uri="{FF2B5EF4-FFF2-40B4-BE49-F238E27FC236}">
                      <a16:creationId xmlns:a16="http://schemas.microsoft.com/office/drawing/2014/main" xmlns="" id="{37EBF09B-E787-43C2-82D5-C97D7F23F1AC}"/>
                    </a:ext>
                  </a:extLst>
                </p:cNvPr>
                <p:cNvSpPr>
                  <a:spLocks/>
                </p:cNvSpPr>
                <p:nvPr/>
              </p:nvSpPr>
              <p:spPr bwMode="auto">
                <a:xfrm>
                  <a:off x="4790" y="3479"/>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7"/>
                      </a:lnTo>
                      <a:lnTo>
                        <a:pt x="21" y="10"/>
                      </a:lnTo>
                      <a:lnTo>
                        <a:pt x="19" y="13"/>
                      </a:lnTo>
                      <a:lnTo>
                        <a:pt x="17" y="14"/>
                      </a:lnTo>
                      <a:lnTo>
                        <a:pt x="12" y="15"/>
                      </a:lnTo>
                      <a:lnTo>
                        <a:pt x="7" y="14"/>
                      </a:lnTo>
                      <a:lnTo>
                        <a:pt x="4" y="13"/>
                      </a:lnTo>
                      <a:lnTo>
                        <a:pt x="1" y="10"/>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0" name="Freeform 1448">
                  <a:extLst>
                    <a:ext uri="{FF2B5EF4-FFF2-40B4-BE49-F238E27FC236}">
                      <a16:creationId xmlns:a16="http://schemas.microsoft.com/office/drawing/2014/main" xmlns="" id="{B9244464-CFD4-423F-9023-02599669307D}"/>
                    </a:ext>
                  </a:extLst>
                </p:cNvPr>
                <p:cNvSpPr>
                  <a:spLocks/>
                </p:cNvSpPr>
                <p:nvPr/>
              </p:nvSpPr>
              <p:spPr bwMode="auto">
                <a:xfrm>
                  <a:off x="4790" y="3493"/>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6 h 14"/>
                    <a:gd name="T16" fmla="*/ 6 w 23"/>
                    <a:gd name="T17" fmla="*/ 7 h 14"/>
                    <a:gd name="T18" fmla="*/ 3 w 23"/>
                    <a:gd name="T19" fmla="*/ 6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9"/>
                      </a:lnTo>
                      <a:lnTo>
                        <a:pt x="19" y="11"/>
                      </a:lnTo>
                      <a:lnTo>
                        <a:pt x="17" y="12"/>
                      </a:lnTo>
                      <a:lnTo>
                        <a:pt x="12" y="14"/>
                      </a:lnTo>
                      <a:lnTo>
                        <a:pt x="7" y="12"/>
                      </a:lnTo>
                      <a:lnTo>
                        <a:pt x="4" y="11"/>
                      </a:lnTo>
                      <a:lnTo>
                        <a:pt x="1" y="9"/>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1" name="Freeform 1449">
                  <a:extLst>
                    <a:ext uri="{FF2B5EF4-FFF2-40B4-BE49-F238E27FC236}">
                      <a16:creationId xmlns:a16="http://schemas.microsoft.com/office/drawing/2014/main" xmlns="" id="{D960A5BE-FF23-4D18-9A9A-DDCF12BBB5C7}"/>
                    </a:ext>
                  </a:extLst>
                </p:cNvPr>
                <p:cNvSpPr>
                  <a:spLocks/>
                </p:cNvSpPr>
                <p:nvPr/>
              </p:nvSpPr>
              <p:spPr bwMode="auto">
                <a:xfrm>
                  <a:off x="4790" y="3493"/>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6 h 14"/>
                    <a:gd name="T20" fmla="*/ 6 w 23"/>
                    <a:gd name="T21" fmla="*/ 7 h 14"/>
                    <a:gd name="T22" fmla="*/ 6 w 23"/>
                    <a:gd name="T23" fmla="*/ 7 h 14"/>
                    <a:gd name="T24" fmla="*/ 3 w 23"/>
                    <a:gd name="T25" fmla="*/ 6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9"/>
                      </a:lnTo>
                      <a:lnTo>
                        <a:pt x="19" y="11"/>
                      </a:lnTo>
                      <a:lnTo>
                        <a:pt x="17" y="12"/>
                      </a:lnTo>
                      <a:lnTo>
                        <a:pt x="12" y="14"/>
                      </a:lnTo>
                      <a:lnTo>
                        <a:pt x="7" y="12"/>
                      </a:lnTo>
                      <a:lnTo>
                        <a:pt x="4" y="11"/>
                      </a:lnTo>
                      <a:lnTo>
                        <a:pt x="1" y="9"/>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2" name="Freeform 1450">
                  <a:extLst>
                    <a:ext uri="{FF2B5EF4-FFF2-40B4-BE49-F238E27FC236}">
                      <a16:creationId xmlns:a16="http://schemas.microsoft.com/office/drawing/2014/main" xmlns="" id="{B580A343-4422-43C3-AD78-5CF980D91C6C}"/>
                    </a:ext>
                  </a:extLst>
                </p:cNvPr>
                <p:cNvSpPr>
                  <a:spLocks/>
                </p:cNvSpPr>
                <p:nvPr/>
              </p:nvSpPr>
              <p:spPr bwMode="auto">
                <a:xfrm>
                  <a:off x="4791" y="3505"/>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18" name="Group 1451">
                <a:extLst>
                  <a:ext uri="{FF2B5EF4-FFF2-40B4-BE49-F238E27FC236}">
                    <a16:creationId xmlns:a16="http://schemas.microsoft.com/office/drawing/2014/main" xmlns="" id="{B6B0D346-7452-4627-A63E-7A0BED2B2882}"/>
                  </a:ext>
                </a:extLst>
              </p:cNvPr>
              <p:cNvGrpSpPr>
                <a:grpSpLocks/>
              </p:cNvGrpSpPr>
              <p:nvPr/>
            </p:nvGrpSpPr>
            <p:grpSpPr bwMode="auto">
              <a:xfrm>
                <a:off x="4791" y="3417"/>
                <a:ext cx="125" cy="282"/>
                <a:chOff x="4791" y="3417"/>
                <a:chExt cx="125" cy="282"/>
              </a:xfrm>
            </p:grpSpPr>
            <p:sp>
              <p:nvSpPr>
                <p:cNvPr id="18803" name="Freeform 1452">
                  <a:extLst>
                    <a:ext uri="{FF2B5EF4-FFF2-40B4-BE49-F238E27FC236}">
                      <a16:creationId xmlns:a16="http://schemas.microsoft.com/office/drawing/2014/main" xmlns="" id="{D76FD156-082A-4A8B-A464-106967C108B6}"/>
                    </a:ext>
                  </a:extLst>
                </p:cNvPr>
                <p:cNvSpPr>
                  <a:spLocks/>
                </p:cNvSpPr>
                <p:nvPr/>
              </p:nvSpPr>
              <p:spPr bwMode="auto">
                <a:xfrm>
                  <a:off x="4791" y="3505"/>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4" name="Freeform 1453">
                  <a:extLst>
                    <a:ext uri="{FF2B5EF4-FFF2-40B4-BE49-F238E27FC236}">
                      <a16:creationId xmlns:a16="http://schemas.microsoft.com/office/drawing/2014/main" xmlns="" id="{461B1F40-0C60-45EC-ABEA-82BC416C821A}"/>
                    </a:ext>
                  </a:extLst>
                </p:cNvPr>
                <p:cNvSpPr>
                  <a:spLocks/>
                </p:cNvSpPr>
                <p:nvPr/>
              </p:nvSpPr>
              <p:spPr bwMode="auto">
                <a:xfrm>
                  <a:off x="4791" y="3518"/>
                  <a:ext cx="10" cy="8"/>
                </a:xfrm>
                <a:custGeom>
                  <a:avLst/>
                  <a:gdLst>
                    <a:gd name="T0" fmla="*/ 5 w 21"/>
                    <a:gd name="T1" fmla="*/ 0 h 15"/>
                    <a:gd name="T2" fmla="*/ 7 w 21"/>
                    <a:gd name="T3" fmla="*/ 1 h 15"/>
                    <a:gd name="T4" fmla="*/ 8 w 21"/>
                    <a:gd name="T5" fmla="*/ 1 h 15"/>
                    <a:gd name="T6" fmla="*/ 10 w 21"/>
                    <a:gd name="T7" fmla="*/ 2 h 15"/>
                    <a:gd name="T8" fmla="*/ 10 w 21"/>
                    <a:gd name="T9" fmla="*/ 4 h 15"/>
                    <a:gd name="T10" fmla="*/ 10 w 21"/>
                    <a:gd name="T11" fmla="*/ 6 h 15"/>
                    <a:gd name="T12" fmla="*/ 8 w 21"/>
                    <a:gd name="T13" fmla="*/ 7 h 15"/>
                    <a:gd name="T14" fmla="*/ 7 w 21"/>
                    <a:gd name="T15" fmla="*/ 7 h 15"/>
                    <a:gd name="T16" fmla="*/ 5 w 21"/>
                    <a:gd name="T17" fmla="*/ 8 h 15"/>
                    <a:gd name="T18" fmla="*/ 3 w 21"/>
                    <a:gd name="T19" fmla="*/ 7 h 15"/>
                    <a:gd name="T20" fmla="*/ 1 w 21"/>
                    <a:gd name="T21" fmla="*/ 7 h 15"/>
                    <a:gd name="T22" fmla="*/ 0 w 21"/>
                    <a:gd name="T23" fmla="*/ 6 h 15"/>
                    <a:gd name="T24" fmla="*/ 0 w 21"/>
                    <a:gd name="T25" fmla="*/ 4 h 15"/>
                    <a:gd name="T26" fmla="*/ 0 w 21"/>
                    <a:gd name="T27" fmla="*/ 2 h 15"/>
                    <a:gd name="T28" fmla="*/ 1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5" name="Freeform 1454">
                  <a:extLst>
                    <a:ext uri="{FF2B5EF4-FFF2-40B4-BE49-F238E27FC236}">
                      <a16:creationId xmlns:a16="http://schemas.microsoft.com/office/drawing/2014/main" xmlns="" id="{6CEB98AA-C49C-4719-A25A-EB4E906B2919}"/>
                    </a:ext>
                  </a:extLst>
                </p:cNvPr>
                <p:cNvSpPr>
                  <a:spLocks/>
                </p:cNvSpPr>
                <p:nvPr/>
              </p:nvSpPr>
              <p:spPr bwMode="auto">
                <a:xfrm>
                  <a:off x="4791" y="3518"/>
                  <a:ext cx="10" cy="8"/>
                </a:xfrm>
                <a:custGeom>
                  <a:avLst/>
                  <a:gdLst>
                    <a:gd name="T0" fmla="*/ 5 w 21"/>
                    <a:gd name="T1" fmla="*/ 0 h 15"/>
                    <a:gd name="T2" fmla="*/ 5 w 21"/>
                    <a:gd name="T3" fmla="*/ 0 h 15"/>
                    <a:gd name="T4" fmla="*/ 7 w 21"/>
                    <a:gd name="T5" fmla="*/ 1 h 15"/>
                    <a:gd name="T6" fmla="*/ 8 w 21"/>
                    <a:gd name="T7" fmla="*/ 1 h 15"/>
                    <a:gd name="T8" fmla="*/ 10 w 21"/>
                    <a:gd name="T9" fmla="*/ 2 h 15"/>
                    <a:gd name="T10" fmla="*/ 10 w 21"/>
                    <a:gd name="T11" fmla="*/ 4 h 15"/>
                    <a:gd name="T12" fmla="*/ 10 w 21"/>
                    <a:gd name="T13" fmla="*/ 4 h 15"/>
                    <a:gd name="T14" fmla="*/ 10 w 21"/>
                    <a:gd name="T15" fmla="*/ 6 h 15"/>
                    <a:gd name="T16" fmla="*/ 8 w 21"/>
                    <a:gd name="T17" fmla="*/ 7 h 15"/>
                    <a:gd name="T18" fmla="*/ 7 w 21"/>
                    <a:gd name="T19" fmla="*/ 7 h 15"/>
                    <a:gd name="T20" fmla="*/ 5 w 21"/>
                    <a:gd name="T21" fmla="*/ 8 h 15"/>
                    <a:gd name="T22" fmla="*/ 5 w 21"/>
                    <a:gd name="T23" fmla="*/ 8 h 15"/>
                    <a:gd name="T24" fmla="*/ 3 w 21"/>
                    <a:gd name="T25" fmla="*/ 7 h 15"/>
                    <a:gd name="T26" fmla="*/ 1 w 21"/>
                    <a:gd name="T27" fmla="*/ 7 h 15"/>
                    <a:gd name="T28" fmla="*/ 0 w 21"/>
                    <a:gd name="T29" fmla="*/ 6 h 15"/>
                    <a:gd name="T30" fmla="*/ 0 w 21"/>
                    <a:gd name="T31" fmla="*/ 4 h 15"/>
                    <a:gd name="T32" fmla="*/ 0 w 21"/>
                    <a:gd name="T33" fmla="*/ 4 h 15"/>
                    <a:gd name="T34" fmla="*/ 0 w 21"/>
                    <a:gd name="T35" fmla="*/ 2 h 15"/>
                    <a:gd name="T36" fmla="*/ 1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6" name="Freeform 1455">
                  <a:extLst>
                    <a:ext uri="{FF2B5EF4-FFF2-40B4-BE49-F238E27FC236}">
                      <a16:creationId xmlns:a16="http://schemas.microsoft.com/office/drawing/2014/main" xmlns="" id="{BB44ACEA-287C-478D-A920-D771C45252CF}"/>
                    </a:ext>
                  </a:extLst>
                </p:cNvPr>
                <p:cNvSpPr>
                  <a:spLocks/>
                </p:cNvSpPr>
                <p:nvPr/>
              </p:nvSpPr>
              <p:spPr bwMode="auto">
                <a:xfrm>
                  <a:off x="4791" y="3532"/>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7" name="Freeform 1456">
                  <a:extLst>
                    <a:ext uri="{FF2B5EF4-FFF2-40B4-BE49-F238E27FC236}">
                      <a16:creationId xmlns:a16="http://schemas.microsoft.com/office/drawing/2014/main" xmlns="" id="{A545AD3D-684B-448D-B954-D0D198B8E1F2}"/>
                    </a:ext>
                  </a:extLst>
                </p:cNvPr>
                <p:cNvSpPr>
                  <a:spLocks/>
                </p:cNvSpPr>
                <p:nvPr/>
              </p:nvSpPr>
              <p:spPr bwMode="auto">
                <a:xfrm>
                  <a:off x="4791" y="3532"/>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8" name="Freeform 1457">
                  <a:extLst>
                    <a:ext uri="{FF2B5EF4-FFF2-40B4-BE49-F238E27FC236}">
                      <a16:creationId xmlns:a16="http://schemas.microsoft.com/office/drawing/2014/main" xmlns="" id="{4F87A645-74DE-4437-B6C6-5159059DF516}"/>
                    </a:ext>
                  </a:extLst>
                </p:cNvPr>
                <p:cNvSpPr>
                  <a:spLocks/>
                </p:cNvSpPr>
                <p:nvPr/>
              </p:nvSpPr>
              <p:spPr bwMode="auto">
                <a:xfrm>
                  <a:off x="4791" y="3545"/>
                  <a:ext cx="10" cy="7"/>
                </a:xfrm>
                <a:custGeom>
                  <a:avLst/>
                  <a:gdLst>
                    <a:gd name="T0" fmla="*/ 5 w 21"/>
                    <a:gd name="T1" fmla="*/ 0 h 14"/>
                    <a:gd name="T2" fmla="*/ 7 w 21"/>
                    <a:gd name="T3" fmla="*/ 1 h 14"/>
                    <a:gd name="T4" fmla="*/ 8 w 21"/>
                    <a:gd name="T5" fmla="*/ 1 h 14"/>
                    <a:gd name="T6" fmla="*/ 10 w 21"/>
                    <a:gd name="T7" fmla="*/ 2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8"/>
                      </a:lnTo>
                      <a:lnTo>
                        <a:pt x="20" y="10"/>
                      </a:lnTo>
                      <a:lnTo>
                        <a:pt x="17" y="12"/>
                      </a:lnTo>
                      <a:lnTo>
                        <a:pt x="15" y="13"/>
                      </a:lnTo>
                      <a:lnTo>
                        <a:pt x="10" y="14"/>
                      </a:lnTo>
                      <a:lnTo>
                        <a:pt x="6" y="13"/>
                      </a:lnTo>
                      <a:lnTo>
                        <a:pt x="3" y="12"/>
                      </a:lnTo>
                      <a:lnTo>
                        <a:pt x="1" y="10"/>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9" name="Freeform 1458">
                  <a:extLst>
                    <a:ext uri="{FF2B5EF4-FFF2-40B4-BE49-F238E27FC236}">
                      <a16:creationId xmlns:a16="http://schemas.microsoft.com/office/drawing/2014/main" xmlns="" id="{3D215215-9B24-4D25-A72E-7B5147DF8E03}"/>
                    </a:ext>
                  </a:extLst>
                </p:cNvPr>
                <p:cNvSpPr>
                  <a:spLocks/>
                </p:cNvSpPr>
                <p:nvPr/>
              </p:nvSpPr>
              <p:spPr bwMode="auto">
                <a:xfrm>
                  <a:off x="4791" y="3545"/>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8"/>
                      </a:lnTo>
                      <a:lnTo>
                        <a:pt x="20" y="10"/>
                      </a:lnTo>
                      <a:lnTo>
                        <a:pt x="17" y="12"/>
                      </a:lnTo>
                      <a:lnTo>
                        <a:pt x="15" y="13"/>
                      </a:lnTo>
                      <a:lnTo>
                        <a:pt x="10" y="14"/>
                      </a:lnTo>
                      <a:lnTo>
                        <a:pt x="6" y="13"/>
                      </a:lnTo>
                      <a:lnTo>
                        <a:pt x="3" y="12"/>
                      </a:lnTo>
                      <a:lnTo>
                        <a:pt x="1" y="10"/>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0" name="Freeform 1459">
                  <a:extLst>
                    <a:ext uri="{FF2B5EF4-FFF2-40B4-BE49-F238E27FC236}">
                      <a16:creationId xmlns:a16="http://schemas.microsoft.com/office/drawing/2014/main" xmlns="" id="{0CC10A12-51BA-4651-A5A2-C21C8E062932}"/>
                    </a:ext>
                  </a:extLst>
                </p:cNvPr>
                <p:cNvSpPr>
                  <a:spLocks/>
                </p:cNvSpPr>
                <p:nvPr/>
              </p:nvSpPr>
              <p:spPr bwMode="auto">
                <a:xfrm>
                  <a:off x="4791" y="3558"/>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10"/>
                      </a:lnTo>
                      <a:lnTo>
                        <a:pt x="17" y="12"/>
                      </a:lnTo>
                      <a:lnTo>
                        <a:pt x="15" y="13"/>
                      </a:lnTo>
                      <a:lnTo>
                        <a:pt x="10" y="14"/>
                      </a:lnTo>
                      <a:lnTo>
                        <a:pt x="6" y="13"/>
                      </a:lnTo>
                      <a:lnTo>
                        <a:pt x="3" y="12"/>
                      </a:lnTo>
                      <a:lnTo>
                        <a:pt x="1" y="10"/>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1" name="Freeform 1460">
                  <a:extLst>
                    <a:ext uri="{FF2B5EF4-FFF2-40B4-BE49-F238E27FC236}">
                      <a16:creationId xmlns:a16="http://schemas.microsoft.com/office/drawing/2014/main" xmlns="" id="{14E3352E-E67B-41DA-A7D1-0F344990AC01}"/>
                    </a:ext>
                  </a:extLst>
                </p:cNvPr>
                <p:cNvSpPr>
                  <a:spLocks/>
                </p:cNvSpPr>
                <p:nvPr/>
              </p:nvSpPr>
              <p:spPr bwMode="auto">
                <a:xfrm>
                  <a:off x="4791" y="3558"/>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10"/>
                      </a:lnTo>
                      <a:lnTo>
                        <a:pt x="17" y="12"/>
                      </a:lnTo>
                      <a:lnTo>
                        <a:pt x="15" y="13"/>
                      </a:lnTo>
                      <a:lnTo>
                        <a:pt x="10" y="14"/>
                      </a:lnTo>
                      <a:lnTo>
                        <a:pt x="6" y="13"/>
                      </a:lnTo>
                      <a:lnTo>
                        <a:pt x="3" y="12"/>
                      </a:lnTo>
                      <a:lnTo>
                        <a:pt x="1" y="10"/>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2" name="Freeform 1461">
                  <a:extLst>
                    <a:ext uri="{FF2B5EF4-FFF2-40B4-BE49-F238E27FC236}">
                      <a16:creationId xmlns:a16="http://schemas.microsoft.com/office/drawing/2014/main" xmlns="" id="{6E0EF622-8DB4-41F9-9D26-3E70DB50EF88}"/>
                    </a:ext>
                  </a:extLst>
                </p:cNvPr>
                <p:cNvSpPr>
                  <a:spLocks/>
                </p:cNvSpPr>
                <p:nvPr/>
              </p:nvSpPr>
              <p:spPr bwMode="auto">
                <a:xfrm>
                  <a:off x="4791" y="3571"/>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3" name="Freeform 1462">
                  <a:extLst>
                    <a:ext uri="{FF2B5EF4-FFF2-40B4-BE49-F238E27FC236}">
                      <a16:creationId xmlns:a16="http://schemas.microsoft.com/office/drawing/2014/main" xmlns="" id="{E9AAA6E1-3ADB-4B8F-B52C-D321EE682C72}"/>
                    </a:ext>
                  </a:extLst>
                </p:cNvPr>
                <p:cNvSpPr>
                  <a:spLocks/>
                </p:cNvSpPr>
                <p:nvPr/>
              </p:nvSpPr>
              <p:spPr bwMode="auto">
                <a:xfrm>
                  <a:off x="4791" y="3571"/>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4" name="Freeform 1463">
                  <a:extLst>
                    <a:ext uri="{FF2B5EF4-FFF2-40B4-BE49-F238E27FC236}">
                      <a16:creationId xmlns:a16="http://schemas.microsoft.com/office/drawing/2014/main" xmlns="" id="{69D81A83-7677-4B22-B2EB-7B8AF472A475}"/>
                    </a:ext>
                  </a:extLst>
                </p:cNvPr>
                <p:cNvSpPr>
                  <a:spLocks/>
                </p:cNvSpPr>
                <p:nvPr/>
              </p:nvSpPr>
              <p:spPr bwMode="auto">
                <a:xfrm>
                  <a:off x="4791" y="3584"/>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1"/>
                      </a:lnTo>
                      <a:lnTo>
                        <a:pt x="15" y="13"/>
                      </a:lnTo>
                      <a:lnTo>
                        <a:pt x="10" y="14"/>
                      </a:lnTo>
                      <a:lnTo>
                        <a:pt x="6" y="13"/>
                      </a:lnTo>
                      <a:lnTo>
                        <a:pt x="3" y="11"/>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5" name="Freeform 1464">
                  <a:extLst>
                    <a:ext uri="{FF2B5EF4-FFF2-40B4-BE49-F238E27FC236}">
                      <a16:creationId xmlns:a16="http://schemas.microsoft.com/office/drawing/2014/main" xmlns="" id="{8215F94B-52C8-494B-BFE9-0BCE7FDB3088}"/>
                    </a:ext>
                  </a:extLst>
                </p:cNvPr>
                <p:cNvSpPr>
                  <a:spLocks/>
                </p:cNvSpPr>
                <p:nvPr/>
              </p:nvSpPr>
              <p:spPr bwMode="auto">
                <a:xfrm>
                  <a:off x="4791" y="3584"/>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1"/>
                      </a:lnTo>
                      <a:lnTo>
                        <a:pt x="15" y="13"/>
                      </a:lnTo>
                      <a:lnTo>
                        <a:pt x="10" y="14"/>
                      </a:lnTo>
                      <a:lnTo>
                        <a:pt x="6" y="13"/>
                      </a:lnTo>
                      <a:lnTo>
                        <a:pt x="3" y="11"/>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6" name="Freeform 1465">
                  <a:extLst>
                    <a:ext uri="{FF2B5EF4-FFF2-40B4-BE49-F238E27FC236}">
                      <a16:creationId xmlns:a16="http://schemas.microsoft.com/office/drawing/2014/main" xmlns="" id="{4362BAC1-63C2-4AAE-85B0-AB5D28A0E6EE}"/>
                    </a:ext>
                  </a:extLst>
                </p:cNvPr>
                <p:cNvSpPr>
                  <a:spLocks/>
                </p:cNvSpPr>
                <p:nvPr/>
              </p:nvSpPr>
              <p:spPr bwMode="auto">
                <a:xfrm>
                  <a:off x="4791" y="3597"/>
                  <a:ext cx="10" cy="8"/>
                </a:xfrm>
                <a:custGeom>
                  <a:avLst/>
                  <a:gdLst>
                    <a:gd name="T0" fmla="*/ 5 w 21"/>
                    <a:gd name="T1" fmla="*/ 0 h 16"/>
                    <a:gd name="T2" fmla="*/ 7 w 21"/>
                    <a:gd name="T3" fmla="*/ 1 h 16"/>
                    <a:gd name="T4" fmla="*/ 8 w 21"/>
                    <a:gd name="T5" fmla="*/ 1 h 16"/>
                    <a:gd name="T6" fmla="*/ 10 w 21"/>
                    <a:gd name="T7" fmla="*/ 2 h 16"/>
                    <a:gd name="T8" fmla="*/ 10 w 21"/>
                    <a:gd name="T9" fmla="*/ 4 h 16"/>
                    <a:gd name="T10" fmla="*/ 10 w 21"/>
                    <a:gd name="T11" fmla="*/ 5 h 16"/>
                    <a:gd name="T12" fmla="*/ 8 w 21"/>
                    <a:gd name="T13" fmla="*/ 6 h 16"/>
                    <a:gd name="T14" fmla="*/ 7 w 21"/>
                    <a:gd name="T15" fmla="*/ 7 h 16"/>
                    <a:gd name="T16" fmla="*/ 5 w 21"/>
                    <a:gd name="T17" fmla="*/ 8 h 16"/>
                    <a:gd name="T18" fmla="*/ 3 w 21"/>
                    <a:gd name="T19" fmla="*/ 7 h 16"/>
                    <a:gd name="T20" fmla="*/ 1 w 21"/>
                    <a:gd name="T21" fmla="*/ 6 h 16"/>
                    <a:gd name="T22" fmla="*/ 0 w 21"/>
                    <a:gd name="T23" fmla="*/ 5 h 16"/>
                    <a:gd name="T24" fmla="*/ 0 w 21"/>
                    <a:gd name="T25" fmla="*/ 4 h 16"/>
                    <a:gd name="T26" fmla="*/ 0 w 21"/>
                    <a:gd name="T27" fmla="*/ 2 h 16"/>
                    <a:gd name="T28" fmla="*/ 1 w 21"/>
                    <a:gd name="T29" fmla="*/ 1 h 16"/>
                    <a:gd name="T30" fmla="*/ 3 w 21"/>
                    <a:gd name="T31" fmla="*/ 1 h 16"/>
                    <a:gd name="T32" fmla="*/ 5 w 2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6"/>
                    <a:gd name="T53" fmla="*/ 21 w 2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6">
                      <a:moveTo>
                        <a:pt x="10" y="0"/>
                      </a:moveTo>
                      <a:lnTo>
                        <a:pt x="15" y="2"/>
                      </a:lnTo>
                      <a:lnTo>
                        <a:pt x="17" y="3"/>
                      </a:lnTo>
                      <a:lnTo>
                        <a:pt x="20" y="5"/>
                      </a:lnTo>
                      <a:lnTo>
                        <a:pt x="21" y="8"/>
                      </a:lnTo>
                      <a:lnTo>
                        <a:pt x="20" y="11"/>
                      </a:lnTo>
                      <a:lnTo>
                        <a:pt x="17" y="13"/>
                      </a:lnTo>
                      <a:lnTo>
                        <a:pt x="15" y="14"/>
                      </a:lnTo>
                      <a:lnTo>
                        <a:pt x="10" y="16"/>
                      </a:lnTo>
                      <a:lnTo>
                        <a:pt x="6" y="14"/>
                      </a:lnTo>
                      <a:lnTo>
                        <a:pt x="3" y="13"/>
                      </a:lnTo>
                      <a:lnTo>
                        <a:pt x="1" y="11"/>
                      </a:lnTo>
                      <a:lnTo>
                        <a:pt x="0" y="8"/>
                      </a:lnTo>
                      <a:lnTo>
                        <a:pt x="1" y="5"/>
                      </a:lnTo>
                      <a:lnTo>
                        <a:pt x="3" y="3"/>
                      </a:lnTo>
                      <a:lnTo>
                        <a:pt x="6" y="2"/>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7" name="Freeform 1466">
                  <a:extLst>
                    <a:ext uri="{FF2B5EF4-FFF2-40B4-BE49-F238E27FC236}">
                      <a16:creationId xmlns:a16="http://schemas.microsoft.com/office/drawing/2014/main" xmlns="" id="{FB36B28A-3E0B-43B8-AAF8-423B91B3E7BC}"/>
                    </a:ext>
                  </a:extLst>
                </p:cNvPr>
                <p:cNvSpPr>
                  <a:spLocks/>
                </p:cNvSpPr>
                <p:nvPr/>
              </p:nvSpPr>
              <p:spPr bwMode="auto">
                <a:xfrm>
                  <a:off x="4791" y="3597"/>
                  <a:ext cx="10" cy="8"/>
                </a:xfrm>
                <a:custGeom>
                  <a:avLst/>
                  <a:gdLst>
                    <a:gd name="T0" fmla="*/ 5 w 21"/>
                    <a:gd name="T1" fmla="*/ 0 h 16"/>
                    <a:gd name="T2" fmla="*/ 5 w 21"/>
                    <a:gd name="T3" fmla="*/ 0 h 16"/>
                    <a:gd name="T4" fmla="*/ 7 w 21"/>
                    <a:gd name="T5" fmla="*/ 1 h 16"/>
                    <a:gd name="T6" fmla="*/ 8 w 21"/>
                    <a:gd name="T7" fmla="*/ 1 h 16"/>
                    <a:gd name="T8" fmla="*/ 10 w 21"/>
                    <a:gd name="T9" fmla="*/ 2 h 16"/>
                    <a:gd name="T10" fmla="*/ 10 w 21"/>
                    <a:gd name="T11" fmla="*/ 4 h 16"/>
                    <a:gd name="T12" fmla="*/ 10 w 21"/>
                    <a:gd name="T13" fmla="*/ 4 h 16"/>
                    <a:gd name="T14" fmla="*/ 10 w 21"/>
                    <a:gd name="T15" fmla="*/ 5 h 16"/>
                    <a:gd name="T16" fmla="*/ 8 w 21"/>
                    <a:gd name="T17" fmla="*/ 6 h 16"/>
                    <a:gd name="T18" fmla="*/ 7 w 21"/>
                    <a:gd name="T19" fmla="*/ 7 h 16"/>
                    <a:gd name="T20" fmla="*/ 5 w 21"/>
                    <a:gd name="T21" fmla="*/ 8 h 16"/>
                    <a:gd name="T22" fmla="*/ 5 w 21"/>
                    <a:gd name="T23" fmla="*/ 8 h 16"/>
                    <a:gd name="T24" fmla="*/ 3 w 21"/>
                    <a:gd name="T25" fmla="*/ 7 h 16"/>
                    <a:gd name="T26" fmla="*/ 1 w 21"/>
                    <a:gd name="T27" fmla="*/ 6 h 16"/>
                    <a:gd name="T28" fmla="*/ 0 w 21"/>
                    <a:gd name="T29" fmla="*/ 5 h 16"/>
                    <a:gd name="T30" fmla="*/ 0 w 21"/>
                    <a:gd name="T31" fmla="*/ 4 h 16"/>
                    <a:gd name="T32" fmla="*/ 0 w 21"/>
                    <a:gd name="T33" fmla="*/ 4 h 16"/>
                    <a:gd name="T34" fmla="*/ 0 w 21"/>
                    <a:gd name="T35" fmla="*/ 2 h 16"/>
                    <a:gd name="T36" fmla="*/ 1 w 21"/>
                    <a:gd name="T37" fmla="*/ 1 h 16"/>
                    <a:gd name="T38" fmla="*/ 3 w 21"/>
                    <a:gd name="T39" fmla="*/ 1 h 16"/>
                    <a:gd name="T40" fmla="*/ 5 w 21"/>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6"/>
                    <a:gd name="T65" fmla="*/ 21 w 21"/>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6">
                      <a:moveTo>
                        <a:pt x="10" y="0"/>
                      </a:moveTo>
                      <a:lnTo>
                        <a:pt x="10" y="0"/>
                      </a:lnTo>
                      <a:lnTo>
                        <a:pt x="15" y="2"/>
                      </a:lnTo>
                      <a:lnTo>
                        <a:pt x="17" y="3"/>
                      </a:lnTo>
                      <a:lnTo>
                        <a:pt x="20" y="5"/>
                      </a:lnTo>
                      <a:lnTo>
                        <a:pt x="21" y="8"/>
                      </a:lnTo>
                      <a:lnTo>
                        <a:pt x="20" y="11"/>
                      </a:lnTo>
                      <a:lnTo>
                        <a:pt x="17" y="13"/>
                      </a:lnTo>
                      <a:lnTo>
                        <a:pt x="15" y="14"/>
                      </a:lnTo>
                      <a:lnTo>
                        <a:pt x="10" y="16"/>
                      </a:lnTo>
                      <a:lnTo>
                        <a:pt x="6" y="14"/>
                      </a:lnTo>
                      <a:lnTo>
                        <a:pt x="3" y="13"/>
                      </a:lnTo>
                      <a:lnTo>
                        <a:pt x="1" y="11"/>
                      </a:lnTo>
                      <a:lnTo>
                        <a:pt x="0" y="8"/>
                      </a:lnTo>
                      <a:lnTo>
                        <a:pt x="1" y="5"/>
                      </a:lnTo>
                      <a:lnTo>
                        <a:pt x="3" y="3"/>
                      </a:lnTo>
                      <a:lnTo>
                        <a:pt x="6" y="2"/>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8" name="Freeform 1467">
                  <a:extLst>
                    <a:ext uri="{FF2B5EF4-FFF2-40B4-BE49-F238E27FC236}">
                      <a16:creationId xmlns:a16="http://schemas.microsoft.com/office/drawing/2014/main" xmlns="" id="{DFCBA494-A673-4211-97FE-38E89BFB0CFC}"/>
                    </a:ext>
                  </a:extLst>
                </p:cNvPr>
                <p:cNvSpPr>
                  <a:spLocks/>
                </p:cNvSpPr>
                <p:nvPr/>
              </p:nvSpPr>
              <p:spPr bwMode="auto">
                <a:xfrm>
                  <a:off x="4791" y="3611"/>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3"/>
                      </a:lnTo>
                      <a:lnTo>
                        <a:pt x="20" y="5"/>
                      </a:lnTo>
                      <a:lnTo>
                        <a:pt x="21" y="8"/>
                      </a:lnTo>
                      <a:lnTo>
                        <a:pt x="20" y="11"/>
                      </a:lnTo>
                      <a:lnTo>
                        <a:pt x="17" y="13"/>
                      </a:lnTo>
                      <a:lnTo>
                        <a:pt x="15" y="14"/>
                      </a:lnTo>
                      <a:lnTo>
                        <a:pt x="10" y="15"/>
                      </a:lnTo>
                      <a:lnTo>
                        <a:pt x="6" y="14"/>
                      </a:lnTo>
                      <a:lnTo>
                        <a:pt x="3" y="13"/>
                      </a:lnTo>
                      <a:lnTo>
                        <a:pt x="1" y="11"/>
                      </a:lnTo>
                      <a:lnTo>
                        <a:pt x="0" y="8"/>
                      </a:lnTo>
                      <a:lnTo>
                        <a:pt x="1" y="5"/>
                      </a:lnTo>
                      <a:lnTo>
                        <a:pt x="3"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9" name="Freeform 1468">
                  <a:extLst>
                    <a:ext uri="{FF2B5EF4-FFF2-40B4-BE49-F238E27FC236}">
                      <a16:creationId xmlns:a16="http://schemas.microsoft.com/office/drawing/2014/main" xmlns="" id="{ADB7780F-5C7E-45FA-B14B-03687E1A3691}"/>
                    </a:ext>
                  </a:extLst>
                </p:cNvPr>
                <p:cNvSpPr>
                  <a:spLocks/>
                </p:cNvSpPr>
                <p:nvPr/>
              </p:nvSpPr>
              <p:spPr bwMode="auto">
                <a:xfrm>
                  <a:off x="4791" y="3611"/>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3"/>
                      </a:lnTo>
                      <a:lnTo>
                        <a:pt x="20" y="5"/>
                      </a:lnTo>
                      <a:lnTo>
                        <a:pt x="21" y="8"/>
                      </a:lnTo>
                      <a:lnTo>
                        <a:pt x="20" y="11"/>
                      </a:lnTo>
                      <a:lnTo>
                        <a:pt x="17" y="13"/>
                      </a:lnTo>
                      <a:lnTo>
                        <a:pt x="15" y="14"/>
                      </a:lnTo>
                      <a:lnTo>
                        <a:pt x="10" y="15"/>
                      </a:lnTo>
                      <a:lnTo>
                        <a:pt x="6" y="14"/>
                      </a:lnTo>
                      <a:lnTo>
                        <a:pt x="3" y="13"/>
                      </a:lnTo>
                      <a:lnTo>
                        <a:pt x="1" y="11"/>
                      </a:lnTo>
                      <a:lnTo>
                        <a:pt x="0" y="8"/>
                      </a:lnTo>
                      <a:lnTo>
                        <a:pt x="1" y="5"/>
                      </a:lnTo>
                      <a:lnTo>
                        <a:pt x="3"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0" name="Freeform 1469">
                  <a:extLst>
                    <a:ext uri="{FF2B5EF4-FFF2-40B4-BE49-F238E27FC236}">
                      <a16:creationId xmlns:a16="http://schemas.microsoft.com/office/drawing/2014/main" xmlns="" id="{08619A3D-EB2B-4ECA-A5AE-F66341DACC6E}"/>
                    </a:ext>
                  </a:extLst>
                </p:cNvPr>
                <p:cNvSpPr>
                  <a:spLocks/>
                </p:cNvSpPr>
                <p:nvPr/>
              </p:nvSpPr>
              <p:spPr bwMode="auto">
                <a:xfrm>
                  <a:off x="4791" y="3624"/>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8"/>
                      </a:lnTo>
                      <a:lnTo>
                        <a:pt x="20" y="10"/>
                      </a:lnTo>
                      <a:lnTo>
                        <a:pt x="17" y="12"/>
                      </a:lnTo>
                      <a:lnTo>
                        <a:pt x="15" y="13"/>
                      </a:lnTo>
                      <a:lnTo>
                        <a:pt x="10" y="14"/>
                      </a:lnTo>
                      <a:lnTo>
                        <a:pt x="6" y="13"/>
                      </a:lnTo>
                      <a:lnTo>
                        <a:pt x="3" y="12"/>
                      </a:lnTo>
                      <a:lnTo>
                        <a:pt x="1" y="10"/>
                      </a:lnTo>
                      <a:lnTo>
                        <a:pt x="0" y="8"/>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1" name="Freeform 1470">
                  <a:extLst>
                    <a:ext uri="{FF2B5EF4-FFF2-40B4-BE49-F238E27FC236}">
                      <a16:creationId xmlns:a16="http://schemas.microsoft.com/office/drawing/2014/main" xmlns="" id="{99B45C20-4C63-48DA-8F5A-4BF79A002080}"/>
                    </a:ext>
                  </a:extLst>
                </p:cNvPr>
                <p:cNvSpPr>
                  <a:spLocks/>
                </p:cNvSpPr>
                <p:nvPr/>
              </p:nvSpPr>
              <p:spPr bwMode="auto">
                <a:xfrm>
                  <a:off x="4791" y="3624"/>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8"/>
                      </a:lnTo>
                      <a:lnTo>
                        <a:pt x="20" y="10"/>
                      </a:lnTo>
                      <a:lnTo>
                        <a:pt x="17" y="12"/>
                      </a:lnTo>
                      <a:lnTo>
                        <a:pt x="15" y="13"/>
                      </a:lnTo>
                      <a:lnTo>
                        <a:pt x="10" y="14"/>
                      </a:lnTo>
                      <a:lnTo>
                        <a:pt x="6" y="13"/>
                      </a:lnTo>
                      <a:lnTo>
                        <a:pt x="3" y="12"/>
                      </a:lnTo>
                      <a:lnTo>
                        <a:pt x="1" y="10"/>
                      </a:lnTo>
                      <a:lnTo>
                        <a:pt x="0" y="8"/>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2" name="Freeform 1471">
                  <a:extLst>
                    <a:ext uri="{FF2B5EF4-FFF2-40B4-BE49-F238E27FC236}">
                      <a16:creationId xmlns:a16="http://schemas.microsoft.com/office/drawing/2014/main" xmlns="" id="{D2A867EA-514F-47DA-994E-950254529EA9}"/>
                    </a:ext>
                  </a:extLst>
                </p:cNvPr>
                <p:cNvSpPr>
                  <a:spLocks/>
                </p:cNvSpPr>
                <p:nvPr/>
              </p:nvSpPr>
              <p:spPr bwMode="auto">
                <a:xfrm>
                  <a:off x="4791" y="3638"/>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3" name="Freeform 1472">
                  <a:extLst>
                    <a:ext uri="{FF2B5EF4-FFF2-40B4-BE49-F238E27FC236}">
                      <a16:creationId xmlns:a16="http://schemas.microsoft.com/office/drawing/2014/main" xmlns="" id="{82C1B75D-F91A-4AC9-A6EA-4F37E49C5D7D}"/>
                    </a:ext>
                  </a:extLst>
                </p:cNvPr>
                <p:cNvSpPr>
                  <a:spLocks/>
                </p:cNvSpPr>
                <p:nvPr/>
              </p:nvSpPr>
              <p:spPr bwMode="auto">
                <a:xfrm>
                  <a:off x="4791" y="3638"/>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4" name="Freeform 1473">
                  <a:extLst>
                    <a:ext uri="{FF2B5EF4-FFF2-40B4-BE49-F238E27FC236}">
                      <a16:creationId xmlns:a16="http://schemas.microsoft.com/office/drawing/2014/main" xmlns="" id="{ED8ED52C-CA03-40F9-AA1D-9480903D17AA}"/>
                    </a:ext>
                  </a:extLst>
                </p:cNvPr>
                <p:cNvSpPr>
                  <a:spLocks/>
                </p:cNvSpPr>
                <p:nvPr/>
              </p:nvSpPr>
              <p:spPr bwMode="auto">
                <a:xfrm>
                  <a:off x="4791" y="3651"/>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5" name="Freeform 1474">
                  <a:extLst>
                    <a:ext uri="{FF2B5EF4-FFF2-40B4-BE49-F238E27FC236}">
                      <a16:creationId xmlns:a16="http://schemas.microsoft.com/office/drawing/2014/main" xmlns="" id="{9083B05D-36AD-4522-8CB3-40296D71A87D}"/>
                    </a:ext>
                  </a:extLst>
                </p:cNvPr>
                <p:cNvSpPr>
                  <a:spLocks/>
                </p:cNvSpPr>
                <p:nvPr/>
              </p:nvSpPr>
              <p:spPr bwMode="auto">
                <a:xfrm>
                  <a:off x="4791" y="3651"/>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6" name="Freeform 1475">
                  <a:extLst>
                    <a:ext uri="{FF2B5EF4-FFF2-40B4-BE49-F238E27FC236}">
                      <a16:creationId xmlns:a16="http://schemas.microsoft.com/office/drawing/2014/main" xmlns="" id="{449928A2-7298-4604-9A6C-0B824CCBA1BE}"/>
                    </a:ext>
                  </a:extLst>
                </p:cNvPr>
                <p:cNvSpPr>
                  <a:spLocks/>
                </p:cNvSpPr>
                <p:nvPr/>
              </p:nvSpPr>
              <p:spPr bwMode="auto">
                <a:xfrm>
                  <a:off x="4810" y="3417"/>
                  <a:ext cx="51" cy="282"/>
                </a:xfrm>
                <a:custGeom>
                  <a:avLst/>
                  <a:gdLst>
                    <a:gd name="T0" fmla="*/ 6 w 104"/>
                    <a:gd name="T1" fmla="*/ 0 h 564"/>
                    <a:gd name="T2" fmla="*/ 45 w 104"/>
                    <a:gd name="T3" fmla="*/ 0 h 564"/>
                    <a:gd name="T4" fmla="*/ 47 w 104"/>
                    <a:gd name="T5" fmla="*/ 1 h 564"/>
                    <a:gd name="T6" fmla="*/ 49 w 104"/>
                    <a:gd name="T7" fmla="*/ 2 h 564"/>
                    <a:gd name="T8" fmla="*/ 51 w 104"/>
                    <a:gd name="T9" fmla="*/ 5 h 564"/>
                    <a:gd name="T10" fmla="*/ 51 w 104"/>
                    <a:gd name="T11" fmla="*/ 9 h 564"/>
                    <a:gd name="T12" fmla="*/ 51 w 104"/>
                    <a:gd name="T13" fmla="*/ 274 h 564"/>
                    <a:gd name="T14" fmla="*/ 51 w 104"/>
                    <a:gd name="T15" fmla="*/ 277 h 564"/>
                    <a:gd name="T16" fmla="*/ 49 w 104"/>
                    <a:gd name="T17" fmla="*/ 280 h 564"/>
                    <a:gd name="T18" fmla="*/ 47 w 104"/>
                    <a:gd name="T19" fmla="*/ 282 h 564"/>
                    <a:gd name="T20" fmla="*/ 45 w 104"/>
                    <a:gd name="T21" fmla="*/ 282 h 564"/>
                    <a:gd name="T22" fmla="*/ 6 w 104"/>
                    <a:gd name="T23" fmla="*/ 282 h 564"/>
                    <a:gd name="T24" fmla="*/ 4 w 104"/>
                    <a:gd name="T25" fmla="*/ 282 h 564"/>
                    <a:gd name="T26" fmla="*/ 2 w 104"/>
                    <a:gd name="T27" fmla="*/ 280 h 564"/>
                    <a:gd name="T28" fmla="*/ 0 w 104"/>
                    <a:gd name="T29" fmla="*/ 277 h 564"/>
                    <a:gd name="T30" fmla="*/ 0 w 104"/>
                    <a:gd name="T31" fmla="*/ 274 h 564"/>
                    <a:gd name="T32" fmla="*/ 0 w 104"/>
                    <a:gd name="T33" fmla="*/ 9 h 564"/>
                    <a:gd name="T34" fmla="*/ 0 w 104"/>
                    <a:gd name="T35" fmla="*/ 5 h 564"/>
                    <a:gd name="T36" fmla="*/ 2 w 104"/>
                    <a:gd name="T37" fmla="*/ 2 h 564"/>
                    <a:gd name="T38" fmla="*/ 4 w 104"/>
                    <a:gd name="T39" fmla="*/ 1 h 564"/>
                    <a:gd name="T40" fmla="*/ 6 w 104"/>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64"/>
                    <a:gd name="T65" fmla="*/ 104 w 104"/>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1" y="553"/>
                      </a:lnTo>
                      <a:lnTo>
                        <a:pt x="0" y="547"/>
                      </a:lnTo>
                      <a:lnTo>
                        <a:pt x="0" y="17"/>
                      </a:lnTo>
                      <a:lnTo>
                        <a:pt x="1"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7" name="Freeform 1476">
                  <a:extLst>
                    <a:ext uri="{FF2B5EF4-FFF2-40B4-BE49-F238E27FC236}">
                      <a16:creationId xmlns:a16="http://schemas.microsoft.com/office/drawing/2014/main" xmlns="" id="{90C35EF6-F5C7-49F2-A7EF-9E2E03A4D7CF}"/>
                    </a:ext>
                  </a:extLst>
                </p:cNvPr>
                <p:cNvSpPr>
                  <a:spLocks/>
                </p:cNvSpPr>
                <p:nvPr/>
              </p:nvSpPr>
              <p:spPr bwMode="auto">
                <a:xfrm>
                  <a:off x="4810" y="3417"/>
                  <a:ext cx="51" cy="282"/>
                </a:xfrm>
                <a:custGeom>
                  <a:avLst/>
                  <a:gdLst>
                    <a:gd name="T0" fmla="*/ 6 w 104"/>
                    <a:gd name="T1" fmla="*/ 0 h 564"/>
                    <a:gd name="T2" fmla="*/ 45 w 104"/>
                    <a:gd name="T3" fmla="*/ 0 h 564"/>
                    <a:gd name="T4" fmla="*/ 45 w 104"/>
                    <a:gd name="T5" fmla="*/ 0 h 564"/>
                    <a:gd name="T6" fmla="*/ 47 w 104"/>
                    <a:gd name="T7" fmla="*/ 1 h 564"/>
                    <a:gd name="T8" fmla="*/ 49 w 104"/>
                    <a:gd name="T9" fmla="*/ 2 h 564"/>
                    <a:gd name="T10" fmla="*/ 51 w 104"/>
                    <a:gd name="T11" fmla="*/ 5 h 564"/>
                    <a:gd name="T12" fmla="*/ 51 w 104"/>
                    <a:gd name="T13" fmla="*/ 9 h 564"/>
                    <a:gd name="T14" fmla="*/ 51 w 104"/>
                    <a:gd name="T15" fmla="*/ 274 h 564"/>
                    <a:gd name="T16" fmla="*/ 51 w 104"/>
                    <a:gd name="T17" fmla="*/ 274 h 564"/>
                    <a:gd name="T18" fmla="*/ 51 w 104"/>
                    <a:gd name="T19" fmla="*/ 277 h 564"/>
                    <a:gd name="T20" fmla="*/ 49 w 104"/>
                    <a:gd name="T21" fmla="*/ 280 h 564"/>
                    <a:gd name="T22" fmla="*/ 47 w 104"/>
                    <a:gd name="T23" fmla="*/ 282 h 564"/>
                    <a:gd name="T24" fmla="*/ 45 w 104"/>
                    <a:gd name="T25" fmla="*/ 282 h 564"/>
                    <a:gd name="T26" fmla="*/ 6 w 104"/>
                    <a:gd name="T27" fmla="*/ 282 h 564"/>
                    <a:gd name="T28" fmla="*/ 6 w 104"/>
                    <a:gd name="T29" fmla="*/ 282 h 564"/>
                    <a:gd name="T30" fmla="*/ 4 w 104"/>
                    <a:gd name="T31" fmla="*/ 282 h 564"/>
                    <a:gd name="T32" fmla="*/ 2 w 104"/>
                    <a:gd name="T33" fmla="*/ 280 h 564"/>
                    <a:gd name="T34" fmla="*/ 0 w 104"/>
                    <a:gd name="T35" fmla="*/ 277 h 564"/>
                    <a:gd name="T36" fmla="*/ 0 w 104"/>
                    <a:gd name="T37" fmla="*/ 274 h 564"/>
                    <a:gd name="T38" fmla="*/ 0 w 104"/>
                    <a:gd name="T39" fmla="*/ 9 h 564"/>
                    <a:gd name="T40" fmla="*/ 0 w 104"/>
                    <a:gd name="T41" fmla="*/ 9 h 564"/>
                    <a:gd name="T42" fmla="*/ 0 w 104"/>
                    <a:gd name="T43" fmla="*/ 5 h 564"/>
                    <a:gd name="T44" fmla="*/ 2 w 104"/>
                    <a:gd name="T45" fmla="*/ 2 h 564"/>
                    <a:gd name="T46" fmla="*/ 4 w 104"/>
                    <a:gd name="T47" fmla="*/ 1 h 564"/>
                    <a:gd name="T48" fmla="*/ 6 w 104"/>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64"/>
                    <a:gd name="T77" fmla="*/ 104 w 104"/>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1" y="553"/>
                      </a:lnTo>
                      <a:lnTo>
                        <a:pt x="0" y="547"/>
                      </a:lnTo>
                      <a:lnTo>
                        <a:pt x="0" y="17"/>
                      </a:lnTo>
                      <a:lnTo>
                        <a:pt x="1"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8" name="Rectangle 1477">
                  <a:extLst>
                    <a:ext uri="{FF2B5EF4-FFF2-40B4-BE49-F238E27FC236}">
                      <a16:creationId xmlns:a16="http://schemas.microsoft.com/office/drawing/2014/main" xmlns="" id="{E0BE88AB-A248-41CE-ABBB-9231389C45C7}"/>
                    </a:ext>
                  </a:extLst>
                </p:cNvPr>
                <p:cNvSpPr>
                  <a:spLocks noChangeArrowheads="1"/>
                </p:cNvSpPr>
                <p:nvPr/>
              </p:nvSpPr>
              <p:spPr bwMode="auto">
                <a:xfrm>
                  <a:off x="4810"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9" name="Rectangle 1478">
                  <a:extLst>
                    <a:ext uri="{FF2B5EF4-FFF2-40B4-BE49-F238E27FC236}">
                      <a16:creationId xmlns:a16="http://schemas.microsoft.com/office/drawing/2014/main" xmlns="" id="{D4D1376A-4C7A-4DBA-976E-DFD4FA55F25D}"/>
                    </a:ext>
                  </a:extLst>
                </p:cNvPr>
                <p:cNvSpPr>
                  <a:spLocks noChangeArrowheads="1"/>
                </p:cNvSpPr>
                <p:nvPr/>
              </p:nvSpPr>
              <p:spPr bwMode="auto">
                <a:xfrm>
                  <a:off x="4810"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0" name="Freeform 1479">
                  <a:extLst>
                    <a:ext uri="{FF2B5EF4-FFF2-40B4-BE49-F238E27FC236}">
                      <a16:creationId xmlns:a16="http://schemas.microsoft.com/office/drawing/2014/main" xmlns="" id="{80C90799-C670-4985-AE83-57F5BBDA1B60}"/>
                    </a:ext>
                  </a:extLst>
                </p:cNvPr>
                <p:cNvSpPr>
                  <a:spLocks/>
                </p:cNvSpPr>
                <p:nvPr/>
              </p:nvSpPr>
              <p:spPr bwMode="auto">
                <a:xfrm>
                  <a:off x="4813" y="342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1" name="Freeform 1480">
                  <a:extLst>
                    <a:ext uri="{FF2B5EF4-FFF2-40B4-BE49-F238E27FC236}">
                      <a16:creationId xmlns:a16="http://schemas.microsoft.com/office/drawing/2014/main" xmlns="" id="{7C3871A8-7175-4377-98E9-9FC6F34D2D89}"/>
                    </a:ext>
                  </a:extLst>
                </p:cNvPr>
                <p:cNvSpPr>
                  <a:spLocks/>
                </p:cNvSpPr>
                <p:nvPr/>
              </p:nvSpPr>
              <p:spPr bwMode="auto">
                <a:xfrm>
                  <a:off x="4813" y="342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2" name="Freeform 1481">
                  <a:extLst>
                    <a:ext uri="{FF2B5EF4-FFF2-40B4-BE49-F238E27FC236}">
                      <a16:creationId xmlns:a16="http://schemas.microsoft.com/office/drawing/2014/main" xmlns="" id="{F3AB6E1E-8494-4F41-A037-4B51A95D17D8}"/>
                    </a:ext>
                  </a:extLst>
                </p:cNvPr>
                <p:cNvSpPr>
                  <a:spLocks/>
                </p:cNvSpPr>
                <p:nvPr/>
              </p:nvSpPr>
              <p:spPr bwMode="auto">
                <a:xfrm>
                  <a:off x="4813" y="343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3" name="Freeform 1482">
                  <a:extLst>
                    <a:ext uri="{FF2B5EF4-FFF2-40B4-BE49-F238E27FC236}">
                      <a16:creationId xmlns:a16="http://schemas.microsoft.com/office/drawing/2014/main" xmlns="" id="{C7125C01-22DD-4231-B15A-E8DF47E47B83}"/>
                    </a:ext>
                  </a:extLst>
                </p:cNvPr>
                <p:cNvSpPr>
                  <a:spLocks/>
                </p:cNvSpPr>
                <p:nvPr/>
              </p:nvSpPr>
              <p:spPr bwMode="auto">
                <a:xfrm>
                  <a:off x="4813" y="343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4" name="Freeform 1483">
                  <a:extLst>
                    <a:ext uri="{FF2B5EF4-FFF2-40B4-BE49-F238E27FC236}">
                      <a16:creationId xmlns:a16="http://schemas.microsoft.com/office/drawing/2014/main" xmlns="" id="{AB1669AD-B21D-4191-B3D0-52E28706BEC8}"/>
                    </a:ext>
                  </a:extLst>
                </p:cNvPr>
                <p:cNvSpPr>
                  <a:spLocks/>
                </p:cNvSpPr>
                <p:nvPr/>
              </p:nvSpPr>
              <p:spPr bwMode="auto">
                <a:xfrm>
                  <a:off x="4813" y="344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5" name="Freeform 1484">
                  <a:extLst>
                    <a:ext uri="{FF2B5EF4-FFF2-40B4-BE49-F238E27FC236}">
                      <a16:creationId xmlns:a16="http://schemas.microsoft.com/office/drawing/2014/main" xmlns="" id="{68A77A29-1854-4AF3-B3C2-FBE1DAC47628}"/>
                    </a:ext>
                  </a:extLst>
                </p:cNvPr>
                <p:cNvSpPr>
                  <a:spLocks/>
                </p:cNvSpPr>
                <p:nvPr/>
              </p:nvSpPr>
              <p:spPr bwMode="auto">
                <a:xfrm>
                  <a:off x="4813" y="344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6" name="Freeform 1485">
                  <a:extLst>
                    <a:ext uri="{FF2B5EF4-FFF2-40B4-BE49-F238E27FC236}">
                      <a16:creationId xmlns:a16="http://schemas.microsoft.com/office/drawing/2014/main" xmlns="" id="{08B26E63-9B99-41DF-B498-CC61BBEF4ED6}"/>
                    </a:ext>
                  </a:extLst>
                </p:cNvPr>
                <p:cNvSpPr>
                  <a:spLocks/>
                </p:cNvSpPr>
                <p:nvPr/>
              </p:nvSpPr>
              <p:spPr bwMode="auto">
                <a:xfrm>
                  <a:off x="4813" y="345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7" name="Freeform 1486">
                  <a:extLst>
                    <a:ext uri="{FF2B5EF4-FFF2-40B4-BE49-F238E27FC236}">
                      <a16:creationId xmlns:a16="http://schemas.microsoft.com/office/drawing/2014/main" xmlns="" id="{70BBE69A-FB20-4EDC-976A-2BECB25F2CCE}"/>
                    </a:ext>
                  </a:extLst>
                </p:cNvPr>
                <p:cNvSpPr>
                  <a:spLocks/>
                </p:cNvSpPr>
                <p:nvPr/>
              </p:nvSpPr>
              <p:spPr bwMode="auto">
                <a:xfrm>
                  <a:off x="4813" y="345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8" name="Freeform 1487">
                  <a:extLst>
                    <a:ext uri="{FF2B5EF4-FFF2-40B4-BE49-F238E27FC236}">
                      <a16:creationId xmlns:a16="http://schemas.microsoft.com/office/drawing/2014/main" xmlns="" id="{74C51CB4-DEAA-4CA6-8FFA-F9FB5A0D3BB7}"/>
                    </a:ext>
                  </a:extLst>
                </p:cNvPr>
                <p:cNvSpPr>
                  <a:spLocks/>
                </p:cNvSpPr>
                <p:nvPr/>
              </p:nvSpPr>
              <p:spPr bwMode="auto">
                <a:xfrm>
                  <a:off x="4813" y="3465"/>
                  <a:ext cx="5" cy="6"/>
                </a:xfrm>
                <a:custGeom>
                  <a:avLst/>
                  <a:gdLst>
                    <a:gd name="T0" fmla="*/ 2 w 11"/>
                    <a:gd name="T1" fmla="*/ 0 h 11"/>
                    <a:gd name="T2" fmla="*/ 3 w 11"/>
                    <a:gd name="T3" fmla="*/ 1 h 11"/>
                    <a:gd name="T4" fmla="*/ 5 w 11"/>
                    <a:gd name="T5" fmla="*/ 1 h 11"/>
                    <a:gd name="T6" fmla="*/ 5 w 11"/>
                    <a:gd name="T7" fmla="*/ 2 h 11"/>
                    <a:gd name="T8" fmla="*/ 5 w 11"/>
                    <a:gd name="T9" fmla="*/ 3 h 11"/>
                    <a:gd name="T10" fmla="*/ 5 w 11"/>
                    <a:gd name="T11" fmla="*/ 4 h 11"/>
                    <a:gd name="T12" fmla="*/ 5 w 11"/>
                    <a:gd name="T13" fmla="*/ 5 h 11"/>
                    <a:gd name="T14" fmla="*/ 3 w 11"/>
                    <a:gd name="T15" fmla="*/ 6 h 11"/>
                    <a:gd name="T16" fmla="*/ 2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1 h 11"/>
                    <a:gd name="T32" fmla="*/ 2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7" y="1"/>
                      </a:lnTo>
                      <a:lnTo>
                        <a:pt x="10" y="2"/>
                      </a:lnTo>
                      <a:lnTo>
                        <a:pt x="11" y="4"/>
                      </a:lnTo>
                      <a:lnTo>
                        <a:pt x="11" y="6"/>
                      </a:lnTo>
                      <a:lnTo>
                        <a:pt x="11" y="8"/>
                      </a:lnTo>
                      <a:lnTo>
                        <a:pt x="10" y="10"/>
                      </a:lnTo>
                      <a:lnTo>
                        <a:pt x="7" y="11"/>
                      </a:lnTo>
                      <a:lnTo>
                        <a:pt x="5" y="11"/>
                      </a:lnTo>
                      <a:lnTo>
                        <a:pt x="4" y="11"/>
                      </a:lnTo>
                      <a:lnTo>
                        <a:pt x="2" y="10"/>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9" name="Freeform 1488">
                  <a:extLst>
                    <a:ext uri="{FF2B5EF4-FFF2-40B4-BE49-F238E27FC236}">
                      <a16:creationId xmlns:a16="http://schemas.microsoft.com/office/drawing/2014/main" xmlns="" id="{1EA2F1F2-4DDF-42E7-B0C0-C5F99F120BAE}"/>
                    </a:ext>
                  </a:extLst>
                </p:cNvPr>
                <p:cNvSpPr>
                  <a:spLocks/>
                </p:cNvSpPr>
                <p:nvPr/>
              </p:nvSpPr>
              <p:spPr bwMode="auto">
                <a:xfrm>
                  <a:off x="4813" y="3465"/>
                  <a:ext cx="5" cy="6"/>
                </a:xfrm>
                <a:custGeom>
                  <a:avLst/>
                  <a:gdLst>
                    <a:gd name="T0" fmla="*/ 2 w 11"/>
                    <a:gd name="T1" fmla="*/ 0 h 11"/>
                    <a:gd name="T2" fmla="*/ 2 w 11"/>
                    <a:gd name="T3" fmla="*/ 0 h 11"/>
                    <a:gd name="T4" fmla="*/ 3 w 11"/>
                    <a:gd name="T5" fmla="*/ 1 h 11"/>
                    <a:gd name="T6" fmla="*/ 5 w 11"/>
                    <a:gd name="T7" fmla="*/ 1 h 11"/>
                    <a:gd name="T8" fmla="*/ 5 w 11"/>
                    <a:gd name="T9" fmla="*/ 2 h 11"/>
                    <a:gd name="T10" fmla="*/ 5 w 11"/>
                    <a:gd name="T11" fmla="*/ 3 h 11"/>
                    <a:gd name="T12" fmla="*/ 5 w 11"/>
                    <a:gd name="T13" fmla="*/ 3 h 11"/>
                    <a:gd name="T14" fmla="*/ 5 w 11"/>
                    <a:gd name="T15" fmla="*/ 4 h 11"/>
                    <a:gd name="T16" fmla="*/ 5 w 11"/>
                    <a:gd name="T17" fmla="*/ 5 h 11"/>
                    <a:gd name="T18" fmla="*/ 3 w 11"/>
                    <a:gd name="T19" fmla="*/ 6 h 11"/>
                    <a:gd name="T20" fmla="*/ 2 w 11"/>
                    <a:gd name="T21" fmla="*/ 6 h 11"/>
                    <a:gd name="T22" fmla="*/ 2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1 h 11"/>
                    <a:gd name="T40" fmla="*/ 2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7" y="1"/>
                      </a:lnTo>
                      <a:lnTo>
                        <a:pt x="10" y="2"/>
                      </a:lnTo>
                      <a:lnTo>
                        <a:pt x="11" y="4"/>
                      </a:lnTo>
                      <a:lnTo>
                        <a:pt x="11" y="6"/>
                      </a:lnTo>
                      <a:lnTo>
                        <a:pt x="11" y="8"/>
                      </a:lnTo>
                      <a:lnTo>
                        <a:pt x="10" y="10"/>
                      </a:lnTo>
                      <a:lnTo>
                        <a:pt x="7" y="11"/>
                      </a:lnTo>
                      <a:lnTo>
                        <a:pt x="5" y="11"/>
                      </a:lnTo>
                      <a:lnTo>
                        <a:pt x="4" y="11"/>
                      </a:lnTo>
                      <a:lnTo>
                        <a:pt x="2" y="10"/>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0" name="Freeform 1489">
                  <a:extLst>
                    <a:ext uri="{FF2B5EF4-FFF2-40B4-BE49-F238E27FC236}">
                      <a16:creationId xmlns:a16="http://schemas.microsoft.com/office/drawing/2014/main" xmlns="" id="{4296F9BA-77AB-4C78-B245-F57CC016CC52}"/>
                    </a:ext>
                  </a:extLst>
                </p:cNvPr>
                <p:cNvSpPr>
                  <a:spLocks/>
                </p:cNvSpPr>
                <p:nvPr/>
              </p:nvSpPr>
              <p:spPr bwMode="auto">
                <a:xfrm>
                  <a:off x="4813" y="3475"/>
                  <a:ext cx="5" cy="6"/>
                </a:xfrm>
                <a:custGeom>
                  <a:avLst/>
                  <a:gdLst>
                    <a:gd name="T0" fmla="*/ 2 w 11"/>
                    <a:gd name="T1" fmla="*/ 0 h 12"/>
                    <a:gd name="T2" fmla="*/ 3 w 11"/>
                    <a:gd name="T3" fmla="*/ 0 h 12"/>
                    <a:gd name="T4" fmla="*/ 5 w 11"/>
                    <a:gd name="T5" fmla="*/ 1 h 12"/>
                    <a:gd name="T6" fmla="*/ 5 w 11"/>
                    <a:gd name="T7" fmla="*/ 2 h 12"/>
                    <a:gd name="T8" fmla="*/ 5 w 11"/>
                    <a:gd name="T9" fmla="*/ 3 h 12"/>
                    <a:gd name="T10" fmla="*/ 5 w 11"/>
                    <a:gd name="T11" fmla="*/ 5 h 12"/>
                    <a:gd name="T12" fmla="*/ 5 w 11"/>
                    <a:gd name="T13" fmla="*/ 6 h 12"/>
                    <a:gd name="T14" fmla="*/ 3 w 11"/>
                    <a:gd name="T15" fmla="*/ 6 h 12"/>
                    <a:gd name="T16" fmla="*/ 2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10" y="1"/>
                      </a:lnTo>
                      <a:lnTo>
                        <a:pt x="11" y="3"/>
                      </a:lnTo>
                      <a:lnTo>
                        <a:pt x="11" y="6"/>
                      </a:lnTo>
                      <a:lnTo>
                        <a:pt x="11" y="9"/>
                      </a:lnTo>
                      <a:lnTo>
                        <a:pt x="10" y="11"/>
                      </a:lnTo>
                      <a:lnTo>
                        <a:pt x="7" y="12"/>
                      </a:lnTo>
                      <a:lnTo>
                        <a:pt x="5" y="12"/>
                      </a:lnTo>
                      <a:lnTo>
                        <a:pt x="4" y="12"/>
                      </a:lnTo>
                      <a:lnTo>
                        <a:pt x="2" y="11"/>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1" name="Freeform 1490">
                  <a:extLst>
                    <a:ext uri="{FF2B5EF4-FFF2-40B4-BE49-F238E27FC236}">
                      <a16:creationId xmlns:a16="http://schemas.microsoft.com/office/drawing/2014/main" xmlns="" id="{566A35CE-0171-4058-8498-8A131313AACF}"/>
                    </a:ext>
                  </a:extLst>
                </p:cNvPr>
                <p:cNvSpPr>
                  <a:spLocks/>
                </p:cNvSpPr>
                <p:nvPr/>
              </p:nvSpPr>
              <p:spPr bwMode="auto">
                <a:xfrm>
                  <a:off x="4813" y="3475"/>
                  <a:ext cx="5" cy="6"/>
                </a:xfrm>
                <a:custGeom>
                  <a:avLst/>
                  <a:gdLst>
                    <a:gd name="T0" fmla="*/ 2 w 11"/>
                    <a:gd name="T1" fmla="*/ 0 h 12"/>
                    <a:gd name="T2" fmla="*/ 2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5 h 12"/>
                    <a:gd name="T16" fmla="*/ 5 w 11"/>
                    <a:gd name="T17" fmla="*/ 6 h 12"/>
                    <a:gd name="T18" fmla="*/ 3 w 11"/>
                    <a:gd name="T19" fmla="*/ 6 h 12"/>
                    <a:gd name="T20" fmla="*/ 2 w 11"/>
                    <a:gd name="T21" fmla="*/ 6 h 12"/>
                    <a:gd name="T22" fmla="*/ 2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10" y="1"/>
                      </a:lnTo>
                      <a:lnTo>
                        <a:pt x="11" y="3"/>
                      </a:lnTo>
                      <a:lnTo>
                        <a:pt x="11" y="6"/>
                      </a:lnTo>
                      <a:lnTo>
                        <a:pt x="11" y="9"/>
                      </a:lnTo>
                      <a:lnTo>
                        <a:pt x="10" y="11"/>
                      </a:lnTo>
                      <a:lnTo>
                        <a:pt x="7" y="12"/>
                      </a:lnTo>
                      <a:lnTo>
                        <a:pt x="5" y="12"/>
                      </a:lnTo>
                      <a:lnTo>
                        <a:pt x="4" y="12"/>
                      </a:lnTo>
                      <a:lnTo>
                        <a:pt x="2" y="11"/>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2" name="Freeform 1491">
                  <a:extLst>
                    <a:ext uri="{FF2B5EF4-FFF2-40B4-BE49-F238E27FC236}">
                      <a16:creationId xmlns:a16="http://schemas.microsoft.com/office/drawing/2014/main" xmlns="" id="{0A6C993A-E957-45C7-9750-48055FDFB763}"/>
                    </a:ext>
                  </a:extLst>
                </p:cNvPr>
                <p:cNvSpPr>
                  <a:spLocks/>
                </p:cNvSpPr>
                <p:nvPr/>
              </p:nvSpPr>
              <p:spPr bwMode="auto">
                <a:xfrm>
                  <a:off x="4813" y="348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3"/>
                      </a:lnTo>
                      <a:lnTo>
                        <a:pt x="11" y="5"/>
                      </a:lnTo>
                      <a:lnTo>
                        <a:pt x="11" y="7"/>
                      </a:lnTo>
                      <a:lnTo>
                        <a:pt x="11" y="9"/>
                      </a:lnTo>
                      <a:lnTo>
                        <a:pt x="10" y="11"/>
                      </a:lnTo>
                      <a:lnTo>
                        <a:pt x="7" y="12"/>
                      </a:lnTo>
                      <a:lnTo>
                        <a:pt x="5" y="13"/>
                      </a:lnTo>
                      <a:lnTo>
                        <a:pt x="4" y="12"/>
                      </a:lnTo>
                      <a:lnTo>
                        <a:pt x="2" y="11"/>
                      </a:lnTo>
                      <a:lnTo>
                        <a:pt x="0" y="9"/>
                      </a:lnTo>
                      <a:lnTo>
                        <a:pt x="0" y="7"/>
                      </a:lnTo>
                      <a:lnTo>
                        <a:pt x="0" y="5"/>
                      </a:lnTo>
                      <a:lnTo>
                        <a:pt x="2"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3" name="Freeform 1492">
                  <a:extLst>
                    <a:ext uri="{FF2B5EF4-FFF2-40B4-BE49-F238E27FC236}">
                      <a16:creationId xmlns:a16="http://schemas.microsoft.com/office/drawing/2014/main" xmlns="" id="{436E7537-C373-4485-ACA7-C2C15AA76B7A}"/>
                    </a:ext>
                  </a:extLst>
                </p:cNvPr>
                <p:cNvSpPr>
                  <a:spLocks/>
                </p:cNvSpPr>
                <p:nvPr/>
              </p:nvSpPr>
              <p:spPr bwMode="auto">
                <a:xfrm>
                  <a:off x="4813" y="348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3"/>
                      </a:lnTo>
                      <a:lnTo>
                        <a:pt x="11" y="5"/>
                      </a:lnTo>
                      <a:lnTo>
                        <a:pt x="11" y="7"/>
                      </a:lnTo>
                      <a:lnTo>
                        <a:pt x="11" y="9"/>
                      </a:lnTo>
                      <a:lnTo>
                        <a:pt x="10" y="11"/>
                      </a:lnTo>
                      <a:lnTo>
                        <a:pt x="7" y="12"/>
                      </a:lnTo>
                      <a:lnTo>
                        <a:pt x="5" y="13"/>
                      </a:lnTo>
                      <a:lnTo>
                        <a:pt x="4" y="12"/>
                      </a:lnTo>
                      <a:lnTo>
                        <a:pt x="2" y="11"/>
                      </a:lnTo>
                      <a:lnTo>
                        <a:pt x="0" y="9"/>
                      </a:lnTo>
                      <a:lnTo>
                        <a:pt x="0" y="7"/>
                      </a:lnTo>
                      <a:lnTo>
                        <a:pt x="0" y="5"/>
                      </a:lnTo>
                      <a:lnTo>
                        <a:pt x="2"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4" name="Freeform 1493">
                  <a:extLst>
                    <a:ext uri="{FF2B5EF4-FFF2-40B4-BE49-F238E27FC236}">
                      <a16:creationId xmlns:a16="http://schemas.microsoft.com/office/drawing/2014/main" xmlns="" id="{19427E97-0505-4A84-A563-FF5A519E1D64}"/>
                    </a:ext>
                  </a:extLst>
                </p:cNvPr>
                <p:cNvSpPr>
                  <a:spLocks/>
                </p:cNvSpPr>
                <p:nvPr/>
              </p:nvSpPr>
              <p:spPr bwMode="auto">
                <a:xfrm>
                  <a:off x="4813" y="349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6"/>
                      </a:lnTo>
                      <a:lnTo>
                        <a:pt x="11" y="8"/>
                      </a:lnTo>
                      <a:lnTo>
                        <a:pt x="10" y="11"/>
                      </a:lnTo>
                      <a:lnTo>
                        <a:pt x="7" y="12"/>
                      </a:lnTo>
                      <a:lnTo>
                        <a:pt x="5" y="13"/>
                      </a:lnTo>
                      <a:lnTo>
                        <a:pt x="4" y="12"/>
                      </a:lnTo>
                      <a:lnTo>
                        <a:pt x="2" y="11"/>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5" name="Freeform 1494">
                  <a:extLst>
                    <a:ext uri="{FF2B5EF4-FFF2-40B4-BE49-F238E27FC236}">
                      <a16:creationId xmlns:a16="http://schemas.microsoft.com/office/drawing/2014/main" xmlns="" id="{C9CEE0F5-2C1B-4755-B38A-E4E9BF1CE601}"/>
                    </a:ext>
                  </a:extLst>
                </p:cNvPr>
                <p:cNvSpPr>
                  <a:spLocks/>
                </p:cNvSpPr>
                <p:nvPr/>
              </p:nvSpPr>
              <p:spPr bwMode="auto">
                <a:xfrm>
                  <a:off x="4813" y="349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6"/>
                      </a:lnTo>
                      <a:lnTo>
                        <a:pt x="11" y="8"/>
                      </a:lnTo>
                      <a:lnTo>
                        <a:pt x="10" y="11"/>
                      </a:lnTo>
                      <a:lnTo>
                        <a:pt x="7" y="12"/>
                      </a:lnTo>
                      <a:lnTo>
                        <a:pt x="5" y="13"/>
                      </a:lnTo>
                      <a:lnTo>
                        <a:pt x="4" y="12"/>
                      </a:lnTo>
                      <a:lnTo>
                        <a:pt x="2" y="11"/>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6" name="Freeform 1495">
                  <a:extLst>
                    <a:ext uri="{FF2B5EF4-FFF2-40B4-BE49-F238E27FC236}">
                      <a16:creationId xmlns:a16="http://schemas.microsoft.com/office/drawing/2014/main" xmlns="" id="{733A9FEE-4A85-4CEC-8A8C-270C37EC4AE0}"/>
                    </a:ext>
                  </a:extLst>
                </p:cNvPr>
                <p:cNvSpPr>
                  <a:spLocks/>
                </p:cNvSpPr>
                <p:nvPr/>
              </p:nvSpPr>
              <p:spPr bwMode="auto">
                <a:xfrm>
                  <a:off x="4814" y="3505"/>
                  <a:ext cx="4" cy="6"/>
                </a:xfrm>
                <a:custGeom>
                  <a:avLst/>
                  <a:gdLst>
                    <a:gd name="T0" fmla="*/ 2 w 9"/>
                    <a:gd name="T1" fmla="*/ 0 h 12"/>
                    <a:gd name="T2" fmla="*/ 2 w 9"/>
                    <a:gd name="T3" fmla="*/ 0 h 12"/>
                    <a:gd name="T4" fmla="*/ 4 w 9"/>
                    <a:gd name="T5" fmla="*/ 1 h 12"/>
                    <a:gd name="T6" fmla="*/ 4 w 9"/>
                    <a:gd name="T7" fmla="*/ 2 h 12"/>
                    <a:gd name="T8" fmla="*/ 4 w 9"/>
                    <a:gd name="T9" fmla="*/ 3 h 12"/>
                    <a:gd name="T10" fmla="*/ 4 w 9"/>
                    <a:gd name="T11" fmla="*/ 5 h 12"/>
                    <a:gd name="T12" fmla="*/ 4 w 9"/>
                    <a:gd name="T13" fmla="*/ 6 h 12"/>
                    <a:gd name="T14" fmla="*/ 2 w 9"/>
                    <a:gd name="T15" fmla="*/ 6 h 12"/>
                    <a:gd name="T16" fmla="*/ 2 w 9"/>
                    <a:gd name="T17" fmla="*/ 6 h 12"/>
                    <a:gd name="T18" fmla="*/ 1 w 9"/>
                    <a:gd name="T19" fmla="*/ 6 h 12"/>
                    <a:gd name="T20" fmla="*/ 0 w 9"/>
                    <a:gd name="T21" fmla="*/ 6 h 12"/>
                    <a:gd name="T22" fmla="*/ 0 w 9"/>
                    <a:gd name="T23" fmla="*/ 5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5" y="0"/>
                      </a:lnTo>
                      <a:lnTo>
                        <a:pt x="8" y="1"/>
                      </a:lnTo>
                      <a:lnTo>
                        <a:pt x="9" y="3"/>
                      </a:lnTo>
                      <a:lnTo>
                        <a:pt x="9" y="7"/>
                      </a:lnTo>
                      <a:lnTo>
                        <a:pt x="9" y="9"/>
                      </a:lnTo>
                      <a:lnTo>
                        <a:pt x="8" y="11"/>
                      </a:lnTo>
                      <a:lnTo>
                        <a:pt x="5"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7" name="Freeform 1496">
                  <a:extLst>
                    <a:ext uri="{FF2B5EF4-FFF2-40B4-BE49-F238E27FC236}">
                      <a16:creationId xmlns:a16="http://schemas.microsoft.com/office/drawing/2014/main" xmlns="" id="{689BD3DE-DE35-49E6-9EB9-E27EE77364C3}"/>
                    </a:ext>
                  </a:extLst>
                </p:cNvPr>
                <p:cNvSpPr>
                  <a:spLocks/>
                </p:cNvSpPr>
                <p:nvPr/>
              </p:nvSpPr>
              <p:spPr bwMode="auto">
                <a:xfrm>
                  <a:off x="4814" y="3505"/>
                  <a:ext cx="4" cy="6"/>
                </a:xfrm>
                <a:custGeom>
                  <a:avLst/>
                  <a:gdLst>
                    <a:gd name="T0" fmla="*/ 2 w 9"/>
                    <a:gd name="T1" fmla="*/ 0 h 12"/>
                    <a:gd name="T2" fmla="*/ 2 w 9"/>
                    <a:gd name="T3" fmla="*/ 0 h 12"/>
                    <a:gd name="T4" fmla="*/ 2 w 9"/>
                    <a:gd name="T5" fmla="*/ 0 h 12"/>
                    <a:gd name="T6" fmla="*/ 4 w 9"/>
                    <a:gd name="T7" fmla="*/ 1 h 12"/>
                    <a:gd name="T8" fmla="*/ 4 w 9"/>
                    <a:gd name="T9" fmla="*/ 2 h 12"/>
                    <a:gd name="T10" fmla="*/ 4 w 9"/>
                    <a:gd name="T11" fmla="*/ 3 h 12"/>
                    <a:gd name="T12" fmla="*/ 4 w 9"/>
                    <a:gd name="T13" fmla="*/ 3 h 12"/>
                    <a:gd name="T14" fmla="*/ 4 w 9"/>
                    <a:gd name="T15" fmla="*/ 5 h 12"/>
                    <a:gd name="T16" fmla="*/ 4 w 9"/>
                    <a:gd name="T17" fmla="*/ 6 h 12"/>
                    <a:gd name="T18" fmla="*/ 2 w 9"/>
                    <a:gd name="T19" fmla="*/ 6 h 12"/>
                    <a:gd name="T20" fmla="*/ 2 w 9"/>
                    <a:gd name="T21" fmla="*/ 6 h 12"/>
                    <a:gd name="T22" fmla="*/ 2 w 9"/>
                    <a:gd name="T23" fmla="*/ 6 h 12"/>
                    <a:gd name="T24" fmla="*/ 1 w 9"/>
                    <a:gd name="T25" fmla="*/ 6 h 12"/>
                    <a:gd name="T26" fmla="*/ 0 w 9"/>
                    <a:gd name="T27" fmla="*/ 6 h 12"/>
                    <a:gd name="T28" fmla="*/ 0 w 9"/>
                    <a:gd name="T29" fmla="*/ 5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5" y="0"/>
                      </a:lnTo>
                      <a:lnTo>
                        <a:pt x="8" y="1"/>
                      </a:lnTo>
                      <a:lnTo>
                        <a:pt x="9" y="3"/>
                      </a:lnTo>
                      <a:lnTo>
                        <a:pt x="9" y="7"/>
                      </a:lnTo>
                      <a:lnTo>
                        <a:pt x="9" y="9"/>
                      </a:lnTo>
                      <a:lnTo>
                        <a:pt x="8" y="11"/>
                      </a:lnTo>
                      <a:lnTo>
                        <a:pt x="5"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8" name="Freeform 1497">
                  <a:extLst>
                    <a:ext uri="{FF2B5EF4-FFF2-40B4-BE49-F238E27FC236}">
                      <a16:creationId xmlns:a16="http://schemas.microsoft.com/office/drawing/2014/main" xmlns="" id="{C821FC3D-1D6B-486C-B860-C73C836EA117}"/>
                    </a:ext>
                  </a:extLst>
                </p:cNvPr>
                <p:cNvSpPr>
                  <a:spLocks/>
                </p:cNvSpPr>
                <p:nvPr/>
              </p:nvSpPr>
              <p:spPr bwMode="auto">
                <a:xfrm>
                  <a:off x="4814" y="3515"/>
                  <a:ext cx="4" cy="6"/>
                </a:xfrm>
                <a:custGeom>
                  <a:avLst/>
                  <a:gdLst>
                    <a:gd name="T0" fmla="*/ 2 w 9"/>
                    <a:gd name="T1" fmla="*/ 0 h 12"/>
                    <a:gd name="T2" fmla="*/ 2 w 9"/>
                    <a:gd name="T3" fmla="*/ 0 h 12"/>
                    <a:gd name="T4" fmla="*/ 4 w 9"/>
                    <a:gd name="T5" fmla="*/ 1 h 12"/>
                    <a:gd name="T6" fmla="*/ 4 w 9"/>
                    <a:gd name="T7" fmla="*/ 2 h 12"/>
                    <a:gd name="T8" fmla="*/ 4 w 9"/>
                    <a:gd name="T9" fmla="*/ 3 h 12"/>
                    <a:gd name="T10" fmla="*/ 4 w 9"/>
                    <a:gd name="T11" fmla="*/ 4 h 12"/>
                    <a:gd name="T12" fmla="*/ 4 w 9"/>
                    <a:gd name="T13" fmla="*/ 5 h 12"/>
                    <a:gd name="T14" fmla="*/ 2 w 9"/>
                    <a:gd name="T15" fmla="*/ 6 h 12"/>
                    <a:gd name="T16" fmla="*/ 2 w 9"/>
                    <a:gd name="T17" fmla="*/ 6 h 12"/>
                    <a:gd name="T18" fmla="*/ 1 w 9"/>
                    <a:gd name="T19" fmla="*/ 6 h 12"/>
                    <a:gd name="T20" fmla="*/ 0 w 9"/>
                    <a:gd name="T21" fmla="*/ 5 h 12"/>
                    <a:gd name="T22" fmla="*/ 0 w 9"/>
                    <a:gd name="T23" fmla="*/ 4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5" y="0"/>
                      </a:lnTo>
                      <a:lnTo>
                        <a:pt x="8" y="1"/>
                      </a:lnTo>
                      <a:lnTo>
                        <a:pt x="9" y="3"/>
                      </a:lnTo>
                      <a:lnTo>
                        <a:pt x="9" y="5"/>
                      </a:lnTo>
                      <a:lnTo>
                        <a:pt x="9" y="8"/>
                      </a:lnTo>
                      <a:lnTo>
                        <a:pt x="8" y="9"/>
                      </a:lnTo>
                      <a:lnTo>
                        <a:pt x="5"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9" name="Freeform 1498">
                  <a:extLst>
                    <a:ext uri="{FF2B5EF4-FFF2-40B4-BE49-F238E27FC236}">
                      <a16:creationId xmlns:a16="http://schemas.microsoft.com/office/drawing/2014/main" xmlns="" id="{A1893B24-8AA8-4FD7-90D2-01EE7EDC68C0}"/>
                    </a:ext>
                  </a:extLst>
                </p:cNvPr>
                <p:cNvSpPr>
                  <a:spLocks/>
                </p:cNvSpPr>
                <p:nvPr/>
              </p:nvSpPr>
              <p:spPr bwMode="auto">
                <a:xfrm>
                  <a:off x="4814" y="3515"/>
                  <a:ext cx="4" cy="6"/>
                </a:xfrm>
                <a:custGeom>
                  <a:avLst/>
                  <a:gdLst>
                    <a:gd name="T0" fmla="*/ 2 w 9"/>
                    <a:gd name="T1" fmla="*/ 0 h 12"/>
                    <a:gd name="T2" fmla="*/ 2 w 9"/>
                    <a:gd name="T3" fmla="*/ 0 h 12"/>
                    <a:gd name="T4" fmla="*/ 2 w 9"/>
                    <a:gd name="T5" fmla="*/ 0 h 12"/>
                    <a:gd name="T6" fmla="*/ 4 w 9"/>
                    <a:gd name="T7" fmla="*/ 1 h 12"/>
                    <a:gd name="T8" fmla="*/ 4 w 9"/>
                    <a:gd name="T9" fmla="*/ 2 h 12"/>
                    <a:gd name="T10" fmla="*/ 4 w 9"/>
                    <a:gd name="T11" fmla="*/ 3 h 12"/>
                    <a:gd name="T12" fmla="*/ 4 w 9"/>
                    <a:gd name="T13" fmla="*/ 3 h 12"/>
                    <a:gd name="T14" fmla="*/ 4 w 9"/>
                    <a:gd name="T15" fmla="*/ 4 h 12"/>
                    <a:gd name="T16" fmla="*/ 4 w 9"/>
                    <a:gd name="T17" fmla="*/ 5 h 12"/>
                    <a:gd name="T18" fmla="*/ 2 w 9"/>
                    <a:gd name="T19" fmla="*/ 6 h 12"/>
                    <a:gd name="T20" fmla="*/ 2 w 9"/>
                    <a:gd name="T21" fmla="*/ 6 h 12"/>
                    <a:gd name="T22" fmla="*/ 2 w 9"/>
                    <a:gd name="T23" fmla="*/ 6 h 12"/>
                    <a:gd name="T24" fmla="*/ 1 w 9"/>
                    <a:gd name="T25" fmla="*/ 6 h 12"/>
                    <a:gd name="T26" fmla="*/ 0 w 9"/>
                    <a:gd name="T27" fmla="*/ 5 h 12"/>
                    <a:gd name="T28" fmla="*/ 0 w 9"/>
                    <a:gd name="T29" fmla="*/ 4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5" y="0"/>
                      </a:lnTo>
                      <a:lnTo>
                        <a:pt x="8" y="1"/>
                      </a:lnTo>
                      <a:lnTo>
                        <a:pt x="9" y="3"/>
                      </a:lnTo>
                      <a:lnTo>
                        <a:pt x="9" y="5"/>
                      </a:lnTo>
                      <a:lnTo>
                        <a:pt x="9" y="8"/>
                      </a:lnTo>
                      <a:lnTo>
                        <a:pt x="8" y="9"/>
                      </a:lnTo>
                      <a:lnTo>
                        <a:pt x="5"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0" name="Freeform 1499">
                  <a:extLst>
                    <a:ext uri="{FF2B5EF4-FFF2-40B4-BE49-F238E27FC236}">
                      <a16:creationId xmlns:a16="http://schemas.microsoft.com/office/drawing/2014/main" xmlns="" id="{DBF9AFC8-E318-4C5F-B0DE-A451942B0631}"/>
                    </a:ext>
                  </a:extLst>
                </p:cNvPr>
                <p:cNvSpPr>
                  <a:spLocks/>
                </p:cNvSpPr>
                <p:nvPr/>
              </p:nvSpPr>
              <p:spPr bwMode="auto">
                <a:xfrm>
                  <a:off x="4814" y="3525"/>
                  <a:ext cx="4" cy="6"/>
                </a:xfrm>
                <a:custGeom>
                  <a:avLst/>
                  <a:gdLst>
                    <a:gd name="T0" fmla="*/ 2 w 9"/>
                    <a:gd name="T1" fmla="*/ 0 h 13"/>
                    <a:gd name="T2" fmla="*/ 2 w 9"/>
                    <a:gd name="T3" fmla="*/ 0 h 13"/>
                    <a:gd name="T4" fmla="*/ 4 w 9"/>
                    <a:gd name="T5" fmla="*/ 1 h 13"/>
                    <a:gd name="T6" fmla="*/ 4 w 9"/>
                    <a:gd name="T7" fmla="*/ 2 h 13"/>
                    <a:gd name="T8" fmla="*/ 4 w 9"/>
                    <a:gd name="T9" fmla="*/ 3 h 13"/>
                    <a:gd name="T10" fmla="*/ 4 w 9"/>
                    <a:gd name="T11" fmla="*/ 4 h 13"/>
                    <a:gd name="T12" fmla="*/ 4 w 9"/>
                    <a:gd name="T13" fmla="*/ 5 h 13"/>
                    <a:gd name="T14" fmla="*/ 2 w 9"/>
                    <a:gd name="T15" fmla="*/ 6 h 13"/>
                    <a:gd name="T16" fmla="*/ 2 w 9"/>
                    <a:gd name="T17" fmla="*/ 6 h 13"/>
                    <a:gd name="T18" fmla="*/ 1 w 9"/>
                    <a:gd name="T19" fmla="*/ 6 h 13"/>
                    <a:gd name="T20" fmla="*/ 0 w 9"/>
                    <a:gd name="T21" fmla="*/ 5 h 13"/>
                    <a:gd name="T22" fmla="*/ 0 w 9"/>
                    <a:gd name="T23" fmla="*/ 4 h 13"/>
                    <a:gd name="T24" fmla="*/ 0 w 9"/>
                    <a:gd name="T25" fmla="*/ 3 h 13"/>
                    <a:gd name="T26" fmla="*/ 0 w 9"/>
                    <a:gd name="T27" fmla="*/ 2 h 13"/>
                    <a:gd name="T28" fmla="*/ 0 w 9"/>
                    <a:gd name="T29" fmla="*/ 1 h 13"/>
                    <a:gd name="T30" fmla="*/ 1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5" y="1"/>
                      </a:lnTo>
                      <a:lnTo>
                        <a:pt x="8" y="2"/>
                      </a:lnTo>
                      <a:lnTo>
                        <a:pt x="9" y="4"/>
                      </a:lnTo>
                      <a:lnTo>
                        <a:pt x="9" y="7"/>
                      </a:lnTo>
                      <a:lnTo>
                        <a:pt x="9" y="9"/>
                      </a:lnTo>
                      <a:lnTo>
                        <a:pt x="8" y="11"/>
                      </a:lnTo>
                      <a:lnTo>
                        <a:pt x="5"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1" name="Freeform 1500">
                  <a:extLst>
                    <a:ext uri="{FF2B5EF4-FFF2-40B4-BE49-F238E27FC236}">
                      <a16:creationId xmlns:a16="http://schemas.microsoft.com/office/drawing/2014/main" xmlns="" id="{50C69F1A-410F-4C3F-B72D-2F4976578F01}"/>
                    </a:ext>
                  </a:extLst>
                </p:cNvPr>
                <p:cNvSpPr>
                  <a:spLocks/>
                </p:cNvSpPr>
                <p:nvPr/>
              </p:nvSpPr>
              <p:spPr bwMode="auto">
                <a:xfrm>
                  <a:off x="4814" y="3525"/>
                  <a:ext cx="4" cy="6"/>
                </a:xfrm>
                <a:custGeom>
                  <a:avLst/>
                  <a:gdLst>
                    <a:gd name="T0" fmla="*/ 2 w 9"/>
                    <a:gd name="T1" fmla="*/ 0 h 13"/>
                    <a:gd name="T2" fmla="*/ 2 w 9"/>
                    <a:gd name="T3" fmla="*/ 0 h 13"/>
                    <a:gd name="T4" fmla="*/ 2 w 9"/>
                    <a:gd name="T5" fmla="*/ 0 h 13"/>
                    <a:gd name="T6" fmla="*/ 4 w 9"/>
                    <a:gd name="T7" fmla="*/ 1 h 13"/>
                    <a:gd name="T8" fmla="*/ 4 w 9"/>
                    <a:gd name="T9" fmla="*/ 2 h 13"/>
                    <a:gd name="T10" fmla="*/ 4 w 9"/>
                    <a:gd name="T11" fmla="*/ 3 h 13"/>
                    <a:gd name="T12" fmla="*/ 4 w 9"/>
                    <a:gd name="T13" fmla="*/ 3 h 13"/>
                    <a:gd name="T14" fmla="*/ 4 w 9"/>
                    <a:gd name="T15" fmla="*/ 4 h 13"/>
                    <a:gd name="T16" fmla="*/ 4 w 9"/>
                    <a:gd name="T17" fmla="*/ 5 h 13"/>
                    <a:gd name="T18" fmla="*/ 2 w 9"/>
                    <a:gd name="T19" fmla="*/ 6 h 13"/>
                    <a:gd name="T20" fmla="*/ 2 w 9"/>
                    <a:gd name="T21" fmla="*/ 6 h 13"/>
                    <a:gd name="T22" fmla="*/ 2 w 9"/>
                    <a:gd name="T23" fmla="*/ 6 h 13"/>
                    <a:gd name="T24" fmla="*/ 1 w 9"/>
                    <a:gd name="T25" fmla="*/ 6 h 13"/>
                    <a:gd name="T26" fmla="*/ 0 w 9"/>
                    <a:gd name="T27" fmla="*/ 5 h 13"/>
                    <a:gd name="T28" fmla="*/ 0 w 9"/>
                    <a:gd name="T29" fmla="*/ 4 h 13"/>
                    <a:gd name="T30" fmla="*/ 0 w 9"/>
                    <a:gd name="T31" fmla="*/ 3 h 13"/>
                    <a:gd name="T32" fmla="*/ 0 w 9"/>
                    <a:gd name="T33" fmla="*/ 3 h 13"/>
                    <a:gd name="T34" fmla="*/ 0 w 9"/>
                    <a:gd name="T35" fmla="*/ 2 h 13"/>
                    <a:gd name="T36" fmla="*/ 0 w 9"/>
                    <a:gd name="T37" fmla="*/ 1 h 13"/>
                    <a:gd name="T38" fmla="*/ 1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5" y="1"/>
                      </a:lnTo>
                      <a:lnTo>
                        <a:pt x="8" y="2"/>
                      </a:lnTo>
                      <a:lnTo>
                        <a:pt x="9" y="4"/>
                      </a:lnTo>
                      <a:lnTo>
                        <a:pt x="9" y="7"/>
                      </a:lnTo>
                      <a:lnTo>
                        <a:pt x="9" y="9"/>
                      </a:lnTo>
                      <a:lnTo>
                        <a:pt x="8" y="11"/>
                      </a:lnTo>
                      <a:lnTo>
                        <a:pt x="5"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2" name="Freeform 1501">
                  <a:extLst>
                    <a:ext uri="{FF2B5EF4-FFF2-40B4-BE49-F238E27FC236}">
                      <a16:creationId xmlns:a16="http://schemas.microsoft.com/office/drawing/2014/main" xmlns="" id="{32D68CFC-DA46-4D24-AC3B-03EF027D9D11}"/>
                    </a:ext>
                  </a:extLst>
                </p:cNvPr>
                <p:cNvSpPr>
                  <a:spLocks/>
                </p:cNvSpPr>
                <p:nvPr/>
              </p:nvSpPr>
              <p:spPr bwMode="auto">
                <a:xfrm>
                  <a:off x="4814" y="3535"/>
                  <a:ext cx="4" cy="6"/>
                </a:xfrm>
                <a:custGeom>
                  <a:avLst/>
                  <a:gdLst>
                    <a:gd name="T0" fmla="*/ 2 w 9"/>
                    <a:gd name="T1" fmla="*/ 0 h 11"/>
                    <a:gd name="T2" fmla="*/ 2 w 9"/>
                    <a:gd name="T3" fmla="*/ 1 h 11"/>
                    <a:gd name="T4" fmla="*/ 4 w 9"/>
                    <a:gd name="T5" fmla="*/ 1 h 11"/>
                    <a:gd name="T6" fmla="*/ 4 w 9"/>
                    <a:gd name="T7" fmla="*/ 2 h 11"/>
                    <a:gd name="T8" fmla="*/ 4 w 9"/>
                    <a:gd name="T9" fmla="*/ 3 h 11"/>
                    <a:gd name="T10" fmla="*/ 4 w 9"/>
                    <a:gd name="T11" fmla="*/ 4 h 11"/>
                    <a:gd name="T12" fmla="*/ 4 w 9"/>
                    <a:gd name="T13" fmla="*/ 5 h 11"/>
                    <a:gd name="T14" fmla="*/ 2 w 9"/>
                    <a:gd name="T15" fmla="*/ 6 h 11"/>
                    <a:gd name="T16" fmla="*/ 2 w 9"/>
                    <a:gd name="T17" fmla="*/ 6 h 11"/>
                    <a:gd name="T18" fmla="*/ 1 w 9"/>
                    <a:gd name="T19" fmla="*/ 6 h 11"/>
                    <a:gd name="T20" fmla="*/ 0 w 9"/>
                    <a:gd name="T21" fmla="*/ 5 h 11"/>
                    <a:gd name="T22" fmla="*/ 0 w 9"/>
                    <a:gd name="T23" fmla="*/ 4 h 11"/>
                    <a:gd name="T24" fmla="*/ 0 w 9"/>
                    <a:gd name="T25" fmla="*/ 3 h 11"/>
                    <a:gd name="T26" fmla="*/ 0 w 9"/>
                    <a:gd name="T27" fmla="*/ 2 h 11"/>
                    <a:gd name="T28" fmla="*/ 0 w 9"/>
                    <a:gd name="T29" fmla="*/ 1 h 11"/>
                    <a:gd name="T30" fmla="*/ 1 w 9"/>
                    <a:gd name="T31" fmla="*/ 1 h 11"/>
                    <a:gd name="T32" fmla="*/ 2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4" y="0"/>
                      </a:moveTo>
                      <a:lnTo>
                        <a:pt x="5" y="1"/>
                      </a:lnTo>
                      <a:lnTo>
                        <a:pt x="8" y="2"/>
                      </a:lnTo>
                      <a:lnTo>
                        <a:pt x="9" y="4"/>
                      </a:lnTo>
                      <a:lnTo>
                        <a:pt x="9" y="6"/>
                      </a:lnTo>
                      <a:lnTo>
                        <a:pt x="9" y="8"/>
                      </a:lnTo>
                      <a:lnTo>
                        <a:pt x="8" y="10"/>
                      </a:lnTo>
                      <a:lnTo>
                        <a:pt x="5"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3" name="Freeform 1502">
                  <a:extLst>
                    <a:ext uri="{FF2B5EF4-FFF2-40B4-BE49-F238E27FC236}">
                      <a16:creationId xmlns:a16="http://schemas.microsoft.com/office/drawing/2014/main" xmlns="" id="{CECF26E3-193E-4A9F-9EDC-F7576386C6B1}"/>
                    </a:ext>
                  </a:extLst>
                </p:cNvPr>
                <p:cNvSpPr>
                  <a:spLocks/>
                </p:cNvSpPr>
                <p:nvPr/>
              </p:nvSpPr>
              <p:spPr bwMode="auto">
                <a:xfrm>
                  <a:off x="4814" y="3535"/>
                  <a:ext cx="4" cy="6"/>
                </a:xfrm>
                <a:custGeom>
                  <a:avLst/>
                  <a:gdLst>
                    <a:gd name="T0" fmla="*/ 2 w 9"/>
                    <a:gd name="T1" fmla="*/ 0 h 11"/>
                    <a:gd name="T2" fmla="*/ 2 w 9"/>
                    <a:gd name="T3" fmla="*/ 0 h 11"/>
                    <a:gd name="T4" fmla="*/ 2 w 9"/>
                    <a:gd name="T5" fmla="*/ 1 h 11"/>
                    <a:gd name="T6" fmla="*/ 4 w 9"/>
                    <a:gd name="T7" fmla="*/ 1 h 11"/>
                    <a:gd name="T8" fmla="*/ 4 w 9"/>
                    <a:gd name="T9" fmla="*/ 2 h 11"/>
                    <a:gd name="T10" fmla="*/ 4 w 9"/>
                    <a:gd name="T11" fmla="*/ 3 h 11"/>
                    <a:gd name="T12" fmla="*/ 4 w 9"/>
                    <a:gd name="T13" fmla="*/ 3 h 11"/>
                    <a:gd name="T14" fmla="*/ 4 w 9"/>
                    <a:gd name="T15" fmla="*/ 4 h 11"/>
                    <a:gd name="T16" fmla="*/ 4 w 9"/>
                    <a:gd name="T17" fmla="*/ 5 h 11"/>
                    <a:gd name="T18" fmla="*/ 2 w 9"/>
                    <a:gd name="T19" fmla="*/ 6 h 11"/>
                    <a:gd name="T20" fmla="*/ 2 w 9"/>
                    <a:gd name="T21" fmla="*/ 6 h 11"/>
                    <a:gd name="T22" fmla="*/ 2 w 9"/>
                    <a:gd name="T23" fmla="*/ 6 h 11"/>
                    <a:gd name="T24" fmla="*/ 1 w 9"/>
                    <a:gd name="T25" fmla="*/ 6 h 11"/>
                    <a:gd name="T26" fmla="*/ 0 w 9"/>
                    <a:gd name="T27" fmla="*/ 5 h 11"/>
                    <a:gd name="T28" fmla="*/ 0 w 9"/>
                    <a:gd name="T29" fmla="*/ 4 h 11"/>
                    <a:gd name="T30" fmla="*/ 0 w 9"/>
                    <a:gd name="T31" fmla="*/ 3 h 11"/>
                    <a:gd name="T32" fmla="*/ 0 w 9"/>
                    <a:gd name="T33" fmla="*/ 3 h 11"/>
                    <a:gd name="T34" fmla="*/ 0 w 9"/>
                    <a:gd name="T35" fmla="*/ 2 h 11"/>
                    <a:gd name="T36" fmla="*/ 0 w 9"/>
                    <a:gd name="T37" fmla="*/ 1 h 11"/>
                    <a:gd name="T38" fmla="*/ 1 w 9"/>
                    <a:gd name="T39" fmla="*/ 1 h 11"/>
                    <a:gd name="T40" fmla="*/ 2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4" y="0"/>
                      </a:moveTo>
                      <a:lnTo>
                        <a:pt x="4" y="0"/>
                      </a:lnTo>
                      <a:lnTo>
                        <a:pt x="5" y="1"/>
                      </a:lnTo>
                      <a:lnTo>
                        <a:pt x="8" y="2"/>
                      </a:lnTo>
                      <a:lnTo>
                        <a:pt x="9" y="4"/>
                      </a:lnTo>
                      <a:lnTo>
                        <a:pt x="9" y="6"/>
                      </a:lnTo>
                      <a:lnTo>
                        <a:pt x="9" y="8"/>
                      </a:lnTo>
                      <a:lnTo>
                        <a:pt x="8" y="10"/>
                      </a:lnTo>
                      <a:lnTo>
                        <a:pt x="5"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4" name="Freeform 1503">
                  <a:extLst>
                    <a:ext uri="{FF2B5EF4-FFF2-40B4-BE49-F238E27FC236}">
                      <a16:creationId xmlns:a16="http://schemas.microsoft.com/office/drawing/2014/main" xmlns="" id="{38428544-3EBF-4B55-98A0-CA40BEB8B29E}"/>
                    </a:ext>
                  </a:extLst>
                </p:cNvPr>
                <p:cNvSpPr>
                  <a:spLocks/>
                </p:cNvSpPr>
                <p:nvPr/>
              </p:nvSpPr>
              <p:spPr bwMode="auto">
                <a:xfrm>
                  <a:off x="4814" y="3544"/>
                  <a:ext cx="5" cy="7"/>
                </a:xfrm>
                <a:custGeom>
                  <a:avLst/>
                  <a:gdLst>
                    <a:gd name="T0" fmla="*/ 2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5" name="Freeform 1504">
                  <a:extLst>
                    <a:ext uri="{FF2B5EF4-FFF2-40B4-BE49-F238E27FC236}">
                      <a16:creationId xmlns:a16="http://schemas.microsoft.com/office/drawing/2014/main" xmlns="" id="{5DC1ABE9-3649-467E-99F0-6F1BE4DEE8C7}"/>
                    </a:ext>
                  </a:extLst>
                </p:cNvPr>
                <p:cNvSpPr>
                  <a:spLocks/>
                </p:cNvSpPr>
                <p:nvPr/>
              </p:nvSpPr>
              <p:spPr bwMode="auto">
                <a:xfrm>
                  <a:off x="4814" y="354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6" name="Freeform 1505">
                  <a:extLst>
                    <a:ext uri="{FF2B5EF4-FFF2-40B4-BE49-F238E27FC236}">
                      <a16:creationId xmlns:a16="http://schemas.microsoft.com/office/drawing/2014/main" xmlns="" id="{9948AE05-671F-43BA-9E4C-8B3BF94CE281}"/>
                    </a:ext>
                  </a:extLst>
                </p:cNvPr>
                <p:cNvSpPr>
                  <a:spLocks/>
                </p:cNvSpPr>
                <p:nvPr/>
              </p:nvSpPr>
              <p:spPr bwMode="auto">
                <a:xfrm>
                  <a:off x="4814" y="355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7" name="Freeform 1506">
                  <a:extLst>
                    <a:ext uri="{FF2B5EF4-FFF2-40B4-BE49-F238E27FC236}">
                      <a16:creationId xmlns:a16="http://schemas.microsoft.com/office/drawing/2014/main" xmlns="" id="{5080495A-28C8-463E-BF7F-6067089B426F}"/>
                    </a:ext>
                  </a:extLst>
                </p:cNvPr>
                <p:cNvSpPr>
                  <a:spLocks/>
                </p:cNvSpPr>
                <p:nvPr/>
              </p:nvSpPr>
              <p:spPr bwMode="auto">
                <a:xfrm>
                  <a:off x="4814" y="355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8" name="Freeform 1507">
                  <a:extLst>
                    <a:ext uri="{FF2B5EF4-FFF2-40B4-BE49-F238E27FC236}">
                      <a16:creationId xmlns:a16="http://schemas.microsoft.com/office/drawing/2014/main" xmlns="" id="{C37DD908-26AD-4FF0-89CD-A75083CDF90C}"/>
                    </a:ext>
                  </a:extLst>
                </p:cNvPr>
                <p:cNvSpPr>
                  <a:spLocks/>
                </p:cNvSpPr>
                <p:nvPr/>
              </p:nvSpPr>
              <p:spPr bwMode="auto">
                <a:xfrm>
                  <a:off x="4814" y="356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9" name="Freeform 1508">
                  <a:extLst>
                    <a:ext uri="{FF2B5EF4-FFF2-40B4-BE49-F238E27FC236}">
                      <a16:creationId xmlns:a16="http://schemas.microsoft.com/office/drawing/2014/main" xmlns="" id="{5BB20183-208C-41C6-95D6-4D5639FE2CC3}"/>
                    </a:ext>
                  </a:extLst>
                </p:cNvPr>
                <p:cNvSpPr>
                  <a:spLocks/>
                </p:cNvSpPr>
                <p:nvPr/>
              </p:nvSpPr>
              <p:spPr bwMode="auto">
                <a:xfrm>
                  <a:off x="4814" y="356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0" name="Freeform 1509">
                  <a:extLst>
                    <a:ext uri="{FF2B5EF4-FFF2-40B4-BE49-F238E27FC236}">
                      <a16:creationId xmlns:a16="http://schemas.microsoft.com/office/drawing/2014/main" xmlns="" id="{4377F0D8-4E37-4D3D-83AF-9C07CB8FE62E}"/>
                    </a:ext>
                  </a:extLst>
                </p:cNvPr>
                <p:cNvSpPr>
                  <a:spLocks/>
                </p:cNvSpPr>
                <p:nvPr/>
              </p:nvSpPr>
              <p:spPr bwMode="auto">
                <a:xfrm>
                  <a:off x="4814" y="3574"/>
                  <a:ext cx="5" cy="7"/>
                </a:xfrm>
                <a:custGeom>
                  <a:avLst/>
                  <a:gdLst>
                    <a:gd name="T0" fmla="*/ 2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1" name="Freeform 1510">
                  <a:extLst>
                    <a:ext uri="{FF2B5EF4-FFF2-40B4-BE49-F238E27FC236}">
                      <a16:creationId xmlns:a16="http://schemas.microsoft.com/office/drawing/2014/main" xmlns="" id="{77F7A16A-92BD-40DC-8689-7C28D6F985B4}"/>
                    </a:ext>
                  </a:extLst>
                </p:cNvPr>
                <p:cNvSpPr>
                  <a:spLocks/>
                </p:cNvSpPr>
                <p:nvPr/>
              </p:nvSpPr>
              <p:spPr bwMode="auto">
                <a:xfrm>
                  <a:off x="4814" y="357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2" name="Freeform 1511">
                  <a:extLst>
                    <a:ext uri="{FF2B5EF4-FFF2-40B4-BE49-F238E27FC236}">
                      <a16:creationId xmlns:a16="http://schemas.microsoft.com/office/drawing/2014/main" xmlns="" id="{8183FD7E-7576-4C6D-9A92-B01BB7731414}"/>
                    </a:ext>
                  </a:extLst>
                </p:cNvPr>
                <p:cNvSpPr>
                  <a:spLocks/>
                </p:cNvSpPr>
                <p:nvPr/>
              </p:nvSpPr>
              <p:spPr bwMode="auto">
                <a:xfrm>
                  <a:off x="4814" y="3585"/>
                  <a:ext cx="6" cy="7"/>
                </a:xfrm>
                <a:custGeom>
                  <a:avLst/>
                  <a:gdLst>
                    <a:gd name="T0" fmla="*/ 2 w 10"/>
                    <a:gd name="T1" fmla="*/ 0 h 13"/>
                    <a:gd name="T2" fmla="*/ 4 w 10"/>
                    <a:gd name="T3" fmla="*/ 1 h 13"/>
                    <a:gd name="T4" fmla="*/ 5 w 10"/>
                    <a:gd name="T5" fmla="*/ 1 h 13"/>
                    <a:gd name="T6" fmla="*/ 6 w 10"/>
                    <a:gd name="T7" fmla="*/ 2 h 13"/>
                    <a:gd name="T8" fmla="*/ 6 w 10"/>
                    <a:gd name="T9" fmla="*/ 3 h 13"/>
                    <a:gd name="T10" fmla="*/ 6 w 10"/>
                    <a:gd name="T11" fmla="*/ 4 h 13"/>
                    <a:gd name="T12" fmla="*/ 5 w 10"/>
                    <a:gd name="T13" fmla="*/ 6 h 13"/>
                    <a:gd name="T14" fmla="*/ 4 w 10"/>
                    <a:gd name="T15" fmla="*/ 6 h 13"/>
                    <a:gd name="T16" fmla="*/ 2 w 10"/>
                    <a:gd name="T17" fmla="*/ 7 h 13"/>
                    <a:gd name="T18" fmla="*/ 2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2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8"/>
                      </a:lnTo>
                      <a:lnTo>
                        <a:pt x="9" y="11"/>
                      </a:lnTo>
                      <a:lnTo>
                        <a:pt x="7" y="12"/>
                      </a:lnTo>
                      <a:lnTo>
                        <a:pt x="4" y="13"/>
                      </a:lnTo>
                      <a:lnTo>
                        <a:pt x="3" y="12"/>
                      </a:lnTo>
                      <a:lnTo>
                        <a:pt x="1" y="11"/>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3" name="Freeform 1512">
                  <a:extLst>
                    <a:ext uri="{FF2B5EF4-FFF2-40B4-BE49-F238E27FC236}">
                      <a16:creationId xmlns:a16="http://schemas.microsoft.com/office/drawing/2014/main" xmlns="" id="{C4DF7CF0-C8E0-493D-A15F-D65437B3CE72}"/>
                    </a:ext>
                  </a:extLst>
                </p:cNvPr>
                <p:cNvSpPr>
                  <a:spLocks/>
                </p:cNvSpPr>
                <p:nvPr/>
              </p:nvSpPr>
              <p:spPr bwMode="auto">
                <a:xfrm>
                  <a:off x="4814" y="3585"/>
                  <a:ext cx="6" cy="7"/>
                </a:xfrm>
                <a:custGeom>
                  <a:avLst/>
                  <a:gdLst>
                    <a:gd name="T0" fmla="*/ 2 w 10"/>
                    <a:gd name="T1" fmla="*/ 0 h 13"/>
                    <a:gd name="T2" fmla="*/ 2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6 h 13"/>
                    <a:gd name="T18" fmla="*/ 4 w 10"/>
                    <a:gd name="T19" fmla="*/ 6 h 13"/>
                    <a:gd name="T20" fmla="*/ 2 w 10"/>
                    <a:gd name="T21" fmla="*/ 7 h 13"/>
                    <a:gd name="T22" fmla="*/ 2 w 10"/>
                    <a:gd name="T23" fmla="*/ 7 h 13"/>
                    <a:gd name="T24" fmla="*/ 2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8"/>
                      </a:lnTo>
                      <a:lnTo>
                        <a:pt x="9" y="11"/>
                      </a:lnTo>
                      <a:lnTo>
                        <a:pt x="7" y="12"/>
                      </a:lnTo>
                      <a:lnTo>
                        <a:pt x="4" y="13"/>
                      </a:lnTo>
                      <a:lnTo>
                        <a:pt x="3" y="12"/>
                      </a:lnTo>
                      <a:lnTo>
                        <a:pt x="1" y="11"/>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4" name="Freeform 1513">
                  <a:extLst>
                    <a:ext uri="{FF2B5EF4-FFF2-40B4-BE49-F238E27FC236}">
                      <a16:creationId xmlns:a16="http://schemas.microsoft.com/office/drawing/2014/main" xmlns="" id="{69B1AD5F-6FA8-4EDF-AEBA-1640498B39F7}"/>
                    </a:ext>
                  </a:extLst>
                </p:cNvPr>
                <p:cNvSpPr>
                  <a:spLocks/>
                </p:cNvSpPr>
                <p:nvPr/>
              </p:nvSpPr>
              <p:spPr bwMode="auto">
                <a:xfrm>
                  <a:off x="4814" y="3596"/>
                  <a:ext cx="6" cy="6"/>
                </a:xfrm>
                <a:custGeom>
                  <a:avLst/>
                  <a:gdLst>
                    <a:gd name="T0" fmla="*/ 2 w 10"/>
                    <a:gd name="T1" fmla="*/ 0 h 12"/>
                    <a:gd name="T2" fmla="*/ 4 w 10"/>
                    <a:gd name="T3" fmla="*/ 1 h 12"/>
                    <a:gd name="T4" fmla="*/ 5 w 10"/>
                    <a:gd name="T5" fmla="*/ 1 h 12"/>
                    <a:gd name="T6" fmla="*/ 6 w 10"/>
                    <a:gd name="T7" fmla="*/ 3 h 12"/>
                    <a:gd name="T8" fmla="*/ 6 w 10"/>
                    <a:gd name="T9" fmla="*/ 3 h 12"/>
                    <a:gd name="T10" fmla="*/ 6 w 10"/>
                    <a:gd name="T11" fmla="*/ 5 h 12"/>
                    <a:gd name="T12" fmla="*/ 5 w 10"/>
                    <a:gd name="T13" fmla="*/ 6 h 12"/>
                    <a:gd name="T14" fmla="*/ 4 w 10"/>
                    <a:gd name="T15" fmla="*/ 6 h 12"/>
                    <a:gd name="T16" fmla="*/ 2 w 10"/>
                    <a:gd name="T17" fmla="*/ 6 h 12"/>
                    <a:gd name="T18" fmla="*/ 2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2 w 10"/>
                    <a:gd name="T31" fmla="*/ 1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1"/>
                      </a:lnTo>
                      <a:lnTo>
                        <a:pt x="9" y="2"/>
                      </a:lnTo>
                      <a:lnTo>
                        <a:pt x="10" y="5"/>
                      </a:lnTo>
                      <a:lnTo>
                        <a:pt x="10" y="7"/>
                      </a:lnTo>
                      <a:lnTo>
                        <a:pt x="10" y="9"/>
                      </a:lnTo>
                      <a:lnTo>
                        <a:pt x="9" y="11"/>
                      </a:lnTo>
                      <a:lnTo>
                        <a:pt x="7" y="12"/>
                      </a:lnTo>
                      <a:lnTo>
                        <a:pt x="4" y="12"/>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5" name="Freeform 1514">
                  <a:extLst>
                    <a:ext uri="{FF2B5EF4-FFF2-40B4-BE49-F238E27FC236}">
                      <a16:creationId xmlns:a16="http://schemas.microsoft.com/office/drawing/2014/main" xmlns="" id="{8F0C921E-1A28-40F1-B98B-91ED4A5FFF31}"/>
                    </a:ext>
                  </a:extLst>
                </p:cNvPr>
                <p:cNvSpPr>
                  <a:spLocks/>
                </p:cNvSpPr>
                <p:nvPr/>
              </p:nvSpPr>
              <p:spPr bwMode="auto">
                <a:xfrm>
                  <a:off x="4814" y="3596"/>
                  <a:ext cx="6" cy="6"/>
                </a:xfrm>
                <a:custGeom>
                  <a:avLst/>
                  <a:gdLst>
                    <a:gd name="T0" fmla="*/ 2 w 10"/>
                    <a:gd name="T1" fmla="*/ 0 h 12"/>
                    <a:gd name="T2" fmla="*/ 2 w 10"/>
                    <a:gd name="T3" fmla="*/ 0 h 12"/>
                    <a:gd name="T4" fmla="*/ 4 w 10"/>
                    <a:gd name="T5" fmla="*/ 1 h 12"/>
                    <a:gd name="T6" fmla="*/ 5 w 10"/>
                    <a:gd name="T7" fmla="*/ 1 h 12"/>
                    <a:gd name="T8" fmla="*/ 6 w 10"/>
                    <a:gd name="T9" fmla="*/ 3 h 12"/>
                    <a:gd name="T10" fmla="*/ 6 w 10"/>
                    <a:gd name="T11" fmla="*/ 3 h 12"/>
                    <a:gd name="T12" fmla="*/ 6 w 10"/>
                    <a:gd name="T13" fmla="*/ 3 h 12"/>
                    <a:gd name="T14" fmla="*/ 6 w 10"/>
                    <a:gd name="T15" fmla="*/ 5 h 12"/>
                    <a:gd name="T16" fmla="*/ 5 w 10"/>
                    <a:gd name="T17" fmla="*/ 6 h 12"/>
                    <a:gd name="T18" fmla="*/ 4 w 10"/>
                    <a:gd name="T19" fmla="*/ 6 h 12"/>
                    <a:gd name="T20" fmla="*/ 2 w 10"/>
                    <a:gd name="T21" fmla="*/ 6 h 12"/>
                    <a:gd name="T22" fmla="*/ 2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2 w 10"/>
                    <a:gd name="T39" fmla="*/ 1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1"/>
                      </a:lnTo>
                      <a:lnTo>
                        <a:pt x="9" y="2"/>
                      </a:lnTo>
                      <a:lnTo>
                        <a:pt x="10" y="5"/>
                      </a:lnTo>
                      <a:lnTo>
                        <a:pt x="10" y="7"/>
                      </a:lnTo>
                      <a:lnTo>
                        <a:pt x="10" y="9"/>
                      </a:lnTo>
                      <a:lnTo>
                        <a:pt x="9" y="11"/>
                      </a:lnTo>
                      <a:lnTo>
                        <a:pt x="7" y="12"/>
                      </a:lnTo>
                      <a:lnTo>
                        <a:pt x="4" y="12"/>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6" name="Freeform 1515">
                  <a:extLst>
                    <a:ext uri="{FF2B5EF4-FFF2-40B4-BE49-F238E27FC236}">
                      <a16:creationId xmlns:a16="http://schemas.microsoft.com/office/drawing/2014/main" xmlns="" id="{5591E11C-56F4-48C7-8A95-38C037B8C8E9}"/>
                    </a:ext>
                  </a:extLst>
                </p:cNvPr>
                <p:cNvSpPr>
                  <a:spLocks/>
                </p:cNvSpPr>
                <p:nvPr/>
              </p:nvSpPr>
              <p:spPr bwMode="auto">
                <a:xfrm>
                  <a:off x="4814" y="3606"/>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3 h 12"/>
                    <a:gd name="T12" fmla="*/ 5 w 10"/>
                    <a:gd name="T13" fmla="*/ 5 h 12"/>
                    <a:gd name="T14" fmla="*/ 4 w 10"/>
                    <a:gd name="T15" fmla="*/ 5 h 12"/>
                    <a:gd name="T16" fmla="*/ 2 w 10"/>
                    <a:gd name="T17" fmla="*/ 6 h 12"/>
                    <a:gd name="T18" fmla="*/ 2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7"/>
                      </a:lnTo>
                      <a:lnTo>
                        <a:pt x="9" y="9"/>
                      </a:lnTo>
                      <a:lnTo>
                        <a:pt x="7" y="10"/>
                      </a:lnTo>
                      <a:lnTo>
                        <a:pt x="4" y="12"/>
                      </a:lnTo>
                      <a:lnTo>
                        <a:pt x="3" y="10"/>
                      </a:lnTo>
                      <a:lnTo>
                        <a:pt x="1" y="9"/>
                      </a:lnTo>
                      <a:lnTo>
                        <a:pt x="0" y="7"/>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7" name="Freeform 1516">
                  <a:extLst>
                    <a:ext uri="{FF2B5EF4-FFF2-40B4-BE49-F238E27FC236}">
                      <a16:creationId xmlns:a16="http://schemas.microsoft.com/office/drawing/2014/main" xmlns="" id="{48E244BE-6AF5-4713-A705-ED86E7B0A349}"/>
                    </a:ext>
                  </a:extLst>
                </p:cNvPr>
                <p:cNvSpPr>
                  <a:spLocks/>
                </p:cNvSpPr>
                <p:nvPr/>
              </p:nvSpPr>
              <p:spPr bwMode="auto">
                <a:xfrm>
                  <a:off x="4814" y="3606"/>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3 h 12"/>
                    <a:gd name="T16" fmla="*/ 5 w 10"/>
                    <a:gd name="T17" fmla="*/ 5 h 12"/>
                    <a:gd name="T18" fmla="*/ 4 w 10"/>
                    <a:gd name="T19" fmla="*/ 5 h 12"/>
                    <a:gd name="T20" fmla="*/ 2 w 10"/>
                    <a:gd name="T21" fmla="*/ 6 h 12"/>
                    <a:gd name="T22" fmla="*/ 2 w 10"/>
                    <a:gd name="T23" fmla="*/ 6 h 12"/>
                    <a:gd name="T24" fmla="*/ 2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7"/>
                      </a:lnTo>
                      <a:lnTo>
                        <a:pt x="9" y="9"/>
                      </a:lnTo>
                      <a:lnTo>
                        <a:pt x="7" y="10"/>
                      </a:lnTo>
                      <a:lnTo>
                        <a:pt x="4" y="12"/>
                      </a:lnTo>
                      <a:lnTo>
                        <a:pt x="3" y="10"/>
                      </a:lnTo>
                      <a:lnTo>
                        <a:pt x="1" y="9"/>
                      </a:lnTo>
                      <a:lnTo>
                        <a:pt x="0" y="7"/>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8" name="Freeform 1517">
                  <a:extLst>
                    <a:ext uri="{FF2B5EF4-FFF2-40B4-BE49-F238E27FC236}">
                      <a16:creationId xmlns:a16="http://schemas.microsoft.com/office/drawing/2014/main" xmlns="" id="{DCEEF969-669B-4AE6-88D8-9CC09EEB7DEE}"/>
                    </a:ext>
                  </a:extLst>
                </p:cNvPr>
                <p:cNvSpPr>
                  <a:spLocks/>
                </p:cNvSpPr>
                <p:nvPr/>
              </p:nvSpPr>
              <p:spPr bwMode="auto">
                <a:xfrm>
                  <a:off x="4814" y="3616"/>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9" name="Freeform 1518">
                  <a:extLst>
                    <a:ext uri="{FF2B5EF4-FFF2-40B4-BE49-F238E27FC236}">
                      <a16:creationId xmlns:a16="http://schemas.microsoft.com/office/drawing/2014/main" xmlns="" id="{24DBF278-2BBA-4DA3-A7AE-7AC49FA6508C}"/>
                    </a:ext>
                  </a:extLst>
                </p:cNvPr>
                <p:cNvSpPr>
                  <a:spLocks/>
                </p:cNvSpPr>
                <p:nvPr/>
              </p:nvSpPr>
              <p:spPr bwMode="auto">
                <a:xfrm>
                  <a:off x="4814" y="3616"/>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0" name="Freeform 1519">
                  <a:extLst>
                    <a:ext uri="{FF2B5EF4-FFF2-40B4-BE49-F238E27FC236}">
                      <a16:creationId xmlns:a16="http://schemas.microsoft.com/office/drawing/2014/main" xmlns="" id="{75E47B92-9B8A-4C02-AD7E-A54E506685EA}"/>
                    </a:ext>
                  </a:extLst>
                </p:cNvPr>
                <p:cNvSpPr>
                  <a:spLocks/>
                </p:cNvSpPr>
                <p:nvPr/>
              </p:nvSpPr>
              <p:spPr bwMode="auto">
                <a:xfrm>
                  <a:off x="4814" y="3626"/>
                  <a:ext cx="6" cy="6"/>
                </a:xfrm>
                <a:custGeom>
                  <a:avLst/>
                  <a:gdLst>
                    <a:gd name="T0" fmla="*/ 4 w 10"/>
                    <a:gd name="T1" fmla="*/ 0 h 11"/>
                    <a:gd name="T2" fmla="*/ 4 w 10"/>
                    <a:gd name="T3" fmla="*/ 0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1" name="Freeform 1520">
                  <a:extLst>
                    <a:ext uri="{FF2B5EF4-FFF2-40B4-BE49-F238E27FC236}">
                      <a16:creationId xmlns:a16="http://schemas.microsoft.com/office/drawing/2014/main" xmlns="" id="{1783B75C-261E-44B0-9E77-2E77DF3D7583}"/>
                    </a:ext>
                  </a:extLst>
                </p:cNvPr>
                <p:cNvSpPr>
                  <a:spLocks/>
                </p:cNvSpPr>
                <p:nvPr/>
              </p:nvSpPr>
              <p:spPr bwMode="auto">
                <a:xfrm>
                  <a:off x="4814" y="3626"/>
                  <a:ext cx="6" cy="6"/>
                </a:xfrm>
                <a:custGeom>
                  <a:avLst/>
                  <a:gdLst>
                    <a:gd name="T0" fmla="*/ 4 w 10"/>
                    <a:gd name="T1" fmla="*/ 0 h 11"/>
                    <a:gd name="T2" fmla="*/ 4 w 10"/>
                    <a:gd name="T3" fmla="*/ 0 h 11"/>
                    <a:gd name="T4" fmla="*/ 4 w 10"/>
                    <a:gd name="T5" fmla="*/ 0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2" name="Freeform 1521">
                  <a:extLst>
                    <a:ext uri="{FF2B5EF4-FFF2-40B4-BE49-F238E27FC236}">
                      <a16:creationId xmlns:a16="http://schemas.microsoft.com/office/drawing/2014/main" xmlns="" id="{78043FB7-E61B-44DB-99DF-B012D7BAB2FB}"/>
                    </a:ext>
                  </a:extLst>
                </p:cNvPr>
                <p:cNvSpPr>
                  <a:spLocks/>
                </p:cNvSpPr>
                <p:nvPr/>
              </p:nvSpPr>
              <p:spPr bwMode="auto">
                <a:xfrm>
                  <a:off x="4814" y="3635"/>
                  <a:ext cx="6" cy="7"/>
                </a:xfrm>
                <a:custGeom>
                  <a:avLst/>
                  <a:gdLst>
                    <a:gd name="T0" fmla="*/ 4 w 10"/>
                    <a:gd name="T1" fmla="*/ 0 h 13"/>
                    <a:gd name="T2" fmla="*/ 4 w 10"/>
                    <a:gd name="T3" fmla="*/ 1 h 13"/>
                    <a:gd name="T4" fmla="*/ 5 w 10"/>
                    <a:gd name="T5" fmla="*/ 1 h 13"/>
                    <a:gd name="T6" fmla="*/ 6 w 10"/>
                    <a:gd name="T7" fmla="*/ 2 h 13"/>
                    <a:gd name="T8" fmla="*/ 6 w 10"/>
                    <a:gd name="T9" fmla="*/ 3 h 13"/>
                    <a:gd name="T10" fmla="*/ 6 w 10"/>
                    <a:gd name="T11" fmla="*/ 5 h 13"/>
                    <a:gd name="T12" fmla="*/ 5 w 10"/>
                    <a:gd name="T13" fmla="*/ 6 h 13"/>
                    <a:gd name="T14" fmla="*/ 4 w 10"/>
                    <a:gd name="T15" fmla="*/ 6 h 13"/>
                    <a:gd name="T16" fmla="*/ 4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3" name="Freeform 1522">
                  <a:extLst>
                    <a:ext uri="{FF2B5EF4-FFF2-40B4-BE49-F238E27FC236}">
                      <a16:creationId xmlns:a16="http://schemas.microsoft.com/office/drawing/2014/main" xmlns="" id="{B153D046-A84E-49CC-848C-7007BFDED3B9}"/>
                    </a:ext>
                  </a:extLst>
                </p:cNvPr>
                <p:cNvSpPr>
                  <a:spLocks/>
                </p:cNvSpPr>
                <p:nvPr/>
              </p:nvSpPr>
              <p:spPr bwMode="auto">
                <a:xfrm>
                  <a:off x="4814" y="3635"/>
                  <a:ext cx="6" cy="7"/>
                </a:xfrm>
                <a:custGeom>
                  <a:avLst/>
                  <a:gdLst>
                    <a:gd name="T0" fmla="*/ 4 w 10"/>
                    <a:gd name="T1" fmla="*/ 0 h 13"/>
                    <a:gd name="T2" fmla="*/ 4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5 h 13"/>
                    <a:gd name="T16" fmla="*/ 5 w 10"/>
                    <a:gd name="T17" fmla="*/ 6 h 13"/>
                    <a:gd name="T18" fmla="*/ 4 w 10"/>
                    <a:gd name="T19" fmla="*/ 6 h 13"/>
                    <a:gd name="T20" fmla="*/ 4 w 10"/>
                    <a:gd name="T21" fmla="*/ 7 h 13"/>
                    <a:gd name="T22" fmla="*/ 4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4" name="Freeform 1523">
                  <a:extLst>
                    <a:ext uri="{FF2B5EF4-FFF2-40B4-BE49-F238E27FC236}">
                      <a16:creationId xmlns:a16="http://schemas.microsoft.com/office/drawing/2014/main" xmlns="" id="{08E3E0E9-7ADC-4CD7-9100-6C87CF5701D5}"/>
                    </a:ext>
                  </a:extLst>
                </p:cNvPr>
                <p:cNvSpPr>
                  <a:spLocks/>
                </p:cNvSpPr>
                <p:nvPr/>
              </p:nvSpPr>
              <p:spPr bwMode="auto">
                <a:xfrm>
                  <a:off x="4814" y="364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5" name="Freeform 1524">
                  <a:extLst>
                    <a:ext uri="{FF2B5EF4-FFF2-40B4-BE49-F238E27FC236}">
                      <a16:creationId xmlns:a16="http://schemas.microsoft.com/office/drawing/2014/main" xmlns="" id="{A6C2C29F-3974-463C-BA9F-B3ED6313D67A}"/>
                    </a:ext>
                  </a:extLst>
                </p:cNvPr>
                <p:cNvSpPr>
                  <a:spLocks/>
                </p:cNvSpPr>
                <p:nvPr/>
              </p:nvSpPr>
              <p:spPr bwMode="auto">
                <a:xfrm>
                  <a:off x="4814" y="364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6" name="Freeform 1525">
                  <a:extLst>
                    <a:ext uri="{FF2B5EF4-FFF2-40B4-BE49-F238E27FC236}">
                      <a16:creationId xmlns:a16="http://schemas.microsoft.com/office/drawing/2014/main" xmlns="" id="{78D31046-A422-47D5-B473-D69429495657}"/>
                    </a:ext>
                  </a:extLst>
                </p:cNvPr>
                <p:cNvSpPr>
                  <a:spLocks/>
                </p:cNvSpPr>
                <p:nvPr/>
              </p:nvSpPr>
              <p:spPr bwMode="auto">
                <a:xfrm>
                  <a:off x="4814" y="365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4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7" name="Freeform 1526">
                  <a:extLst>
                    <a:ext uri="{FF2B5EF4-FFF2-40B4-BE49-F238E27FC236}">
                      <a16:creationId xmlns:a16="http://schemas.microsoft.com/office/drawing/2014/main" xmlns="" id="{B400FA0A-5CF6-4067-8102-598D7EC42AF1}"/>
                    </a:ext>
                  </a:extLst>
                </p:cNvPr>
                <p:cNvSpPr>
                  <a:spLocks/>
                </p:cNvSpPr>
                <p:nvPr/>
              </p:nvSpPr>
              <p:spPr bwMode="auto">
                <a:xfrm>
                  <a:off x="4814" y="365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4 w 10"/>
                    <a:gd name="T21" fmla="*/ 6 h 12"/>
                    <a:gd name="T22" fmla="*/ 4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8" name="Rectangle 1527">
                  <a:extLst>
                    <a:ext uri="{FF2B5EF4-FFF2-40B4-BE49-F238E27FC236}">
                      <a16:creationId xmlns:a16="http://schemas.microsoft.com/office/drawing/2014/main" xmlns="" id="{13243B2C-4028-4E2C-AAE5-DC3975843E6D}"/>
                    </a:ext>
                  </a:extLst>
                </p:cNvPr>
                <p:cNvSpPr>
                  <a:spLocks noChangeArrowheads="1"/>
                </p:cNvSpPr>
                <p:nvPr/>
              </p:nvSpPr>
              <p:spPr bwMode="auto">
                <a:xfrm>
                  <a:off x="4838" y="3422"/>
                  <a:ext cx="23"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9" name="Rectangle 1528">
                  <a:extLst>
                    <a:ext uri="{FF2B5EF4-FFF2-40B4-BE49-F238E27FC236}">
                      <a16:creationId xmlns:a16="http://schemas.microsoft.com/office/drawing/2014/main" xmlns="" id="{26F24D6F-E554-48CE-853B-3E0CF6BC310D}"/>
                    </a:ext>
                  </a:extLst>
                </p:cNvPr>
                <p:cNvSpPr>
                  <a:spLocks noChangeArrowheads="1"/>
                </p:cNvSpPr>
                <p:nvPr/>
              </p:nvSpPr>
              <p:spPr bwMode="auto">
                <a:xfrm>
                  <a:off x="4838" y="3422"/>
                  <a:ext cx="23"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0" name="Freeform 1529">
                  <a:extLst>
                    <a:ext uri="{FF2B5EF4-FFF2-40B4-BE49-F238E27FC236}">
                      <a16:creationId xmlns:a16="http://schemas.microsoft.com/office/drawing/2014/main" xmlns="" id="{84BAF9F5-E476-480E-B535-E79DAD7F8A04}"/>
                    </a:ext>
                  </a:extLst>
                </p:cNvPr>
                <p:cNvSpPr>
                  <a:spLocks/>
                </p:cNvSpPr>
                <p:nvPr/>
              </p:nvSpPr>
              <p:spPr bwMode="auto">
                <a:xfrm>
                  <a:off x="4844" y="3426"/>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6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6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1" name="Freeform 1530">
                  <a:extLst>
                    <a:ext uri="{FF2B5EF4-FFF2-40B4-BE49-F238E27FC236}">
                      <a16:creationId xmlns:a16="http://schemas.microsoft.com/office/drawing/2014/main" xmlns="" id="{08949943-DDB8-4E6A-8BEE-9191FD14A005}"/>
                    </a:ext>
                  </a:extLst>
                </p:cNvPr>
                <p:cNvSpPr>
                  <a:spLocks/>
                </p:cNvSpPr>
                <p:nvPr/>
              </p:nvSpPr>
              <p:spPr bwMode="auto">
                <a:xfrm>
                  <a:off x="4844" y="3426"/>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6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6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2" name="Freeform 1531">
                  <a:extLst>
                    <a:ext uri="{FF2B5EF4-FFF2-40B4-BE49-F238E27FC236}">
                      <a16:creationId xmlns:a16="http://schemas.microsoft.com/office/drawing/2014/main" xmlns="" id="{B6C1934E-CB76-414D-8E51-745831D0179F}"/>
                    </a:ext>
                  </a:extLst>
                </p:cNvPr>
                <p:cNvSpPr>
                  <a:spLocks/>
                </p:cNvSpPr>
                <p:nvPr/>
              </p:nvSpPr>
              <p:spPr bwMode="auto">
                <a:xfrm>
                  <a:off x="4844" y="3439"/>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6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6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3" name="Freeform 1532">
                  <a:extLst>
                    <a:ext uri="{FF2B5EF4-FFF2-40B4-BE49-F238E27FC236}">
                      <a16:creationId xmlns:a16="http://schemas.microsoft.com/office/drawing/2014/main" xmlns="" id="{B2811FE3-7E27-4BD5-B36E-61F6678D871E}"/>
                    </a:ext>
                  </a:extLst>
                </p:cNvPr>
                <p:cNvSpPr>
                  <a:spLocks/>
                </p:cNvSpPr>
                <p:nvPr/>
              </p:nvSpPr>
              <p:spPr bwMode="auto">
                <a:xfrm>
                  <a:off x="4844" y="3439"/>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6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6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4" name="Freeform 1533">
                  <a:extLst>
                    <a:ext uri="{FF2B5EF4-FFF2-40B4-BE49-F238E27FC236}">
                      <a16:creationId xmlns:a16="http://schemas.microsoft.com/office/drawing/2014/main" xmlns="" id="{05DED8AC-8F54-4094-8F07-5809E63D9365}"/>
                    </a:ext>
                  </a:extLst>
                </p:cNvPr>
                <p:cNvSpPr>
                  <a:spLocks/>
                </p:cNvSpPr>
                <p:nvPr/>
              </p:nvSpPr>
              <p:spPr bwMode="auto">
                <a:xfrm>
                  <a:off x="4844" y="345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5" name="Freeform 1534">
                  <a:extLst>
                    <a:ext uri="{FF2B5EF4-FFF2-40B4-BE49-F238E27FC236}">
                      <a16:creationId xmlns:a16="http://schemas.microsoft.com/office/drawing/2014/main" xmlns="" id="{5BBD349B-0EE8-4873-BE1D-7ECBCF9661DA}"/>
                    </a:ext>
                  </a:extLst>
                </p:cNvPr>
                <p:cNvSpPr>
                  <a:spLocks/>
                </p:cNvSpPr>
                <p:nvPr/>
              </p:nvSpPr>
              <p:spPr bwMode="auto">
                <a:xfrm>
                  <a:off x="4844" y="345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6" name="Freeform 1535">
                  <a:extLst>
                    <a:ext uri="{FF2B5EF4-FFF2-40B4-BE49-F238E27FC236}">
                      <a16:creationId xmlns:a16="http://schemas.microsoft.com/office/drawing/2014/main" xmlns="" id="{ACEE0A9B-D632-4D0B-8E63-02C8AF977D36}"/>
                    </a:ext>
                  </a:extLst>
                </p:cNvPr>
                <p:cNvSpPr>
                  <a:spLocks/>
                </p:cNvSpPr>
                <p:nvPr/>
              </p:nvSpPr>
              <p:spPr bwMode="auto">
                <a:xfrm>
                  <a:off x="4844" y="3466"/>
                  <a:ext cx="11" cy="7"/>
                </a:xfrm>
                <a:custGeom>
                  <a:avLst/>
                  <a:gdLst>
                    <a:gd name="T0" fmla="*/ 5 w 21"/>
                    <a:gd name="T1" fmla="*/ 0 h 14"/>
                    <a:gd name="T2" fmla="*/ 8 w 21"/>
                    <a:gd name="T3" fmla="*/ 1 h 14"/>
                    <a:gd name="T4" fmla="*/ 9 w 21"/>
                    <a:gd name="T5" fmla="*/ 1 h 14"/>
                    <a:gd name="T6" fmla="*/ 10 w 21"/>
                    <a:gd name="T7" fmla="*/ 2 h 14"/>
                    <a:gd name="T8" fmla="*/ 11 w 21"/>
                    <a:gd name="T9" fmla="*/ 3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3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7" name="Freeform 1536">
                  <a:extLst>
                    <a:ext uri="{FF2B5EF4-FFF2-40B4-BE49-F238E27FC236}">
                      <a16:creationId xmlns:a16="http://schemas.microsoft.com/office/drawing/2014/main" xmlns="" id="{3F468FFE-6C18-46DD-8B4E-B84414AEEB28}"/>
                    </a:ext>
                  </a:extLst>
                </p:cNvPr>
                <p:cNvSpPr>
                  <a:spLocks/>
                </p:cNvSpPr>
                <p:nvPr/>
              </p:nvSpPr>
              <p:spPr bwMode="auto">
                <a:xfrm>
                  <a:off x="4844" y="3466"/>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3 h 14"/>
                    <a:gd name="T12" fmla="*/ 11 w 21"/>
                    <a:gd name="T13" fmla="*/ 3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3 h 14"/>
                    <a:gd name="T32" fmla="*/ 0 w 21"/>
                    <a:gd name="T33" fmla="*/ 3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8" name="Freeform 1537">
                  <a:extLst>
                    <a:ext uri="{FF2B5EF4-FFF2-40B4-BE49-F238E27FC236}">
                      <a16:creationId xmlns:a16="http://schemas.microsoft.com/office/drawing/2014/main" xmlns="" id="{A5C41451-533E-4EFD-8CBF-CD441CDD1AFC}"/>
                    </a:ext>
                  </a:extLst>
                </p:cNvPr>
                <p:cNvSpPr>
                  <a:spLocks/>
                </p:cNvSpPr>
                <p:nvPr/>
              </p:nvSpPr>
              <p:spPr bwMode="auto">
                <a:xfrm>
                  <a:off x="4844" y="3479"/>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5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5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9" name="Freeform 1538">
                  <a:extLst>
                    <a:ext uri="{FF2B5EF4-FFF2-40B4-BE49-F238E27FC236}">
                      <a16:creationId xmlns:a16="http://schemas.microsoft.com/office/drawing/2014/main" xmlns="" id="{358F5C68-D5BD-4082-90BD-A567586E9A27}"/>
                    </a:ext>
                  </a:extLst>
                </p:cNvPr>
                <p:cNvSpPr>
                  <a:spLocks/>
                </p:cNvSpPr>
                <p:nvPr/>
              </p:nvSpPr>
              <p:spPr bwMode="auto">
                <a:xfrm>
                  <a:off x="4844" y="3479"/>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5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5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0" name="Freeform 1539">
                  <a:extLst>
                    <a:ext uri="{FF2B5EF4-FFF2-40B4-BE49-F238E27FC236}">
                      <a16:creationId xmlns:a16="http://schemas.microsoft.com/office/drawing/2014/main" xmlns="" id="{662AB314-91A0-4810-B9AB-B891C84FD1D5}"/>
                    </a:ext>
                  </a:extLst>
                </p:cNvPr>
                <p:cNvSpPr>
                  <a:spLocks/>
                </p:cNvSpPr>
                <p:nvPr/>
              </p:nvSpPr>
              <p:spPr bwMode="auto">
                <a:xfrm>
                  <a:off x="4844" y="349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6 h 14"/>
                    <a:gd name="T16" fmla="*/ 5 w 21"/>
                    <a:gd name="T17" fmla="*/ 7 h 14"/>
                    <a:gd name="T18" fmla="*/ 3 w 21"/>
                    <a:gd name="T19" fmla="*/ 6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1" name="Freeform 1540">
                  <a:extLst>
                    <a:ext uri="{FF2B5EF4-FFF2-40B4-BE49-F238E27FC236}">
                      <a16:creationId xmlns:a16="http://schemas.microsoft.com/office/drawing/2014/main" xmlns="" id="{ED8C1D3A-CF63-4518-A535-D41D80F7EFED}"/>
                    </a:ext>
                  </a:extLst>
                </p:cNvPr>
                <p:cNvSpPr>
                  <a:spLocks/>
                </p:cNvSpPr>
                <p:nvPr/>
              </p:nvSpPr>
              <p:spPr bwMode="auto">
                <a:xfrm>
                  <a:off x="4844" y="349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6 h 14"/>
                    <a:gd name="T20" fmla="*/ 5 w 21"/>
                    <a:gd name="T21" fmla="*/ 7 h 14"/>
                    <a:gd name="T22" fmla="*/ 5 w 21"/>
                    <a:gd name="T23" fmla="*/ 7 h 14"/>
                    <a:gd name="T24" fmla="*/ 3 w 21"/>
                    <a:gd name="T25" fmla="*/ 6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2" name="Freeform 1541">
                  <a:extLst>
                    <a:ext uri="{FF2B5EF4-FFF2-40B4-BE49-F238E27FC236}">
                      <a16:creationId xmlns:a16="http://schemas.microsoft.com/office/drawing/2014/main" xmlns="" id="{65A9F241-5B6B-407C-90D4-156590CE4691}"/>
                    </a:ext>
                  </a:extLst>
                </p:cNvPr>
                <p:cNvSpPr>
                  <a:spLocks/>
                </p:cNvSpPr>
                <p:nvPr/>
              </p:nvSpPr>
              <p:spPr bwMode="auto">
                <a:xfrm>
                  <a:off x="4845" y="3505"/>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3" name="Freeform 1542">
                  <a:extLst>
                    <a:ext uri="{FF2B5EF4-FFF2-40B4-BE49-F238E27FC236}">
                      <a16:creationId xmlns:a16="http://schemas.microsoft.com/office/drawing/2014/main" xmlns="" id="{AD2D6455-52AD-4DA9-91AC-4121DBDFD062}"/>
                    </a:ext>
                  </a:extLst>
                </p:cNvPr>
                <p:cNvSpPr>
                  <a:spLocks/>
                </p:cNvSpPr>
                <p:nvPr/>
              </p:nvSpPr>
              <p:spPr bwMode="auto">
                <a:xfrm>
                  <a:off x="4845" y="3505"/>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4" name="Freeform 1543">
                  <a:extLst>
                    <a:ext uri="{FF2B5EF4-FFF2-40B4-BE49-F238E27FC236}">
                      <a16:creationId xmlns:a16="http://schemas.microsoft.com/office/drawing/2014/main" xmlns="" id="{C2413FFE-B4DC-47A1-909E-A885931F1E05}"/>
                    </a:ext>
                  </a:extLst>
                </p:cNvPr>
                <p:cNvSpPr>
                  <a:spLocks/>
                </p:cNvSpPr>
                <p:nvPr/>
              </p:nvSpPr>
              <p:spPr bwMode="auto">
                <a:xfrm>
                  <a:off x="4845" y="3518"/>
                  <a:ext cx="11" cy="8"/>
                </a:xfrm>
                <a:custGeom>
                  <a:avLst/>
                  <a:gdLst>
                    <a:gd name="T0" fmla="*/ 5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5 w 22"/>
                    <a:gd name="T17" fmla="*/ 8 h 15"/>
                    <a:gd name="T18" fmla="*/ 3 w 22"/>
                    <a:gd name="T19" fmla="*/ 7 h 15"/>
                    <a:gd name="T20" fmla="*/ 1 w 22"/>
                    <a:gd name="T21" fmla="*/ 7 h 15"/>
                    <a:gd name="T22" fmla="*/ 1 w 22"/>
                    <a:gd name="T23" fmla="*/ 6 h 15"/>
                    <a:gd name="T24" fmla="*/ 0 w 22"/>
                    <a:gd name="T25" fmla="*/ 4 h 15"/>
                    <a:gd name="T26" fmla="*/ 1 w 22"/>
                    <a:gd name="T27" fmla="*/ 2 h 15"/>
                    <a:gd name="T28" fmla="*/ 1 w 22"/>
                    <a:gd name="T29" fmla="*/ 1 h 15"/>
                    <a:gd name="T30" fmla="*/ 3 w 22"/>
                    <a:gd name="T31" fmla="*/ 1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5" name="Freeform 1544">
                  <a:extLst>
                    <a:ext uri="{FF2B5EF4-FFF2-40B4-BE49-F238E27FC236}">
                      <a16:creationId xmlns:a16="http://schemas.microsoft.com/office/drawing/2014/main" xmlns="" id="{942B7620-DAC5-4ADD-985C-9388EAE0D210}"/>
                    </a:ext>
                  </a:extLst>
                </p:cNvPr>
                <p:cNvSpPr>
                  <a:spLocks/>
                </p:cNvSpPr>
                <p:nvPr/>
              </p:nvSpPr>
              <p:spPr bwMode="auto">
                <a:xfrm>
                  <a:off x="4845" y="3518"/>
                  <a:ext cx="11" cy="8"/>
                </a:xfrm>
                <a:custGeom>
                  <a:avLst/>
                  <a:gdLst>
                    <a:gd name="T0" fmla="*/ 5 w 22"/>
                    <a:gd name="T1" fmla="*/ 0 h 15"/>
                    <a:gd name="T2" fmla="*/ 5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5 w 22"/>
                    <a:gd name="T21" fmla="*/ 8 h 15"/>
                    <a:gd name="T22" fmla="*/ 5 w 22"/>
                    <a:gd name="T23" fmla="*/ 8 h 15"/>
                    <a:gd name="T24" fmla="*/ 3 w 22"/>
                    <a:gd name="T25" fmla="*/ 7 h 15"/>
                    <a:gd name="T26" fmla="*/ 1 w 22"/>
                    <a:gd name="T27" fmla="*/ 7 h 15"/>
                    <a:gd name="T28" fmla="*/ 1 w 22"/>
                    <a:gd name="T29" fmla="*/ 6 h 15"/>
                    <a:gd name="T30" fmla="*/ 0 w 22"/>
                    <a:gd name="T31" fmla="*/ 4 h 15"/>
                    <a:gd name="T32" fmla="*/ 0 w 22"/>
                    <a:gd name="T33" fmla="*/ 4 h 15"/>
                    <a:gd name="T34" fmla="*/ 1 w 22"/>
                    <a:gd name="T35" fmla="*/ 2 h 15"/>
                    <a:gd name="T36" fmla="*/ 1 w 22"/>
                    <a:gd name="T37" fmla="*/ 1 h 15"/>
                    <a:gd name="T38" fmla="*/ 3 w 22"/>
                    <a:gd name="T39" fmla="*/ 1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6" name="Freeform 1545">
                  <a:extLst>
                    <a:ext uri="{FF2B5EF4-FFF2-40B4-BE49-F238E27FC236}">
                      <a16:creationId xmlns:a16="http://schemas.microsoft.com/office/drawing/2014/main" xmlns="" id="{C95DE050-C936-435B-8129-1A95E6F3ADF7}"/>
                    </a:ext>
                  </a:extLst>
                </p:cNvPr>
                <p:cNvSpPr>
                  <a:spLocks/>
                </p:cNvSpPr>
                <p:nvPr/>
              </p:nvSpPr>
              <p:spPr bwMode="auto">
                <a:xfrm>
                  <a:off x="4845" y="3532"/>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7" name="Freeform 1546">
                  <a:extLst>
                    <a:ext uri="{FF2B5EF4-FFF2-40B4-BE49-F238E27FC236}">
                      <a16:creationId xmlns:a16="http://schemas.microsoft.com/office/drawing/2014/main" xmlns="" id="{FF5EAEF8-0553-4EDF-A56E-35CCEEEE9F99}"/>
                    </a:ext>
                  </a:extLst>
                </p:cNvPr>
                <p:cNvSpPr>
                  <a:spLocks/>
                </p:cNvSpPr>
                <p:nvPr/>
              </p:nvSpPr>
              <p:spPr bwMode="auto">
                <a:xfrm>
                  <a:off x="4845" y="3532"/>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8" name="Freeform 1547">
                  <a:extLst>
                    <a:ext uri="{FF2B5EF4-FFF2-40B4-BE49-F238E27FC236}">
                      <a16:creationId xmlns:a16="http://schemas.microsoft.com/office/drawing/2014/main" xmlns="" id="{7E947EDF-A46F-4C8A-83F9-6C9060FA309A}"/>
                    </a:ext>
                  </a:extLst>
                </p:cNvPr>
                <p:cNvSpPr>
                  <a:spLocks/>
                </p:cNvSpPr>
                <p:nvPr/>
              </p:nvSpPr>
              <p:spPr bwMode="auto">
                <a:xfrm>
                  <a:off x="4845" y="3545"/>
                  <a:ext cx="11" cy="7"/>
                </a:xfrm>
                <a:custGeom>
                  <a:avLst/>
                  <a:gdLst>
                    <a:gd name="T0" fmla="*/ 5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8"/>
                      </a:lnTo>
                      <a:lnTo>
                        <a:pt x="21" y="10"/>
                      </a:lnTo>
                      <a:lnTo>
                        <a:pt x="19" y="12"/>
                      </a:lnTo>
                      <a:lnTo>
                        <a:pt x="15" y="13"/>
                      </a:lnTo>
                      <a:lnTo>
                        <a:pt x="10" y="14"/>
                      </a:lnTo>
                      <a:lnTo>
                        <a:pt x="6" y="13"/>
                      </a:lnTo>
                      <a:lnTo>
                        <a:pt x="3" y="12"/>
                      </a:lnTo>
                      <a:lnTo>
                        <a:pt x="1" y="10"/>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9" name="Freeform 1548">
                  <a:extLst>
                    <a:ext uri="{FF2B5EF4-FFF2-40B4-BE49-F238E27FC236}">
                      <a16:creationId xmlns:a16="http://schemas.microsoft.com/office/drawing/2014/main" xmlns="" id="{2A39CFF3-A5AE-4D22-B1B8-3ADE4FFE621F}"/>
                    </a:ext>
                  </a:extLst>
                </p:cNvPr>
                <p:cNvSpPr>
                  <a:spLocks/>
                </p:cNvSpPr>
                <p:nvPr/>
              </p:nvSpPr>
              <p:spPr bwMode="auto">
                <a:xfrm>
                  <a:off x="4845" y="3545"/>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8"/>
                      </a:lnTo>
                      <a:lnTo>
                        <a:pt x="21" y="10"/>
                      </a:lnTo>
                      <a:lnTo>
                        <a:pt x="19" y="12"/>
                      </a:lnTo>
                      <a:lnTo>
                        <a:pt x="15" y="13"/>
                      </a:lnTo>
                      <a:lnTo>
                        <a:pt x="10" y="14"/>
                      </a:lnTo>
                      <a:lnTo>
                        <a:pt x="6" y="13"/>
                      </a:lnTo>
                      <a:lnTo>
                        <a:pt x="3" y="12"/>
                      </a:lnTo>
                      <a:lnTo>
                        <a:pt x="1" y="10"/>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0" name="Freeform 1549">
                  <a:extLst>
                    <a:ext uri="{FF2B5EF4-FFF2-40B4-BE49-F238E27FC236}">
                      <a16:creationId xmlns:a16="http://schemas.microsoft.com/office/drawing/2014/main" xmlns="" id="{D660CEE0-5564-4DC3-AA9C-832CFDF56C26}"/>
                    </a:ext>
                  </a:extLst>
                </p:cNvPr>
                <p:cNvSpPr>
                  <a:spLocks/>
                </p:cNvSpPr>
                <p:nvPr/>
              </p:nvSpPr>
              <p:spPr bwMode="auto">
                <a:xfrm>
                  <a:off x="4845" y="3558"/>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10"/>
                      </a:lnTo>
                      <a:lnTo>
                        <a:pt x="19" y="12"/>
                      </a:lnTo>
                      <a:lnTo>
                        <a:pt x="15" y="13"/>
                      </a:lnTo>
                      <a:lnTo>
                        <a:pt x="10" y="14"/>
                      </a:lnTo>
                      <a:lnTo>
                        <a:pt x="6" y="13"/>
                      </a:lnTo>
                      <a:lnTo>
                        <a:pt x="3" y="12"/>
                      </a:lnTo>
                      <a:lnTo>
                        <a:pt x="1" y="10"/>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1" name="Freeform 1550">
                  <a:extLst>
                    <a:ext uri="{FF2B5EF4-FFF2-40B4-BE49-F238E27FC236}">
                      <a16:creationId xmlns:a16="http://schemas.microsoft.com/office/drawing/2014/main" xmlns="" id="{4A2C812F-F996-41F6-872F-2F8A07508FE1}"/>
                    </a:ext>
                  </a:extLst>
                </p:cNvPr>
                <p:cNvSpPr>
                  <a:spLocks/>
                </p:cNvSpPr>
                <p:nvPr/>
              </p:nvSpPr>
              <p:spPr bwMode="auto">
                <a:xfrm>
                  <a:off x="4845" y="3558"/>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10"/>
                      </a:lnTo>
                      <a:lnTo>
                        <a:pt x="19" y="12"/>
                      </a:lnTo>
                      <a:lnTo>
                        <a:pt x="15" y="13"/>
                      </a:lnTo>
                      <a:lnTo>
                        <a:pt x="10" y="14"/>
                      </a:lnTo>
                      <a:lnTo>
                        <a:pt x="6" y="13"/>
                      </a:lnTo>
                      <a:lnTo>
                        <a:pt x="3" y="12"/>
                      </a:lnTo>
                      <a:lnTo>
                        <a:pt x="1" y="10"/>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2" name="Freeform 1551">
                  <a:extLst>
                    <a:ext uri="{FF2B5EF4-FFF2-40B4-BE49-F238E27FC236}">
                      <a16:creationId xmlns:a16="http://schemas.microsoft.com/office/drawing/2014/main" xmlns="" id="{63DD399A-5653-4584-A703-C3445C3E8D42}"/>
                    </a:ext>
                  </a:extLst>
                </p:cNvPr>
                <p:cNvSpPr>
                  <a:spLocks/>
                </p:cNvSpPr>
                <p:nvPr/>
              </p:nvSpPr>
              <p:spPr bwMode="auto">
                <a:xfrm>
                  <a:off x="4845" y="3571"/>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9"/>
                      </a:lnTo>
                      <a:lnTo>
                        <a:pt x="19"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3" name="Freeform 1552">
                  <a:extLst>
                    <a:ext uri="{FF2B5EF4-FFF2-40B4-BE49-F238E27FC236}">
                      <a16:creationId xmlns:a16="http://schemas.microsoft.com/office/drawing/2014/main" xmlns="" id="{EEB17305-7C4A-4D3A-8FAB-8B9E4CF82489}"/>
                    </a:ext>
                  </a:extLst>
                </p:cNvPr>
                <p:cNvSpPr>
                  <a:spLocks/>
                </p:cNvSpPr>
                <p:nvPr/>
              </p:nvSpPr>
              <p:spPr bwMode="auto">
                <a:xfrm>
                  <a:off x="4845" y="3571"/>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9"/>
                      </a:lnTo>
                      <a:lnTo>
                        <a:pt x="19"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4" name="Freeform 1553">
                  <a:extLst>
                    <a:ext uri="{FF2B5EF4-FFF2-40B4-BE49-F238E27FC236}">
                      <a16:creationId xmlns:a16="http://schemas.microsoft.com/office/drawing/2014/main" xmlns="" id="{8C8E947F-E7DB-4243-B79B-B6DAD1691247}"/>
                    </a:ext>
                  </a:extLst>
                </p:cNvPr>
                <p:cNvSpPr>
                  <a:spLocks/>
                </p:cNvSpPr>
                <p:nvPr/>
              </p:nvSpPr>
              <p:spPr bwMode="auto">
                <a:xfrm>
                  <a:off x="4845" y="3584"/>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9"/>
                      </a:lnTo>
                      <a:lnTo>
                        <a:pt x="19" y="11"/>
                      </a:lnTo>
                      <a:lnTo>
                        <a:pt x="15" y="13"/>
                      </a:lnTo>
                      <a:lnTo>
                        <a:pt x="10" y="14"/>
                      </a:lnTo>
                      <a:lnTo>
                        <a:pt x="6" y="13"/>
                      </a:lnTo>
                      <a:lnTo>
                        <a:pt x="3" y="11"/>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5" name="Freeform 1554">
                  <a:extLst>
                    <a:ext uri="{FF2B5EF4-FFF2-40B4-BE49-F238E27FC236}">
                      <a16:creationId xmlns:a16="http://schemas.microsoft.com/office/drawing/2014/main" xmlns="" id="{014EBFEC-F74C-4FEA-A423-87903EA4CFD9}"/>
                    </a:ext>
                  </a:extLst>
                </p:cNvPr>
                <p:cNvSpPr>
                  <a:spLocks/>
                </p:cNvSpPr>
                <p:nvPr/>
              </p:nvSpPr>
              <p:spPr bwMode="auto">
                <a:xfrm>
                  <a:off x="4845" y="3584"/>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9"/>
                      </a:lnTo>
                      <a:lnTo>
                        <a:pt x="19" y="11"/>
                      </a:lnTo>
                      <a:lnTo>
                        <a:pt x="15" y="13"/>
                      </a:lnTo>
                      <a:lnTo>
                        <a:pt x="10" y="14"/>
                      </a:lnTo>
                      <a:lnTo>
                        <a:pt x="6" y="13"/>
                      </a:lnTo>
                      <a:lnTo>
                        <a:pt x="3" y="11"/>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6" name="Freeform 1555">
                  <a:extLst>
                    <a:ext uri="{FF2B5EF4-FFF2-40B4-BE49-F238E27FC236}">
                      <a16:creationId xmlns:a16="http://schemas.microsoft.com/office/drawing/2014/main" xmlns="" id="{E9E77D30-18B7-4B66-93F3-67BBC67E7F7C}"/>
                    </a:ext>
                  </a:extLst>
                </p:cNvPr>
                <p:cNvSpPr>
                  <a:spLocks/>
                </p:cNvSpPr>
                <p:nvPr/>
              </p:nvSpPr>
              <p:spPr bwMode="auto">
                <a:xfrm>
                  <a:off x="4845" y="3597"/>
                  <a:ext cx="11" cy="8"/>
                </a:xfrm>
                <a:custGeom>
                  <a:avLst/>
                  <a:gdLst>
                    <a:gd name="T0" fmla="*/ 5 w 22"/>
                    <a:gd name="T1" fmla="*/ 0 h 16"/>
                    <a:gd name="T2" fmla="*/ 7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7 w 22"/>
                    <a:gd name="T15" fmla="*/ 7 h 16"/>
                    <a:gd name="T16" fmla="*/ 5 w 22"/>
                    <a:gd name="T17" fmla="*/ 8 h 16"/>
                    <a:gd name="T18" fmla="*/ 3 w 22"/>
                    <a:gd name="T19" fmla="*/ 7 h 16"/>
                    <a:gd name="T20" fmla="*/ 1 w 22"/>
                    <a:gd name="T21" fmla="*/ 6 h 16"/>
                    <a:gd name="T22" fmla="*/ 1 w 22"/>
                    <a:gd name="T23" fmla="*/ 5 h 16"/>
                    <a:gd name="T24" fmla="*/ 0 w 22"/>
                    <a:gd name="T25" fmla="*/ 4 h 16"/>
                    <a:gd name="T26" fmla="*/ 1 w 22"/>
                    <a:gd name="T27" fmla="*/ 2 h 16"/>
                    <a:gd name="T28" fmla="*/ 1 w 22"/>
                    <a:gd name="T29" fmla="*/ 1 h 16"/>
                    <a:gd name="T30" fmla="*/ 3 w 22"/>
                    <a:gd name="T31" fmla="*/ 1 h 16"/>
                    <a:gd name="T32" fmla="*/ 5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0" y="0"/>
                      </a:moveTo>
                      <a:lnTo>
                        <a:pt x="15" y="2"/>
                      </a:lnTo>
                      <a:lnTo>
                        <a:pt x="19" y="3"/>
                      </a:lnTo>
                      <a:lnTo>
                        <a:pt x="21" y="5"/>
                      </a:lnTo>
                      <a:lnTo>
                        <a:pt x="22" y="8"/>
                      </a:lnTo>
                      <a:lnTo>
                        <a:pt x="21" y="11"/>
                      </a:lnTo>
                      <a:lnTo>
                        <a:pt x="19" y="13"/>
                      </a:lnTo>
                      <a:lnTo>
                        <a:pt x="15" y="14"/>
                      </a:lnTo>
                      <a:lnTo>
                        <a:pt x="10" y="16"/>
                      </a:lnTo>
                      <a:lnTo>
                        <a:pt x="6" y="14"/>
                      </a:lnTo>
                      <a:lnTo>
                        <a:pt x="3" y="13"/>
                      </a:lnTo>
                      <a:lnTo>
                        <a:pt x="1" y="11"/>
                      </a:lnTo>
                      <a:lnTo>
                        <a:pt x="0" y="8"/>
                      </a:lnTo>
                      <a:lnTo>
                        <a:pt x="1" y="5"/>
                      </a:lnTo>
                      <a:lnTo>
                        <a:pt x="3" y="3"/>
                      </a:lnTo>
                      <a:lnTo>
                        <a:pt x="6" y="2"/>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7" name="Freeform 1556">
                  <a:extLst>
                    <a:ext uri="{FF2B5EF4-FFF2-40B4-BE49-F238E27FC236}">
                      <a16:creationId xmlns:a16="http://schemas.microsoft.com/office/drawing/2014/main" xmlns="" id="{96DCD1F6-E1BE-4675-A2AA-031C85B0C54D}"/>
                    </a:ext>
                  </a:extLst>
                </p:cNvPr>
                <p:cNvSpPr>
                  <a:spLocks/>
                </p:cNvSpPr>
                <p:nvPr/>
              </p:nvSpPr>
              <p:spPr bwMode="auto">
                <a:xfrm>
                  <a:off x="4845" y="3597"/>
                  <a:ext cx="11" cy="8"/>
                </a:xfrm>
                <a:custGeom>
                  <a:avLst/>
                  <a:gdLst>
                    <a:gd name="T0" fmla="*/ 5 w 22"/>
                    <a:gd name="T1" fmla="*/ 0 h 16"/>
                    <a:gd name="T2" fmla="*/ 5 w 22"/>
                    <a:gd name="T3" fmla="*/ 0 h 16"/>
                    <a:gd name="T4" fmla="*/ 7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7 w 22"/>
                    <a:gd name="T19" fmla="*/ 7 h 16"/>
                    <a:gd name="T20" fmla="*/ 5 w 22"/>
                    <a:gd name="T21" fmla="*/ 8 h 16"/>
                    <a:gd name="T22" fmla="*/ 5 w 22"/>
                    <a:gd name="T23" fmla="*/ 8 h 16"/>
                    <a:gd name="T24" fmla="*/ 3 w 22"/>
                    <a:gd name="T25" fmla="*/ 7 h 16"/>
                    <a:gd name="T26" fmla="*/ 1 w 22"/>
                    <a:gd name="T27" fmla="*/ 6 h 16"/>
                    <a:gd name="T28" fmla="*/ 1 w 22"/>
                    <a:gd name="T29" fmla="*/ 5 h 16"/>
                    <a:gd name="T30" fmla="*/ 0 w 22"/>
                    <a:gd name="T31" fmla="*/ 4 h 16"/>
                    <a:gd name="T32" fmla="*/ 0 w 22"/>
                    <a:gd name="T33" fmla="*/ 4 h 16"/>
                    <a:gd name="T34" fmla="*/ 1 w 22"/>
                    <a:gd name="T35" fmla="*/ 2 h 16"/>
                    <a:gd name="T36" fmla="*/ 1 w 22"/>
                    <a:gd name="T37" fmla="*/ 1 h 16"/>
                    <a:gd name="T38" fmla="*/ 3 w 22"/>
                    <a:gd name="T39" fmla="*/ 1 h 16"/>
                    <a:gd name="T40" fmla="*/ 5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0" y="0"/>
                      </a:moveTo>
                      <a:lnTo>
                        <a:pt x="10" y="0"/>
                      </a:lnTo>
                      <a:lnTo>
                        <a:pt x="15" y="2"/>
                      </a:lnTo>
                      <a:lnTo>
                        <a:pt x="19" y="3"/>
                      </a:lnTo>
                      <a:lnTo>
                        <a:pt x="21" y="5"/>
                      </a:lnTo>
                      <a:lnTo>
                        <a:pt x="22" y="8"/>
                      </a:lnTo>
                      <a:lnTo>
                        <a:pt x="21" y="11"/>
                      </a:lnTo>
                      <a:lnTo>
                        <a:pt x="19" y="13"/>
                      </a:lnTo>
                      <a:lnTo>
                        <a:pt x="15" y="14"/>
                      </a:lnTo>
                      <a:lnTo>
                        <a:pt x="10" y="16"/>
                      </a:lnTo>
                      <a:lnTo>
                        <a:pt x="6" y="14"/>
                      </a:lnTo>
                      <a:lnTo>
                        <a:pt x="3" y="13"/>
                      </a:lnTo>
                      <a:lnTo>
                        <a:pt x="1" y="11"/>
                      </a:lnTo>
                      <a:lnTo>
                        <a:pt x="0" y="8"/>
                      </a:lnTo>
                      <a:lnTo>
                        <a:pt x="1" y="5"/>
                      </a:lnTo>
                      <a:lnTo>
                        <a:pt x="3" y="3"/>
                      </a:lnTo>
                      <a:lnTo>
                        <a:pt x="6" y="2"/>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8" name="Freeform 1557">
                  <a:extLst>
                    <a:ext uri="{FF2B5EF4-FFF2-40B4-BE49-F238E27FC236}">
                      <a16:creationId xmlns:a16="http://schemas.microsoft.com/office/drawing/2014/main" xmlns="" id="{49956784-5648-46CC-AA73-A19296CC8366}"/>
                    </a:ext>
                  </a:extLst>
                </p:cNvPr>
                <p:cNvSpPr>
                  <a:spLocks/>
                </p:cNvSpPr>
                <p:nvPr/>
              </p:nvSpPr>
              <p:spPr bwMode="auto">
                <a:xfrm>
                  <a:off x="4845" y="3611"/>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3"/>
                      </a:lnTo>
                      <a:lnTo>
                        <a:pt x="21" y="5"/>
                      </a:lnTo>
                      <a:lnTo>
                        <a:pt x="22" y="8"/>
                      </a:lnTo>
                      <a:lnTo>
                        <a:pt x="21" y="11"/>
                      </a:lnTo>
                      <a:lnTo>
                        <a:pt x="19" y="13"/>
                      </a:lnTo>
                      <a:lnTo>
                        <a:pt x="15" y="14"/>
                      </a:lnTo>
                      <a:lnTo>
                        <a:pt x="10" y="15"/>
                      </a:lnTo>
                      <a:lnTo>
                        <a:pt x="6" y="14"/>
                      </a:lnTo>
                      <a:lnTo>
                        <a:pt x="3" y="13"/>
                      </a:lnTo>
                      <a:lnTo>
                        <a:pt x="1" y="11"/>
                      </a:lnTo>
                      <a:lnTo>
                        <a:pt x="0" y="8"/>
                      </a:lnTo>
                      <a:lnTo>
                        <a:pt x="1" y="5"/>
                      </a:lnTo>
                      <a:lnTo>
                        <a:pt x="3"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9" name="Freeform 1558">
                  <a:extLst>
                    <a:ext uri="{FF2B5EF4-FFF2-40B4-BE49-F238E27FC236}">
                      <a16:creationId xmlns:a16="http://schemas.microsoft.com/office/drawing/2014/main" xmlns="" id="{6F385955-218E-4FF2-9C22-5AD322CEA00A}"/>
                    </a:ext>
                  </a:extLst>
                </p:cNvPr>
                <p:cNvSpPr>
                  <a:spLocks/>
                </p:cNvSpPr>
                <p:nvPr/>
              </p:nvSpPr>
              <p:spPr bwMode="auto">
                <a:xfrm>
                  <a:off x="4845" y="3611"/>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3"/>
                      </a:lnTo>
                      <a:lnTo>
                        <a:pt x="21" y="5"/>
                      </a:lnTo>
                      <a:lnTo>
                        <a:pt x="22" y="8"/>
                      </a:lnTo>
                      <a:lnTo>
                        <a:pt x="21" y="11"/>
                      </a:lnTo>
                      <a:lnTo>
                        <a:pt x="19" y="13"/>
                      </a:lnTo>
                      <a:lnTo>
                        <a:pt x="15" y="14"/>
                      </a:lnTo>
                      <a:lnTo>
                        <a:pt x="10" y="15"/>
                      </a:lnTo>
                      <a:lnTo>
                        <a:pt x="6" y="14"/>
                      </a:lnTo>
                      <a:lnTo>
                        <a:pt x="3" y="13"/>
                      </a:lnTo>
                      <a:lnTo>
                        <a:pt x="1" y="11"/>
                      </a:lnTo>
                      <a:lnTo>
                        <a:pt x="0" y="8"/>
                      </a:lnTo>
                      <a:lnTo>
                        <a:pt x="1" y="5"/>
                      </a:lnTo>
                      <a:lnTo>
                        <a:pt x="3"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0" name="Freeform 1559">
                  <a:extLst>
                    <a:ext uri="{FF2B5EF4-FFF2-40B4-BE49-F238E27FC236}">
                      <a16:creationId xmlns:a16="http://schemas.microsoft.com/office/drawing/2014/main" xmlns="" id="{731DD536-D925-4B08-93B4-966DDA29DFBA}"/>
                    </a:ext>
                  </a:extLst>
                </p:cNvPr>
                <p:cNvSpPr>
                  <a:spLocks/>
                </p:cNvSpPr>
                <p:nvPr/>
              </p:nvSpPr>
              <p:spPr bwMode="auto">
                <a:xfrm>
                  <a:off x="4845" y="3624"/>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8"/>
                      </a:lnTo>
                      <a:lnTo>
                        <a:pt x="21" y="10"/>
                      </a:lnTo>
                      <a:lnTo>
                        <a:pt x="19" y="12"/>
                      </a:lnTo>
                      <a:lnTo>
                        <a:pt x="15" y="13"/>
                      </a:lnTo>
                      <a:lnTo>
                        <a:pt x="10" y="14"/>
                      </a:lnTo>
                      <a:lnTo>
                        <a:pt x="6" y="13"/>
                      </a:lnTo>
                      <a:lnTo>
                        <a:pt x="3" y="12"/>
                      </a:lnTo>
                      <a:lnTo>
                        <a:pt x="1" y="10"/>
                      </a:lnTo>
                      <a:lnTo>
                        <a:pt x="0" y="8"/>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1" name="Freeform 1560">
                  <a:extLst>
                    <a:ext uri="{FF2B5EF4-FFF2-40B4-BE49-F238E27FC236}">
                      <a16:creationId xmlns:a16="http://schemas.microsoft.com/office/drawing/2014/main" xmlns="" id="{6B2346AF-2DBD-446F-AC31-B556DAF3F429}"/>
                    </a:ext>
                  </a:extLst>
                </p:cNvPr>
                <p:cNvSpPr>
                  <a:spLocks/>
                </p:cNvSpPr>
                <p:nvPr/>
              </p:nvSpPr>
              <p:spPr bwMode="auto">
                <a:xfrm>
                  <a:off x="4845" y="3624"/>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8"/>
                      </a:lnTo>
                      <a:lnTo>
                        <a:pt x="21" y="10"/>
                      </a:lnTo>
                      <a:lnTo>
                        <a:pt x="19" y="12"/>
                      </a:lnTo>
                      <a:lnTo>
                        <a:pt x="15" y="13"/>
                      </a:lnTo>
                      <a:lnTo>
                        <a:pt x="10" y="14"/>
                      </a:lnTo>
                      <a:lnTo>
                        <a:pt x="6" y="13"/>
                      </a:lnTo>
                      <a:lnTo>
                        <a:pt x="3" y="12"/>
                      </a:lnTo>
                      <a:lnTo>
                        <a:pt x="1" y="10"/>
                      </a:lnTo>
                      <a:lnTo>
                        <a:pt x="0" y="8"/>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2" name="Freeform 1561">
                  <a:extLst>
                    <a:ext uri="{FF2B5EF4-FFF2-40B4-BE49-F238E27FC236}">
                      <a16:creationId xmlns:a16="http://schemas.microsoft.com/office/drawing/2014/main" xmlns="" id="{3F183F36-2725-44E8-89EB-E4F7E0068771}"/>
                    </a:ext>
                  </a:extLst>
                </p:cNvPr>
                <p:cNvSpPr>
                  <a:spLocks/>
                </p:cNvSpPr>
                <p:nvPr/>
              </p:nvSpPr>
              <p:spPr bwMode="auto">
                <a:xfrm>
                  <a:off x="4845" y="3638"/>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3" name="Freeform 1562">
                  <a:extLst>
                    <a:ext uri="{FF2B5EF4-FFF2-40B4-BE49-F238E27FC236}">
                      <a16:creationId xmlns:a16="http://schemas.microsoft.com/office/drawing/2014/main" xmlns="" id="{780DA4CE-611D-432D-935D-C8CCFE4207F1}"/>
                    </a:ext>
                  </a:extLst>
                </p:cNvPr>
                <p:cNvSpPr>
                  <a:spLocks/>
                </p:cNvSpPr>
                <p:nvPr/>
              </p:nvSpPr>
              <p:spPr bwMode="auto">
                <a:xfrm>
                  <a:off x="4845" y="3638"/>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4" name="Freeform 1563">
                  <a:extLst>
                    <a:ext uri="{FF2B5EF4-FFF2-40B4-BE49-F238E27FC236}">
                      <a16:creationId xmlns:a16="http://schemas.microsoft.com/office/drawing/2014/main" xmlns="" id="{E1C4D2FA-8468-4B5C-A322-5B979A300668}"/>
                    </a:ext>
                  </a:extLst>
                </p:cNvPr>
                <p:cNvSpPr>
                  <a:spLocks/>
                </p:cNvSpPr>
                <p:nvPr/>
              </p:nvSpPr>
              <p:spPr bwMode="auto">
                <a:xfrm>
                  <a:off x="4845" y="3651"/>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5" name="Freeform 1564">
                  <a:extLst>
                    <a:ext uri="{FF2B5EF4-FFF2-40B4-BE49-F238E27FC236}">
                      <a16:creationId xmlns:a16="http://schemas.microsoft.com/office/drawing/2014/main" xmlns="" id="{2019C17F-F195-40C6-BF0A-AA45D3FFB722}"/>
                    </a:ext>
                  </a:extLst>
                </p:cNvPr>
                <p:cNvSpPr>
                  <a:spLocks/>
                </p:cNvSpPr>
                <p:nvPr/>
              </p:nvSpPr>
              <p:spPr bwMode="auto">
                <a:xfrm>
                  <a:off x="4845" y="3651"/>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6" name="Freeform 1565">
                  <a:extLst>
                    <a:ext uri="{FF2B5EF4-FFF2-40B4-BE49-F238E27FC236}">
                      <a16:creationId xmlns:a16="http://schemas.microsoft.com/office/drawing/2014/main" xmlns="" id="{9F558A44-9EB9-4A0E-B6B4-D0B2BCB3DB11}"/>
                    </a:ext>
                  </a:extLst>
                </p:cNvPr>
                <p:cNvSpPr>
                  <a:spLocks/>
                </p:cNvSpPr>
                <p:nvPr/>
              </p:nvSpPr>
              <p:spPr bwMode="auto">
                <a:xfrm>
                  <a:off x="4864" y="3417"/>
                  <a:ext cx="52" cy="282"/>
                </a:xfrm>
                <a:custGeom>
                  <a:avLst/>
                  <a:gdLst>
                    <a:gd name="T0" fmla="*/ 6 w 103"/>
                    <a:gd name="T1" fmla="*/ 0 h 564"/>
                    <a:gd name="T2" fmla="*/ 45 w 103"/>
                    <a:gd name="T3" fmla="*/ 0 h 564"/>
                    <a:gd name="T4" fmla="*/ 48 w 103"/>
                    <a:gd name="T5" fmla="*/ 1 h 564"/>
                    <a:gd name="T6" fmla="*/ 50 w 103"/>
                    <a:gd name="T7" fmla="*/ 2 h 564"/>
                    <a:gd name="T8" fmla="*/ 51 w 103"/>
                    <a:gd name="T9" fmla="*/ 5 h 564"/>
                    <a:gd name="T10" fmla="*/ 52 w 103"/>
                    <a:gd name="T11" fmla="*/ 9 h 564"/>
                    <a:gd name="T12" fmla="*/ 52 w 103"/>
                    <a:gd name="T13" fmla="*/ 274 h 564"/>
                    <a:gd name="T14" fmla="*/ 51 w 103"/>
                    <a:gd name="T15" fmla="*/ 277 h 564"/>
                    <a:gd name="T16" fmla="*/ 50 w 103"/>
                    <a:gd name="T17" fmla="*/ 280 h 564"/>
                    <a:gd name="T18" fmla="*/ 48 w 103"/>
                    <a:gd name="T19" fmla="*/ 282 h 564"/>
                    <a:gd name="T20" fmla="*/ 45 w 103"/>
                    <a:gd name="T21" fmla="*/ 282 h 564"/>
                    <a:gd name="T22" fmla="*/ 6 w 103"/>
                    <a:gd name="T23" fmla="*/ 282 h 564"/>
                    <a:gd name="T24" fmla="*/ 4 w 103"/>
                    <a:gd name="T25" fmla="*/ 282 h 564"/>
                    <a:gd name="T26" fmla="*/ 2 w 103"/>
                    <a:gd name="T27" fmla="*/ 280 h 564"/>
                    <a:gd name="T28" fmla="*/ 1 w 103"/>
                    <a:gd name="T29" fmla="*/ 277 h 564"/>
                    <a:gd name="T30" fmla="*/ 0 w 103"/>
                    <a:gd name="T31" fmla="*/ 274 h 564"/>
                    <a:gd name="T32" fmla="*/ 0 w 103"/>
                    <a:gd name="T33" fmla="*/ 9 h 564"/>
                    <a:gd name="T34" fmla="*/ 1 w 103"/>
                    <a:gd name="T35" fmla="*/ 5 h 564"/>
                    <a:gd name="T36" fmla="*/ 2 w 103"/>
                    <a:gd name="T37" fmla="*/ 2 h 564"/>
                    <a:gd name="T38" fmla="*/ 4 w 103"/>
                    <a:gd name="T39" fmla="*/ 1 h 564"/>
                    <a:gd name="T40" fmla="*/ 6 w 103"/>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564"/>
                    <a:gd name="T65" fmla="*/ 103 w 103"/>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564">
                      <a:moveTo>
                        <a:pt x="12" y="0"/>
                      </a:moveTo>
                      <a:lnTo>
                        <a:pt x="90" y="0"/>
                      </a:lnTo>
                      <a:lnTo>
                        <a:pt x="95" y="1"/>
                      </a:lnTo>
                      <a:lnTo>
                        <a:pt x="100" y="5"/>
                      </a:lnTo>
                      <a:lnTo>
                        <a:pt x="102" y="10"/>
                      </a:lnTo>
                      <a:lnTo>
                        <a:pt x="103" y="17"/>
                      </a:lnTo>
                      <a:lnTo>
                        <a:pt x="103" y="547"/>
                      </a:lnTo>
                      <a:lnTo>
                        <a:pt x="102" y="553"/>
                      </a:lnTo>
                      <a:lnTo>
                        <a:pt x="100" y="559"/>
                      </a:lnTo>
                      <a:lnTo>
                        <a:pt x="95" y="563"/>
                      </a:lnTo>
                      <a:lnTo>
                        <a:pt x="90" y="564"/>
                      </a:lnTo>
                      <a:lnTo>
                        <a:pt x="12" y="564"/>
                      </a:lnTo>
                      <a:lnTo>
                        <a:pt x="8" y="563"/>
                      </a:lnTo>
                      <a:lnTo>
                        <a:pt x="3" y="559"/>
                      </a:lnTo>
                      <a:lnTo>
                        <a:pt x="1" y="553"/>
                      </a:lnTo>
                      <a:lnTo>
                        <a:pt x="0" y="547"/>
                      </a:lnTo>
                      <a:lnTo>
                        <a:pt x="0" y="17"/>
                      </a:lnTo>
                      <a:lnTo>
                        <a:pt x="1" y="10"/>
                      </a:lnTo>
                      <a:lnTo>
                        <a:pt x="3" y="5"/>
                      </a:lnTo>
                      <a:lnTo>
                        <a:pt x="8" y="1"/>
                      </a:lnTo>
                      <a:lnTo>
                        <a:pt x="12"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7" name="Freeform 1566">
                  <a:extLst>
                    <a:ext uri="{FF2B5EF4-FFF2-40B4-BE49-F238E27FC236}">
                      <a16:creationId xmlns:a16="http://schemas.microsoft.com/office/drawing/2014/main" xmlns="" id="{3A0B7DA4-739E-4DA6-9845-671B05C6DAE5}"/>
                    </a:ext>
                  </a:extLst>
                </p:cNvPr>
                <p:cNvSpPr>
                  <a:spLocks/>
                </p:cNvSpPr>
                <p:nvPr/>
              </p:nvSpPr>
              <p:spPr bwMode="auto">
                <a:xfrm>
                  <a:off x="4864" y="3417"/>
                  <a:ext cx="52" cy="282"/>
                </a:xfrm>
                <a:custGeom>
                  <a:avLst/>
                  <a:gdLst>
                    <a:gd name="T0" fmla="*/ 6 w 103"/>
                    <a:gd name="T1" fmla="*/ 0 h 564"/>
                    <a:gd name="T2" fmla="*/ 45 w 103"/>
                    <a:gd name="T3" fmla="*/ 0 h 564"/>
                    <a:gd name="T4" fmla="*/ 45 w 103"/>
                    <a:gd name="T5" fmla="*/ 0 h 564"/>
                    <a:gd name="T6" fmla="*/ 48 w 103"/>
                    <a:gd name="T7" fmla="*/ 1 h 564"/>
                    <a:gd name="T8" fmla="*/ 50 w 103"/>
                    <a:gd name="T9" fmla="*/ 2 h 564"/>
                    <a:gd name="T10" fmla="*/ 51 w 103"/>
                    <a:gd name="T11" fmla="*/ 5 h 564"/>
                    <a:gd name="T12" fmla="*/ 52 w 103"/>
                    <a:gd name="T13" fmla="*/ 9 h 564"/>
                    <a:gd name="T14" fmla="*/ 52 w 103"/>
                    <a:gd name="T15" fmla="*/ 274 h 564"/>
                    <a:gd name="T16" fmla="*/ 52 w 103"/>
                    <a:gd name="T17" fmla="*/ 274 h 564"/>
                    <a:gd name="T18" fmla="*/ 51 w 103"/>
                    <a:gd name="T19" fmla="*/ 277 h 564"/>
                    <a:gd name="T20" fmla="*/ 50 w 103"/>
                    <a:gd name="T21" fmla="*/ 280 h 564"/>
                    <a:gd name="T22" fmla="*/ 48 w 103"/>
                    <a:gd name="T23" fmla="*/ 282 h 564"/>
                    <a:gd name="T24" fmla="*/ 45 w 103"/>
                    <a:gd name="T25" fmla="*/ 282 h 564"/>
                    <a:gd name="T26" fmla="*/ 6 w 103"/>
                    <a:gd name="T27" fmla="*/ 282 h 564"/>
                    <a:gd name="T28" fmla="*/ 6 w 103"/>
                    <a:gd name="T29" fmla="*/ 282 h 564"/>
                    <a:gd name="T30" fmla="*/ 4 w 103"/>
                    <a:gd name="T31" fmla="*/ 282 h 564"/>
                    <a:gd name="T32" fmla="*/ 2 w 103"/>
                    <a:gd name="T33" fmla="*/ 280 h 564"/>
                    <a:gd name="T34" fmla="*/ 1 w 103"/>
                    <a:gd name="T35" fmla="*/ 277 h 564"/>
                    <a:gd name="T36" fmla="*/ 0 w 103"/>
                    <a:gd name="T37" fmla="*/ 274 h 564"/>
                    <a:gd name="T38" fmla="*/ 0 w 103"/>
                    <a:gd name="T39" fmla="*/ 9 h 564"/>
                    <a:gd name="T40" fmla="*/ 0 w 103"/>
                    <a:gd name="T41" fmla="*/ 9 h 564"/>
                    <a:gd name="T42" fmla="*/ 1 w 103"/>
                    <a:gd name="T43" fmla="*/ 5 h 564"/>
                    <a:gd name="T44" fmla="*/ 2 w 103"/>
                    <a:gd name="T45" fmla="*/ 2 h 564"/>
                    <a:gd name="T46" fmla="*/ 4 w 103"/>
                    <a:gd name="T47" fmla="*/ 1 h 564"/>
                    <a:gd name="T48" fmla="*/ 6 w 103"/>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64"/>
                    <a:gd name="T77" fmla="*/ 103 w 103"/>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64">
                      <a:moveTo>
                        <a:pt x="12" y="0"/>
                      </a:moveTo>
                      <a:lnTo>
                        <a:pt x="90" y="0"/>
                      </a:lnTo>
                      <a:lnTo>
                        <a:pt x="95" y="1"/>
                      </a:lnTo>
                      <a:lnTo>
                        <a:pt x="100" y="5"/>
                      </a:lnTo>
                      <a:lnTo>
                        <a:pt x="102" y="10"/>
                      </a:lnTo>
                      <a:lnTo>
                        <a:pt x="103" y="17"/>
                      </a:lnTo>
                      <a:lnTo>
                        <a:pt x="103" y="547"/>
                      </a:lnTo>
                      <a:lnTo>
                        <a:pt x="102" y="553"/>
                      </a:lnTo>
                      <a:lnTo>
                        <a:pt x="100" y="559"/>
                      </a:lnTo>
                      <a:lnTo>
                        <a:pt x="95" y="563"/>
                      </a:lnTo>
                      <a:lnTo>
                        <a:pt x="90" y="564"/>
                      </a:lnTo>
                      <a:lnTo>
                        <a:pt x="12" y="564"/>
                      </a:lnTo>
                      <a:lnTo>
                        <a:pt x="8" y="563"/>
                      </a:lnTo>
                      <a:lnTo>
                        <a:pt x="3" y="559"/>
                      </a:lnTo>
                      <a:lnTo>
                        <a:pt x="1" y="553"/>
                      </a:lnTo>
                      <a:lnTo>
                        <a:pt x="0" y="547"/>
                      </a:lnTo>
                      <a:lnTo>
                        <a:pt x="0" y="17"/>
                      </a:lnTo>
                      <a:lnTo>
                        <a:pt x="1" y="10"/>
                      </a:lnTo>
                      <a:lnTo>
                        <a:pt x="3" y="5"/>
                      </a:lnTo>
                      <a:lnTo>
                        <a:pt x="8"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8" name="Rectangle 1567">
                  <a:extLst>
                    <a:ext uri="{FF2B5EF4-FFF2-40B4-BE49-F238E27FC236}">
                      <a16:creationId xmlns:a16="http://schemas.microsoft.com/office/drawing/2014/main" xmlns="" id="{208BB8D7-F1A7-4BEC-B6AE-790FAF2193F0}"/>
                    </a:ext>
                  </a:extLst>
                </p:cNvPr>
                <p:cNvSpPr>
                  <a:spLocks noChangeArrowheads="1"/>
                </p:cNvSpPr>
                <p:nvPr/>
              </p:nvSpPr>
              <p:spPr bwMode="auto">
                <a:xfrm>
                  <a:off x="4864"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9" name="Rectangle 1568">
                  <a:extLst>
                    <a:ext uri="{FF2B5EF4-FFF2-40B4-BE49-F238E27FC236}">
                      <a16:creationId xmlns:a16="http://schemas.microsoft.com/office/drawing/2014/main" xmlns="" id="{EB585AC4-B904-4316-9020-2FEE2B57AEE3}"/>
                    </a:ext>
                  </a:extLst>
                </p:cNvPr>
                <p:cNvSpPr>
                  <a:spLocks noChangeArrowheads="1"/>
                </p:cNvSpPr>
                <p:nvPr/>
              </p:nvSpPr>
              <p:spPr bwMode="auto">
                <a:xfrm>
                  <a:off x="4864"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0" name="Freeform 1569">
                  <a:extLst>
                    <a:ext uri="{FF2B5EF4-FFF2-40B4-BE49-F238E27FC236}">
                      <a16:creationId xmlns:a16="http://schemas.microsoft.com/office/drawing/2014/main" xmlns="" id="{B04256E0-B384-40A5-A87C-665222C7CE8A}"/>
                    </a:ext>
                  </a:extLst>
                </p:cNvPr>
                <p:cNvSpPr>
                  <a:spLocks/>
                </p:cNvSpPr>
                <p:nvPr/>
              </p:nvSpPr>
              <p:spPr bwMode="auto">
                <a:xfrm>
                  <a:off x="4867" y="342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1" name="Freeform 1570">
                  <a:extLst>
                    <a:ext uri="{FF2B5EF4-FFF2-40B4-BE49-F238E27FC236}">
                      <a16:creationId xmlns:a16="http://schemas.microsoft.com/office/drawing/2014/main" xmlns="" id="{B128BB67-DE9C-4F9F-B7D8-5C2D9E3474D3}"/>
                    </a:ext>
                  </a:extLst>
                </p:cNvPr>
                <p:cNvSpPr>
                  <a:spLocks/>
                </p:cNvSpPr>
                <p:nvPr/>
              </p:nvSpPr>
              <p:spPr bwMode="auto">
                <a:xfrm>
                  <a:off x="4867" y="342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2" name="Freeform 1571">
                  <a:extLst>
                    <a:ext uri="{FF2B5EF4-FFF2-40B4-BE49-F238E27FC236}">
                      <a16:creationId xmlns:a16="http://schemas.microsoft.com/office/drawing/2014/main" xmlns="" id="{201C3EB8-6CAF-49F2-A695-2580429AB3A0}"/>
                    </a:ext>
                  </a:extLst>
                </p:cNvPr>
                <p:cNvSpPr>
                  <a:spLocks/>
                </p:cNvSpPr>
                <p:nvPr/>
              </p:nvSpPr>
              <p:spPr bwMode="auto">
                <a:xfrm>
                  <a:off x="4867" y="3435"/>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3" name="Freeform 1572">
                  <a:extLst>
                    <a:ext uri="{FF2B5EF4-FFF2-40B4-BE49-F238E27FC236}">
                      <a16:creationId xmlns:a16="http://schemas.microsoft.com/office/drawing/2014/main" xmlns="" id="{5ABFC211-55FD-407D-BA17-919A2CE2279B}"/>
                    </a:ext>
                  </a:extLst>
                </p:cNvPr>
                <p:cNvSpPr>
                  <a:spLocks/>
                </p:cNvSpPr>
                <p:nvPr/>
              </p:nvSpPr>
              <p:spPr bwMode="auto">
                <a:xfrm>
                  <a:off x="4867" y="3435"/>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4" name="Freeform 1573">
                  <a:extLst>
                    <a:ext uri="{FF2B5EF4-FFF2-40B4-BE49-F238E27FC236}">
                      <a16:creationId xmlns:a16="http://schemas.microsoft.com/office/drawing/2014/main" xmlns="" id="{67113AB2-FFD1-46F6-BD4E-BDBF6906A600}"/>
                    </a:ext>
                  </a:extLst>
                </p:cNvPr>
                <p:cNvSpPr>
                  <a:spLocks/>
                </p:cNvSpPr>
                <p:nvPr/>
              </p:nvSpPr>
              <p:spPr bwMode="auto">
                <a:xfrm>
                  <a:off x="4867" y="344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5" name="Freeform 1574">
                  <a:extLst>
                    <a:ext uri="{FF2B5EF4-FFF2-40B4-BE49-F238E27FC236}">
                      <a16:creationId xmlns:a16="http://schemas.microsoft.com/office/drawing/2014/main" xmlns="" id="{F088E4B6-C23E-48D1-A844-2CFA64D8E1FD}"/>
                    </a:ext>
                  </a:extLst>
                </p:cNvPr>
                <p:cNvSpPr>
                  <a:spLocks/>
                </p:cNvSpPr>
                <p:nvPr/>
              </p:nvSpPr>
              <p:spPr bwMode="auto">
                <a:xfrm>
                  <a:off x="4867" y="344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6" name="Freeform 1575">
                  <a:extLst>
                    <a:ext uri="{FF2B5EF4-FFF2-40B4-BE49-F238E27FC236}">
                      <a16:creationId xmlns:a16="http://schemas.microsoft.com/office/drawing/2014/main" xmlns="" id="{CA24FD15-4CE1-4648-AD43-3D07372581F4}"/>
                    </a:ext>
                  </a:extLst>
                </p:cNvPr>
                <p:cNvSpPr>
                  <a:spLocks/>
                </p:cNvSpPr>
                <p:nvPr/>
              </p:nvSpPr>
              <p:spPr bwMode="auto">
                <a:xfrm>
                  <a:off x="4867" y="345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7" name="Freeform 1576">
                  <a:extLst>
                    <a:ext uri="{FF2B5EF4-FFF2-40B4-BE49-F238E27FC236}">
                      <a16:creationId xmlns:a16="http://schemas.microsoft.com/office/drawing/2014/main" xmlns="" id="{8811060B-B59C-4A72-B70F-C00A3C51609C}"/>
                    </a:ext>
                  </a:extLst>
                </p:cNvPr>
                <p:cNvSpPr>
                  <a:spLocks/>
                </p:cNvSpPr>
                <p:nvPr/>
              </p:nvSpPr>
              <p:spPr bwMode="auto">
                <a:xfrm>
                  <a:off x="4867" y="345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8" name="Freeform 1577">
                  <a:extLst>
                    <a:ext uri="{FF2B5EF4-FFF2-40B4-BE49-F238E27FC236}">
                      <a16:creationId xmlns:a16="http://schemas.microsoft.com/office/drawing/2014/main" xmlns="" id="{CB477C23-CC5B-49E6-BCE5-4726B55D7B09}"/>
                    </a:ext>
                  </a:extLst>
                </p:cNvPr>
                <p:cNvSpPr>
                  <a:spLocks/>
                </p:cNvSpPr>
                <p:nvPr/>
              </p:nvSpPr>
              <p:spPr bwMode="auto">
                <a:xfrm>
                  <a:off x="4867" y="3465"/>
                  <a:ext cx="6" cy="6"/>
                </a:xfrm>
                <a:custGeom>
                  <a:avLst/>
                  <a:gdLst>
                    <a:gd name="T0" fmla="*/ 3 w 10"/>
                    <a:gd name="T1" fmla="*/ 0 h 11"/>
                    <a:gd name="T2" fmla="*/ 4 w 10"/>
                    <a:gd name="T3" fmla="*/ 1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9" name="Freeform 1578">
                  <a:extLst>
                    <a:ext uri="{FF2B5EF4-FFF2-40B4-BE49-F238E27FC236}">
                      <a16:creationId xmlns:a16="http://schemas.microsoft.com/office/drawing/2014/main" xmlns="" id="{95E24B67-4DAB-4E41-AD13-D3DC4B96AA54}"/>
                    </a:ext>
                  </a:extLst>
                </p:cNvPr>
                <p:cNvSpPr>
                  <a:spLocks/>
                </p:cNvSpPr>
                <p:nvPr/>
              </p:nvSpPr>
              <p:spPr bwMode="auto">
                <a:xfrm>
                  <a:off x="4867" y="3465"/>
                  <a:ext cx="6" cy="6"/>
                </a:xfrm>
                <a:custGeom>
                  <a:avLst/>
                  <a:gdLst>
                    <a:gd name="T0" fmla="*/ 3 w 10"/>
                    <a:gd name="T1" fmla="*/ 0 h 11"/>
                    <a:gd name="T2" fmla="*/ 3 w 10"/>
                    <a:gd name="T3" fmla="*/ 0 h 11"/>
                    <a:gd name="T4" fmla="*/ 4 w 10"/>
                    <a:gd name="T5" fmla="*/ 1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0" name="Freeform 1579">
                  <a:extLst>
                    <a:ext uri="{FF2B5EF4-FFF2-40B4-BE49-F238E27FC236}">
                      <a16:creationId xmlns:a16="http://schemas.microsoft.com/office/drawing/2014/main" xmlns="" id="{F1FA9C63-0C31-49C2-8CE7-ADA17E84D5D8}"/>
                    </a:ext>
                  </a:extLst>
                </p:cNvPr>
                <p:cNvSpPr>
                  <a:spLocks/>
                </p:cNvSpPr>
                <p:nvPr/>
              </p:nvSpPr>
              <p:spPr bwMode="auto">
                <a:xfrm>
                  <a:off x="4867" y="3475"/>
                  <a:ext cx="6" cy="6"/>
                </a:xfrm>
                <a:custGeom>
                  <a:avLst/>
                  <a:gdLst>
                    <a:gd name="T0" fmla="*/ 3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6"/>
                      </a:lnTo>
                      <a:lnTo>
                        <a:pt x="10" y="9"/>
                      </a:lnTo>
                      <a:lnTo>
                        <a:pt x="9" y="11"/>
                      </a:lnTo>
                      <a:lnTo>
                        <a:pt x="7" y="12"/>
                      </a:lnTo>
                      <a:lnTo>
                        <a:pt x="5" y="12"/>
                      </a:lnTo>
                      <a:lnTo>
                        <a:pt x="3" y="12"/>
                      </a:lnTo>
                      <a:lnTo>
                        <a:pt x="1" y="11"/>
                      </a:lnTo>
                      <a:lnTo>
                        <a:pt x="0" y="9"/>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1" name="Freeform 1580">
                  <a:extLst>
                    <a:ext uri="{FF2B5EF4-FFF2-40B4-BE49-F238E27FC236}">
                      <a16:creationId xmlns:a16="http://schemas.microsoft.com/office/drawing/2014/main" xmlns="" id="{58D5C502-E584-46D3-B5BC-449B18CCCAEB}"/>
                    </a:ext>
                  </a:extLst>
                </p:cNvPr>
                <p:cNvSpPr>
                  <a:spLocks/>
                </p:cNvSpPr>
                <p:nvPr/>
              </p:nvSpPr>
              <p:spPr bwMode="auto">
                <a:xfrm>
                  <a:off x="4867" y="3475"/>
                  <a:ext cx="6" cy="6"/>
                </a:xfrm>
                <a:custGeom>
                  <a:avLst/>
                  <a:gdLst>
                    <a:gd name="T0" fmla="*/ 3 w 10"/>
                    <a:gd name="T1" fmla="*/ 0 h 12"/>
                    <a:gd name="T2" fmla="*/ 3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6"/>
                      </a:lnTo>
                      <a:lnTo>
                        <a:pt x="10" y="9"/>
                      </a:lnTo>
                      <a:lnTo>
                        <a:pt x="9" y="11"/>
                      </a:lnTo>
                      <a:lnTo>
                        <a:pt x="7" y="12"/>
                      </a:lnTo>
                      <a:lnTo>
                        <a:pt x="5" y="12"/>
                      </a:lnTo>
                      <a:lnTo>
                        <a:pt x="3" y="12"/>
                      </a:lnTo>
                      <a:lnTo>
                        <a:pt x="1" y="11"/>
                      </a:lnTo>
                      <a:lnTo>
                        <a:pt x="0" y="9"/>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2" name="Freeform 1581">
                  <a:extLst>
                    <a:ext uri="{FF2B5EF4-FFF2-40B4-BE49-F238E27FC236}">
                      <a16:creationId xmlns:a16="http://schemas.microsoft.com/office/drawing/2014/main" xmlns="" id="{B7F6F934-5EF6-494A-9A98-0F96315EAE46}"/>
                    </a:ext>
                  </a:extLst>
                </p:cNvPr>
                <p:cNvSpPr>
                  <a:spLocks/>
                </p:cNvSpPr>
                <p:nvPr/>
              </p:nvSpPr>
              <p:spPr bwMode="auto">
                <a:xfrm>
                  <a:off x="4867" y="3485"/>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3"/>
                      </a:lnTo>
                      <a:lnTo>
                        <a:pt x="10" y="5"/>
                      </a:lnTo>
                      <a:lnTo>
                        <a:pt x="10" y="7"/>
                      </a:lnTo>
                      <a:lnTo>
                        <a:pt x="10" y="9"/>
                      </a:lnTo>
                      <a:lnTo>
                        <a:pt x="9" y="11"/>
                      </a:lnTo>
                      <a:lnTo>
                        <a:pt x="7" y="12"/>
                      </a:lnTo>
                      <a:lnTo>
                        <a:pt x="5" y="13"/>
                      </a:lnTo>
                      <a:lnTo>
                        <a:pt x="3" y="12"/>
                      </a:lnTo>
                      <a:lnTo>
                        <a:pt x="1" y="11"/>
                      </a:lnTo>
                      <a:lnTo>
                        <a:pt x="0" y="9"/>
                      </a:lnTo>
                      <a:lnTo>
                        <a:pt x="0" y="7"/>
                      </a:lnTo>
                      <a:lnTo>
                        <a:pt x="0" y="5"/>
                      </a:lnTo>
                      <a:lnTo>
                        <a:pt x="1" y="3"/>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3" name="Freeform 1582">
                  <a:extLst>
                    <a:ext uri="{FF2B5EF4-FFF2-40B4-BE49-F238E27FC236}">
                      <a16:creationId xmlns:a16="http://schemas.microsoft.com/office/drawing/2014/main" xmlns="" id="{C3127069-9533-4C53-B8EB-09CA00F5EFF3}"/>
                    </a:ext>
                  </a:extLst>
                </p:cNvPr>
                <p:cNvSpPr>
                  <a:spLocks/>
                </p:cNvSpPr>
                <p:nvPr/>
              </p:nvSpPr>
              <p:spPr bwMode="auto">
                <a:xfrm>
                  <a:off x="4867" y="3485"/>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3"/>
                      </a:lnTo>
                      <a:lnTo>
                        <a:pt x="10" y="5"/>
                      </a:lnTo>
                      <a:lnTo>
                        <a:pt x="10" y="7"/>
                      </a:lnTo>
                      <a:lnTo>
                        <a:pt x="10" y="9"/>
                      </a:lnTo>
                      <a:lnTo>
                        <a:pt x="9" y="11"/>
                      </a:lnTo>
                      <a:lnTo>
                        <a:pt x="7" y="12"/>
                      </a:lnTo>
                      <a:lnTo>
                        <a:pt x="5" y="13"/>
                      </a:lnTo>
                      <a:lnTo>
                        <a:pt x="3" y="12"/>
                      </a:lnTo>
                      <a:lnTo>
                        <a:pt x="1" y="11"/>
                      </a:lnTo>
                      <a:lnTo>
                        <a:pt x="0" y="9"/>
                      </a:lnTo>
                      <a:lnTo>
                        <a:pt x="0" y="7"/>
                      </a:lnTo>
                      <a:lnTo>
                        <a:pt x="0" y="5"/>
                      </a:lnTo>
                      <a:lnTo>
                        <a:pt x="1" y="3"/>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4" name="Freeform 1583">
                  <a:extLst>
                    <a:ext uri="{FF2B5EF4-FFF2-40B4-BE49-F238E27FC236}">
                      <a16:creationId xmlns:a16="http://schemas.microsoft.com/office/drawing/2014/main" xmlns="" id="{745646A6-3AEC-47CF-9D42-0023C9328643}"/>
                    </a:ext>
                  </a:extLst>
                </p:cNvPr>
                <p:cNvSpPr>
                  <a:spLocks/>
                </p:cNvSpPr>
                <p:nvPr/>
              </p:nvSpPr>
              <p:spPr bwMode="auto">
                <a:xfrm>
                  <a:off x="4867" y="3495"/>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5" name="Freeform 1584">
                  <a:extLst>
                    <a:ext uri="{FF2B5EF4-FFF2-40B4-BE49-F238E27FC236}">
                      <a16:creationId xmlns:a16="http://schemas.microsoft.com/office/drawing/2014/main" xmlns="" id="{6CD74C2C-446B-4AE0-894E-14A94834D5FA}"/>
                    </a:ext>
                  </a:extLst>
                </p:cNvPr>
                <p:cNvSpPr>
                  <a:spLocks/>
                </p:cNvSpPr>
                <p:nvPr/>
              </p:nvSpPr>
              <p:spPr bwMode="auto">
                <a:xfrm>
                  <a:off x="4867" y="3495"/>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6" name="Freeform 1585">
                  <a:extLst>
                    <a:ext uri="{FF2B5EF4-FFF2-40B4-BE49-F238E27FC236}">
                      <a16:creationId xmlns:a16="http://schemas.microsoft.com/office/drawing/2014/main" xmlns="" id="{C8D262A6-59CA-487A-A08A-84CAC81359AF}"/>
                    </a:ext>
                  </a:extLst>
                </p:cNvPr>
                <p:cNvSpPr>
                  <a:spLocks/>
                </p:cNvSpPr>
                <p:nvPr/>
              </p:nvSpPr>
              <p:spPr bwMode="auto">
                <a:xfrm>
                  <a:off x="4868" y="350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2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7"/>
                      </a:lnTo>
                      <a:lnTo>
                        <a:pt x="10" y="9"/>
                      </a:lnTo>
                      <a:lnTo>
                        <a:pt x="9" y="11"/>
                      </a:lnTo>
                      <a:lnTo>
                        <a:pt x="7"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7" name="Freeform 1586">
                  <a:extLst>
                    <a:ext uri="{FF2B5EF4-FFF2-40B4-BE49-F238E27FC236}">
                      <a16:creationId xmlns:a16="http://schemas.microsoft.com/office/drawing/2014/main" xmlns="" id="{70CD042C-8BCD-4C1B-81C9-F391BB73F201}"/>
                    </a:ext>
                  </a:extLst>
                </p:cNvPr>
                <p:cNvSpPr>
                  <a:spLocks/>
                </p:cNvSpPr>
                <p:nvPr/>
              </p:nvSpPr>
              <p:spPr bwMode="auto">
                <a:xfrm>
                  <a:off x="4868" y="350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2 w 10"/>
                    <a:gd name="T21" fmla="*/ 6 h 12"/>
                    <a:gd name="T22" fmla="*/ 2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7"/>
                      </a:lnTo>
                      <a:lnTo>
                        <a:pt x="10" y="9"/>
                      </a:lnTo>
                      <a:lnTo>
                        <a:pt x="9" y="11"/>
                      </a:lnTo>
                      <a:lnTo>
                        <a:pt x="7"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8" name="Freeform 1587">
                  <a:extLst>
                    <a:ext uri="{FF2B5EF4-FFF2-40B4-BE49-F238E27FC236}">
                      <a16:creationId xmlns:a16="http://schemas.microsoft.com/office/drawing/2014/main" xmlns="" id="{6E59F3AF-900A-4919-90B6-4543814F50C9}"/>
                    </a:ext>
                  </a:extLst>
                </p:cNvPr>
                <p:cNvSpPr>
                  <a:spLocks/>
                </p:cNvSpPr>
                <p:nvPr/>
              </p:nvSpPr>
              <p:spPr bwMode="auto">
                <a:xfrm>
                  <a:off x="4868" y="351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9"/>
                      </a:lnTo>
                      <a:lnTo>
                        <a:pt x="7"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9" name="Freeform 1588">
                  <a:extLst>
                    <a:ext uri="{FF2B5EF4-FFF2-40B4-BE49-F238E27FC236}">
                      <a16:creationId xmlns:a16="http://schemas.microsoft.com/office/drawing/2014/main" xmlns="" id="{C86BB9E9-7371-49E9-8A22-950411924F8E}"/>
                    </a:ext>
                  </a:extLst>
                </p:cNvPr>
                <p:cNvSpPr>
                  <a:spLocks/>
                </p:cNvSpPr>
                <p:nvPr/>
              </p:nvSpPr>
              <p:spPr bwMode="auto">
                <a:xfrm>
                  <a:off x="4868" y="351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9"/>
                      </a:lnTo>
                      <a:lnTo>
                        <a:pt x="7"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0" name="Freeform 1589">
                  <a:extLst>
                    <a:ext uri="{FF2B5EF4-FFF2-40B4-BE49-F238E27FC236}">
                      <a16:creationId xmlns:a16="http://schemas.microsoft.com/office/drawing/2014/main" xmlns="" id="{C34BCB00-55EA-4B20-9117-8790AA56E804}"/>
                    </a:ext>
                  </a:extLst>
                </p:cNvPr>
                <p:cNvSpPr>
                  <a:spLocks/>
                </p:cNvSpPr>
                <p:nvPr/>
              </p:nvSpPr>
              <p:spPr bwMode="auto">
                <a:xfrm>
                  <a:off x="4868" y="352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1" name="Freeform 1590">
                  <a:extLst>
                    <a:ext uri="{FF2B5EF4-FFF2-40B4-BE49-F238E27FC236}">
                      <a16:creationId xmlns:a16="http://schemas.microsoft.com/office/drawing/2014/main" xmlns="" id="{CFFB1E3B-C99C-47FB-8F6A-3B339119354A}"/>
                    </a:ext>
                  </a:extLst>
                </p:cNvPr>
                <p:cNvSpPr>
                  <a:spLocks/>
                </p:cNvSpPr>
                <p:nvPr/>
              </p:nvSpPr>
              <p:spPr bwMode="auto">
                <a:xfrm>
                  <a:off x="4868" y="352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2" name="Freeform 1591">
                  <a:extLst>
                    <a:ext uri="{FF2B5EF4-FFF2-40B4-BE49-F238E27FC236}">
                      <a16:creationId xmlns:a16="http://schemas.microsoft.com/office/drawing/2014/main" xmlns="" id="{C5FEB4E4-ECEE-42FD-8BCA-DB234969051B}"/>
                    </a:ext>
                  </a:extLst>
                </p:cNvPr>
                <p:cNvSpPr>
                  <a:spLocks/>
                </p:cNvSpPr>
                <p:nvPr/>
              </p:nvSpPr>
              <p:spPr bwMode="auto">
                <a:xfrm>
                  <a:off x="4868" y="3535"/>
                  <a:ext cx="5" cy="6"/>
                </a:xfrm>
                <a:custGeom>
                  <a:avLst/>
                  <a:gdLst>
                    <a:gd name="T0" fmla="*/ 2 w 10"/>
                    <a:gd name="T1" fmla="*/ 0 h 11"/>
                    <a:gd name="T2" fmla="*/ 3 w 10"/>
                    <a:gd name="T3" fmla="*/ 1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2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1 h 11"/>
                    <a:gd name="T32" fmla="*/ 2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4" y="0"/>
                      </a:moveTo>
                      <a:lnTo>
                        <a:pt x="7" y="1"/>
                      </a:lnTo>
                      <a:lnTo>
                        <a:pt x="9" y="2"/>
                      </a:lnTo>
                      <a:lnTo>
                        <a:pt x="10" y="4"/>
                      </a:lnTo>
                      <a:lnTo>
                        <a:pt x="10" y="6"/>
                      </a:lnTo>
                      <a:lnTo>
                        <a:pt x="10" y="8"/>
                      </a:lnTo>
                      <a:lnTo>
                        <a:pt x="9" y="10"/>
                      </a:lnTo>
                      <a:lnTo>
                        <a:pt x="7"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3" name="Freeform 1592">
                  <a:extLst>
                    <a:ext uri="{FF2B5EF4-FFF2-40B4-BE49-F238E27FC236}">
                      <a16:creationId xmlns:a16="http://schemas.microsoft.com/office/drawing/2014/main" xmlns="" id="{181DBF78-039C-4CD0-86A0-809165E9C4C8}"/>
                    </a:ext>
                  </a:extLst>
                </p:cNvPr>
                <p:cNvSpPr>
                  <a:spLocks/>
                </p:cNvSpPr>
                <p:nvPr/>
              </p:nvSpPr>
              <p:spPr bwMode="auto">
                <a:xfrm>
                  <a:off x="4868" y="3535"/>
                  <a:ext cx="5" cy="6"/>
                </a:xfrm>
                <a:custGeom>
                  <a:avLst/>
                  <a:gdLst>
                    <a:gd name="T0" fmla="*/ 2 w 10"/>
                    <a:gd name="T1" fmla="*/ 0 h 11"/>
                    <a:gd name="T2" fmla="*/ 2 w 10"/>
                    <a:gd name="T3" fmla="*/ 0 h 11"/>
                    <a:gd name="T4" fmla="*/ 3 w 10"/>
                    <a:gd name="T5" fmla="*/ 1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2 w 10"/>
                    <a:gd name="T21" fmla="*/ 6 h 11"/>
                    <a:gd name="T22" fmla="*/ 2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1 h 11"/>
                    <a:gd name="T40" fmla="*/ 2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4" y="0"/>
                      </a:moveTo>
                      <a:lnTo>
                        <a:pt x="4" y="0"/>
                      </a:lnTo>
                      <a:lnTo>
                        <a:pt x="7" y="1"/>
                      </a:lnTo>
                      <a:lnTo>
                        <a:pt x="9" y="2"/>
                      </a:lnTo>
                      <a:lnTo>
                        <a:pt x="10" y="4"/>
                      </a:lnTo>
                      <a:lnTo>
                        <a:pt x="10" y="6"/>
                      </a:lnTo>
                      <a:lnTo>
                        <a:pt x="10" y="8"/>
                      </a:lnTo>
                      <a:lnTo>
                        <a:pt x="9" y="10"/>
                      </a:lnTo>
                      <a:lnTo>
                        <a:pt x="7"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4" name="Freeform 1593">
                  <a:extLst>
                    <a:ext uri="{FF2B5EF4-FFF2-40B4-BE49-F238E27FC236}">
                      <a16:creationId xmlns:a16="http://schemas.microsoft.com/office/drawing/2014/main" xmlns="" id="{B32B961E-F693-42DB-A060-C2694BEDFC59}"/>
                    </a:ext>
                  </a:extLst>
                </p:cNvPr>
                <p:cNvSpPr>
                  <a:spLocks/>
                </p:cNvSpPr>
                <p:nvPr/>
              </p:nvSpPr>
              <p:spPr bwMode="auto">
                <a:xfrm>
                  <a:off x="4868" y="3544"/>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5" name="Freeform 1594">
                  <a:extLst>
                    <a:ext uri="{FF2B5EF4-FFF2-40B4-BE49-F238E27FC236}">
                      <a16:creationId xmlns:a16="http://schemas.microsoft.com/office/drawing/2014/main" xmlns="" id="{9AD2022C-EDDD-462A-903B-5ABC8508C413}"/>
                    </a:ext>
                  </a:extLst>
                </p:cNvPr>
                <p:cNvSpPr>
                  <a:spLocks/>
                </p:cNvSpPr>
                <p:nvPr/>
              </p:nvSpPr>
              <p:spPr bwMode="auto">
                <a:xfrm>
                  <a:off x="4868" y="3544"/>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6" name="Freeform 1595">
                  <a:extLst>
                    <a:ext uri="{FF2B5EF4-FFF2-40B4-BE49-F238E27FC236}">
                      <a16:creationId xmlns:a16="http://schemas.microsoft.com/office/drawing/2014/main" xmlns="" id="{0CDAEF62-297E-494C-BB29-FCB89AAF595D}"/>
                    </a:ext>
                  </a:extLst>
                </p:cNvPr>
                <p:cNvSpPr>
                  <a:spLocks/>
                </p:cNvSpPr>
                <p:nvPr/>
              </p:nvSpPr>
              <p:spPr bwMode="auto">
                <a:xfrm>
                  <a:off x="4868" y="355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7" name="Freeform 1596">
                  <a:extLst>
                    <a:ext uri="{FF2B5EF4-FFF2-40B4-BE49-F238E27FC236}">
                      <a16:creationId xmlns:a16="http://schemas.microsoft.com/office/drawing/2014/main" xmlns="" id="{55D21323-0DDD-40E2-8CC9-48589C68932D}"/>
                    </a:ext>
                  </a:extLst>
                </p:cNvPr>
                <p:cNvSpPr>
                  <a:spLocks/>
                </p:cNvSpPr>
                <p:nvPr/>
              </p:nvSpPr>
              <p:spPr bwMode="auto">
                <a:xfrm>
                  <a:off x="4868" y="355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8" name="Freeform 1597">
                  <a:extLst>
                    <a:ext uri="{FF2B5EF4-FFF2-40B4-BE49-F238E27FC236}">
                      <a16:creationId xmlns:a16="http://schemas.microsoft.com/office/drawing/2014/main" xmlns="" id="{3CFB12B3-DB67-46BA-B839-CDFE8CE9965D}"/>
                    </a:ext>
                  </a:extLst>
                </p:cNvPr>
                <p:cNvSpPr>
                  <a:spLocks/>
                </p:cNvSpPr>
                <p:nvPr/>
              </p:nvSpPr>
              <p:spPr bwMode="auto">
                <a:xfrm>
                  <a:off x="4868" y="356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9" name="Freeform 1598">
                  <a:extLst>
                    <a:ext uri="{FF2B5EF4-FFF2-40B4-BE49-F238E27FC236}">
                      <a16:creationId xmlns:a16="http://schemas.microsoft.com/office/drawing/2014/main" xmlns="" id="{54EB5EC3-1D6E-40DD-9F77-AF0048F93760}"/>
                    </a:ext>
                  </a:extLst>
                </p:cNvPr>
                <p:cNvSpPr>
                  <a:spLocks/>
                </p:cNvSpPr>
                <p:nvPr/>
              </p:nvSpPr>
              <p:spPr bwMode="auto">
                <a:xfrm>
                  <a:off x="4868" y="356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0" name="Freeform 1599">
                  <a:extLst>
                    <a:ext uri="{FF2B5EF4-FFF2-40B4-BE49-F238E27FC236}">
                      <a16:creationId xmlns:a16="http://schemas.microsoft.com/office/drawing/2014/main" xmlns="" id="{69CCCC16-3E7C-4775-9FB0-26393DC15F31}"/>
                    </a:ext>
                  </a:extLst>
                </p:cNvPr>
                <p:cNvSpPr>
                  <a:spLocks/>
                </p:cNvSpPr>
                <p:nvPr/>
              </p:nvSpPr>
              <p:spPr bwMode="auto">
                <a:xfrm>
                  <a:off x="4868" y="3574"/>
                  <a:ext cx="5" cy="7"/>
                </a:xfrm>
                <a:custGeom>
                  <a:avLst/>
                  <a:gdLst>
                    <a:gd name="T0" fmla="*/ 3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7"/>
                      </a:lnTo>
                      <a:lnTo>
                        <a:pt x="10" y="9"/>
                      </a:lnTo>
                      <a:lnTo>
                        <a:pt x="9" y="11"/>
                      </a:lnTo>
                      <a:lnTo>
                        <a:pt x="7" y="12"/>
                      </a:lnTo>
                      <a:lnTo>
                        <a:pt x="6" y="13"/>
                      </a:lnTo>
                      <a:lnTo>
                        <a:pt x="3" y="12"/>
                      </a:lnTo>
                      <a:lnTo>
                        <a:pt x="1" y="11"/>
                      </a:lnTo>
                      <a:lnTo>
                        <a:pt x="0" y="9"/>
                      </a:lnTo>
                      <a:lnTo>
                        <a:pt x="0" y="7"/>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1" name="Freeform 1600">
                  <a:extLst>
                    <a:ext uri="{FF2B5EF4-FFF2-40B4-BE49-F238E27FC236}">
                      <a16:creationId xmlns:a16="http://schemas.microsoft.com/office/drawing/2014/main" xmlns="" id="{3912FD11-CA76-49D2-8DE0-2175EAB80838}"/>
                    </a:ext>
                  </a:extLst>
                </p:cNvPr>
                <p:cNvSpPr>
                  <a:spLocks/>
                </p:cNvSpPr>
                <p:nvPr/>
              </p:nvSpPr>
              <p:spPr bwMode="auto">
                <a:xfrm>
                  <a:off x="4868" y="3574"/>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7"/>
                      </a:lnTo>
                      <a:lnTo>
                        <a:pt x="10" y="9"/>
                      </a:lnTo>
                      <a:lnTo>
                        <a:pt x="9" y="11"/>
                      </a:lnTo>
                      <a:lnTo>
                        <a:pt x="7" y="12"/>
                      </a:lnTo>
                      <a:lnTo>
                        <a:pt x="6" y="13"/>
                      </a:lnTo>
                      <a:lnTo>
                        <a:pt x="3" y="12"/>
                      </a:lnTo>
                      <a:lnTo>
                        <a:pt x="1" y="11"/>
                      </a:lnTo>
                      <a:lnTo>
                        <a:pt x="0" y="9"/>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2" name="Freeform 1601">
                  <a:extLst>
                    <a:ext uri="{FF2B5EF4-FFF2-40B4-BE49-F238E27FC236}">
                      <a16:creationId xmlns:a16="http://schemas.microsoft.com/office/drawing/2014/main" xmlns="" id="{74FB32DA-D693-4383-98D2-2CA84C7E5750}"/>
                    </a:ext>
                  </a:extLst>
                </p:cNvPr>
                <p:cNvSpPr>
                  <a:spLocks/>
                </p:cNvSpPr>
                <p:nvPr/>
              </p:nvSpPr>
              <p:spPr bwMode="auto">
                <a:xfrm>
                  <a:off x="4868" y="3585"/>
                  <a:ext cx="6" cy="7"/>
                </a:xfrm>
                <a:custGeom>
                  <a:avLst/>
                  <a:gdLst>
                    <a:gd name="T0" fmla="*/ 3 w 11"/>
                    <a:gd name="T1" fmla="*/ 0 h 13"/>
                    <a:gd name="T2" fmla="*/ 4 w 11"/>
                    <a:gd name="T3" fmla="*/ 1 h 13"/>
                    <a:gd name="T4" fmla="*/ 5 w 11"/>
                    <a:gd name="T5" fmla="*/ 1 h 13"/>
                    <a:gd name="T6" fmla="*/ 6 w 11"/>
                    <a:gd name="T7" fmla="*/ 2 h 13"/>
                    <a:gd name="T8" fmla="*/ 6 w 11"/>
                    <a:gd name="T9" fmla="*/ 3 h 13"/>
                    <a:gd name="T10" fmla="*/ 6 w 11"/>
                    <a:gd name="T11" fmla="*/ 4 h 13"/>
                    <a:gd name="T12" fmla="*/ 5 w 11"/>
                    <a:gd name="T13" fmla="*/ 6 h 13"/>
                    <a:gd name="T14" fmla="*/ 4 w 11"/>
                    <a:gd name="T15" fmla="*/ 6 h 13"/>
                    <a:gd name="T16" fmla="*/ 3 w 11"/>
                    <a:gd name="T17" fmla="*/ 7 h 13"/>
                    <a:gd name="T18" fmla="*/ 2 w 11"/>
                    <a:gd name="T19" fmla="*/ 6 h 13"/>
                    <a:gd name="T20" fmla="*/ 1 w 11"/>
                    <a:gd name="T21" fmla="*/ 6 h 13"/>
                    <a:gd name="T22" fmla="*/ 0 w 11"/>
                    <a:gd name="T23" fmla="*/ 4 h 13"/>
                    <a:gd name="T24" fmla="*/ 0 w 11"/>
                    <a:gd name="T25" fmla="*/ 3 h 13"/>
                    <a:gd name="T26" fmla="*/ 0 w 11"/>
                    <a:gd name="T27" fmla="*/ 2 h 13"/>
                    <a:gd name="T28" fmla="*/ 1 w 11"/>
                    <a:gd name="T29" fmla="*/ 1 h 13"/>
                    <a:gd name="T30" fmla="*/ 2 w 11"/>
                    <a:gd name="T31" fmla="*/ 1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6"/>
                      </a:lnTo>
                      <a:lnTo>
                        <a:pt x="11"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3" name="Freeform 1602">
                  <a:extLst>
                    <a:ext uri="{FF2B5EF4-FFF2-40B4-BE49-F238E27FC236}">
                      <a16:creationId xmlns:a16="http://schemas.microsoft.com/office/drawing/2014/main" xmlns="" id="{7E27667C-FCDE-482D-B759-77CD733E3A96}"/>
                    </a:ext>
                  </a:extLst>
                </p:cNvPr>
                <p:cNvSpPr>
                  <a:spLocks/>
                </p:cNvSpPr>
                <p:nvPr/>
              </p:nvSpPr>
              <p:spPr bwMode="auto">
                <a:xfrm>
                  <a:off x="4868" y="3585"/>
                  <a:ext cx="6" cy="7"/>
                </a:xfrm>
                <a:custGeom>
                  <a:avLst/>
                  <a:gdLst>
                    <a:gd name="T0" fmla="*/ 3 w 11"/>
                    <a:gd name="T1" fmla="*/ 0 h 13"/>
                    <a:gd name="T2" fmla="*/ 3 w 11"/>
                    <a:gd name="T3" fmla="*/ 0 h 13"/>
                    <a:gd name="T4" fmla="*/ 4 w 11"/>
                    <a:gd name="T5" fmla="*/ 1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6 h 13"/>
                    <a:gd name="T18" fmla="*/ 4 w 11"/>
                    <a:gd name="T19" fmla="*/ 6 h 13"/>
                    <a:gd name="T20" fmla="*/ 3 w 11"/>
                    <a:gd name="T21" fmla="*/ 7 h 13"/>
                    <a:gd name="T22" fmla="*/ 3 w 11"/>
                    <a:gd name="T23" fmla="*/ 7 h 13"/>
                    <a:gd name="T24" fmla="*/ 2 w 11"/>
                    <a:gd name="T25" fmla="*/ 6 h 13"/>
                    <a:gd name="T26" fmla="*/ 1 w 11"/>
                    <a:gd name="T27" fmla="*/ 6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1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6"/>
                      </a:lnTo>
                      <a:lnTo>
                        <a:pt x="11"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4" name="Freeform 1603">
                  <a:extLst>
                    <a:ext uri="{FF2B5EF4-FFF2-40B4-BE49-F238E27FC236}">
                      <a16:creationId xmlns:a16="http://schemas.microsoft.com/office/drawing/2014/main" xmlns="" id="{9BCDF8EF-F735-4754-ADE2-21693741FC69}"/>
                    </a:ext>
                  </a:extLst>
                </p:cNvPr>
                <p:cNvSpPr>
                  <a:spLocks/>
                </p:cNvSpPr>
                <p:nvPr/>
              </p:nvSpPr>
              <p:spPr bwMode="auto">
                <a:xfrm>
                  <a:off x="4868" y="3596"/>
                  <a:ext cx="6" cy="6"/>
                </a:xfrm>
                <a:custGeom>
                  <a:avLst/>
                  <a:gdLst>
                    <a:gd name="T0" fmla="*/ 3 w 11"/>
                    <a:gd name="T1" fmla="*/ 0 h 12"/>
                    <a:gd name="T2" fmla="*/ 4 w 11"/>
                    <a:gd name="T3" fmla="*/ 1 h 12"/>
                    <a:gd name="T4" fmla="*/ 5 w 11"/>
                    <a:gd name="T5" fmla="*/ 1 h 12"/>
                    <a:gd name="T6" fmla="*/ 6 w 11"/>
                    <a:gd name="T7" fmla="*/ 3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3 h 12"/>
                    <a:gd name="T28" fmla="*/ 1 w 11"/>
                    <a:gd name="T29" fmla="*/ 1 h 12"/>
                    <a:gd name="T30" fmla="*/ 2 w 11"/>
                    <a:gd name="T31" fmla="*/ 1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1"/>
                      </a:lnTo>
                      <a:lnTo>
                        <a:pt x="9" y="2"/>
                      </a:lnTo>
                      <a:lnTo>
                        <a:pt x="11" y="5"/>
                      </a:lnTo>
                      <a:lnTo>
                        <a:pt x="11" y="7"/>
                      </a:lnTo>
                      <a:lnTo>
                        <a:pt x="11" y="9"/>
                      </a:lnTo>
                      <a:lnTo>
                        <a:pt x="9" y="11"/>
                      </a:lnTo>
                      <a:lnTo>
                        <a:pt x="7" y="12"/>
                      </a:lnTo>
                      <a:lnTo>
                        <a:pt x="5" y="12"/>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5" name="Freeform 1604">
                  <a:extLst>
                    <a:ext uri="{FF2B5EF4-FFF2-40B4-BE49-F238E27FC236}">
                      <a16:creationId xmlns:a16="http://schemas.microsoft.com/office/drawing/2014/main" xmlns="" id="{FDA300D9-E23C-4B4B-A3E7-F10660C232DE}"/>
                    </a:ext>
                  </a:extLst>
                </p:cNvPr>
                <p:cNvSpPr>
                  <a:spLocks/>
                </p:cNvSpPr>
                <p:nvPr/>
              </p:nvSpPr>
              <p:spPr bwMode="auto">
                <a:xfrm>
                  <a:off x="4868" y="3596"/>
                  <a:ext cx="6" cy="6"/>
                </a:xfrm>
                <a:custGeom>
                  <a:avLst/>
                  <a:gdLst>
                    <a:gd name="T0" fmla="*/ 3 w 11"/>
                    <a:gd name="T1" fmla="*/ 0 h 12"/>
                    <a:gd name="T2" fmla="*/ 3 w 11"/>
                    <a:gd name="T3" fmla="*/ 0 h 12"/>
                    <a:gd name="T4" fmla="*/ 4 w 11"/>
                    <a:gd name="T5" fmla="*/ 1 h 12"/>
                    <a:gd name="T6" fmla="*/ 5 w 11"/>
                    <a:gd name="T7" fmla="*/ 1 h 12"/>
                    <a:gd name="T8" fmla="*/ 6 w 11"/>
                    <a:gd name="T9" fmla="*/ 3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3 h 12"/>
                    <a:gd name="T36" fmla="*/ 1 w 11"/>
                    <a:gd name="T37" fmla="*/ 1 h 12"/>
                    <a:gd name="T38" fmla="*/ 2 w 11"/>
                    <a:gd name="T39" fmla="*/ 1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1"/>
                      </a:lnTo>
                      <a:lnTo>
                        <a:pt x="9" y="2"/>
                      </a:lnTo>
                      <a:lnTo>
                        <a:pt x="11" y="5"/>
                      </a:lnTo>
                      <a:lnTo>
                        <a:pt x="11" y="7"/>
                      </a:lnTo>
                      <a:lnTo>
                        <a:pt x="11" y="9"/>
                      </a:lnTo>
                      <a:lnTo>
                        <a:pt x="9" y="11"/>
                      </a:lnTo>
                      <a:lnTo>
                        <a:pt x="7" y="12"/>
                      </a:lnTo>
                      <a:lnTo>
                        <a:pt x="5" y="12"/>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6" name="Freeform 1605">
                  <a:extLst>
                    <a:ext uri="{FF2B5EF4-FFF2-40B4-BE49-F238E27FC236}">
                      <a16:creationId xmlns:a16="http://schemas.microsoft.com/office/drawing/2014/main" xmlns="" id="{E8DF2D20-5312-4165-9FF2-C9BB17726B32}"/>
                    </a:ext>
                  </a:extLst>
                </p:cNvPr>
                <p:cNvSpPr>
                  <a:spLocks/>
                </p:cNvSpPr>
                <p:nvPr/>
              </p:nvSpPr>
              <p:spPr bwMode="auto">
                <a:xfrm>
                  <a:off x="4868" y="360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3 h 12"/>
                    <a:gd name="T12" fmla="*/ 5 w 11"/>
                    <a:gd name="T13" fmla="*/ 5 h 12"/>
                    <a:gd name="T14" fmla="*/ 4 w 11"/>
                    <a:gd name="T15" fmla="*/ 5 h 12"/>
                    <a:gd name="T16" fmla="*/ 3 w 11"/>
                    <a:gd name="T17" fmla="*/ 6 h 12"/>
                    <a:gd name="T18" fmla="*/ 2 w 11"/>
                    <a:gd name="T19" fmla="*/ 5 h 12"/>
                    <a:gd name="T20" fmla="*/ 1 w 11"/>
                    <a:gd name="T21" fmla="*/ 5 h 12"/>
                    <a:gd name="T22" fmla="*/ 0 w 11"/>
                    <a:gd name="T23" fmla="*/ 3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7"/>
                      </a:lnTo>
                      <a:lnTo>
                        <a:pt x="9" y="9"/>
                      </a:lnTo>
                      <a:lnTo>
                        <a:pt x="7" y="10"/>
                      </a:lnTo>
                      <a:lnTo>
                        <a:pt x="5" y="12"/>
                      </a:lnTo>
                      <a:lnTo>
                        <a:pt x="3" y="10"/>
                      </a:lnTo>
                      <a:lnTo>
                        <a:pt x="1" y="9"/>
                      </a:lnTo>
                      <a:lnTo>
                        <a:pt x="0" y="7"/>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7" name="Freeform 1606">
                  <a:extLst>
                    <a:ext uri="{FF2B5EF4-FFF2-40B4-BE49-F238E27FC236}">
                      <a16:creationId xmlns:a16="http://schemas.microsoft.com/office/drawing/2014/main" xmlns="" id="{6AF848FD-326D-4060-8E24-4F8CFB6EF0D6}"/>
                    </a:ext>
                  </a:extLst>
                </p:cNvPr>
                <p:cNvSpPr>
                  <a:spLocks/>
                </p:cNvSpPr>
                <p:nvPr/>
              </p:nvSpPr>
              <p:spPr bwMode="auto">
                <a:xfrm>
                  <a:off x="4868" y="360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3 h 12"/>
                    <a:gd name="T16" fmla="*/ 5 w 11"/>
                    <a:gd name="T17" fmla="*/ 5 h 12"/>
                    <a:gd name="T18" fmla="*/ 4 w 11"/>
                    <a:gd name="T19" fmla="*/ 5 h 12"/>
                    <a:gd name="T20" fmla="*/ 3 w 11"/>
                    <a:gd name="T21" fmla="*/ 6 h 12"/>
                    <a:gd name="T22" fmla="*/ 3 w 11"/>
                    <a:gd name="T23" fmla="*/ 6 h 12"/>
                    <a:gd name="T24" fmla="*/ 2 w 11"/>
                    <a:gd name="T25" fmla="*/ 5 h 12"/>
                    <a:gd name="T26" fmla="*/ 1 w 11"/>
                    <a:gd name="T27" fmla="*/ 5 h 12"/>
                    <a:gd name="T28" fmla="*/ 0 w 11"/>
                    <a:gd name="T29" fmla="*/ 3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7"/>
                      </a:lnTo>
                      <a:lnTo>
                        <a:pt x="9" y="9"/>
                      </a:lnTo>
                      <a:lnTo>
                        <a:pt x="7" y="10"/>
                      </a:lnTo>
                      <a:lnTo>
                        <a:pt x="5" y="12"/>
                      </a:lnTo>
                      <a:lnTo>
                        <a:pt x="3" y="10"/>
                      </a:lnTo>
                      <a:lnTo>
                        <a:pt x="1" y="9"/>
                      </a:lnTo>
                      <a:lnTo>
                        <a:pt x="0" y="7"/>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8" name="Freeform 1607">
                  <a:extLst>
                    <a:ext uri="{FF2B5EF4-FFF2-40B4-BE49-F238E27FC236}">
                      <a16:creationId xmlns:a16="http://schemas.microsoft.com/office/drawing/2014/main" xmlns="" id="{EEB82AD9-C32D-4AB4-8C5C-F778F597D881}"/>
                    </a:ext>
                  </a:extLst>
                </p:cNvPr>
                <p:cNvSpPr>
                  <a:spLocks/>
                </p:cNvSpPr>
                <p:nvPr/>
              </p:nvSpPr>
              <p:spPr bwMode="auto">
                <a:xfrm>
                  <a:off x="4868" y="3616"/>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7"/>
                      </a:lnTo>
                      <a:lnTo>
                        <a:pt x="11"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9" name="Freeform 1608">
                  <a:extLst>
                    <a:ext uri="{FF2B5EF4-FFF2-40B4-BE49-F238E27FC236}">
                      <a16:creationId xmlns:a16="http://schemas.microsoft.com/office/drawing/2014/main" xmlns="" id="{E24ABFCD-154D-4C8C-86A8-8A8E26B6A6FA}"/>
                    </a:ext>
                  </a:extLst>
                </p:cNvPr>
                <p:cNvSpPr>
                  <a:spLocks/>
                </p:cNvSpPr>
                <p:nvPr/>
              </p:nvSpPr>
              <p:spPr bwMode="auto">
                <a:xfrm>
                  <a:off x="4868" y="3616"/>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7"/>
                      </a:lnTo>
                      <a:lnTo>
                        <a:pt x="11"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0" name="Freeform 1609">
                  <a:extLst>
                    <a:ext uri="{FF2B5EF4-FFF2-40B4-BE49-F238E27FC236}">
                      <a16:creationId xmlns:a16="http://schemas.microsoft.com/office/drawing/2014/main" xmlns="" id="{1595B1CA-3A04-49BE-BE61-A09804C1C2FD}"/>
                    </a:ext>
                  </a:extLst>
                </p:cNvPr>
                <p:cNvSpPr>
                  <a:spLocks/>
                </p:cNvSpPr>
                <p:nvPr/>
              </p:nvSpPr>
              <p:spPr bwMode="auto">
                <a:xfrm>
                  <a:off x="4869" y="3626"/>
                  <a:ext cx="5" cy="6"/>
                </a:xfrm>
                <a:custGeom>
                  <a:avLst/>
                  <a:gdLst>
                    <a:gd name="T0" fmla="*/ 3 w 10"/>
                    <a:gd name="T1" fmla="*/ 0 h 11"/>
                    <a:gd name="T2" fmla="*/ 3 w 10"/>
                    <a:gd name="T3" fmla="*/ 0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1" name="Freeform 1610">
                  <a:extLst>
                    <a:ext uri="{FF2B5EF4-FFF2-40B4-BE49-F238E27FC236}">
                      <a16:creationId xmlns:a16="http://schemas.microsoft.com/office/drawing/2014/main" xmlns="" id="{F3E005E3-ECD4-4B55-9B21-A4FA8E1DFAAF}"/>
                    </a:ext>
                  </a:extLst>
                </p:cNvPr>
                <p:cNvSpPr>
                  <a:spLocks/>
                </p:cNvSpPr>
                <p:nvPr/>
              </p:nvSpPr>
              <p:spPr bwMode="auto">
                <a:xfrm>
                  <a:off x="4869" y="3626"/>
                  <a:ext cx="5" cy="6"/>
                </a:xfrm>
                <a:custGeom>
                  <a:avLst/>
                  <a:gdLst>
                    <a:gd name="T0" fmla="*/ 3 w 10"/>
                    <a:gd name="T1" fmla="*/ 0 h 11"/>
                    <a:gd name="T2" fmla="*/ 3 w 10"/>
                    <a:gd name="T3" fmla="*/ 0 h 11"/>
                    <a:gd name="T4" fmla="*/ 3 w 10"/>
                    <a:gd name="T5" fmla="*/ 0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2" name="Freeform 1611">
                  <a:extLst>
                    <a:ext uri="{FF2B5EF4-FFF2-40B4-BE49-F238E27FC236}">
                      <a16:creationId xmlns:a16="http://schemas.microsoft.com/office/drawing/2014/main" xmlns="" id="{012AE1D0-853B-42F2-8F36-92D009C9E8CA}"/>
                    </a:ext>
                  </a:extLst>
                </p:cNvPr>
                <p:cNvSpPr>
                  <a:spLocks/>
                </p:cNvSpPr>
                <p:nvPr/>
              </p:nvSpPr>
              <p:spPr bwMode="auto">
                <a:xfrm>
                  <a:off x="4869" y="3635"/>
                  <a:ext cx="5" cy="7"/>
                </a:xfrm>
                <a:custGeom>
                  <a:avLst/>
                  <a:gdLst>
                    <a:gd name="T0" fmla="*/ 3 w 10"/>
                    <a:gd name="T1" fmla="*/ 0 h 13"/>
                    <a:gd name="T2" fmla="*/ 3 w 10"/>
                    <a:gd name="T3" fmla="*/ 1 h 13"/>
                    <a:gd name="T4" fmla="*/ 4 w 10"/>
                    <a:gd name="T5" fmla="*/ 1 h 13"/>
                    <a:gd name="T6" fmla="*/ 5 w 10"/>
                    <a:gd name="T7" fmla="*/ 2 h 13"/>
                    <a:gd name="T8" fmla="*/ 5 w 10"/>
                    <a:gd name="T9" fmla="*/ 3 h 13"/>
                    <a:gd name="T10" fmla="*/ 5 w 10"/>
                    <a:gd name="T11" fmla="*/ 5 h 13"/>
                    <a:gd name="T12" fmla="*/ 4 w 10"/>
                    <a:gd name="T13" fmla="*/ 6 h 13"/>
                    <a:gd name="T14" fmla="*/ 3 w 10"/>
                    <a:gd name="T15" fmla="*/ 6 h 13"/>
                    <a:gd name="T16" fmla="*/ 3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3" name="Freeform 1612">
                  <a:extLst>
                    <a:ext uri="{FF2B5EF4-FFF2-40B4-BE49-F238E27FC236}">
                      <a16:creationId xmlns:a16="http://schemas.microsoft.com/office/drawing/2014/main" xmlns="" id="{B9FC86B7-BEBC-4750-A234-ED5B03D57960}"/>
                    </a:ext>
                  </a:extLst>
                </p:cNvPr>
                <p:cNvSpPr>
                  <a:spLocks/>
                </p:cNvSpPr>
                <p:nvPr/>
              </p:nvSpPr>
              <p:spPr bwMode="auto">
                <a:xfrm>
                  <a:off x="4869" y="3635"/>
                  <a:ext cx="5" cy="7"/>
                </a:xfrm>
                <a:custGeom>
                  <a:avLst/>
                  <a:gdLst>
                    <a:gd name="T0" fmla="*/ 3 w 10"/>
                    <a:gd name="T1" fmla="*/ 0 h 13"/>
                    <a:gd name="T2" fmla="*/ 3 w 10"/>
                    <a:gd name="T3" fmla="*/ 0 h 13"/>
                    <a:gd name="T4" fmla="*/ 3 w 10"/>
                    <a:gd name="T5" fmla="*/ 1 h 13"/>
                    <a:gd name="T6" fmla="*/ 4 w 10"/>
                    <a:gd name="T7" fmla="*/ 1 h 13"/>
                    <a:gd name="T8" fmla="*/ 5 w 10"/>
                    <a:gd name="T9" fmla="*/ 2 h 13"/>
                    <a:gd name="T10" fmla="*/ 5 w 10"/>
                    <a:gd name="T11" fmla="*/ 3 h 13"/>
                    <a:gd name="T12" fmla="*/ 5 w 10"/>
                    <a:gd name="T13" fmla="*/ 3 h 13"/>
                    <a:gd name="T14" fmla="*/ 5 w 10"/>
                    <a:gd name="T15" fmla="*/ 5 h 13"/>
                    <a:gd name="T16" fmla="*/ 4 w 10"/>
                    <a:gd name="T17" fmla="*/ 6 h 13"/>
                    <a:gd name="T18" fmla="*/ 3 w 10"/>
                    <a:gd name="T19" fmla="*/ 6 h 13"/>
                    <a:gd name="T20" fmla="*/ 3 w 10"/>
                    <a:gd name="T21" fmla="*/ 7 h 13"/>
                    <a:gd name="T22" fmla="*/ 3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4" name="Freeform 1613">
                  <a:extLst>
                    <a:ext uri="{FF2B5EF4-FFF2-40B4-BE49-F238E27FC236}">
                      <a16:creationId xmlns:a16="http://schemas.microsoft.com/office/drawing/2014/main" xmlns="" id="{58716B94-5F88-4C6E-B01C-DFE25F40B672}"/>
                    </a:ext>
                  </a:extLst>
                </p:cNvPr>
                <p:cNvSpPr>
                  <a:spLocks/>
                </p:cNvSpPr>
                <p:nvPr/>
              </p:nvSpPr>
              <p:spPr bwMode="auto">
                <a:xfrm>
                  <a:off x="4869" y="364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5" name="Freeform 1614">
                  <a:extLst>
                    <a:ext uri="{FF2B5EF4-FFF2-40B4-BE49-F238E27FC236}">
                      <a16:creationId xmlns:a16="http://schemas.microsoft.com/office/drawing/2014/main" xmlns="" id="{7F9B8A2E-2C20-4BAF-8477-92FBE7318F35}"/>
                    </a:ext>
                  </a:extLst>
                </p:cNvPr>
                <p:cNvSpPr>
                  <a:spLocks/>
                </p:cNvSpPr>
                <p:nvPr/>
              </p:nvSpPr>
              <p:spPr bwMode="auto">
                <a:xfrm>
                  <a:off x="4869" y="364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6" name="Freeform 1615">
                  <a:extLst>
                    <a:ext uri="{FF2B5EF4-FFF2-40B4-BE49-F238E27FC236}">
                      <a16:creationId xmlns:a16="http://schemas.microsoft.com/office/drawing/2014/main" xmlns="" id="{083B180B-68B7-4B04-8C4C-63BA348065BD}"/>
                    </a:ext>
                  </a:extLst>
                </p:cNvPr>
                <p:cNvSpPr>
                  <a:spLocks/>
                </p:cNvSpPr>
                <p:nvPr/>
              </p:nvSpPr>
              <p:spPr bwMode="auto">
                <a:xfrm>
                  <a:off x="4869" y="365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4 h 12"/>
                    <a:gd name="T12" fmla="*/ 4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7" name="Freeform 1616">
                  <a:extLst>
                    <a:ext uri="{FF2B5EF4-FFF2-40B4-BE49-F238E27FC236}">
                      <a16:creationId xmlns:a16="http://schemas.microsoft.com/office/drawing/2014/main" xmlns="" id="{878F7AA2-29A9-42A2-B541-5DBE5BC3BD33}"/>
                    </a:ext>
                  </a:extLst>
                </p:cNvPr>
                <p:cNvSpPr>
                  <a:spLocks/>
                </p:cNvSpPr>
                <p:nvPr/>
              </p:nvSpPr>
              <p:spPr bwMode="auto">
                <a:xfrm>
                  <a:off x="4869" y="365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4 h 12"/>
                    <a:gd name="T16" fmla="*/ 4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8" name="Rectangle 1617">
                  <a:extLst>
                    <a:ext uri="{FF2B5EF4-FFF2-40B4-BE49-F238E27FC236}">
                      <a16:creationId xmlns:a16="http://schemas.microsoft.com/office/drawing/2014/main" xmlns="" id="{D06DEA00-461D-45B9-9BE5-805783679A73}"/>
                    </a:ext>
                  </a:extLst>
                </p:cNvPr>
                <p:cNvSpPr>
                  <a:spLocks noChangeArrowheads="1"/>
                </p:cNvSpPr>
                <p:nvPr/>
              </p:nvSpPr>
              <p:spPr bwMode="auto">
                <a:xfrm>
                  <a:off x="4893"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9" name="Rectangle 1618">
                  <a:extLst>
                    <a:ext uri="{FF2B5EF4-FFF2-40B4-BE49-F238E27FC236}">
                      <a16:creationId xmlns:a16="http://schemas.microsoft.com/office/drawing/2014/main" xmlns="" id="{6CD522E4-D19C-4547-8776-54E3A85DDF41}"/>
                    </a:ext>
                  </a:extLst>
                </p:cNvPr>
                <p:cNvSpPr>
                  <a:spLocks noChangeArrowheads="1"/>
                </p:cNvSpPr>
                <p:nvPr/>
              </p:nvSpPr>
              <p:spPr bwMode="auto">
                <a:xfrm>
                  <a:off x="4893"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0" name="Freeform 1619">
                  <a:extLst>
                    <a:ext uri="{FF2B5EF4-FFF2-40B4-BE49-F238E27FC236}">
                      <a16:creationId xmlns:a16="http://schemas.microsoft.com/office/drawing/2014/main" xmlns="" id="{03678EF0-9762-49D4-AF51-D00DF7FF996C}"/>
                    </a:ext>
                  </a:extLst>
                </p:cNvPr>
                <p:cNvSpPr>
                  <a:spLocks/>
                </p:cNvSpPr>
                <p:nvPr/>
              </p:nvSpPr>
              <p:spPr bwMode="auto">
                <a:xfrm>
                  <a:off x="4898" y="3426"/>
                  <a:ext cx="12" cy="8"/>
                </a:xfrm>
                <a:custGeom>
                  <a:avLst/>
                  <a:gdLst>
                    <a:gd name="T0" fmla="*/ 6 w 22"/>
                    <a:gd name="T1" fmla="*/ 0 h 15"/>
                    <a:gd name="T2" fmla="*/ 8 w 22"/>
                    <a:gd name="T3" fmla="*/ 1 h 15"/>
                    <a:gd name="T4" fmla="*/ 10 w 22"/>
                    <a:gd name="T5" fmla="*/ 1 h 15"/>
                    <a:gd name="T6" fmla="*/ 11 w 22"/>
                    <a:gd name="T7" fmla="*/ 2 h 15"/>
                    <a:gd name="T8" fmla="*/ 12 w 22"/>
                    <a:gd name="T9" fmla="*/ 4 h 15"/>
                    <a:gd name="T10" fmla="*/ 11 w 22"/>
                    <a:gd name="T11" fmla="*/ 6 h 15"/>
                    <a:gd name="T12" fmla="*/ 10 w 22"/>
                    <a:gd name="T13" fmla="*/ 7 h 15"/>
                    <a:gd name="T14" fmla="*/ 8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3" y="13"/>
                      </a:lnTo>
                      <a:lnTo>
                        <a:pt x="1" y="11"/>
                      </a:lnTo>
                      <a:lnTo>
                        <a:pt x="0" y="8"/>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1" name="Freeform 1620">
                  <a:extLst>
                    <a:ext uri="{FF2B5EF4-FFF2-40B4-BE49-F238E27FC236}">
                      <a16:creationId xmlns:a16="http://schemas.microsoft.com/office/drawing/2014/main" xmlns="" id="{2BE5E09E-FE21-413E-9D54-A87D2458CD66}"/>
                    </a:ext>
                  </a:extLst>
                </p:cNvPr>
                <p:cNvSpPr>
                  <a:spLocks/>
                </p:cNvSpPr>
                <p:nvPr/>
              </p:nvSpPr>
              <p:spPr bwMode="auto">
                <a:xfrm>
                  <a:off x="4898" y="3426"/>
                  <a:ext cx="12" cy="8"/>
                </a:xfrm>
                <a:custGeom>
                  <a:avLst/>
                  <a:gdLst>
                    <a:gd name="T0" fmla="*/ 6 w 22"/>
                    <a:gd name="T1" fmla="*/ 0 h 15"/>
                    <a:gd name="T2" fmla="*/ 6 w 22"/>
                    <a:gd name="T3" fmla="*/ 0 h 15"/>
                    <a:gd name="T4" fmla="*/ 8 w 22"/>
                    <a:gd name="T5" fmla="*/ 1 h 15"/>
                    <a:gd name="T6" fmla="*/ 10 w 22"/>
                    <a:gd name="T7" fmla="*/ 1 h 15"/>
                    <a:gd name="T8" fmla="*/ 11 w 22"/>
                    <a:gd name="T9" fmla="*/ 2 h 15"/>
                    <a:gd name="T10" fmla="*/ 12 w 22"/>
                    <a:gd name="T11" fmla="*/ 4 h 15"/>
                    <a:gd name="T12" fmla="*/ 12 w 22"/>
                    <a:gd name="T13" fmla="*/ 4 h 15"/>
                    <a:gd name="T14" fmla="*/ 11 w 22"/>
                    <a:gd name="T15" fmla="*/ 6 h 15"/>
                    <a:gd name="T16" fmla="*/ 10 w 22"/>
                    <a:gd name="T17" fmla="*/ 7 h 15"/>
                    <a:gd name="T18" fmla="*/ 8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3" y="13"/>
                      </a:lnTo>
                      <a:lnTo>
                        <a:pt x="1" y="11"/>
                      </a:lnTo>
                      <a:lnTo>
                        <a:pt x="0" y="8"/>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2" name="Freeform 1621">
                  <a:extLst>
                    <a:ext uri="{FF2B5EF4-FFF2-40B4-BE49-F238E27FC236}">
                      <a16:creationId xmlns:a16="http://schemas.microsoft.com/office/drawing/2014/main" xmlns="" id="{1FFB97B2-D0E6-4FB3-8118-4E6BEA12134B}"/>
                    </a:ext>
                  </a:extLst>
                </p:cNvPr>
                <p:cNvSpPr>
                  <a:spLocks/>
                </p:cNvSpPr>
                <p:nvPr/>
              </p:nvSpPr>
              <p:spPr bwMode="auto">
                <a:xfrm>
                  <a:off x="4898" y="3439"/>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6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6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1"/>
                      </a:lnTo>
                      <a:lnTo>
                        <a:pt x="19" y="12"/>
                      </a:lnTo>
                      <a:lnTo>
                        <a:pt x="15" y="14"/>
                      </a:lnTo>
                      <a:lnTo>
                        <a:pt x="11" y="14"/>
                      </a:lnTo>
                      <a:lnTo>
                        <a:pt x="6" y="14"/>
                      </a:lnTo>
                      <a:lnTo>
                        <a:pt x="3" y="12"/>
                      </a:lnTo>
                      <a:lnTo>
                        <a:pt x="1" y="11"/>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3" name="Freeform 1622">
                  <a:extLst>
                    <a:ext uri="{FF2B5EF4-FFF2-40B4-BE49-F238E27FC236}">
                      <a16:creationId xmlns:a16="http://schemas.microsoft.com/office/drawing/2014/main" xmlns="" id="{5316003A-8197-4A14-9165-6907A794242B}"/>
                    </a:ext>
                  </a:extLst>
                </p:cNvPr>
                <p:cNvSpPr>
                  <a:spLocks/>
                </p:cNvSpPr>
                <p:nvPr/>
              </p:nvSpPr>
              <p:spPr bwMode="auto">
                <a:xfrm>
                  <a:off x="4898" y="3439"/>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6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6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1"/>
                      </a:lnTo>
                      <a:lnTo>
                        <a:pt x="19" y="12"/>
                      </a:lnTo>
                      <a:lnTo>
                        <a:pt x="15" y="14"/>
                      </a:lnTo>
                      <a:lnTo>
                        <a:pt x="11" y="14"/>
                      </a:lnTo>
                      <a:lnTo>
                        <a:pt x="6" y="14"/>
                      </a:lnTo>
                      <a:lnTo>
                        <a:pt x="3" y="12"/>
                      </a:lnTo>
                      <a:lnTo>
                        <a:pt x="1" y="11"/>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4" name="Freeform 1623">
                  <a:extLst>
                    <a:ext uri="{FF2B5EF4-FFF2-40B4-BE49-F238E27FC236}">
                      <a16:creationId xmlns:a16="http://schemas.microsoft.com/office/drawing/2014/main" xmlns="" id="{8D67D171-08C3-4B21-AFDF-316E3A4E501A}"/>
                    </a:ext>
                  </a:extLst>
                </p:cNvPr>
                <p:cNvSpPr>
                  <a:spLocks/>
                </p:cNvSpPr>
                <p:nvPr/>
              </p:nvSpPr>
              <p:spPr bwMode="auto">
                <a:xfrm>
                  <a:off x="4898" y="3453"/>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5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0"/>
                      </a:lnTo>
                      <a:lnTo>
                        <a:pt x="19" y="12"/>
                      </a:lnTo>
                      <a:lnTo>
                        <a:pt x="15" y="13"/>
                      </a:lnTo>
                      <a:lnTo>
                        <a:pt x="11" y="14"/>
                      </a:lnTo>
                      <a:lnTo>
                        <a:pt x="6" y="13"/>
                      </a:lnTo>
                      <a:lnTo>
                        <a:pt x="3" y="12"/>
                      </a:lnTo>
                      <a:lnTo>
                        <a:pt x="1" y="10"/>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5" name="Freeform 1624">
                  <a:extLst>
                    <a:ext uri="{FF2B5EF4-FFF2-40B4-BE49-F238E27FC236}">
                      <a16:creationId xmlns:a16="http://schemas.microsoft.com/office/drawing/2014/main" xmlns="" id="{7531A4BF-2227-4956-911E-E7ED5884FC9B}"/>
                    </a:ext>
                  </a:extLst>
                </p:cNvPr>
                <p:cNvSpPr>
                  <a:spLocks/>
                </p:cNvSpPr>
                <p:nvPr/>
              </p:nvSpPr>
              <p:spPr bwMode="auto">
                <a:xfrm>
                  <a:off x="4898" y="3453"/>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5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0"/>
                      </a:lnTo>
                      <a:lnTo>
                        <a:pt x="19" y="12"/>
                      </a:lnTo>
                      <a:lnTo>
                        <a:pt x="15" y="13"/>
                      </a:lnTo>
                      <a:lnTo>
                        <a:pt x="11" y="14"/>
                      </a:lnTo>
                      <a:lnTo>
                        <a:pt x="6" y="13"/>
                      </a:lnTo>
                      <a:lnTo>
                        <a:pt x="3" y="12"/>
                      </a:lnTo>
                      <a:lnTo>
                        <a:pt x="1" y="10"/>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6" name="Freeform 1625">
                  <a:extLst>
                    <a:ext uri="{FF2B5EF4-FFF2-40B4-BE49-F238E27FC236}">
                      <a16:creationId xmlns:a16="http://schemas.microsoft.com/office/drawing/2014/main" xmlns="" id="{DD0DAF39-C810-4BC4-B576-3A7F233A203C}"/>
                    </a:ext>
                  </a:extLst>
                </p:cNvPr>
                <p:cNvSpPr>
                  <a:spLocks/>
                </p:cNvSpPr>
                <p:nvPr/>
              </p:nvSpPr>
              <p:spPr bwMode="auto">
                <a:xfrm>
                  <a:off x="4898" y="3466"/>
                  <a:ext cx="12" cy="7"/>
                </a:xfrm>
                <a:custGeom>
                  <a:avLst/>
                  <a:gdLst>
                    <a:gd name="T0" fmla="*/ 6 w 22"/>
                    <a:gd name="T1" fmla="*/ 0 h 14"/>
                    <a:gd name="T2" fmla="*/ 8 w 22"/>
                    <a:gd name="T3" fmla="*/ 1 h 14"/>
                    <a:gd name="T4" fmla="*/ 10 w 22"/>
                    <a:gd name="T5" fmla="*/ 1 h 14"/>
                    <a:gd name="T6" fmla="*/ 11 w 22"/>
                    <a:gd name="T7" fmla="*/ 2 h 14"/>
                    <a:gd name="T8" fmla="*/ 12 w 22"/>
                    <a:gd name="T9" fmla="*/ 3 h 14"/>
                    <a:gd name="T10" fmla="*/ 11 w 22"/>
                    <a:gd name="T11" fmla="*/ 5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3" y="12"/>
                      </a:lnTo>
                      <a:lnTo>
                        <a:pt x="1" y="9"/>
                      </a:lnTo>
                      <a:lnTo>
                        <a:pt x="0" y="6"/>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7" name="Freeform 1626">
                  <a:extLst>
                    <a:ext uri="{FF2B5EF4-FFF2-40B4-BE49-F238E27FC236}">
                      <a16:creationId xmlns:a16="http://schemas.microsoft.com/office/drawing/2014/main" xmlns="" id="{FEBA91CD-1421-4684-9E87-CA89D17A3D81}"/>
                    </a:ext>
                  </a:extLst>
                </p:cNvPr>
                <p:cNvSpPr>
                  <a:spLocks/>
                </p:cNvSpPr>
                <p:nvPr/>
              </p:nvSpPr>
              <p:spPr bwMode="auto">
                <a:xfrm>
                  <a:off x="4898" y="3466"/>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3 h 14"/>
                    <a:gd name="T12" fmla="*/ 12 w 22"/>
                    <a:gd name="T13" fmla="*/ 3 h 14"/>
                    <a:gd name="T14" fmla="*/ 11 w 22"/>
                    <a:gd name="T15" fmla="*/ 5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3" y="12"/>
                      </a:lnTo>
                      <a:lnTo>
                        <a:pt x="1" y="9"/>
                      </a:lnTo>
                      <a:lnTo>
                        <a:pt x="0" y="6"/>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8" name="Freeform 1627">
                  <a:extLst>
                    <a:ext uri="{FF2B5EF4-FFF2-40B4-BE49-F238E27FC236}">
                      <a16:creationId xmlns:a16="http://schemas.microsoft.com/office/drawing/2014/main" xmlns="" id="{3CAFEDE5-DD5A-4FE1-981A-206417DDE8DE}"/>
                    </a:ext>
                  </a:extLst>
                </p:cNvPr>
                <p:cNvSpPr>
                  <a:spLocks/>
                </p:cNvSpPr>
                <p:nvPr/>
              </p:nvSpPr>
              <p:spPr bwMode="auto">
                <a:xfrm>
                  <a:off x="4898" y="3479"/>
                  <a:ext cx="12" cy="8"/>
                </a:xfrm>
                <a:custGeom>
                  <a:avLst/>
                  <a:gdLst>
                    <a:gd name="T0" fmla="*/ 6 w 22"/>
                    <a:gd name="T1" fmla="*/ 0 h 15"/>
                    <a:gd name="T2" fmla="*/ 8 w 22"/>
                    <a:gd name="T3" fmla="*/ 1 h 15"/>
                    <a:gd name="T4" fmla="*/ 10 w 22"/>
                    <a:gd name="T5" fmla="*/ 1 h 15"/>
                    <a:gd name="T6" fmla="*/ 11 w 22"/>
                    <a:gd name="T7" fmla="*/ 2 h 15"/>
                    <a:gd name="T8" fmla="*/ 12 w 22"/>
                    <a:gd name="T9" fmla="*/ 4 h 15"/>
                    <a:gd name="T10" fmla="*/ 11 w 22"/>
                    <a:gd name="T11" fmla="*/ 5 h 15"/>
                    <a:gd name="T12" fmla="*/ 10 w 22"/>
                    <a:gd name="T13" fmla="*/ 7 h 15"/>
                    <a:gd name="T14" fmla="*/ 8 w 22"/>
                    <a:gd name="T15" fmla="*/ 7 h 15"/>
                    <a:gd name="T16" fmla="*/ 6 w 22"/>
                    <a:gd name="T17" fmla="*/ 8 h 15"/>
                    <a:gd name="T18" fmla="*/ 3 w 22"/>
                    <a:gd name="T19" fmla="*/ 7 h 15"/>
                    <a:gd name="T20" fmla="*/ 2 w 22"/>
                    <a:gd name="T21" fmla="*/ 7 h 15"/>
                    <a:gd name="T22" fmla="*/ 1 w 22"/>
                    <a:gd name="T23" fmla="*/ 5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7"/>
                      </a:lnTo>
                      <a:lnTo>
                        <a:pt x="21" y="10"/>
                      </a:lnTo>
                      <a:lnTo>
                        <a:pt x="19" y="13"/>
                      </a:lnTo>
                      <a:lnTo>
                        <a:pt x="15" y="14"/>
                      </a:lnTo>
                      <a:lnTo>
                        <a:pt x="11" y="15"/>
                      </a:lnTo>
                      <a:lnTo>
                        <a:pt x="6" y="14"/>
                      </a:lnTo>
                      <a:lnTo>
                        <a:pt x="3" y="13"/>
                      </a:lnTo>
                      <a:lnTo>
                        <a:pt x="1" y="10"/>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9" name="Freeform 1628">
                  <a:extLst>
                    <a:ext uri="{FF2B5EF4-FFF2-40B4-BE49-F238E27FC236}">
                      <a16:creationId xmlns:a16="http://schemas.microsoft.com/office/drawing/2014/main" xmlns="" id="{EC4629E9-F77D-43C1-992E-34AD89EE63E0}"/>
                    </a:ext>
                  </a:extLst>
                </p:cNvPr>
                <p:cNvSpPr>
                  <a:spLocks/>
                </p:cNvSpPr>
                <p:nvPr/>
              </p:nvSpPr>
              <p:spPr bwMode="auto">
                <a:xfrm>
                  <a:off x="4898" y="3479"/>
                  <a:ext cx="12" cy="8"/>
                </a:xfrm>
                <a:custGeom>
                  <a:avLst/>
                  <a:gdLst>
                    <a:gd name="T0" fmla="*/ 6 w 22"/>
                    <a:gd name="T1" fmla="*/ 0 h 15"/>
                    <a:gd name="T2" fmla="*/ 6 w 22"/>
                    <a:gd name="T3" fmla="*/ 0 h 15"/>
                    <a:gd name="T4" fmla="*/ 8 w 22"/>
                    <a:gd name="T5" fmla="*/ 1 h 15"/>
                    <a:gd name="T6" fmla="*/ 10 w 22"/>
                    <a:gd name="T7" fmla="*/ 1 h 15"/>
                    <a:gd name="T8" fmla="*/ 11 w 22"/>
                    <a:gd name="T9" fmla="*/ 2 h 15"/>
                    <a:gd name="T10" fmla="*/ 12 w 22"/>
                    <a:gd name="T11" fmla="*/ 4 h 15"/>
                    <a:gd name="T12" fmla="*/ 12 w 22"/>
                    <a:gd name="T13" fmla="*/ 4 h 15"/>
                    <a:gd name="T14" fmla="*/ 11 w 22"/>
                    <a:gd name="T15" fmla="*/ 5 h 15"/>
                    <a:gd name="T16" fmla="*/ 10 w 22"/>
                    <a:gd name="T17" fmla="*/ 7 h 15"/>
                    <a:gd name="T18" fmla="*/ 8 w 22"/>
                    <a:gd name="T19" fmla="*/ 7 h 15"/>
                    <a:gd name="T20" fmla="*/ 6 w 22"/>
                    <a:gd name="T21" fmla="*/ 8 h 15"/>
                    <a:gd name="T22" fmla="*/ 6 w 22"/>
                    <a:gd name="T23" fmla="*/ 8 h 15"/>
                    <a:gd name="T24" fmla="*/ 3 w 22"/>
                    <a:gd name="T25" fmla="*/ 7 h 15"/>
                    <a:gd name="T26" fmla="*/ 2 w 22"/>
                    <a:gd name="T27" fmla="*/ 7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7"/>
                      </a:lnTo>
                      <a:lnTo>
                        <a:pt x="21" y="10"/>
                      </a:lnTo>
                      <a:lnTo>
                        <a:pt x="19" y="13"/>
                      </a:lnTo>
                      <a:lnTo>
                        <a:pt x="15" y="14"/>
                      </a:lnTo>
                      <a:lnTo>
                        <a:pt x="11" y="15"/>
                      </a:lnTo>
                      <a:lnTo>
                        <a:pt x="6" y="14"/>
                      </a:lnTo>
                      <a:lnTo>
                        <a:pt x="3" y="13"/>
                      </a:lnTo>
                      <a:lnTo>
                        <a:pt x="1" y="10"/>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0" name="Freeform 1629">
                  <a:extLst>
                    <a:ext uri="{FF2B5EF4-FFF2-40B4-BE49-F238E27FC236}">
                      <a16:creationId xmlns:a16="http://schemas.microsoft.com/office/drawing/2014/main" xmlns="" id="{F875B120-72CD-4851-A02E-A1AA05AFCA87}"/>
                    </a:ext>
                  </a:extLst>
                </p:cNvPr>
                <p:cNvSpPr>
                  <a:spLocks/>
                </p:cNvSpPr>
                <p:nvPr/>
              </p:nvSpPr>
              <p:spPr bwMode="auto">
                <a:xfrm>
                  <a:off x="4898" y="3493"/>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5 h 14"/>
                    <a:gd name="T12" fmla="*/ 10 w 22"/>
                    <a:gd name="T13" fmla="*/ 6 h 14"/>
                    <a:gd name="T14" fmla="*/ 8 w 22"/>
                    <a:gd name="T15" fmla="*/ 6 h 14"/>
                    <a:gd name="T16" fmla="*/ 6 w 22"/>
                    <a:gd name="T17" fmla="*/ 7 h 14"/>
                    <a:gd name="T18" fmla="*/ 3 w 22"/>
                    <a:gd name="T19" fmla="*/ 6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9"/>
                      </a:lnTo>
                      <a:lnTo>
                        <a:pt x="19" y="11"/>
                      </a:lnTo>
                      <a:lnTo>
                        <a:pt x="15" y="12"/>
                      </a:lnTo>
                      <a:lnTo>
                        <a:pt x="11" y="14"/>
                      </a:lnTo>
                      <a:lnTo>
                        <a:pt x="6" y="12"/>
                      </a:lnTo>
                      <a:lnTo>
                        <a:pt x="3" y="11"/>
                      </a:lnTo>
                      <a:lnTo>
                        <a:pt x="1" y="9"/>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1" name="Freeform 1630">
                  <a:extLst>
                    <a:ext uri="{FF2B5EF4-FFF2-40B4-BE49-F238E27FC236}">
                      <a16:creationId xmlns:a16="http://schemas.microsoft.com/office/drawing/2014/main" xmlns="" id="{4DA4190B-395E-4761-8A26-3B569C9D9169}"/>
                    </a:ext>
                  </a:extLst>
                </p:cNvPr>
                <p:cNvSpPr>
                  <a:spLocks/>
                </p:cNvSpPr>
                <p:nvPr/>
              </p:nvSpPr>
              <p:spPr bwMode="auto">
                <a:xfrm>
                  <a:off x="4898" y="3493"/>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5 h 14"/>
                    <a:gd name="T16" fmla="*/ 10 w 22"/>
                    <a:gd name="T17" fmla="*/ 6 h 14"/>
                    <a:gd name="T18" fmla="*/ 8 w 22"/>
                    <a:gd name="T19" fmla="*/ 6 h 14"/>
                    <a:gd name="T20" fmla="*/ 6 w 22"/>
                    <a:gd name="T21" fmla="*/ 7 h 14"/>
                    <a:gd name="T22" fmla="*/ 6 w 22"/>
                    <a:gd name="T23" fmla="*/ 7 h 14"/>
                    <a:gd name="T24" fmla="*/ 3 w 22"/>
                    <a:gd name="T25" fmla="*/ 6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9"/>
                      </a:lnTo>
                      <a:lnTo>
                        <a:pt x="19" y="11"/>
                      </a:lnTo>
                      <a:lnTo>
                        <a:pt x="15" y="12"/>
                      </a:lnTo>
                      <a:lnTo>
                        <a:pt x="11" y="14"/>
                      </a:lnTo>
                      <a:lnTo>
                        <a:pt x="6" y="12"/>
                      </a:lnTo>
                      <a:lnTo>
                        <a:pt x="3" y="11"/>
                      </a:lnTo>
                      <a:lnTo>
                        <a:pt x="1" y="9"/>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2" name="Freeform 1631">
                  <a:extLst>
                    <a:ext uri="{FF2B5EF4-FFF2-40B4-BE49-F238E27FC236}">
                      <a16:creationId xmlns:a16="http://schemas.microsoft.com/office/drawing/2014/main" xmlns="" id="{0A0CF990-458D-40E4-A03C-CE745AC2C6D3}"/>
                    </a:ext>
                  </a:extLst>
                </p:cNvPr>
                <p:cNvSpPr>
                  <a:spLocks/>
                </p:cNvSpPr>
                <p:nvPr/>
              </p:nvSpPr>
              <p:spPr bwMode="auto">
                <a:xfrm>
                  <a:off x="4899" y="3505"/>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3" name="Freeform 1632">
                  <a:extLst>
                    <a:ext uri="{FF2B5EF4-FFF2-40B4-BE49-F238E27FC236}">
                      <a16:creationId xmlns:a16="http://schemas.microsoft.com/office/drawing/2014/main" xmlns="" id="{21E9F3CC-0003-4885-BB11-EBEEE62E1FEF}"/>
                    </a:ext>
                  </a:extLst>
                </p:cNvPr>
                <p:cNvSpPr>
                  <a:spLocks/>
                </p:cNvSpPr>
                <p:nvPr/>
              </p:nvSpPr>
              <p:spPr bwMode="auto">
                <a:xfrm>
                  <a:off x="4899" y="3505"/>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4" name="Freeform 1633">
                  <a:extLst>
                    <a:ext uri="{FF2B5EF4-FFF2-40B4-BE49-F238E27FC236}">
                      <a16:creationId xmlns:a16="http://schemas.microsoft.com/office/drawing/2014/main" xmlns="" id="{D6E6E0A2-5E05-43EE-8E63-9C68ABF0BBAE}"/>
                    </a:ext>
                  </a:extLst>
                </p:cNvPr>
                <p:cNvSpPr>
                  <a:spLocks/>
                </p:cNvSpPr>
                <p:nvPr/>
              </p:nvSpPr>
              <p:spPr bwMode="auto">
                <a:xfrm>
                  <a:off x="4899" y="3518"/>
                  <a:ext cx="11" cy="8"/>
                </a:xfrm>
                <a:custGeom>
                  <a:avLst/>
                  <a:gdLst>
                    <a:gd name="T0" fmla="*/ 6 w 22"/>
                    <a:gd name="T1" fmla="*/ 0 h 15"/>
                    <a:gd name="T2" fmla="*/ 9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9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5" name="Freeform 1634">
                  <a:extLst>
                    <a:ext uri="{FF2B5EF4-FFF2-40B4-BE49-F238E27FC236}">
                      <a16:creationId xmlns:a16="http://schemas.microsoft.com/office/drawing/2014/main" xmlns="" id="{83865576-891E-4859-A566-6E421C5E6333}"/>
                    </a:ext>
                  </a:extLst>
                </p:cNvPr>
                <p:cNvSpPr>
                  <a:spLocks/>
                </p:cNvSpPr>
                <p:nvPr/>
              </p:nvSpPr>
              <p:spPr bwMode="auto">
                <a:xfrm>
                  <a:off x="4899" y="3518"/>
                  <a:ext cx="11" cy="8"/>
                </a:xfrm>
                <a:custGeom>
                  <a:avLst/>
                  <a:gdLst>
                    <a:gd name="T0" fmla="*/ 6 w 22"/>
                    <a:gd name="T1" fmla="*/ 0 h 15"/>
                    <a:gd name="T2" fmla="*/ 6 w 22"/>
                    <a:gd name="T3" fmla="*/ 0 h 15"/>
                    <a:gd name="T4" fmla="*/ 9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9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6" name="Freeform 1635">
                  <a:extLst>
                    <a:ext uri="{FF2B5EF4-FFF2-40B4-BE49-F238E27FC236}">
                      <a16:creationId xmlns:a16="http://schemas.microsoft.com/office/drawing/2014/main" xmlns="" id="{FBA114F4-BE59-48FB-B828-C58393B75A67}"/>
                    </a:ext>
                  </a:extLst>
                </p:cNvPr>
                <p:cNvSpPr>
                  <a:spLocks/>
                </p:cNvSpPr>
                <p:nvPr/>
              </p:nvSpPr>
              <p:spPr bwMode="auto">
                <a:xfrm>
                  <a:off x="4899" y="3532"/>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7" name="Freeform 1636">
                  <a:extLst>
                    <a:ext uri="{FF2B5EF4-FFF2-40B4-BE49-F238E27FC236}">
                      <a16:creationId xmlns:a16="http://schemas.microsoft.com/office/drawing/2014/main" xmlns="" id="{E3B7DD56-C8AA-40F2-9F2C-21FC9C8F386C}"/>
                    </a:ext>
                  </a:extLst>
                </p:cNvPr>
                <p:cNvSpPr>
                  <a:spLocks/>
                </p:cNvSpPr>
                <p:nvPr/>
              </p:nvSpPr>
              <p:spPr bwMode="auto">
                <a:xfrm>
                  <a:off x="4899" y="3532"/>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8" name="Freeform 1637">
                  <a:extLst>
                    <a:ext uri="{FF2B5EF4-FFF2-40B4-BE49-F238E27FC236}">
                      <a16:creationId xmlns:a16="http://schemas.microsoft.com/office/drawing/2014/main" xmlns="" id="{30428385-55EC-4D18-93BB-B9AE3177E9C2}"/>
                    </a:ext>
                  </a:extLst>
                </p:cNvPr>
                <p:cNvSpPr>
                  <a:spLocks/>
                </p:cNvSpPr>
                <p:nvPr/>
              </p:nvSpPr>
              <p:spPr bwMode="auto">
                <a:xfrm>
                  <a:off x="4899" y="3545"/>
                  <a:ext cx="11" cy="7"/>
                </a:xfrm>
                <a:custGeom>
                  <a:avLst/>
                  <a:gdLst>
                    <a:gd name="T0" fmla="*/ 6 w 22"/>
                    <a:gd name="T1" fmla="*/ 0 h 14"/>
                    <a:gd name="T2" fmla="*/ 9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9" name="Freeform 1638">
                  <a:extLst>
                    <a:ext uri="{FF2B5EF4-FFF2-40B4-BE49-F238E27FC236}">
                      <a16:creationId xmlns:a16="http://schemas.microsoft.com/office/drawing/2014/main" xmlns="" id="{4C012CE4-ADE8-4B86-83C2-5450C794E756}"/>
                    </a:ext>
                  </a:extLst>
                </p:cNvPr>
                <p:cNvSpPr>
                  <a:spLocks/>
                </p:cNvSpPr>
                <p:nvPr/>
              </p:nvSpPr>
              <p:spPr bwMode="auto">
                <a:xfrm>
                  <a:off x="4899" y="3545"/>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0" name="Freeform 1639">
                  <a:extLst>
                    <a:ext uri="{FF2B5EF4-FFF2-40B4-BE49-F238E27FC236}">
                      <a16:creationId xmlns:a16="http://schemas.microsoft.com/office/drawing/2014/main" xmlns="" id="{A9C8AA68-FB9E-4B0F-BCE2-D55CEB54548E}"/>
                    </a:ext>
                  </a:extLst>
                </p:cNvPr>
                <p:cNvSpPr>
                  <a:spLocks/>
                </p:cNvSpPr>
                <p:nvPr/>
              </p:nvSpPr>
              <p:spPr bwMode="auto">
                <a:xfrm>
                  <a:off x="4899" y="3558"/>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1" name="Freeform 1640">
                  <a:extLst>
                    <a:ext uri="{FF2B5EF4-FFF2-40B4-BE49-F238E27FC236}">
                      <a16:creationId xmlns:a16="http://schemas.microsoft.com/office/drawing/2014/main" xmlns="" id="{265F7BA6-D8E8-47C3-8FF5-56C7339919B6}"/>
                    </a:ext>
                  </a:extLst>
                </p:cNvPr>
                <p:cNvSpPr>
                  <a:spLocks/>
                </p:cNvSpPr>
                <p:nvPr/>
              </p:nvSpPr>
              <p:spPr bwMode="auto">
                <a:xfrm>
                  <a:off x="4899" y="3558"/>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2" name="Freeform 1641">
                  <a:extLst>
                    <a:ext uri="{FF2B5EF4-FFF2-40B4-BE49-F238E27FC236}">
                      <a16:creationId xmlns:a16="http://schemas.microsoft.com/office/drawing/2014/main" xmlns="" id="{CCC6A54F-DD85-4220-9EFE-04398022CCB0}"/>
                    </a:ext>
                  </a:extLst>
                </p:cNvPr>
                <p:cNvSpPr>
                  <a:spLocks/>
                </p:cNvSpPr>
                <p:nvPr/>
              </p:nvSpPr>
              <p:spPr bwMode="auto">
                <a:xfrm>
                  <a:off x="4899" y="3571"/>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3" name="Freeform 1642">
                  <a:extLst>
                    <a:ext uri="{FF2B5EF4-FFF2-40B4-BE49-F238E27FC236}">
                      <a16:creationId xmlns:a16="http://schemas.microsoft.com/office/drawing/2014/main" xmlns="" id="{F1A15BA4-41B1-462E-AA02-286D2E06A238}"/>
                    </a:ext>
                  </a:extLst>
                </p:cNvPr>
                <p:cNvSpPr>
                  <a:spLocks/>
                </p:cNvSpPr>
                <p:nvPr/>
              </p:nvSpPr>
              <p:spPr bwMode="auto">
                <a:xfrm>
                  <a:off x="4899" y="3571"/>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4" name="Freeform 1643">
                  <a:extLst>
                    <a:ext uri="{FF2B5EF4-FFF2-40B4-BE49-F238E27FC236}">
                      <a16:creationId xmlns:a16="http://schemas.microsoft.com/office/drawing/2014/main" xmlns="" id="{063A7478-00D5-4E14-9D5F-267698E98D62}"/>
                    </a:ext>
                  </a:extLst>
                </p:cNvPr>
                <p:cNvSpPr>
                  <a:spLocks/>
                </p:cNvSpPr>
                <p:nvPr/>
              </p:nvSpPr>
              <p:spPr bwMode="auto">
                <a:xfrm>
                  <a:off x="4899" y="3584"/>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5" name="Freeform 1644">
                  <a:extLst>
                    <a:ext uri="{FF2B5EF4-FFF2-40B4-BE49-F238E27FC236}">
                      <a16:creationId xmlns:a16="http://schemas.microsoft.com/office/drawing/2014/main" xmlns="" id="{DE62F4FA-2AE5-4C24-9683-99C162E59452}"/>
                    </a:ext>
                  </a:extLst>
                </p:cNvPr>
                <p:cNvSpPr>
                  <a:spLocks/>
                </p:cNvSpPr>
                <p:nvPr/>
              </p:nvSpPr>
              <p:spPr bwMode="auto">
                <a:xfrm>
                  <a:off x="4899" y="3584"/>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6" name="Freeform 1645">
                  <a:extLst>
                    <a:ext uri="{FF2B5EF4-FFF2-40B4-BE49-F238E27FC236}">
                      <a16:creationId xmlns:a16="http://schemas.microsoft.com/office/drawing/2014/main" xmlns="" id="{693E61BA-C408-416A-A63B-EE5780A98AAE}"/>
                    </a:ext>
                  </a:extLst>
                </p:cNvPr>
                <p:cNvSpPr>
                  <a:spLocks/>
                </p:cNvSpPr>
                <p:nvPr/>
              </p:nvSpPr>
              <p:spPr bwMode="auto">
                <a:xfrm>
                  <a:off x="4899" y="3597"/>
                  <a:ext cx="11" cy="8"/>
                </a:xfrm>
                <a:custGeom>
                  <a:avLst/>
                  <a:gdLst>
                    <a:gd name="T0" fmla="*/ 6 w 22"/>
                    <a:gd name="T1" fmla="*/ 0 h 16"/>
                    <a:gd name="T2" fmla="*/ 9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9 w 22"/>
                    <a:gd name="T15" fmla="*/ 7 h 16"/>
                    <a:gd name="T16" fmla="*/ 6 w 22"/>
                    <a:gd name="T17" fmla="*/ 8 h 16"/>
                    <a:gd name="T18" fmla="*/ 3 w 22"/>
                    <a:gd name="T19" fmla="*/ 7 h 16"/>
                    <a:gd name="T20" fmla="*/ 2 w 22"/>
                    <a:gd name="T21" fmla="*/ 6 h 16"/>
                    <a:gd name="T22" fmla="*/ 1 w 22"/>
                    <a:gd name="T23" fmla="*/ 5 h 16"/>
                    <a:gd name="T24" fmla="*/ 0 w 22"/>
                    <a:gd name="T25" fmla="*/ 4 h 16"/>
                    <a:gd name="T26" fmla="*/ 1 w 22"/>
                    <a:gd name="T27" fmla="*/ 2 h 16"/>
                    <a:gd name="T28" fmla="*/ 2 w 22"/>
                    <a:gd name="T29" fmla="*/ 1 h 16"/>
                    <a:gd name="T30" fmla="*/ 3 w 22"/>
                    <a:gd name="T31" fmla="*/ 1 h 16"/>
                    <a:gd name="T32" fmla="*/ 6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2" y="0"/>
                      </a:moveTo>
                      <a:lnTo>
                        <a:pt x="17" y="2"/>
                      </a:lnTo>
                      <a:lnTo>
                        <a:pt x="19" y="3"/>
                      </a:lnTo>
                      <a:lnTo>
                        <a:pt x="21" y="5"/>
                      </a:lnTo>
                      <a:lnTo>
                        <a:pt x="22"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7" name="Freeform 1646">
                  <a:extLst>
                    <a:ext uri="{FF2B5EF4-FFF2-40B4-BE49-F238E27FC236}">
                      <a16:creationId xmlns:a16="http://schemas.microsoft.com/office/drawing/2014/main" xmlns="" id="{943B6DFD-4D90-4E92-A3D5-E2A80E387066}"/>
                    </a:ext>
                  </a:extLst>
                </p:cNvPr>
                <p:cNvSpPr>
                  <a:spLocks/>
                </p:cNvSpPr>
                <p:nvPr/>
              </p:nvSpPr>
              <p:spPr bwMode="auto">
                <a:xfrm>
                  <a:off x="4899" y="3597"/>
                  <a:ext cx="11" cy="8"/>
                </a:xfrm>
                <a:custGeom>
                  <a:avLst/>
                  <a:gdLst>
                    <a:gd name="T0" fmla="*/ 6 w 22"/>
                    <a:gd name="T1" fmla="*/ 0 h 16"/>
                    <a:gd name="T2" fmla="*/ 6 w 22"/>
                    <a:gd name="T3" fmla="*/ 0 h 16"/>
                    <a:gd name="T4" fmla="*/ 9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9 w 22"/>
                    <a:gd name="T19" fmla="*/ 7 h 16"/>
                    <a:gd name="T20" fmla="*/ 6 w 22"/>
                    <a:gd name="T21" fmla="*/ 8 h 16"/>
                    <a:gd name="T22" fmla="*/ 6 w 22"/>
                    <a:gd name="T23" fmla="*/ 8 h 16"/>
                    <a:gd name="T24" fmla="*/ 3 w 22"/>
                    <a:gd name="T25" fmla="*/ 7 h 16"/>
                    <a:gd name="T26" fmla="*/ 2 w 22"/>
                    <a:gd name="T27" fmla="*/ 6 h 16"/>
                    <a:gd name="T28" fmla="*/ 1 w 22"/>
                    <a:gd name="T29" fmla="*/ 5 h 16"/>
                    <a:gd name="T30" fmla="*/ 0 w 22"/>
                    <a:gd name="T31" fmla="*/ 4 h 16"/>
                    <a:gd name="T32" fmla="*/ 0 w 22"/>
                    <a:gd name="T33" fmla="*/ 4 h 16"/>
                    <a:gd name="T34" fmla="*/ 1 w 22"/>
                    <a:gd name="T35" fmla="*/ 2 h 16"/>
                    <a:gd name="T36" fmla="*/ 2 w 22"/>
                    <a:gd name="T37" fmla="*/ 1 h 16"/>
                    <a:gd name="T38" fmla="*/ 3 w 22"/>
                    <a:gd name="T39" fmla="*/ 1 h 16"/>
                    <a:gd name="T40" fmla="*/ 6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2" y="0"/>
                      </a:moveTo>
                      <a:lnTo>
                        <a:pt x="12" y="0"/>
                      </a:lnTo>
                      <a:lnTo>
                        <a:pt x="17" y="2"/>
                      </a:lnTo>
                      <a:lnTo>
                        <a:pt x="19" y="3"/>
                      </a:lnTo>
                      <a:lnTo>
                        <a:pt x="21" y="5"/>
                      </a:lnTo>
                      <a:lnTo>
                        <a:pt x="22"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8" name="Freeform 1647">
                  <a:extLst>
                    <a:ext uri="{FF2B5EF4-FFF2-40B4-BE49-F238E27FC236}">
                      <a16:creationId xmlns:a16="http://schemas.microsoft.com/office/drawing/2014/main" xmlns="" id="{C2632F3A-3B01-41BC-9834-19F58A16C968}"/>
                    </a:ext>
                  </a:extLst>
                </p:cNvPr>
                <p:cNvSpPr>
                  <a:spLocks/>
                </p:cNvSpPr>
                <p:nvPr/>
              </p:nvSpPr>
              <p:spPr bwMode="auto">
                <a:xfrm>
                  <a:off x="4899" y="3611"/>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3"/>
                      </a:lnTo>
                      <a:lnTo>
                        <a:pt x="21" y="5"/>
                      </a:lnTo>
                      <a:lnTo>
                        <a:pt x="22"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9" name="Freeform 1648">
                  <a:extLst>
                    <a:ext uri="{FF2B5EF4-FFF2-40B4-BE49-F238E27FC236}">
                      <a16:creationId xmlns:a16="http://schemas.microsoft.com/office/drawing/2014/main" xmlns="" id="{9BCE5A96-61C1-4723-B870-16476FFAE151}"/>
                    </a:ext>
                  </a:extLst>
                </p:cNvPr>
                <p:cNvSpPr>
                  <a:spLocks/>
                </p:cNvSpPr>
                <p:nvPr/>
              </p:nvSpPr>
              <p:spPr bwMode="auto">
                <a:xfrm>
                  <a:off x="4899" y="3611"/>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3"/>
                      </a:lnTo>
                      <a:lnTo>
                        <a:pt x="21" y="5"/>
                      </a:lnTo>
                      <a:lnTo>
                        <a:pt x="22"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0" name="Freeform 1649">
                  <a:extLst>
                    <a:ext uri="{FF2B5EF4-FFF2-40B4-BE49-F238E27FC236}">
                      <a16:creationId xmlns:a16="http://schemas.microsoft.com/office/drawing/2014/main" xmlns="" id="{4B7C2CE7-8AB2-488F-B6CC-751B266D76C0}"/>
                    </a:ext>
                  </a:extLst>
                </p:cNvPr>
                <p:cNvSpPr>
                  <a:spLocks/>
                </p:cNvSpPr>
                <p:nvPr/>
              </p:nvSpPr>
              <p:spPr bwMode="auto">
                <a:xfrm>
                  <a:off x="4899" y="3624"/>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1" name="Freeform 1650">
                  <a:extLst>
                    <a:ext uri="{FF2B5EF4-FFF2-40B4-BE49-F238E27FC236}">
                      <a16:creationId xmlns:a16="http://schemas.microsoft.com/office/drawing/2014/main" xmlns="" id="{D7BDFE8E-38F5-406E-A0AE-E34B0D12F54D}"/>
                    </a:ext>
                  </a:extLst>
                </p:cNvPr>
                <p:cNvSpPr>
                  <a:spLocks/>
                </p:cNvSpPr>
                <p:nvPr/>
              </p:nvSpPr>
              <p:spPr bwMode="auto">
                <a:xfrm>
                  <a:off x="4899" y="3624"/>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2" name="Freeform 1651">
                  <a:extLst>
                    <a:ext uri="{FF2B5EF4-FFF2-40B4-BE49-F238E27FC236}">
                      <a16:creationId xmlns:a16="http://schemas.microsoft.com/office/drawing/2014/main" xmlns="" id="{81EB5C7D-7782-471A-B98D-47A34A8D9964}"/>
                    </a:ext>
                  </a:extLst>
                </p:cNvPr>
                <p:cNvSpPr>
                  <a:spLocks/>
                </p:cNvSpPr>
                <p:nvPr/>
              </p:nvSpPr>
              <p:spPr bwMode="auto">
                <a:xfrm>
                  <a:off x="4899" y="3638"/>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8800" name="Freeform 1652">
                <a:extLst>
                  <a:ext uri="{FF2B5EF4-FFF2-40B4-BE49-F238E27FC236}">
                    <a16:creationId xmlns:a16="http://schemas.microsoft.com/office/drawing/2014/main" xmlns="" id="{6030BBB2-A4A1-4735-BDF0-22968DBA16D4}"/>
                  </a:ext>
                </a:extLst>
              </p:cNvPr>
              <p:cNvSpPr>
                <a:spLocks/>
              </p:cNvSpPr>
              <p:nvPr/>
            </p:nvSpPr>
            <p:spPr bwMode="auto">
              <a:xfrm>
                <a:off x="4899" y="3638"/>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1" name="Freeform 1653">
                <a:extLst>
                  <a:ext uri="{FF2B5EF4-FFF2-40B4-BE49-F238E27FC236}">
                    <a16:creationId xmlns:a16="http://schemas.microsoft.com/office/drawing/2014/main" xmlns="" id="{06A93BDD-26ED-4DBD-ABE0-C608A67C2007}"/>
                  </a:ext>
                </a:extLst>
              </p:cNvPr>
              <p:cNvSpPr>
                <a:spLocks/>
              </p:cNvSpPr>
              <p:nvPr/>
            </p:nvSpPr>
            <p:spPr bwMode="auto">
              <a:xfrm>
                <a:off x="4899" y="3651"/>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2" name="Freeform 1654">
                <a:extLst>
                  <a:ext uri="{FF2B5EF4-FFF2-40B4-BE49-F238E27FC236}">
                    <a16:creationId xmlns:a16="http://schemas.microsoft.com/office/drawing/2014/main" xmlns="" id="{D8247EEF-F616-4DCB-A54A-CD1F50415CF7}"/>
                  </a:ext>
                </a:extLst>
              </p:cNvPr>
              <p:cNvSpPr>
                <a:spLocks/>
              </p:cNvSpPr>
              <p:nvPr/>
            </p:nvSpPr>
            <p:spPr bwMode="auto">
              <a:xfrm>
                <a:off x="4899" y="3651"/>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19" name="Group 1655">
              <a:extLst>
                <a:ext uri="{FF2B5EF4-FFF2-40B4-BE49-F238E27FC236}">
                  <a16:creationId xmlns:a16="http://schemas.microsoft.com/office/drawing/2014/main" xmlns="" id="{487A74E7-03A3-4623-B504-1A54EE4A787C}"/>
                </a:ext>
              </a:extLst>
            </p:cNvPr>
            <p:cNvGrpSpPr>
              <a:grpSpLocks/>
            </p:cNvGrpSpPr>
            <p:nvPr/>
          </p:nvGrpSpPr>
          <p:grpSpPr bwMode="auto">
            <a:xfrm>
              <a:off x="5136" y="3120"/>
              <a:ext cx="576" cy="384"/>
              <a:chOff x="4308" y="3343"/>
              <a:chExt cx="628" cy="361"/>
            </a:xfrm>
          </p:grpSpPr>
          <p:sp>
            <p:nvSpPr>
              <p:cNvPr id="1685" name="Freeform 1656">
                <a:extLst>
                  <a:ext uri="{FF2B5EF4-FFF2-40B4-BE49-F238E27FC236}">
                    <a16:creationId xmlns:a16="http://schemas.microsoft.com/office/drawing/2014/main" xmlns="" id="{59D80FDA-EF5E-4DF5-BE04-AE1837D60C3E}"/>
                  </a:ext>
                </a:extLst>
              </p:cNvPr>
              <p:cNvSpPr>
                <a:spLocks/>
              </p:cNvSpPr>
              <p:nvPr/>
            </p:nvSpPr>
            <p:spPr bwMode="auto">
              <a:xfrm>
                <a:off x="4308" y="3343"/>
                <a:ext cx="607" cy="13"/>
              </a:xfrm>
              <a:custGeom>
                <a:avLst/>
                <a:gdLst>
                  <a:gd name="T0" fmla="*/ 11 w 1213"/>
                  <a:gd name="T1" fmla="*/ 13 h 27"/>
                  <a:gd name="T2" fmla="*/ 607 w 1213"/>
                  <a:gd name="T3" fmla="*/ 13 h 27"/>
                  <a:gd name="T4" fmla="*/ 596 w 1213"/>
                  <a:gd name="T5" fmla="*/ 0 h 27"/>
                  <a:gd name="T6" fmla="*/ 0 w 1213"/>
                  <a:gd name="T7" fmla="*/ 0 h 27"/>
                  <a:gd name="T8" fmla="*/ 11 w 1213"/>
                  <a:gd name="T9" fmla="*/ 13 h 27"/>
                  <a:gd name="T10" fmla="*/ 0 60000 65536"/>
                  <a:gd name="T11" fmla="*/ 0 60000 65536"/>
                  <a:gd name="T12" fmla="*/ 0 60000 65536"/>
                  <a:gd name="T13" fmla="*/ 0 60000 65536"/>
                  <a:gd name="T14" fmla="*/ 0 60000 65536"/>
                  <a:gd name="T15" fmla="*/ 0 w 1213"/>
                  <a:gd name="T16" fmla="*/ 0 h 27"/>
                  <a:gd name="T17" fmla="*/ 1213 w 1213"/>
                  <a:gd name="T18" fmla="*/ 27 h 27"/>
                </a:gdLst>
                <a:ahLst/>
                <a:cxnLst>
                  <a:cxn ang="T10">
                    <a:pos x="T0" y="T1"/>
                  </a:cxn>
                  <a:cxn ang="T11">
                    <a:pos x="T2" y="T3"/>
                  </a:cxn>
                  <a:cxn ang="T12">
                    <a:pos x="T4" y="T5"/>
                  </a:cxn>
                  <a:cxn ang="T13">
                    <a:pos x="T6" y="T7"/>
                  </a:cxn>
                  <a:cxn ang="T14">
                    <a:pos x="T8" y="T9"/>
                  </a:cxn>
                </a:cxnLst>
                <a:rect l="T15" t="T16" r="T17" b="T18"/>
                <a:pathLst>
                  <a:path w="1213" h="27">
                    <a:moveTo>
                      <a:pt x="21" y="27"/>
                    </a:moveTo>
                    <a:lnTo>
                      <a:pt x="1213" y="27"/>
                    </a:lnTo>
                    <a:lnTo>
                      <a:pt x="1192" y="0"/>
                    </a:lnTo>
                    <a:lnTo>
                      <a:pt x="0" y="0"/>
                    </a:lnTo>
                    <a:lnTo>
                      <a:pt x="21" y="27"/>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86" name="Freeform 1657">
                <a:extLst>
                  <a:ext uri="{FF2B5EF4-FFF2-40B4-BE49-F238E27FC236}">
                    <a16:creationId xmlns:a16="http://schemas.microsoft.com/office/drawing/2014/main" xmlns="" id="{62B07002-A2A0-4708-B53E-1FC6517CDB1C}"/>
                  </a:ext>
                </a:extLst>
              </p:cNvPr>
              <p:cNvSpPr>
                <a:spLocks/>
              </p:cNvSpPr>
              <p:nvPr/>
            </p:nvSpPr>
            <p:spPr bwMode="auto">
              <a:xfrm>
                <a:off x="4308" y="3343"/>
                <a:ext cx="607" cy="13"/>
              </a:xfrm>
              <a:custGeom>
                <a:avLst/>
                <a:gdLst>
                  <a:gd name="T0" fmla="*/ 11 w 1213"/>
                  <a:gd name="T1" fmla="*/ 13 h 27"/>
                  <a:gd name="T2" fmla="*/ 607 w 1213"/>
                  <a:gd name="T3" fmla="*/ 13 h 27"/>
                  <a:gd name="T4" fmla="*/ 596 w 1213"/>
                  <a:gd name="T5" fmla="*/ 0 h 27"/>
                  <a:gd name="T6" fmla="*/ 0 w 1213"/>
                  <a:gd name="T7" fmla="*/ 0 h 27"/>
                  <a:gd name="T8" fmla="*/ 11 w 1213"/>
                  <a:gd name="T9" fmla="*/ 13 h 27"/>
                  <a:gd name="T10" fmla="*/ 0 60000 65536"/>
                  <a:gd name="T11" fmla="*/ 0 60000 65536"/>
                  <a:gd name="T12" fmla="*/ 0 60000 65536"/>
                  <a:gd name="T13" fmla="*/ 0 60000 65536"/>
                  <a:gd name="T14" fmla="*/ 0 60000 65536"/>
                  <a:gd name="T15" fmla="*/ 0 w 1213"/>
                  <a:gd name="T16" fmla="*/ 0 h 27"/>
                  <a:gd name="T17" fmla="*/ 1213 w 1213"/>
                  <a:gd name="T18" fmla="*/ 27 h 27"/>
                </a:gdLst>
                <a:ahLst/>
                <a:cxnLst>
                  <a:cxn ang="T10">
                    <a:pos x="T0" y="T1"/>
                  </a:cxn>
                  <a:cxn ang="T11">
                    <a:pos x="T2" y="T3"/>
                  </a:cxn>
                  <a:cxn ang="T12">
                    <a:pos x="T4" y="T5"/>
                  </a:cxn>
                  <a:cxn ang="T13">
                    <a:pos x="T6" y="T7"/>
                  </a:cxn>
                  <a:cxn ang="T14">
                    <a:pos x="T8" y="T9"/>
                  </a:cxn>
                </a:cxnLst>
                <a:rect l="T15" t="T16" r="T17" b="T18"/>
                <a:pathLst>
                  <a:path w="1213" h="27">
                    <a:moveTo>
                      <a:pt x="21" y="27"/>
                    </a:moveTo>
                    <a:lnTo>
                      <a:pt x="1213" y="27"/>
                    </a:lnTo>
                    <a:lnTo>
                      <a:pt x="1192" y="0"/>
                    </a:lnTo>
                    <a:lnTo>
                      <a:pt x="0" y="0"/>
                    </a:lnTo>
                    <a:lnTo>
                      <a:pt x="21" y="2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87" name="Freeform 1658">
                <a:extLst>
                  <a:ext uri="{FF2B5EF4-FFF2-40B4-BE49-F238E27FC236}">
                    <a16:creationId xmlns:a16="http://schemas.microsoft.com/office/drawing/2014/main" xmlns="" id="{36C25EAC-98AE-489F-854C-444C92EF7E24}"/>
                  </a:ext>
                </a:extLst>
              </p:cNvPr>
              <p:cNvSpPr>
                <a:spLocks/>
              </p:cNvSpPr>
              <p:nvPr/>
            </p:nvSpPr>
            <p:spPr bwMode="auto">
              <a:xfrm>
                <a:off x="4308" y="3343"/>
                <a:ext cx="11" cy="349"/>
              </a:xfrm>
              <a:custGeom>
                <a:avLst/>
                <a:gdLst>
                  <a:gd name="T0" fmla="*/ 11 w 21"/>
                  <a:gd name="T1" fmla="*/ 349 h 699"/>
                  <a:gd name="T2" fmla="*/ 11 w 21"/>
                  <a:gd name="T3" fmla="*/ 13 h 699"/>
                  <a:gd name="T4" fmla="*/ 0 w 21"/>
                  <a:gd name="T5" fmla="*/ 0 h 699"/>
                  <a:gd name="T6" fmla="*/ 0 w 21"/>
                  <a:gd name="T7" fmla="*/ 336 h 699"/>
                  <a:gd name="T8" fmla="*/ 11 w 21"/>
                  <a:gd name="T9" fmla="*/ 349 h 699"/>
                  <a:gd name="T10" fmla="*/ 0 60000 65536"/>
                  <a:gd name="T11" fmla="*/ 0 60000 65536"/>
                  <a:gd name="T12" fmla="*/ 0 60000 65536"/>
                  <a:gd name="T13" fmla="*/ 0 60000 65536"/>
                  <a:gd name="T14" fmla="*/ 0 60000 65536"/>
                  <a:gd name="T15" fmla="*/ 0 w 21"/>
                  <a:gd name="T16" fmla="*/ 0 h 699"/>
                  <a:gd name="T17" fmla="*/ 21 w 21"/>
                  <a:gd name="T18" fmla="*/ 699 h 699"/>
                </a:gdLst>
                <a:ahLst/>
                <a:cxnLst>
                  <a:cxn ang="T10">
                    <a:pos x="T0" y="T1"/>
                  </a:cxn>
                  <a:cxn ang="T11">
                    <a:pos x="T2" y="T3"/>
                  </a:cxn>
                  <a:cxn ang="T12">
                    <a:pos x="T4" y="T5"/>
                  </a:cxn>
                  <a:cxn ang="T13">
                    <a:pos x="T6" y="T7"/>
                  </a:cxn>
                  <a:cxn ang="T14">
                    <a:pos x="T8" y="T9"/>
                  </a:cxn>
                </a:cxnLst>
                <a:rect l="T15" t="T16" r="T17" b="T18"/>
                <a:pathLst>
                  <a:path w="21" h="699">
                    <a:moveTo>
                      <a:pt x="21" y="699"/>
                    </a:moveTo>
                    <a:lnTo>
                      <a:pt x="21" y="27"/>
                    </a:lnTo>
                    <a:lnTo>
                      <a:pt x="0" y="0"/>
                    </a:lnTo>
                    <a:lnTo>
                      <a:pt x="0" y="673"/>
                    </a:lnTo>
                    <a:lnTo>
                      <a:pt x="21" y="699"/>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88" name="Freeform 1659">
                <a:extLst>
                  <a:ext uri="{FF2B5EF4-FFF2-40B4-BE49-F238E27FC236}">
                    <a16:creationId xmlns:a16="http://schemas.microsoft.com/office/drawing/2014/main" xmlns="" id="{6762B14C-7074-4B2D-9EA8-F98A720D0285}"/>
                  </a:ext>
                </a:extLst>
              </p:cNvPr>
              <p:cNvSpPr>
                <a:spLocks/>
              </p:cNvSpPr>
              <p:nvPr/>
            </p:nvSpPr>
            <p:spPr bwMode="auto">
              <a:xfrm>
                <a:off x="4308" y="3343"/>
                <a:ext cx="11" cy="349"/>
              </a:xfrm>
              <a:custGeom>
                <a:avLst/>
                <a:gdLst>
                  <a:gd name="T0" fmla="*/ 11 w 21"/>
                  <a:gd name="T1" fmla="*/ 349 h 699"/>
                  <a:gd name="T2" fmla="*/ 11 w 21"/>
                  <a:gd name="T3" fmla="*/ 13 h 699"/>
                  <a:gd name="T4" fmla="*/ 0 w 21"/>
                  <a:gd name="T5" fmla="*/ 0 h 699"/>
                  <a:gd name="T6" fmla="*/ 0 w 21"/>
                  <a:gd name="T7" fmla="*/ 336 h 699"/>
                  <a:gd name="T8" fmla="*/ 11 w 21"/>
                  <a:gd name="T9" fmla="*/ 349 h 699"/>
                  <a:gd name="T10" fmla="*/ 0 60000 65536"/>
                  <a:gd name="T11" fmla="*/ 0 60000 65536"/>
                  <a:gd name="T12" fmla="*/ 0 60000 65536"/>
                  <a:gd name="T13" fmla="*/ 0 60000 65536"/>
                  <a:gd name="T14" fmla="*/ 0 60000 65536"/>
                  <a:gd name="T15" fmla="*/ 0 w 21"/>
                  <a:gd name="T16" fmla="*/ 0 h 699"/>
                  <a:gd name="T17" fmla="*/ 21 w 21"/>
                  <a:gd name="T18" fmla="*/ 699 h 699"/>
                </a:gdLst>
                <a:ahLst/>
                <a:cxnLst>
                  <a:cxn ang="T10">
                    <a:pos x="T0" y="T1"/>
                  </a:cxn>
                  <a:cxn ang="T11">
                    <a:pos x="T2" y="T3"/>
                  </a:cxn>
                  <a:cxn ang="T12">
                    <a:pos x="T4" y="T5"/>
                  </a:cxn>
                  <a:cxn ang="T13">
                    <a:pos x="T6" y="T7"/>
                  </a:cxn>
                  <a:cxn ang="T14">
                    <a:pos x="T8" y="T9"/>
                  </a:cxn>
                </a:cxnLst>
                <a:rect l="T15" t="T16" r="T17" b="T18"/>
                <a:pathLst>
                  <a:path w="21" h="699">
                    <a:moveTo>
                      <a:pt x="21" y="699"/>
                    </a:moveTo>
                    <a:lnTo>
                      <a:pt x="21" y="27"/>
                    </a:lnTo>
                    <a:lnTo>
                      <a:pt x="0" y="0"/>
                    </a:lnTo>
                    <a:lnTo>
                      <a:pt x="0" y="673"/>
                    </a:lnTo>
                    <a:lnTo>
                      <a:pt x="21" y="699"/>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89" name="Rectangle 1660">
                <a:extLst>
                  <a:ext uri="{FF2B5EF4-FFF2-40B4-BE49-F238E27FC236}">
                    <a16:creationId xmlns:a16="http://schemas.microsoft.com/office/drawing/2014/main" xmlns="" id="{3C018B24-0B94-4190-B2E3-7890BF56CD9D}"/>
                  </a:ext>
                </a:extLst>
              </p:cNvPr>
              <p:cNvSpPr>
                <a:spLocks noChangeArrowheads="1"/>
              </p:cNvSpPr>
              <p:nvPr/>
            </p:nvSpPr>
            <p:spPr bwMode="auto">
              <a:xfrm>
                <a:off x="4319" y="3356"/>
                <a:ext cx="596" cy="336"/>
              </a:xfrm>
              <a:prstGeom prst="rect">
                <a:avLst/>
              </a:prstGeom>
              <a:solidFill>
                <a:srgbClr val="7F7F7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0" name="Rectangle 1661">
                <a:extLst>
                  <a:ext uri="{FF2B5EF4-FFF2-40B4-BE49-F238E27FC236}">
                    <a16:creationId xmlns:a16="http://schemas.microsoft.com/office/drawing/2014/main" xmlns="" id="{176E475C-5D04-43D9-814F-50A0508FBA1E}"/>
                  </a:ext>
                </a:extLst>
              </p:cNvPr>
              <p:cNvSpPr>
                <a:spLocks noChangeArrowheads="1"/>
              </p:cNvSpPr>
              <p:nvPr/>
            </p:nvSpPr>
            <p:spPr bwMode="auto">
              <a:xfrm>
                <a:off x="4319" y="3356"/>
                <a:ext cx="596" cy="33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1" name="Freeform 1662">
                <a:extLst>
                  <a:ext uri="{FF2B5EF4-FFF2-40B4-BE49-F238E27FC236}">
                    <a16:creationId xmlns:a16="http://schemas.microsoft.com/office/drawing/2014/main" xmlns="" id="{C31B64D7-4495-422C-BFF3-A83F04648AFF}"/>
                  </a:ext>
                </a:extLst>
              </p:cNvPr>
              <p:cNvSpPr>
                <a:spLocks/>
              </p:cNvSpPr>
              <p:nvPr/>
            </p:nvSpPr>
            <p:spPr bwMode="auto">
              <a:xfrm>
                <a:off x="4348" y="3371"/>
                <a:ext cx="588" cy="39"/>
              </a:xfrm>
              <a:custGeom>
                <a:avLst/>
                <a:gdLst>
                  <a:gd name="T0" fmla="*/ 73 w 1174"/>
                  <a:gd name="T1" fmla="*/ 39 h 80"/>
                  <a:gd name="T2" fmla="*/ 588 w 1174"/>
                  <a:gd name="T3" fmla="*/ 39 h 80"/>
                  <a:gd name="T4" fmla="*/ 515 w 1174"/>
                  <a:gd name="T5" fmla="*/ 0 h 80"/>
                  <a:gd name="T6" fmla="*/ 0 w 1174"/>
                  <a:gd name="T7" fmla="*/ 0 h 80"/>
                  <a:gd name="T8" fmla="*/ 73 w 1174"/>
                  <a:gd name="T9" fmla="*/ 39 h 80"/>
                  <a:gd name="T10" fmla="*/ 0 60000 65536"/>
                  <a:gd name="T11" fmla="*/ 0 60000 65536"/>
                  <a:gd name="T12" fmla="*/ 0 60000 65536"/>
                  <a:gd name="T13" fmla="*/ 0 60000 65536"/>
                  <a:gd name="T14" fmla="*/ 0 60000 65536"/>
                  <a:gd name="T15" fmla="*/ 0 w 1174"/>
                  <a:gd name="T16" fmla="*/ 0 h 80"/>
                  <a:gd name="T17" fmla="*/ 1174 w 1174"/>
                  <a:gd name="T18" fmla="*/ 80 h 80"/>
                </a:gdLst>
                <a:ahLst/>
                <a:cxnLst>
                  <a:cxn ang="T10">
                    <a:pos x="T0" y="T1"/>
                  </a:cxn>
                  <a:cxn ang="T11">
                    <a:pos x="T2" y="T3"/>
                  </a:cxn>
                  <a:cxn ang="T12">
                    <a:pos x="T4" y="T5"/>
                  </a:cxn>
                  <a:cxn ang="T13">
                    <a:pos x="T6" y="T7"/>
                  </a:cxn>
                  <a:cxn ang="T14">
                    <a:pos x="T8" y="T9"/>
                  </a:cxn>
                </a:cxnLst>
                <a:rect l="T15" t="T16" r="T17" b="T18"/>
                <a:pathLst>
                  <a:path w="1174" h="80">
                    <a:moveTo>
                      <a:pt x="146" y="80"/>
                    </a:moveTo>
                    <a:lnTo>
                      <a:pt x="1174" y="80"/>
                    </a:lnTo>
                    <a:lnTo>
                      <a:pt x="1028" y="0"/>
                    </a:lnTo>
                    <a:lnTo>
                      <a:pt x="0" y="0"/>
                    </a:lnTo>
                    <a:lnTo>
                      <a:pt x="146" y="8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2" name="Freeform 1663">
                <a:extLst>
                  <a:ext uri="{FF2B5EF4-FFF2-40B4-BE49-F238E27FC236}">
                    <a16:creationId xmlns:a16="http://schemas.microsoft.com/office/drawing/2014/main" xmlns="" id="{44DCE53C-3C35-43E3-A2C8-FC4743A16B03}"/>
                  </a:ext>
                </a:extLst>
              </p:cNvPr>
              <p:cNvSpPr>
                <a:spLocks/>
              </p:cNvSpPr>
              <p:nvPr/>
            </p:nvSpPr>
            <p:spPr bwMode="auto">
              <a:xfrm>
                <a:off x="4348" y="3371"/>
                <a:ext cx="588" cy="39"/>
              </a:xfrm>
              <a:custGeom>
                <a:avLst/>
                <a:gdLst>
                  <a:gd name="T0" fmla="*/ 73 w 1174"/>
                  <a:gd name="T1" fmla="*/ 39 h 80"/>
                  <a:gd name="T2" fmla="*/ 588 w 1174"/>
                  <a:gd name="T3" fmla="*/ 39 h 80"/>
                  <a:gd name="T4" fmla="*/ 515 w 1174"/>
                  <a:gd name="T5" fmla="*/ 0 h 80"/>
                  <a:gd name="T6" fmla="*/ 0 w 1174"/>
                  <a:gd name="T7" fmla="*/ 0 h 80"/>
                  <a:gd name="T8" fmla="*/ 73 w 1174"/>
                  <a:gd name="T9" fmla="*/ 39 h 80"/>
                  <a:gd name="T10" fmla="*/ 0 60000 65536"/>
                  <a:gd name="T11" fmla="*/ 0 60000 65536"/>
                  <a:gd name="T12" fmla="*/ 0 60000 65536"/>
                  <a:gd name="T13" fmla="*/ 0 60000 65536"/>
                  <a:gd name="T14" fmla="*/ 0 60000 65536"/>
                  <a:gd name="T15" fmla="*/ 0 w 1174"/>
                  <a:gd name="T16" fmla="*/ 0 h 80"/>
                  <a:gd name="T17" fmla="*/ 1174 w 1174"/>
                  <a:gd name="T18" fmla="*/ 80 h 80"/>
                </a:gdLst>
                <a:ahLst/>
                <a:cxnLst>
                  <a:cxn ang="T10">
                    <a:pos x="T0" y="T1"/>
                  </a:cxn>
                  <a:cxn ang="T11">
                    <a:pos x="T2" y="T3"/>
                  </a:cxn>
                  <a:cxn ang="T12">
                    <a:pos x="T4" y="T5"/>
                  </a:cxn>
                  <a:cxn ang="T13">
                    <a:pos x="T6" y="T7"/>
                  </a:cxn>
                  <a:cxn ang="T14">
                    <a:pos x="T8" y="T9"/>
                  </a:cxn>
                </a:cxnLst>
                <a:rect l="T15" t="T16" r="T17" b="T18"/>
                <a:pathLst>
                  <a:path w="1174" h="80">
                    <a:moveTo>
                      <a:pt x="146" y="80"/>
                    </a:moveTo>
                    <a:lnTo>
                      <a:pt x="1174" y="80"/>
                    </a:lnTo>
                    <a:lnTo>
                      <a:pt x="1028" y="0"/>
                    </a:lnTo>
                    <a:lnTo>
                      <a:pt x="0" y="0"/>
                    </a:lnTo>
                    <a:lnTo>
                      <a:pt x="146" y="8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3" name="Freeform 1664">
                <a:extLst>
                  <a:ext uri="{FF2B5EF4-FFF2-40B4-BE49-F238E27FC236}">
                    <a16:creationId xmlns:a16="http://schemas.microsoft.com/office/drawing/2014/main" xmlns="" id="{D9FA78AA-DB94-4B90-9B01-4AAEBD60CC19}"/>
                  </a:ext>
                </a:extLst>
              </p:cNvPr>
              <p:cNvSpPr>
                <a:spLocks/>
              </p:cNvSpPr>
              <p:nvPr/>
            </p:nvSpPr>
            <p:spPr bwMode="auto">
              <a:xfrm>
                <a:off x="4348" y="3371"/>
                <a:ext cx="73" cy="333"/>
              </a:xfrm>
              <a:custGeom>
                <a:avLst/>
                <a:gdLst>
                  <a:gd name="T0" fmla="*/ 73 w 146"/>
                  <a:gd name="T1" fmla="*/ 333 h 667"/>
                  <a:gd name="T2" fmla="*/ 73 w 146"/>
                  <a:gd name="T3" fmla="*/ 40 h 667"/>
                  <a:gd name="T4" fmla="*/ 0 w 146"/>
                  <a:gd name="T5" fmla="*/ 0 h 667"/>
                  <a:gd name="T6" fmla="*/ 0 w 146"/>
                  <a:gd name="T7" fmla="*/ 293 h 667"/>
                  <a:gd name="T8" fmla="*/ 73 w 146"/>
                  <a:gd name="T9" fmla="*/ 333 h 667"/>
                  <a:gd name="T10" fmla="*/ 0 60000 65536"/>
                  <a:gd name="T11" fmla="*/ 0 60000 65536"/>
                  <a:gd name="T12" fmla="*/ 0 60000 65536"/>
                  <a:gd name="T13" fmla="*/ 0 60000 65536"/>
                  <a:gd name="T14" fmla="*/ 0 60000 65536"/>
                  <a:gd name="T15" fmla="*/ 0 w 146"/>
                  <a:gd name="T16" fmla="*/ 0 h 667"/>
                  <a:gd name="T17" fmla="*/ 146 w 146"/>
                  <a:gd name="T18" fmla="*/ 667 h 667"/>
                </a:gdLst>
                <a:ahLst/>
                <a:cxnLst>
                  <a:cxn ang="T10">
                    <a:pos x="T0" y="T1"/>
                  </a:cxn>
                  <a:cxn ang="T11">
                    <a:pos x="T2" y="T3"/>
                  </a:cxn>
                  <a:cxn ang="T12">
                    <a:pos x="T4" y="T5"/>
                  </a:cxn>
                  <a:cxn ang="T13">
                    <a:pos x="T6" y="T7"/>
                  </a:cxn>
                  <a:cxn ang="T14">
                    <a:pos x="T8" y="T9"/>
                  </a:cxn>
                </a:cxnLst>
                <a:rect l="T15" t="T16" r="T17" b="T18"/>
                <a:pathLst>
                  <a:path w="146" h="667">
                    <a:moveTo>
                      <a:pt x="146" y="667"/>
                    </a:moveTo>
                    <a:lnTo>
                      <a:pt x="146" y="80"/>
                    </a:lnTo>
                    <a:lnTo>
                      <a:pt x="0" y="0"/>
                    </a:lnTo>
                    <a:lnTo>
                      <a:pt x="0" y="587"/>
                    </a:lnTo>
                    <a:lnTo>
                      <a:pt x="146" y="667"/>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4" name="Freeform 1665">
                <a:extLst>
                  <a:ext uri="{FF2B5EF4-FFF2-40B4-BE49-F238E27FC236}">
                    <a16:creationId xmlns:a16="http://schemas.microsoft.com/office/drawing/2014/main" xmlns="" id="{4E75C16C-40F2-400D-AC97-73EC18BA901B}"/>
                  </a:ext>
                </a:extLst>
              </p:cNvPr>
              <p:cNvSpPr>
                <a:spLocks/>
              </p:cNvSpPr>
              <p:nvPr/>
            </p:nvSpPr>
            <p:spPr bwMode="auto">
              <a:xfrm>
                <a:off x="4348" y="3371"/>
                <a:ext cx="73" cy="333"/>
              </a:xfrm>
              <a:custGeom>
                <a:avLst/>
                <a:gdLst>
                  <a:gd name="T0" fmla="*/ 73 w 146"/>
                  <a:gd name="T1" fmla="*/ 333 h 667"/>
                  <a:gd name="T2" fmla="*/ 73 w 146"/>
                  <a:gd name="T3" fmla="*/ 40 h 667"/>
                  <a:gd name="T4" fmla="*/ 0 w 146"/>
                  <a:gd name="T5" fmla="*/ 0 h 667"/>
                  <a:gd name="T6" fmla="*/ 0 w 146"/>
                  <a:gd name="T7" fmla="*/ 293 h 667"/>
                  <a:gd name="T8" fmla="*/ 73 w 146"/>
                  <a:gd name="T9" fmla="*/ 333 h 667"/>
                  <a:gd name="T10" fmla="*/ 0 60000 65536"/>
                  <a:gd name="T11" fmla="*/ 0 60000 65536"/>
                  <a:gd name="T12" fmla="*/ 0 60000 65536"/>
                  <a:gd name="T13" fmla="*/ 0 60000 65536"/>
                  <a:gd name="T14" fmla="*/ 0 60000 65536"/>
                  <a:gd name="T15" fmla="*/ 0 w 146"/>
                  <a:gd name="T16" fmla="*/ 0 h 667"/>
                  <a:gd name="T17" fmla="*/ 146 w 146"/>
                  <a:gd name="T18" fmla="*/ 667 h 667"/>
                </a:gdLst>
                <a:ahLst/>
                <a:cxnLst>
                  <a:cxn ang="T10">
                    <a:pos x="T0" y="T1"/>
                  </a:cxn>
                  <a:cxn ang="T11">
                    <a:pos x="T2" y="T3"/>
                  </a:cxn>
                  <a:cxn ang="T12">
                    <a:pos x="T4" y="T5"/>
                  </a:cxn>
                  <a:cxn ang="T13">
                    <a:pos x="T6" y="T7"/>
                  </a:cxn>
                  <a:cxn ang="T14">
                    <a:pos x="T8" y="T9"/>
                  </a:cxn>
                </a:cxnLst>
                <a:rect l="T15" t="T16" r="T17" b="T18"/>
                <a:pathLst>
                  <a:path w="146" h="667">
                    <a:moveTo>
                      <a:pt x="146" y="667"/>
                    </a:moveTo>
                    <a:lnTo>
                      <a:pt x="146" y="80"/>
                    </a:lnTo>
                    <a:lnTo>
                      <a:pt x="0" y="0"/>
                    </a:lnTo>
                    <a:lnTo>
                      <a:pt x="0" y="587"/>
                    </a:lnTo>
                    <a:lnTo>
                      <a:pt x="146" y="66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5" name="Rectangle 1666">
                <a:extLst>
                  <a:ext uri="{FF2B5EF4-FFF2-40B4-BE49-F238E27FC236}">
                    <a16:creationId xmlns:a16="http://schemas.microsoft.com/office/drawing/2014/main" xmlns="" id="{9F443174-C4A3-4339-BED1-96FFE480B1FA}"/>
                  </a:ext>
                </a:extLst>
              </p:cNvPr>
              <p:cNvSpPr>
                <a:spLocks noChangeArrowheads="1"/>
              </p:cNvSpPr>
              <p:nvPr/>
            </p:nvSpPr>
            <p:spPr bwMode="auto">
              <a:xfrm>
                <a:off x="4421" y="3410"/>
                <a:ext cx="515" cy="294"/>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6" name="Rectangle 1667">
                <a:extLst>
                  <a:ext uri="{FF2B5EF4-FFF2-40B4-BE49-F238E27FC236}">
                    <a16:creationId xmlns:a16="http://schemas.microsoft.com/office/drawing/2014/main" xmlns="" id="{4B343572-8E49-4778-8222-DC00E8FEC846}"/>
                  </a:ext>
                </a:extLst>
              </p:cNvPr>
              <p:cNvSpPr>
                <a:spLocks noChangeArrowheads="1"/>
              </p:cNvSpPr>
              <p:nvPr/>
            </p:nvSpPr>
            <p:spPr bwMode="auto">
              <a:xfrm>
                <a:off x="4421" y="3410"/>
                <a:ext cx="515" cy="29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7" name="Freeform 1668">
                <a:extLst>
                  <a:ext uri="{FF2B5EF4-FFF2-40B4-BE49-F238E27FC236}">
                    <a16:creationId xmlns:a16="http://schemas.microsoft.com/office/drawing/2014/main" xmlns="" id="{E44D9C1A-292F-4B85-B67B-5337932FACA3}"/>
                  </a:ext>
                </a:extLst>
              </p:cNvPr>
              <p:cNvSpPr>
                <a:spLocks/>
              </p:cNvSpPr>
              <p:nvPr/>
            </p:nvSpPr>
            <p:spPr bwMode="auto">
              <a:xfrm>
                <a:off x="4427" y="3417"/>
                <a:ext cx="130" cy="279"/>
              </a:xfrm>
              <a:custGeom>
                <a:avLst/>
                <a:gdLst>
                  <a:gd name="T0" fmla="*/ 6 w 260"/>
                  <a:gd name="T1" fmla="*/ 0 h 558"/>
                  <a:gd name="T2" fmla="*/ 123 w 260"/>
                  <a:gd name="T3" fmla="*/ 0 h 558"/>
                  <a:gd name="T4" fmla="*/ 126 w 260"/>
                  <a:gd name="T5" fmla="*/ 1 h 558"/>
                  <a:gd name="T6" fmla="*/ 129 w 260"/>
                  <a:gd name="T7" fmla="*/ 2 h 558"/>
                  <a:gd name="T8" fmla="*/ 130 w 260"/>
                  <a:gd name="T9" fmla="*/ 5 h 558"/>
                  <a:gd name="T10" fmla="*/ 130 w 260"/>
                  <a:gd name="T11" fmla="*/ 9 h 558"/>
                  <a:gd name="T12" fmla="*/ 130 w 260"/>
                  <a:gd name="T13" fmla="*/ 270 h 558"/>
                  <a:gd name="T14" fmla="*/ 130 w 260"/>
                  <a:gd name="T15" fmla="*/ 274 h 558"/>
                  <a:gd name="T16" fmla="*/ 129 w 260"/>
                  <a:gd name="T17" fmla="*/ 276 h 558"/>
                  <a:gd name="T18" fmla="*/ 126 w 260"/>
                  <a:gd name="T19" fmla="*/ 279 h 558"/>
                  <a:gd name="T20" fmla="*/ 123 w 260"/>
                  <a:gd name="T21" fmla="*/ 279 h 558"/>
                  <a:gd name="T22" fmla="*/ 6 w 260"/>
                  <a:gd name="T23" fmla="*/ 279 h 558"/>
                  <a:gd name="T24" fmla="*/ 4 w 260"/>
                  <a:gd name="T25" fmla="*/ 279 h 558"/>
                  <a:gd name="T26" fmla="*/ 2 w 260"/>
                  <a:gd name="T27" fmla="*/ 276 h 558"/>
                  <a:gd name="T28" fmla="*/ 1 w 260"/>
                  <a:gd name="T29" fmla="*/ 274 h 558"/>
                  <a:gd name="T30" fmla="*/ 0 w 260"/>
                  <a:gd name="T31" fmla="*/ 270 h 558"/>
                  <a:gd name="T32" fmla="*/ 0 w 260"/>
                  <a:gd name="T33" fmla="*/ 9 h 558"/>
                  <a:gd name="T34" fmla="*/ 1 w 260"/>
                  <a:gd name="T35" fmla="*/ 5 h 558"/>
                  <a:gd name="T36" fmla="*/ 2 w 260"/>
                  <a:gd name="T37" fmla="*/ 2 h 558"/>
                  <a:gd name="T38" fmla="*/ 4 w 260"/>
                  <a:gd name="T39" fmla="*/ 1 h 558"/>
                  <a:gd name="T40" fmla="*/ 6 w 260"/>
                  <a:gd name="T41" fmla="*/ 0 h 5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0"/>
                  <a:gd name="T64" fmla="*/ 0 h 558"/>
                  <a:gd name="T65" fmla="*/ 260 w 260"/>
                  <a:gd name="T66" fmla="*/ 558 h 5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0" h="558">
                    <a:moveTo>
                      <a:pt x="13" y="0"/>
                    </a:moveTo>
                    <a:lnTo>
                      <a:pt x="247" y="0"/>
                    </a:lnTo>
                    <a:lnTo>
                      <a:pt x="252" y="1"/>
                    </a:lnTo>
                    <a:lnTo>
                      <a:pt x="257" y="5"/>
                    </a:lnTo>
                    <a:lnTo>
                      <a:pt x="259" y="10"/>
                    </a:lnTo>
                    <a:lnTo>
                      <a:pt x="260" y="17"/>
                    </a:lnTo>
                    <a:lnTo>
                      <a:pt x="260" y="540"/>
                    </a:lnTo>
                    <a:lnTo>
                      <a:pt x="259" y="547"/>
                    </a:lnTo>
                    <a:lnTo>
                      <a:pt x="257" y="552"/>
                    </a:lnTo>
                    <a:lnTo>
                      <a:pt x="252" y="557"/>
                    </a:lnTo>
                    <a:lnTo>
                      <a:pt x="247" y="558"/>
                    </a:lnTo>
                    <a:lnTo>
                      <a:pt x="13" y="558"/>
                    </a:lnTo>
                    <a:lnTo>
                      <a:pt x="9" y="557"/>
                    </a:lnTo>
                    <a:lnTo>
                      <a:pt x="4" y="552"/>
                    </a:lnTo>
                    <a:lnTo>
                      <a:pt x="2" y="547"/>
                    </a:lnTo>
                    <a:lnTo>
                      <a:pt x="0" y="540"/>
                    </a:lnTo>
                    <a:lnTo>
                      <a:pt x="0" y="17"/>
                    </a:lnTo>
                    <a:lnTo>
                      <a:pt x="2"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8" name="Freeform 1669">
                <a:extLst>
                  <a:ext uri="{FF2B5EF4-FFF2-40B4-BE49-F238E27FC236}">
                    <a16:creationId xmlns:a16="http://schemas.microsoft.com/office/drawing/2014/main" xmlns="" id="{BDF07050-8BAC-4F67-8249-59915F0BDAB2}"/>
                  </a:ext>
                </a:extLst>
              </p:cNvPr>
              <p:cNvSpPr>
                <a:spLocks/>
              </p:cNvSpPr>
              <p:nvPr/>
            </p:nvSpPr>
            <p:spPr bwMode="auto">
              <a:xfrm>
                <a:off x="4427" y="3417"/>
                <a:ext cx="130" cy="279"/>
              </a:xfrm>
              <a:custGeom>
                <a:avLst/>
                <a:gdLst>
                  <a:gd name="T0" fmla="*/ 6 w 260"/>
                  <a:gd name="T1" fmla="*/ 0 h 558"/>
                  <a:gd name="T2" fmla="*/ 123 w 260"/>
                  <a:gd name="T3" fmla="*/ 0 h 558"/>
                  <a:gd name="T4" fmla="*/ 123 w 260"/>
                  <a:gd name="T5" fmla="*/ 0 h 558"/>
                  <a:gd name="T6" fmla="*/ 126 w 260"/>
                  <a:gd name="T7" fmla="*/ 1 h 558"/>
                  <a:gd name="T8" fmla="*/ 129 w 260"/>
                  <a:gd name="T9" fmla="*/ 2 h 558"/>
                  <a:gd name="T10" fmla="*/ 130 w 260"/>
                  <a:gd name="T11" fmla="*/ 5 h 558"/>
                  <a:gd name="T12" fmla="*/ 130 w 260"/>
                  <a:gd name="T13" fmla="*/ 9 h 558"/>
                  <a:gd name="T14" fmla="*/ 130 w 260"/>
                  <a:gd name="T15" fmla="*/ 270 h 558"/>
                  <a:gd name="T16" fmla="*/ 130 w 260"/>
                  <a:gd name="T17" fmla="*/ 270 h 558"/>
                  <a:gd name="T18" fmla="*/ 130 w 260"/>
                  <a:gd name="T19" fmla="*/ 274 h 558"/>
                  <a:gd name="T20" fmla="*/ 129 w 260"/>
                  <a:gd name="T21" fmla="*/ 276 h 558"/>
                  <a:gd name="T22" fmla="*/ 126 w 260"/>
                  <a:gd name="T23" fmla="*/ 279 h 558"/>
                  <a:gd name="T24" fmla="*/ 123 w 260"/>
                  <a:gd name="T25" fmla="*/ 279 h 558"/>
                  <a:gd name="T26" fmla="*/ 6 w 260"/>
                  <a:gd name="T27" fmla="*/ 279 h 558"/>
                  <a:gd name="T28" fmla="*/ 6 w 260"/>
                  <a:gd name="T29" fmla="*/ 279 h 558"/>
                  <a:gd name="T30" fmla="*/ 4 w 260"/>
                  <a:gd name="T31" fmla="*/ 279 h 558"/>
                  <a:gd name="T32" fmla="*/ 2 w 260"/>
                  <a:gd name="T33" fmla="*/ 276 h 558"/>
                  <a:gd name="T34" fmla="*/ 1 w 260"/>
                  <a:gd name="T35" fmla="*/ 274 h 558"/>
                  <a:gd name="T36" fmla="*/ 0 w 260"/>
                  <a:gd name="T37" fmla="*/ 270 h 558"/>
                  <a:gd name="T38" fmla="*/ 0 w 260"/>
                  <a:gd name="T39" fmla="*/ 9 h 558"/>
                  <a:gd name="T40" fmla="*/ 0 w 260"/>
                  <a:gd name="T41" fmla="*/ 9 h 558"/>
                  <a:gd name="T42" fmla="*/ 1 w 260"/>
                  <a:gd name="T43" fmla="*/ 5 h 558"/>
                  <a:gd name="T44" fmla="*/ 2 w 260"/>
                  <a:gd name="T45" fmla="*/ 2 h 558"/>
                  <a:gd name="T46" fmla="*/ 4 w 260"/>
                  <a:gd name="T47" fmla="*/ 1 h 558"/>
                  <a:gd name="T48" fmla="*/ 6 w 260"/>
                  <a:gd name="T49" fmla="*/ 0 h 5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60"/>
                  <a:gd name="T76" fmla="*/ 0 h 558"/>
                  <a:gd name="T77" fmla="*/ 260 w 260"/>
                  <a:gd name="T78" fmla="*/ 558 h 5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60" h="558">
                    <a:moveTo>
                      <a:pt x="13" y="0"/>
                    </a:moveTo>
                    <a:lnTo>
                      <a:pt x="247" y="0"/>
                    </a:lnTo>
                    <a:lnTo>
                      <a:pt x="252" y="1"/>
                    </a:lnTo>
                    <a:lnTo>
                      <a:pt x="257" y="5"/>
                    </a:lnTo>
                    <a:lnTo>
                      <a:pt x="259" y="10"/>
                    </a:lnTo>
                    <a:lnTo>
                      <a:pt x="260" y="17"/>
                    </a:lnTo>
                    <a:lnTo>
                      <a:pt x="260" y="540"/>
                    </a:lnTo>
                    <a:lnTo>
                      <a:pt x="259" y="547"/>
                    </a:lnTo>
                    <a:lnTo>
                      <a:pt x="257" y="552"/>
                    </a:lnTo>
                    <a:lnTo>
                      <a:pt x="252" y="557"/>
                    </a:lnTo>
                    <a:lnTo>
                      <a:pt x="247" y="558"/>
                    </a:lnTo>
                    <a:lnTo>
                      <a:pt x="13" y="558"/>
                    </a:lnTo>
                    <a:lnTo>
                      <a:pt x="9" y="557"/>
                    </a:lnTo>
                    <a:lnTo>
                      <a:pt x="4" y="552"/>
                    </a:lnTo>
                    <a:lnTo>
                      <a:pt x="2" y="547"/>
                    </a:lnTo>
                    <a:lnTo>
                      <a:pt x="0" y="540"/>
                    </a:lnTo>
                    <a:lnTo>
                      <a:pt x="0" y="17"/>
                    </a:lnTo>
                    <a:lnTo>
                      <a:pt x="2"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99" name="Rectangle 1670">
                <a:extLst>
                  <a:ext uri="{FF2B5EF4-FFF2-40B4-BE49-F238E27FC236}">
                    <a16:creationId xmlns:a16="http://schemas.microsoft.com/office/drawing/2014/main" xmlns="" id="{FA0DA3CC-122E-452F-B1F4-7F4FA2C3BD49}"/>
                  </a:ext>
                </a:extLst>
              </p:cNvPr>
              <p:cNvSpPr>
                <a:spLocks noChangeArrowheads="1"/>
              </p:cNvSpPr>
              <p:nvPr/>
            </p:nvSpPr>
            <p:spPr bwMode="auto">
              <a:xfrm>
                <a:off x="4457" y="3505"/>
                <a:ext cx="3" cy="19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0" name="Rectangle 1671">
                <a:extLst>
                  <a:ext uri="{FF2B5EF4-FFF2-40B4-BE49-F238E27FC236}">
                    <a16:creationId xmlns:a16="http://schemas.microsoft.com/office/drawing/2014/main" xmlns="" id="{0D414810-78D7-406A-AF0F-F4E0A0A537DC}"/>
                  </a:ext>
                </a:extLst>
              </p:cNvPr>
              <p:cNvSpPr>
                <a:spLocks noChangeArrowheads="1"/>
              </p:cNvSpPr>
              <p:nvPr/>
            </p:nvSpPr>
            <p:spPr bwMode="auto">
              <a:xfrm>
                <a:off x="4460" y="3505"/>
                <a:ext cx="2" cy="191"/>
              </a:xfrm>
              <a:prstGeom prst="rect">
                <a:avLst/>
              </a:prstGeom>
              <a:solidFill>
                <a:srgbClr val="0A0A0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1" name="Rectangle 1672">
                <a:extLst>
                  <a:ext uri="{FF2B5EF4-FFF2-40B4-BE49-F238E27FC236}">
                    <a16:creationId xmlns:a16="http://schemas.microsoft.com/office/drawing/2014/main" xmlns="" id="{4CB5797B-A298-4F31-97A5-591F100AC084}"/>
                  </a:ext>
                </a:extLst>
              </p:cNvPr>
              <p:cNvSpPr>
                <a:spLocks noChangeArrowheads="1"/>
              </p:cNvSpPr>
              <p:nvPr/>
            </p:nvSpPr>
            <p:spPr bwMode="auto">
              <a:xfrm>
                <a:off x="4467" y="3505"/>
                <a:ext cx="3" cy="191"/>
              </a:xfrm>
              <a:prstGeom prst="rect">
                <a:avLst/>
              </a:prstGeom>
              <a:solidFill>
                <a:srgbClr val="2A2A2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2" name="Rectangle 1673">
                <a:extLst>
                  <a:ext uri="{FF2B5EF4-FFF2-40B4-BE49-F238E27FC236}">
                    <a16:creationId xmlns:a16="http://schemas.microsoft.com/office/drawing/2014/main" xmlns="" id="{79C54441-C0B2-4FBE-B2DA-F3B56EA5322F}"/>
                  </a:ext>
                </a:extLst>
              </p:cNvPr>
              <p:cNvSpPr>
                <a:spLocks noChangeArrowheads="1"/>
              </p:cNvSpPr>
              <p:nvPr/>
            </p:nvSpPr>
            <p:spPr bwMode="auto">
              <a:xfrm>
                <a:off x="4473" y="3505"/>
                <a:ext cx="3" cy="191"/>
              </a:xfrm>
              <a:prstGeom prst="rect">
                <a:avLst/>
              </a:prstGeom>
              <a:solidFill>
                <a:srgbClr val="40404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3" name="Rectangle 1674">
                <a:extLst>
                  <a:ext uri="{FF2B5EF4-FFF2-40B4-BE49-F238E27FC236}">
                    <a16:creationId xmlns:a16="http://schemas.microsoft.com/office/drawing/2014/main" xmlns="" id="{107836A9-363C-4004-8465-047AA11D9BA1}"/>
                  </a:ext>
                </a:extLst>
              </p:cNvPr>
              <p:cNvSpPr>
                <a:spLocks noChangeArrowheads="1"/>
              </p:cNvSpPr>
              <p:nvPr/>
            </p:nvSpPr>
            <p:spPr bwMode="auto">
              <a:xfrm>
                <a:off x="4476" y="3505"/>
                <a:ext cx="2" cy="191"/>
              </a:xfrm>
              <a:prstGeom prst="rect">
                <a:avLst/>
              </a:prstGeom>
              <a:solidFill>
                <a:srgbClr val="4B4B4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4" name="Rectangle 1675">
                <a:extLst>
                  <a:ext uri="{FF2B5EF4-FFF2-40B4-BE49-F238E27FC236}">
                    <a16:creationId xmlns:a16="http://schemas.microsoft.com/office/drawing/2014/main" xmlns="" id="{60FD1D69-28AC-4D8B-8017-065863C2CE13}"/>
                  </a:ext>
                </a:extLst>
              </p:cNvPr>
              <p:cNvSpPr>
                <a:spLocks noChangeArrowheads="1"/>
              </p:cNvSpPr>
              <p:nvPr/>
            </p:nvSpPr>
            <p:spPr bwMode="auto">
              <a:xfrm>
                <a:off x="4481" y="3505"/>
                <a:ext cx="3" cy="191"/>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5" name="Rectangle 1676">
                <a:extLst>
                  <a:ext uri="{FF2B5EF4-FFF2-40B4-BE49-F238E27FC236}">
                    <a16:creationId xmlns:a16="http://schemas.microsoft.com/office/drawing/2014/main" xmlns="" id="{CCF54BE0-8066-4104-A393-EE6869B3CBEB}"/>
                  </a:ext>
                </a:extLst>
              </p:cNvPr>
              <p:cNvSpPr>
                <a:spLocks noChangeArrowheads="1"/>
              </p:cNvSpPr>
              <p:nvPr/>
            </p:nvSpPr>
            <p:spPr bwMode="auto">
              <a:xfrm>
                <a:off x="4484" y="3505"/>
                <a:ext cx="2" cy="191"/>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6" name="Rectangle 1677">
                <a:extLst>
                  <a:ext uri="{FF2B5EF4-FFF2-40B4-BE49-F238E27FC236}">
                    <a16:creationId xmlns:a16="http://schemas.microsoft.com/office/drawing/2014/main" xmlns="" id="{6283D29F-2EE2-49E4-8BBC-55D3FFFF2CD3}"/>
                  </a:ext>
                </a:extLst>
              </p:cNvPr>
              <p:cNvSpPr>
                <a:spLocks noChangeArrowheads="1"/>
              </p:cNvSpPr>
              <p:nvPr/>
            </p:nvSpPr>
            <p:spPr bwMode="auto">
              <a:xfrm>
                <a:off x="4491" y="3505"/>
                <a:ext cx="3" cy="191"/>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7" name="Rectangle 1678">
                <a:extLst>
                  <a:ext uri="{FF2B5EF4-FFF2-40B4-BE49-F238E27FC236}">
                    <a16:creationId xmlns:a16="http://schemas.microsoft.com/office/drawing/2014/main" xmlns="" id="{5F97FCDC-6225-4A54-ABD1-DC33A789A071}"/>
                  </a:ext>
                </a:extLst>
              </p:cNvPr>
              <p:cNvSpPr>
                <a:spLocks noChangeArrowheads="1"/>
              </p:cNvSpPr>
              <p:nvPr/>
            </p:nvSpPr>
            <p:spPr bwMode="auto">
              <a:xfrm>
                <a:off x="4497" y="3505"/>
                <a:ext cx="3" cy="191"/>
              </a:xfrm>
              <a:prstGeom prst="rect">
                <a:avLst/>
              </a:prstGeom>
              <a:solidFill>
                <a:srgbClr val="A1A1A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8" name="Rectangle 1679">
                <a:extLst>
                  <a:ext uri="{FF2B5EF4-FFF2-40B4-BE49-F238E27FC236}">
                    <a16:creationId xmlns:a16="http://schemas.microsoft.com/office/drawing/2014/main" xmlns="" id="{BB1F6F96-72FC-4FFA-90C8-2CA3152214F0}"/>
                  </a:ext>
                </a:extLst>
              </p:cNvPr>
              <p:cNvSpPr>
                <a:spLocks noChangeArrowheads="1"/>
              </p:cNvSpPr>
              <p:nvPr/>
            </p:nvSpPr>
            <p:spPr bwMode="auto">
              <a:xfrm>
                <a:off x="4500" y="3505"/>
                <a:ext cx="2" cy="191"/>
              </a:xfrm>
              <a:prstGeom prst="rect">
                <a:avLst/>
              </a:prstGeom>
              <a:solidFill>
                <a:srgbClr val="ABABA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09" name="Rectangle 1680">
                <a:extLst>
                  <a:ext uri="{FF2B5EF4-FFF2-40B4-BE49-F238E27FC236}">
                    <a16:creationId xmlns:a16="http://schemas.microsoft.com/office/drawing/2014/main" xmlns="" id="{EB64BB8B-E344-41DE-81F3-C6112EB5C4E1}"/>
                  </a:ext>
                </a:extLst>
              </p:cNvPr>
              <p:cNvSpPr>
                <a:spLocks noChangeArrowheads="1"/>
              </p:cNvSpPr>
              <p:nvPr/>
            </p:nvSpPr>
            <p:spPr bwMode="auto">
              <a:xfrm>
                <a:off x="4505" y="3505"/>
                <a:ext cx="3" cy="191"/>
              </a:xfrm>
              <a:prstGeom prst="rect">
                <a:avLst/>
              </a:prstGeom>
              <a:solidFill>
                <a:srgbClr val="C1C1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0" name="Rectangle 1681">
                <a:extLst>
                  <a:ext uri="{FF2B5EF4-FFF2-40B4-BE49-F238E27FC236}">
                    <a16:creationId xmlns:a16="http://schemas.microsoft.com/office/drawing/2014/main" xmlns="" id="{17423C60-0583-40EB-B0AB-B42A7F93299A}"/>
                  </a:ext>
                </a:extLst>
              </p:cNvPr>
              <p:cNvSpPr>
                <a:spLocks noChangeArrowheads="1"/>
              </p:cNvSpPr>
              <p:nvPr/>
            </p:nvSpPr>
            <p:spPr bwMode="auto">
              <a:xfrm>
                <a:off x="4508" y="3505"/>
                <a:ext cx="2" cy="191"/>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1" name="Rectangle 1682">
                <a:extLst>
                  <a:ext uri="{FF2B5EF4-FFF2-40B4-BE49-F238E27FC236}">
                    <a16:creationId xmlns:a16="http://schemas.microsoft.com/office/drawing/2014/main" xmlns="" id="{90934BEA-17A0-4D6E-B8D4-D1035AE90CFA}"/>
                  </a:ext>
                </a:extLst>
              </p:cNvPr>
              <p:cNvSpPr>
                <a:spLocks noChangeArrowheads="1"/>
              </p:cNvSpPr>
              <p:nvPr/>
            </p:nvSpPr>
            <p:spPr bwMode="auto">
              <a:xfrm>
                <a:off x="4457" y="3505"/>
                <a:ext cx="53" cy="19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2" name="Rectangle 1683">
                <a:extLst>
                  <a:ext uri="{FF2B5EF4-FFF2-40B4-BE49-F238E27FC236}">
                    <a16:creationId xmlns:a16="http://schemas.microsoft.com/office/drawing/2014/main" xmlns="" id="{2B3631EB-87E5-42C7-AFB6-8E7EA848D111}"/>
                  </a:ext>
                </a:extLst>
              </p:cNvPr>
              <p:cNvSpPr>
                <a:spLocks noChangeArrowheads="1"/>
              </p:cNvSpPr>
              <p:nvPr/>
            </p:nvSpPr>
            <p:spPr bwMode="auto">
              <a:xfrm>
                <a:off x="4436" y="3626"/>
                <a:ext cx="21" cy="60"/>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3" name="Rectangle 1684">
                <a:extLst>
                  <a:ext uri="{FF2B5EF4-FFF2-40B4-BE49-F238E27FC236}">
                    <a16:creationId xmlns:a16="http://schemas.microsoft.com/office/drawing/2014/main" xmlns="" id="{645E0C3B-13AD-4A39-8958-DBBAE891C6FB}"/>
                  </a:ext>
                </a:extLst>
              </p:cNvPr>
              <p:cNvSpPr>
                <a:spLocks noChangeArrowheads="1"/>
              </p:cNvSpPr>
              <p:nvPr/>
            </p:nvSpPr>
            <p:spPr bwMode="auto">
              <a:xfrm>
                <a:off x="4436" y="3626"/>
                <a:ext cx="21" cy="6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4" name="Rectangle 1685">
                <a:extLst>
                  <a:ext uri="{FF2B5EF4-FFF2-40B4-BE49-F238E27FC236}">
                    <a16:creationId xmlns:a16="http://schemas.microsoft.com/office/drawing/2014/main" xmlns="" id="{A580FE3E-E504-4C03-9B89-105F0DD2961D}"/>
                  </a:ext>
                </a:extLst>
              </p:cNvPr>
              <p:cNvSpPr>
                <a:spLocks noChangeArrowheads="1"/>
              </p:cNvSpPr>
              <p:nvPr/>
            </p:nvSpPr>
            <p:spPr bwMode="auto">
              <a:xfrm>
                <a:off x="4436" y="3644"/>
                <a:ext cx="14" cy="3"/>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5" name="Rectangle 1686">
                <a:extLst>
                  <a:ext uri="{FF2B5EF4-FFF2-40B4-BE49-F238E27FC236}">
                    <a16:creationId xmlns:a16="http://schemas.microsoft.com/office/drawing/2014/main" xmlns="" id="{6C03DD53-0F83-42D9-AAD2-479977CF5B2F}"/>
                  </a:ext>
                </a:extLst>
              </p:cNvPr>
              <p:cNvSpPr>
                <a:spLocks noChangeArrowheads="1"/>
              </p:cNvSpPr>
              <p:nvPr/>
            </p:nvSpPr>
            <p:spPr bwMode="auto">
              <a:xfrm>
                <a:off x="4436" y="3644"/>
                <a:ext cx="14" cy="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6" name="Rectangle 1687">
                <a:extLst>
                  <a:ext uri="{FF2B5EF4-FFF2-40B4-BE49-F238E27FC236}">
                    <a16:creationId xmlns:a16="http://schemas.microsoft.com/office/drawing/2014/main" xmlns="" id="{633BE607-1683-4CBB-8B4A-639B5B3D26DE}"/>
                  </a:ext>
                </a:extLst>
              </p:cNvPr>
              <p:cNvSpPr>
                <a:spLocks noChangeArrowheads="1"/>
              </p:cNvSpPr>
              <p:nvPr/>
            </p:nvSpPr>
            <p:spPr bwMode="auto">
              <a:xfrm>
                <a:off x="4436" y="3663"/>
                <a:ext cx="14" cy="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7" name="Rectangle 1688">
                <a:extLst>
                  <a:ext uri="{FF2B5EF4-FFF2-40B4-BE49-F238E27FC236}">
                    <a16:creationId xmlns:a16="http://schemas.microsoft.com/office/drawing/2014/main" xmlns="" id="{212C9A85-6965-440F-96CF-CAC4C171BF58}"/>
                  </a:ext>
                </a:extLst>
              </p:cNvPr>
              <p:cNvSpPr>
                <a:spLocks noChangeArrowheads="1"/>
              </p:cNvSpPr>
              <p:nvPr/>
            </p:nvSpPr>
            <p:spPr bwMode="auto">
              <a:xfrm>
                <a:off x="4438" y="362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8" name="Rectangle 1689">
                <a:extLst>
                  <a:ext uri="{FF2B5EF4-FFF2-40B4-BE49-F238E27FC236}">
                    <a16:creationId xmlns:a16="http://schemas.microsoft.com/office/drawing/2014/main" xmlns="" id="{950BB41B-937A-4C17-86F5-86A002839DCA}"/>
                  </a:ext>
                </a:extLst>
              </p:cNvPr>
              <p:cNvSpPr>
                <a:spLocks noChangeArrowheads="1"/>
              </p:cNvSpPr>
              <p:nvPr/>
            </p:nvSpPr>
            <p:spPr bwMode="auto">
              <a:xfrm>
                <a:off x="4438" y="362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19" name="Freeform 1690">
                <a:extLst>
                  <a:ext uri="{FF2B5EF4-FFF2-40B4-BE49-F238E27FC236}">
                    <a16:creationId xmlns:a16="http://schemas.microsoft.com/office/drawing/2014/main" xmlns="" id="{B458B9FC-6EC8-4C15-80BB-F5D45248A49A}"/>
                  </a:ext>
                </a:extLst>
              </p:cNvPr>
              <p:cNvSpPr>
                <a:spLocks/>
              </p:cNvSpPr>
              <p:nvPr/>
            </p:nvSpPr>
            <p:spPr bwMode="auto">
              <a:xfrm>
                <a:off x="4439" y="3630"/>
                <a:ext cx="9" cy="11"/>
              </a:xfrm>
              <a:custGeom>
                <a:avLst/>
                <a:gdLst>
                  <a:gd name="T0" fmla="*/ 5 w 19"/>
                  <a:gd name="T1" fmla="*/ 0 h 23"/>
                  <a:gd name="T2" fmla="*/ 6 w 19"/>
                  <a:gd name="T3" fmla="*/ 0 h 23"/>
                  <a:gd name="T4" fmla="*/ 8 w 19"/>
                  <a:gd name="T5" fmla="*/ 1 h 23"/>
                  <a:gd name="T6" fmla="*/ 9 w 19"/>
                  <a:gd name="T7" fmla="*/ 3 h 23"/>
                  <a:gd name="T8" fmla="*/ 9 w 19"/>
                  <a:gd name="T9" fmla="*/ 5 h 23"/>
                  <a:gd name="T10" fmla="*/ 9 w 19"/>
                  <a:gd name="T11" fmla="*/ 7 h 23"/>
                  <a:gd name="T12" fmla="*/ 8 w 19"/>
                  <a:gd name="T13" fmla="*/ 9 h 23"/>
                  <a:gd name="T14" fmla="*/ 6 w 19"/>
                  <a:gd name="T15" fmla="*/ 11 h 23"/>
                  <a:gd name="T16" fmla="*/ 5 w 19"/>
                  <a:gd name="T17" fmla="*/ 11 h 23"/>
                  <a:gd name="T18" fmla="*/ 3 w 19"/>
                  <a:gd name="T19" fmla="*/ 11 h 23"/>
                  <a:gd name="T20" fmla="*/ 2 w 19"/>
                  <a:gd name="T21" fmla="*/ 9 h 23"/>
                  <a:gd name="T22" fmla="*/ 0 w 19"/>
                  <a:gd name="T23" fmla="*/ 7 h 23"/>
                  <a:gd name="T24" fmla="*/ 0 w 19"/>
                  <a:gd name="T25" fmla="*/ 5 h 23"/>
                  <a:gd name="T26" fmla="*/ 0 w 19"/>
                  <a:gd name="T27" fmla="*/ 3 h 23"/>
                  <a:gd name="T28" fmla="*/ 2 w 19"/>
                  <a:gd name="T29" fmla="*/ 1 h 23"/>
                  <a:gd name="T30" fmla="*/ 3 w 19"/>
                  <a:gd name="T31" fmla="*/ 0 h 23"/>
                  <a:gd name="T32" fmla="*/ 5 w 1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3"/>
                  <a:gd name="T53" fmla="*/ 19 w 1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3">
                    <a:moveTo>
                      <a:pt x="10" y="0"/>
                    </a:moveTo>
                    <a:lnTo>
                      <a:pt x="13" y="1"/>
                    </a:lnTo>
                    <a:lnTo>
                      <a:pt x="17" y="3"/>
                    </a:lnTo>
                    <a:lnTo>
                      <a:pt x="18" y="7"/>
                    </a:lnTo>
                    <a:lnTo>
                      <a:pt x="19" y="11"/>
                    </a:lnTo>
                    <a:lnTo>
                      <a:pt x="18" y="15"/>
                    </a:lnTo>
                    <a:lnTo>
                      <a:pt x="17" y="19"/>
                    </a:lnTo>
                    <a:lnTo>
                      <a:pt x="13" y="22"/>
                    </a:lnTo>
                    <a:lnTo>
                      <a:pt x="10" y="23"/>
                    </a:lnTo>
                    <a:lnTo>
                      <a:pt x="6" y="22"/>
                    </a:lnTo>
                    <a:lnTo>
                      <a:pt x="4" y="19"/>
                    </a:lnTo>
                    <a:lnTo>
                      <a:pt x="1" y="15"/>
                    </a:lnTo>
                    <a:lnTo>
                      <a:pt x="0" y="11"/>
                    </a:lnTo>
                    <a:lnTo>
                      <a:pt x="1" y="7"/>
                    </a:lnTo>
                    <a:lnTo>
                      <a:pt x="4"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0" name="Freeform 1691">
                <a:extLst>
                  <a:ext uri="{FF2B5EF4-FFF2-40B4-BE49-F238E27FC236}">
                    <a16:creationId xmlns:a16="http://schemas.microsoft.com/office/drawing/2014/main" xmlns="" id="{A5CC3AE7-79B9-48AA-A0EC-5D6045D193A6}"/>
                  </a:ext>
                </a:extLst>
              </p:cNvPr>
              <p:cNvSpPr>
                <a:spLocks/>
              </p:cNvSpPr>
              <p:nvPr/>
            </p:nvSpPr>
            <p:spPr bwMode="auto">
              <a:xfrm>
                <a:off x="4439" y="3630"/>
                <a:ext cx="9" cy="11"/>
              </a:xfrm>
              <a:custGeom>
                <a:avLst/>
                <a:gdLst>
                  <a:gd name="T0" fmla="*/ 5 w 19"/>
                  <a:gd name="T1" fmla="*/ 0 h 23"/>
                  <a:gd name="T2" fmla="*/ 5 w 19"/>
                  <a:gd name="T3" fmla="*/ 0 h 23"/>
                  <a:gd name="T4" fmla="*/ 6 w 19"/>
                  <a:gd name="T5" fmla="*/ 0 h 23"/>
                  <a:gd name="T6" fmla="*/ 8 w 19"/>
                  <a:gd name="T7" fmla="*/ 1 h 23"/>
                  <a:gd name="T8" fmla="*/ 9 w 19"/>
                  <a:gd name="T9" fmla="*/ 3 h 23"/>
                  <a:gd name="T10" fmla="*/ 9 w 19"/>
                  <a:gd name="T11" fmla="*/ 5 h 23"/>
                  <a:gd name="T12" fmla="*/ 9 w 19"/>
                  <a:gd name="T13" fmla="*/ 5 h 23"/>
                  <a:gd name="T14" fmla="*/ 9 w 19"/>
                  <a:gd name="T15" fmla="*/ 7 h 23"/>
                  <a:gd name="T16" fmla="*/ 8 w 19"/>
                  <a:gd name="T17" fmla="*/ 9 h 23"/>
                  <a:gd name="T18" fmla="*/ 6 w 19"/>
                  <a:gd name="T19" fmla="*/ 11 h 23"/>
                  <a:gd name="T20" fmla="*/ 5 w 19"/>
                  <a:gd name="T21" fmla="*/ 11 h 23"/>
                  <a:gd name="T22" fmla="*/ 5 w 19"/>
                  <a:gd name="T23" fmla="*/ 11 h 23"/>
                  <a:gd name="T24" fmla="*/ 3 w 19"/>
                  <a:gd name="T25" fmla="*/ 11 h 23"/>
                  <a:gd name="T26" fmla="*/ 2 w 19"/>
                  <a:gd name="T27" fmla="*/ 9 h 23"/>
                  <a:gd name="T28" fmla="*/ 0 w 19"/>
                  <a:gd name="T29" fmla="*/ 7 h 23"/>
                  <a:gd name="T30" fmla="*/ 0 w 19"/>
                  <a:gd name="T31" fmla="*/ 5 h 23"/>
                  <a:gd name="T32" fmla="*/ 0 w 19"/>
                  <a:gd name="T33" fmla="*/ 5 h 23"/>
                  <a:gd name="T34" fmla="*/ 0 w 19"/>
                  <a:gd name="T35" fmla="*/ 3 h 23"/>
                  <a:gd name="T36" fmla="*/ 2 w 19"/>
                  <a:gd name="T37" fmla="*/ 1 h 23"/>
                  <a:gd name="T38" fmla="*/ 3 w 19"/>
                  <a:gd name="T39" fmla="*/ 0 h 23"/>
                  <a:gd name="T40" fmla="*/ 5 w 19"/>
                  <a:gd name="T41" fmla="*/ 0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3"/>
                  <a:gd name="T65" fmla="*/ 19 w 19"/>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3">
                    <a:moveTo>
                      <a:pt x="10" y="0"/>
                    </a:moveTo>
                    <a:lnTo>
                      <a:pt x="10" y="0"/>
                    </a:lnTo>
                    <a:lnTo>
                      <a:pt x="13" y="1"/>
                    </a:lnTo>
                    <a:lnTo>
                      <a:pt x="17" y="3"/>
                    </a:lnTo>
                    <a:lnTo>
                      <a:pt x="18" y="7"/>
                    </a:lnTo>
                    <a:lnTo>
                      <a:pt x="19" y="11"/>
                    </a:lnTo>
                    <a:lnTo>
                      <a:pt x="18" y="15"/>
                    </a:lnTo>
                    <a:lnTo>
                      <a:pt x="17" y="19"/>
                    </a:lnTo>
                    <a:lnTo>
                      <a:pt x="13" y="22"/>
                    </a:lnTo>
                    <a:lnTo>
                      <a:pt x="10" y="23"/>
                    </a:lnTo>
                    <a:lnTo>
                      <a:pt x="6" y="22"/>
                    </a:lnTo>
                    <a:lnTo>
                      <a:pt x="4" y="19"/>
                    </a:lnTo>
                    <a:lnTo>
                      <a:pt x="1" y="15"/>
                    </a:lnTo>
                    <a:lnTo>
                      <a:pt x="0" y="11"/>
                    </a:lnTo>
                    <a:lnTo>
                      <a:pt x="1" y="7"/>
                    </a:lnTo>
                    <a:lnTo>
                      <a:pt x="4"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1" name="Rectangle 1692">
                <a:extLst>
                  <a:ext uri="{FF2B5EF4-FFF2-40B4-BE49-F238E27FC236}">
                    <a16:creationId xmlns:a16="http://schemas.microsoft.com/office/drawing/2014/main" xmlns="" id="{2BBA7CD7-64D3-42C2-B760-2E2E40BC30BA}"/>
                  </a:ext>
                </a:extLst>
              </p:cNvPr>
              <p:cNvSpPr>
                <a:spLocks noChangeArrowheads="1"/>
              </p:cNvSpPr>
              <p:nvPr/>
            </p:nvSpPr>
            <p:spPr bwMode="auto">
              <a:xfrm>
                <a:off x="4438" y="364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2" name="Rectangle 1693">
                <a:extLst>
                  <a:ext uri="{FF2B5EF4-FFF2-40B4-BE49-F238E27FC236}">
                    <a16:creationId xmlns:a16="http://schemas.microsoft.com/office/drawing/2014/main" xmlns="" id="{0B593C97-0A6F-4093-A5FD-B824BC7CBD95}"/>
                  </a:ext>
                </a:extLst>
              </p:cNvPr>
              <p:cNvSpPr>
                <a:spLocks noChangeArrowheads="1"/>
              </p:cNvSpPr>
              <p:nvPr/>
            </p:nvSpPr>
            <p:spPr bwMode="auto">
              <a:xfrm>
                <a:off x="4438" y="364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3" name="Freeform 1694">
                <a:extLst>
                  <a:ext uri="{FF2B5EF4-FFF2-40B4-BE49-F238E27FC236}">
                    <a16:creationId xmlns:a16="http://schemas.microsoft.com/office/drawing/2014/main" xmlns="" id="{F221F3AA-4A17-4DEE-9BC2-90A709A2506D}"/>
                  </a:ext>
                </a:extLst>
              </p:cNvPr>
              <p:cNvSpPr>
                <a:spLocks/>
              </p:cNvSpPr>
              <p:nvPr/>
            </p:nvSpPr>
            <p:spPr bwMode="auto">
              <a:xfrm>
                <a:off x="4438" y="3649"/>
                <a:ext cx="10" cy="12"/>
              </a:xfrm>
              <a:custGeom>
                <a:avLst/>
                <a:gdLst>
                  <a:gd name="T0" fmla="*/ 5 w 19"/>
                  <a:gd name="T1" fmla="*/ 0 h 24"/>
                  <a:gd name="T2" fmla="*/ 7 w 19"/>
                  <a:gd name="T3" fmla="*/ 1 h 24"/>
                  <a:gd name="T4" fmla="*/ 8 w 19"/>
                  <a:gd name="T5" fmla="*/ 2 h 24"/>
                  <a:gd name="T6" fmla="*/ 9 w 19"/>
                  <a:gd name="T7" fmla="*/ 3 h 24"/>
                  <a:gd name="T8" fmla="*/ 10 w 19"/>
                  <a:gd name="T9" fmla="*/ 6 h 24"/>
                  <a:gd name="T10" fmla="*/ 9 w 19"/>
                  <a:gd name="T11" fmla="*/ 8 h 24"/>
                  <a:gd name="T12" fmla="*/ 8 w 19"/>
                  <a:gd name="T13" fmla="*/ 10 h 24"/>
                  <a:gd name="T14" fmla="*/ 7 w 19"/>
                  <a:gd name="T15" fmla="*/ 12 h 24"/>
                  <a:gd name="T16" fmla="*/ 5 w 19"/>
                  <a:gd name="T17" fmla="*/ 12 h 24"/>
                  <a:gd name="T18" fmla="*/ 3 w 19"/>
                  <a:gd name="T19" fmla="*/ 12 h 24"/>
                  <a:gd name="T20" fmla="*/ 2 w 19"/>
                  <a:gd name="T21" fmla="*/ 10 h 24"/>
                  <a:gd name="T22" fmla="*/ 1 w 19"/>
                  <a:gd name="T23" fmla="*/ 8 h 24"/>
                  <a:gd name="T24" fmla="*/ 0 w 19"/>
                  <a:gd name="T25" fmla="*/ 6 h 24"/>
                  <a:gd name="T26" fmla="*/ 1 w 19"/>
                  <a:gd name="T27" fmla="*/ 3 h 24"/>
                  <a:gd name="T28" fmla="*/ 2 w 19"/>
                  <a:gd name="T29" fmla="*/ 2 h 24"/>
                  <a:gd name="T30" fmla="*/ 3 w 19"/>
                  <a:gd name="T31" fmla="*/ 1 h 24"/>
                  <a:gd name="T32" fmla="*/ 5 w 19"/>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4"/>
                  <a:gd name="T53" fmla="*/ 19 w 19"/>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4">
                    <a:moveTo>
                      <a:pt x="9" y="0"/>
                    </a:moveTo>
                    <a:lnTo>
                      <a:pt x="13" y="1"/>
                    </a:lnTo>
                    <a:lnTo>
                      <a:pt x="16" y="3"/>
                    </a:lnTo>
                    <a:lnTo>
                      <a:pt x="18" y="7"/>
                    </a:lnTo>
                    <a:lnTo>
                      <a:pt x="19" y="12"/>
                    </a:lnTo>
                    <a:lnTo>
                      <a:pt x="18" y="16"/>
                    </a:lnTo>
                    <a:lnTo>
                      <a:pt x="16" y="20"/>
                    </a:lnTo>
                    <a:lnTo>
                      <a:pt x="13" y="23"/>
                    </a:lnTo>
                    <a:lnTo>
                      <a:pt x="9" y="24"/>
                    </a:lnTo>
                    <a:lnTo>
                      <a:pt x="6" y="23"/>
                    </a:lnTo>
                    <a:lnTo>
                      <a:pt x="4" y="20"/>
                    </a:lnTo>
                    <a:lnTo>
                      <a:pt x="1" y="16"/>
                    </a:lnTo>
                    <a:lnTo>
                      <a:pt x="0" y="12"/>
                    </a:lnTo>
                    <a:lnTo>
                      <a:pt x="1" y="7"/>
                    </a:lnTo>
                    <a:lnTo>
                      <a:pt x="4" y="3"/>
                    </a:lnTo>
                    <a:lnTo>
                      <a:pt x="6" y="1"/>
                    </a:lnTo>
                    <a:lnTo>
                      <a:pt x="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4" name="Freeform 1695">
                <a:extLst>
                  <a:ext uri="{FF2B5EF4-FFF2-40B4-BE49-F238E27FC236}">
                    <a16:creationId xmlns:a16="http://schemas.microsoft.com/office/drawing/2014/main" xmlns="" id="{D5D0BD02-2286-48CC-86FA-DD9C39CEB21C}"/>
                  </a:ext>
                </a:extLst>
              </p:cNvPr>
              <p:cNvSpPr>
                <a:spLocks/>
              </p:cNvSpPr>
              <p:nvPr/>
            </p:nvSpPr>
            <p:spPr bwMode="auto">
              <a:xfrm>
                <a:off x="4438" y="3649"/>
                <a:ext cx="10" cy="12"/>
              </a:xfrm>
              <a:custGeom>
                <a:avLst/>
                <a:gdLst>
                  <a:gd name="T0" fmla="*/ 5 w 19"/>
                  <a:gd name="T1" fmla="*/ 0 h 24"/>
                  <a:gd name="T2" fmla="*/ 5 w 19"/>
                  <a:gd name="T3" fmla="*/ 0 h 24"/>
                  <a:gd name="T4" fmla="*/ 7 w 19"/>
                  <a:gd name="T5" fmla="*/ 1 h 24"/>
                  <a:gd name="T6" fmla="*/ 8 w 19"/>
                  <a:gd name="T7" fmla="*/ 2 h 24"/>
                  <a:gd name="T8" fmla="*/ 9 w 19"/>
                  <a:gd name="T9" fmla="*/ 3 h 24"/>
                  <a:gd name="T10" fmla="*/ 10 w 19"/>
                  <a:gd name="T11" fmla="*/ 6 h 24"/>
                  <a:gd name="T12" fmla="*/ 10 w 19"/>
                  <a:gd name="T13" fmla="*/ 6 h 24"/>
                  <a:gd name="T14" fmla="*/ 9 w 19"/>
                  <a:gd name="T15" fmla="*/ 8 h 24"/>
                  <a:gd name="T16" fmla="*/ 8 w 19"/>
                  <a:gd name="T17" fmla="*/ 10 h 24"/>
                  <a:gd name="T18" fmla="*/ 7 w 19"/>
                  <a:gd name="T19" fmla="*/ 12 h 24"/>
                  <a:gd name="T20" fmla="*/ 5 w 19"/>
                  <a:gd name="T21" fmla="*/ 12 h 24"/>
                  <a:gd name="T22" fmla="*/ 5 w 19"/>
                  <a:gd name="T23" fmla="*/ 12 h 24"/>
                  <a:gd name="T24" fmla="*/ 3 w 19"/>
                  <a:gd name="T25" fmla="*/ 12 h 24"/>
                  <a:gd name="T26" fmla="*/ 2 w 19"/>
                  <a:gd name="T27" fmla="*/ 10 h 24"/>
                  <a:gd name="T28" fmla="*/ 1 w 19"/>
                  <a:gd name="T29" fmla="*/ 8 h 24"/>
                  <a:gd name="T30" fmla="*/ 0 w 19"/>
                  <a:gd name="T31" fmla="*/ 6 h 24"/>
                  <a:gd name="T32" fmla="*/ 0 w 19"/>
                  <a:gd name="T33" fmla="*/ 6 h 24"/>
                  <a:gd name="T34" fmla="*/ 1 w 19"/>
                  <a:gd name="T35" fmla="*/ 3 h 24"/>
                  <a:gd name="T36" fmla="*/ 2 w 19"/>
                  <a:gd name="T37" fmla="*/ 2 h 24"/>
                  <a:gd name="T38" fmla="*/ 3 w 19"/>
                  <a:gd name="T39" fmla="*/ 1 h 24"/>
                  <a:gd name="T40" fmla="*/ 5 w 19"/>
                  <a:gd name="T41" fmla="*/ 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4"/>
                  <a:gd name="T65" fmla="*/ 19 w 19"/>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4">
                    <a:moveTo>
                      <a:pt x="9" y="0"/>
                    </a:moveTo>
                    <a:lnTo>
                      <a:pt x="9" y="0"/>
                    </a:lnTo>
                    <a:lnTo>
                      <a:pt x="13" y="1"/>
                    </a:lnTo>
                    <a:lnTo>
                      <a:pt x="16" y="3"/>
                    </a:lnTo>
                    <a:lnTo>
                      <a:pt x="18" y="7"/>
                    </a:lnTo>
                    <a:lnTo>
                      <a:pt x="19" y="12"/>
                    </a:lnTo>
                    <a:lnTo>
                      <a:pt x="18" y="16"/>
                    </a:lnTo>
                    <a:lnTo>
                      <a:pt x="16" y="20"/>
                    </a:lnTo>
                    <a:lnTo>
                      <a:pt x="13" y="23"/>
                    </a:lnTo>
                    <a:lnTo>
                      <a:pt x="9" y="24"/>
                    </a:lnTo>
                    <a:lnTo>
                      <a:pt x="6" y="23"/>
                    </a:lnTo>
                    <a:lnTo>
                      <a:pt x="4" y="20"/>
                    </a:lnTo>
                    <a:lnTo>
                      <a:pt x="1" y="16"/>
                    </a:lnTo>
                    <a:lnTo>
                      <a:pt x="0" y="12"/>
                    </a:lnTo>
                    <a:lnTo>
                      <a:pt x="1" y="7"/>
                    </a:lnTo>
                    <a:lnTo>
                      <a:pt x="4" y="3"/>
                    </a:lnTo>
                    <a:lnTo>
                      <a:pt x="6" y="1"/>
                    </a:lnTo>
                    <a:lnTo>
                      <a:pt x="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5" name="Rectangle 1696">
                <a:extLst>
                  <a:ext uri="{FF2B5EF4-FFF2-40B4-BE49-F238E27FC236}">
                    <a16:creationId xmlns:a16="http://schemas.microsoft.com/office/drawing/2014/main" xmlns="" id="{8644B105-9F15-4E61-B927-253634E61F84}"/>
                  </a:ext>
                </a:extLst>
              </p:cNvPr>
              <p:cNvSpPr>
                <a:spLocks noChangeArrowheads="1"/>
              </p:cNvSpPr>
              <p:nvPr/>
            </p:nvSpPr>
            <p:spPr bwMode="auto">
              <a:xfrm>
                <a:off x="4438" y="3669"/>
                <a:ext cx="10" cy="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6" name="Rectangle 1697">
                <a:extLst>
                  <a:ext uri="{FF2B5EF4-FFF2-40B4-BE49-F238E27FC236}">
                    <a16:creationId xmlns:a16="http://schemas.microsoft.com/office/drawing/2014/main" xmlns="" id="{C5A102D1-D29A-4D0F-9C88-2851690429B8}"/>
                  </a:ext>
                </a:extLst>
              </p:cNvPr>
              <p:cNvSpPr>
                <a:spLocks noChangeArrowheads="1"/>
              </p:cNvSpPr>
              <p:nvPr/>
            </p:nvSpPr>
            <p:spPr bwMode="auto">
              <a:xfrm>
                <a:off x="4438" y="3669"/>
                <a:ext cx="10" cy="1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7" name="Freeform 1698">
                <a:extLst>
                  <a:ext uri="{FF2B5EF4-FFF2-40B4-BE49-F238E27FC236}">
                    <a16:creationId xmlns:a16="http://schemas.microsoft.com/office/drawing/2014/main" xmlns="" id="{571E5924-2717-47C5-A836-0CC24F1D1B8B}"/>
                  </a:ext>
                </a:extLst>
              </p:cNvPr>
              <p:cNvSpPr>
                <a:spLocks/>
              </p:cNvSpPr>
              <p:nvPr/>
            </p:nvSpPr>
            <p:spPr bwMode="auto">
              <a:xfrm>
                <a:off x="4438" y="3670"/>
                <a:ext cx="10" cy="11"/>
              </a:xfrm>
              <a:custGeom>
                <a:avLst/>
                <a:gdLst>
                  <a:gd name="T0" fmla="*/ 5 w 19"/>
                  <a:gd name="T1" fmla="*/ 0 h 22"/>
                  <a:gd name="T2" fmla="*/ 7 w 19"/>
                  <a:gd name="T3" fmla="*/ 1 h 22"/>
                  <a:gd name="T4" fmla="*/ 8 w 19"/>
                  <a:gd name="T5" fmla="*/ 1 h 22"/>
                  <a:gd name="T6" fmla="*/ 9 w 19"/>
                  <a:gd name="T7" fmla="*/ 3 h 22"/>
                  <a:gd name="T8" fmla="*/ 10 w 19"/>
                  <a:gd name="T9" fmla="*/ 6 h 22"/>
                  <a:gd name="T10" fmla="*/ 9 w 19"/>
                  <a:gd name="T11" fmla="*/ 8 h 22"/>
                  <a:gd name="T12" fmla="*/ 8 w 19"/>
                  <a:gd name="T13" fmla="*/ 10 h 22"/>
                  <a:gd name="T14" fmla="*/ 7 w 19"/>
                  <a:gd name="T15" fmla="*/ 11 h 22"/>
                  <a:gd name="T16" fmla="*/ 5 w 19"/>
                  <a:gd name="T17" fmla="*/ 11 h 22"/>
                  <a:gd name="T18" fmla="*/ 3 w 19"/>
                  <a:gd name="T19" fmla="*/ 11 h 22"/>
                  <a:gd name="T20" fmla="*/ 2 w 19"/>
                  <a:gd name="T21" fmla="*/ 10 h 22"/>
                  <a:gd name="T22" fmla="*/ 1 w 19"/>
                  <a:gd name="T23" fmla="*/ 8 h 22"/>
                  <a:gd name="T24" fmla="*/ 0 w 19"/>
                  <a:gd name="T25" fmla="*/ 6 h 22"/>
                  <a:gd name="T26" fmla="*/ 1 w 19"/>
                  <a:gd name="T27" fmla="*/ 3 h 22"/>
                  <a:gd name="T28" fmla="*/ 2 w 19"/>
                  <a:gd name="T29" fmla="*/ 1 h 22"/>
                  <a:gd name="T30" fmla="*/ 3 w 19"/>
                  <a:gd name="T31" fmla="*/ 1 h 22"/>
                  <a:gd name="T32" fmla="*/ 5 w 19"/>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2"/>
                  <a:gd name="T53" fmla="*/ 19 w 1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2">
                    <a:moveTo>
                      <a:pt x="9" y="0"/>
                    </a:moveTo>
                    <a:lnTo>
                      <a:pt x="13" y="1"/>
                    </a:lnTo>
                    <a:lnTo>
                      <a:pt x="16" y="3"/>
                    </a:lnTo>
                    <a:lnTo>
                      <a:pt x="18" y="7"/>
                    </a:lnTo>
                    <a:lnTo>
                      <a:pt x="19" y="12"/>
                    </a:lnTo>
                    <a:lnTo>
                      <a:pt x="18" y="16"/>
                    </a:lnTo>
                    <a:lnTo>
                      <a:pt x="16" y="19"/>
                    </a:lnTo>
                    <a:lnTo>
                      <a:pt x="13" y="21"/>
                    </a:lnTo>
                    <a:lnTo>
                      <a:pt x="9" y="22"/>
                    </a:lnTo>
                    <a:lnTo>
                      <a:pt x="6" y="21"/>
                    </a:lnTo>
                    <a:lnTo>
                      <a:pt x="4" y="19"/>
                    </a:lnTo>
                    <a:lnTo>
                      <a:pt x="1" y="16"/>
                    </a:lnTo>
                    <a:lnTo>
                      <a:pt x="0" y="12"/>
                    </a:lnTo>
                    <a:lnTo>
                      <a:pt x="1" y="7"/>
                    </a:lnTo>
                    <a:lnTo>
                      <a:pt x="4" y="3"/>
                    </a:lnTo>
                    <a:lnTo>
                      <a:pt x="6" y="1"/>
                    </a:lnTo>
                    <a:lnTo>
                      <a:pt x="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8" name="Freeform 1699">
                <a:extLst>
                  <a:ext uri="{FF2B5EF4-FFF2-40B4-BE49-F238E27FC236}">
                    <a16:creationId xmlns:a16="http://schemas.microsoft.com/office/drawing/2014/main" xmlns="" id="{EF5655B1-41F8-40ED-A101-E0C92F860385}"/>
                  </a:ext>
                </a:extLst>
              </p:cNvPr>
              <p:cNvSpPr>
                <a:spLocks/>
              </p:cNvSpPr>
              <p:nvPr/>
            </p:nvSpPr>
            <p:spPr bwMode="auto">
              <a:xfrm>
                <a:off x="4438" y="3670"/>
                <a:ext cx="10" cy="11"/>
              </a:xfrm>
              <a:custGeom>
                <a:avLst/>
                <a:gdLst>
                  <a:gd name="T0" fmla="*/ 5 w 19"/>
                  <a:gd name="T1" fmla="*/ 0 h 22"/>
                  <a:gd name="T2" fmla="*/ 5 w 19"/>
                  <a:gd name="T3" fmla="*/ 0 h 22"/>
                  <a:gd name="T4" fmla="*/ 7 w 19"/>
                  <a:gd name="T5" fmla="*/ 1 h 22"/>
                  <a:gd name="T6" fmla="*/ 8 w 19"/>
                  <a:gd name="T7" fmla="*/ 1 h 22"/>
                  <a:gd name="T8" fmla="*/ 9 w 19"/>
                  <a:gd name="T9" fmla="*/ 3 h 22"/>
                  <a:gd name="T10" fmla="*/ 10 w 19"/>
                  <a:gd name="T11" fmla="*/ 6 h 22"/>
                  <a:gd name="T12" fmla="*/ 10 w 19"/>
                  <a:gd name="T13" fmla="*/ 6 h 22"/>
                  <a:gd name="T14" fmla="*/ 9 w 19"/>
                  <a:gd name="T15" fmla="*/ 8 h 22"/>
                  <a:gd name="T16" fmla="*/ 8 w 19"/>
                  <a:gd name="T17" fmla="*/ 10 h 22"/>
                  <a:gd name="T18" fmla="*/ 7 w 19"/>
                  <a:gd name="T19" fmla="*/ 11 h 22"/>
                  <a:gd name="T20" fmla="*/ 5 w 19"/>
                  <a:gd name="T21" fmla="*/ 11 h 22"/>
                  <a:gd name="T22" fmla="*/ 5 w 19"/>
                  <a:gd name="T23" fmla="*/ 11 h 22"/>
                  <a:gd name="T24" fmla="*/ 3 w 19"/>
                  <a:gd name="T25" fmla="*/ 11 h 22"/>
                  <a:gd name="T26" fmla="*/ 2 w 19"/>
                  <a:gd name="T27" fmla="*/ 10 h 22"/>
                  <a:gd name="T28" fmla="*/ 1 w 19"/>
                  <a:gd name="T29" fmla="*/ 8 h 22"/>
                  <a:gd name="T30" fmla="*/ 0 w 19"/>
                  <a:gd name="T31" fmla="*/ 6 h 22"/>
                  <a:gd name="T32" fmla="*/ 0 w 19"/>
                  <a:gd name="T33" fmla="*/ 6 h 22"/>
                  <a:gd name="T34" fmla="*/ 1 w 19"/>
                  <a:gd name="T35" fmla="*/ 3 h 22"/>
                  <a:gd name="T36" fmla="*/ 2 w 19"/>
                  <a:gd name="T37" fmla="*/ 1 h 22"/>
                  <a:gd name="T38" fmla="*/ 3 w 19"/>
                  <a:gd name="T39" fmla="*/ 1 h 22"/>
                  <a:gd name="T40" fmla="*/ 5 w 19"/>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2"/>
                  <a:gd name="T65" fmla="*/ 19 w 19"/>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2">
                    <a:moveTo>
                      <a:pt x="9" y="0"/>
                    </a:moveTo>
                    <a:lnTo>
                      <a:pt x="9" y="0"/>
                    </a:lnTo>
                    <a:lnTo>
                      <a:pt x="13" y="1"/>
                    </a:lnTo>
                    <a:lnTo>
                      <a:pt x="16" y="3"/>
                    </a:lnTo>
                    <a:lnTo>
                      <a:pt x="18" y="7"/>
                    </a:lnTo>
                    <a:lnTo>
                      <a:pt x="19" y="12"/>
                    </a:lnTo>
                    <a:lnTo>
                      <a:pt x="18" y="16"/>
                    </a:lnTo>
                    <a:lnTo>
                      <a:pt x="16" y="19"/>
                    </a:lnTo>
                    <a:lnTo>
                      <a:pt x="13" y="21"/>
                    </a:lnTo>
                    <a:lnTo>
                      <a:pt x="9" y="22"/>
                    </a:lnTo>
                    <a:lnTo>
                      <a:pt x="6" y="21"/>
                    </a:lnTo>
                    <a:lnTo>
                      <a:pt x="4" y="19"/>
                    </a:lnTo>
                    <a:lnTo>
                      <a:pt x="1" y="16"/>
                    </a:lnTo>
                    <a:lnTo>
                      <a:pt x="0" y="12"/>
                    </a:lnTo>
                    <a:lnTo>
                      <a:pt x="1" y="7"/>
                    </a:lnTo>
                    <a:lnTo>
                      <a:pt x="4" y="3"/>
                    </a:lnTo>
                    <a:lnTo>
                      <a:pt x="6" y="1"/>
                    </a:lnTo>
                    <a:lnTo>
                      <a:pt x="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29" name="Freeform 1700">
                <a:extLst>
                  <a:ext uri="{FF2B5EF4-FFF2-40B4-BE49-F238E27FC236}">
                    <a16:creationId xmlns:a16="http://schemas.microsoft.com/office/drawing/2014/main" xmlns="" id="{9A7E826D-51BA-4704-BD81-083C8117446A}"/>
                  </a:ext>
                </a:extLst>
              </p:cNvPr>
              <p:cNvSpPr>
                <a:spLocks noEditPoints="1"/>
              </p:cNvSpPr>
              <p:nvPr/>
            </p:nvSpPr>
            <p:spPr bwMode="auto">
              <a:xfrm>
                <a:off x="4429" y="3631"/>
                <a:ext cx="6" cy="46"/>
              </a:xfrm>
              <a:custGeom>
                <a:avLst/>
                <a:gdLst>
                  <a:gd name="T0" fmla="*/ 3 w 12"/>
                  <a:gd name="T1" fmla="*/ 2 h 92"/>
                  <a:gd name="T2" fmla="*/ 3 w 12"/>
                  <a:gd name="T3" fmla="*/ 2 h 92"/>
                  <a:gd name="T4" fmla="*/ 3 w 12"/>
                  <a:gd name="T5" fmla="*/ 3 h 92"/>
                  <a:gd name="T6" fmla="*/ 3 w 12"/>
                  <a:gd name="T7" fmla="*/ 3 h 92"/>
                  <a:gd name="T8" fmla="*/ 4 w 12"/>
                  <a:gd name="T9" fmla="*/ 22 h 92"/>
                  <a:gd name="T10" fmla="*/ 2 w 12"/>
                  <a:gd name="T11" fmla="*/ 22 h 92"/>
                  <a:gd name="T12" fmla="*/ 0 w 12"/>
                  <a:gd name="T13" fmla="*/ 41 h 92"/>
                  <a:gd name="T14" fmla="*/ 0 w 12"/>
                  <a:gd name="T15" fmla="*/ 40 h 92"/>
                  <a:gd name="T16" fmla="*/ 1 w 12"/>
                  <a:gd name="T17" fmla="*/ 39 h 92"/>
                  <a:gd name="T18" fmla="*/ 2 w 12"/>
                  <a:gd name="T19" fmla="*/ 39 h 92"/>
                  <a:gd name="T20" fmla="*/ 3 w 12"/>
                  <a:gd name="T21" fmla="*/ 38 h 92"/>
                  <a:gd name="T22" fmla="*/ 3 w 12"/>
                  <a:gd name="T23" fmla="*/ 38 h 92"/>
                  <a:gd name="T24" fmla="*/ 3 w 12"/>
                  <a:gd name="T25" fmla="*/ 38 h 92"/>
                  <a:gd name="T26" fmla="*/ 4 w 12"/>
                  <a:gd name="T27" fmla="*/ 39 h 92"/>
                  <a:gd name="T28" fmla="*/ 5 w 12"/>
                  <a:gd name="T29" fmla="*/ 39 h 92"/>
                  <a:gd name="T30" fmla="*/ 6 w 12"/>
                  <a:gd name="T31" fmla="*/ 40 h 92"/>
                  <a:gd name="T32" fmla="*/ 6 w 12"/>
                  <a:gd name="T33" fmla="*/ 40 h 92"/>
                  <a:gd name="T34" fmla="*/ 5 w 12"/>
                  <a:gd name="T35" fmla="*/ 40 h 92"/>
                  <a:gd name="T36" fmla="*/ 4 w 12"/>
                  <a:gd name="T37" fmla="*/ 39 h 92"/>
                  <a:gd name="T38" fmla="*/ 3 w 12"/>
                  <a:gd name="T39" fmla="*/ 39 h 92"/>
                  <a:gd name="T40" fmla="*/ 3 w 12"/>
                  <a:gd name="T41" fmla="*/ 39 h 92"/>
                  <a:gd name="T42" fmla="*/ 3 w 12"/>
                  <a:gd name="T43" fmla="*/ 39 h 92"/>
                  <a:gd name="T44" fmla="*/ 2 w 12"/>
                  <a:gd name="T45" fmla="*/ 39 h 92"/>
                  <a:gd name="T46" fmla="*/ 2 w 12"/>
                  <a:gd name="T47" fmla="*/ 40 h 92"/>
                  <a:gd name="T48" fmla="*/ 1 w 12"/>
                  <a:gd name="T49" fmla="*/ 41 h 92"/>
                  <a:gd name="T50" fmla="*/ 1 w 12"/>
                  <a:gd name="T51" fmla="*/ 41 h 92"/>
                  <a:gd name="T52" fmla="*/ 1 w 12"/>
                  <a:gd name="T53" fmla="*/ 42 h 92"/>
                  <a:gd name="T54" fmla="*/ 1 w 12"/>
                  <a:gd name="T55" fmla="*/ 44 h 92"/>
                  <a:gd name="T56" fmla="*/ 2 w 12"/>
                  <a:gd name="T57" fmla="*/ 45 h 92"/>
                  <a:gd name="T58" fmla="*/ 3 w 12"/>
                  <a:gd name="T59" fmla="*/ 45 h 92"/>
                  <a:gd name="T60" fmla="*/ 3 w 12"/>
                  <a:gd name="T61" fmla="*/ 45 h 92"/>
                  <a:gd name="T62" fmla="*/ 3 w 12"/>
                  <a:gd name="T63" fmla="*/ 45 h 92"/>
                  <a:gd name="T64" fmla="*/ 4 w 12"/>
                  <a:gd name="T65" fmla="*/ 45 h 92"/>
                  <a:gd name="T66" fmla="*/ 6 w 12"/>
                  <a:gd name="T67" fmla="*/ 43 h 92"/>
                  <a:gd name="T68" fmla="*/ 2 w 12"/>
                  <a:gd name="T69" fmla="*/ 43 h 92"/>
                  <a:gd name="T70" fmla="*/ 6 w 12"/>
                  <a:gd name="T71" fmla="*/ 43 h 92"/>
                  <a:gd name="T72" fmla="*/ 6 w 12"/>
                  <a:gd name="T73" fmla="*/ 44 h 92"/>
                  <a:gd name="T74" fmla="*/ 6 w 12"/>
                  <a:gd name="T75" fmla="*/ 45 h 92"/>
                  <a:gd name="T76" fmla="*/ 5 w 12"/>
                  <a:gd name="T77" fmla="*/ 46 h 92"/>
                  <a:gd name="T78" fmla="*/ 3 w 12"/>
                  <a:gd name="T79" fmla="*/ 46 h 92"/>
                  <a:gd name="T80" fmla="*/ 3 w 12"/>
                  <a:gd name="T81" fmla="*/ 46 h 92"/>
                  <a:gd name="T82" fmla="*/ 3 w 12"/>
                  <a:gd name="T83" fmla="*/ 46 h 92"/>
                  <a:gd name="T84" fmla="*/ 2 w 12"/>
                  <a:gd name="T85" fmla="*/ 45 h 92"/>
                  <a:gd name="T86" fmla="*/ 1 w 12"/>
                  <a:gd name="T87" fmla="*/ 45 h 92"/>
                  <a:gd name="T88" fmla="*/ 0 w 12"/>
                  <a:gd name="T89" fmla="*/ 43 h 92"/>
                  <a:gd name="T90" fmla="*/ 0 w 12"/>
                  <a:gd name="T91" fmla="*/ 42 h 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92"/>
                  <a:gd name="T140" fmla="*/ 12 w 12"/>
                  <a:gd name="T141" fmla="*/ 92 h 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92">
                    <a:moveTo>
                      <a:pt x="1" y="6"/>
                    </a:moveTo>
                    <a:lnTo>
                      <a:pt x="1" y="4"/>
                    </a:lnTo>
                    <a:lnTo>
                      <a:pt x="5" y="4"/>
                    </a:lnTo>
                    <a:lnTo>
                      <a:pt x="5" y="0"/>
                    </a:lnTo>
                    <a:lnTo>
                      <a:pt x="6" y="0"/>
                    </a:lnTo>
                    <a:lnTo>
                      <a:pt x="6" y="4"/>
                    </a:lnTo>
                    <a:lnTo>
                      <a:pt x="10" y="4"/>
                    </a:lnTo>
                    <a:lnTo>
                      <a:pt x="10" y="6"/>
                    </a:lnTo>
                    <a:lnTo>
                      <a:pt x="6" y="6"/>
                    </a:lnTo>
                    <a:lnTo>
                      <a:pt x="6" y="10"/>
                    </a:lnTo>
                    <a:lnTo>
                      <a:pt x="5" y="10"/>
                    </a:lnTo>
                    <a:lnTo>
                      <a:pt x="5" y="6"/>
                    </a:lnTo>
                    <a:lnTo>
                      <a:pt x="1" y="6"/>
                    </a:lnTo>
                    <a:close/>
                    <a:moveTo>
                      <a:pt x="4" y="44"/>
                    </a:moveTo>
                    <a:lnTo>
                      <a:pt x="8" y="44"/>
                    </a:lnTo>
                    <a:lnTo>
                      <a:pt x="8" y="46"/>
                    </a:lnTo>
                    <a:lnTo>
                      <a:pt x="4" y="46"/>
                    </a:lnTo>
                    <a:lnTo>
                      <a:pt x="4" y="44"/>
                    </a:lnTo>
                    <a:close/>
                    <a:moveTo>
                      <a:pt x="0" y="83"/>
                    </a:moveTo>
                    <a:lnTo>
                      <a:pt x="0" y="82"/>
                    </a:lnTo>
                    <a:lnTo>
                      <a:pt x="0" y="81"/>
                    </a:lnTo>
                    <a:lnTo>
                      <a:pt x="0" y="80"/>
                    </a:lnTo>
                    <a:lnTo>
                      <a:pt x="1" y="79"/>
                    </a:lnTo>
                    <a:lnTo>
                      <a:pt x="1" y="78"/>
                    </a:lnTo>
                    <a:lnTo>
                      <a:pt x="3" y="78"/>
                    </a:lnTo>
                    <a:lnTo>
                      <a:pt x="3" y="77"/>
                    </a:lnTo>
                    <a:lnTo>
                      <a:pt x="4" y="77"/>
                    </a:lnTo>
                    <a:lnTo>
                      <a:pt x="5" y="76"/>
                    </a:lnTo>
                    <a:lnTo>
                      <a:pt x="6" y="76"/>
                    </a:lnTo>
                    <a:lnTo>
                      <a:pt x="7" y="76"/>
                    </a:lnTo>
                    <a:lnTo>
                      <a:pt x="8" y="77"/>
                    </a:lnTo>
                    <a:lnTo>
                      <a:pt x="10" y="78"/>
                    </a:lnTo>
                    <a:lnTo>
                      <a:pt x="11" y="79"/>
                    </a:lnTo>
                    <a:lnTo>
                      <a:pt x="11" y="80"/>
                    </a:lnTo>
                    <a:lnTo>
                      <a:pt x="10" y="80"/>
                    </a:lnTo>
                    <a:lnTo>
                      <a:pt x="10" y="79"/>
                    </a:lnTo>
                    <a:lnTo>
                      <a:pt x="8" y="79"/>
                    </a:lnTo>
                    <a:lnTo>
                      <a:pt x="8" y="78"/>
                    </a:lnTo>
                    <a:lnTo>
                      <a:pt x="7" y="78"/>
                    </a:lnTo>
                    <a:lnTo>
                      <a:pt x="6" y="78"/>
                    </a:lnTo>
                    <a:lnTo>
                      <a:pt x="5" y="78"/>
                    </a:lnTo>
                    <a:lnTo>
                      <a:pt x="4" y="78"/>
                    </a:lnTo>
                    <a:lnTo>
                      <a:pt x="3" y="78"/>
                    </a:lnTo>
                    <a:lnTo>
                      <a:pt x="3" y="79"/>
                    </a:lnTo>
                    <a:lnTo>
                      <a:pt x="1" y="80"/>
                    </a:lnTo>
                    <a:lnTo>
                      <a:pt x="1" y="81"/>
                    </a:lnTo>
                    <a:lnTo>
                      <a:pt x="1" y="82"/>
                    </a:lnTo>
                    <a:lnTo>
                      <a:pt x="1" y="83"/>
                    </a:lnTo>
                    <a:lnTo>
                      <a:pt x="1" y="84"/>
                    </a:lnTo>
                    <a:lnTo>
                      <a:pt x="1" y="85"/>
                    </a:lnTo>
                    <a:lnTo>
                      <a:pt x="1" y="86"/>
                    </a:lnTo>
                    <a:lnTo>
                      <a:pt x="1" y="88"/>
                    </a:lnTo>
                    <a:lnTo>
                      <a:pt x="3" y="88"/>
                    </a:lnTo>
                    <a:lnTo>
                      <a:pt x="3" y="89"/>
                    </a:lnTo>
                    <a:lnTo>
                      <a:pt x="4" y="90"/>
                    </a:lnTo>
                    <a:lnTo>
                      <a:pt x="5" y="90"/>
                    </a:lnTo>
                    <a:lnTo>
                      <a:pt x="6" y="90"/>
                    </a:lnTo>
                    <a:lnTo>
                      <a:pt x="7" y="90"/>
                    </a:lnTo>
                    <a:lnTo>
                      <a:pt x="8" y="90"/>
                    </a:lnTo>
                    <a:lnTo>
                      <a:pt x="8" y="89"/>
                    </a:lnTo>
                    <a:lnTo>
                      <a:pt x="10" y="89"/>
                    </a:lnTo>
                    <a:lnTo>
                      <a:pt x="10" y="88"/>
                    </a:lnTo>
                    <a:lnTo>
                      <a:pt x="11" y="86"/>
                    </a:lnTo>
                    <a:lnTo>
                      <a:pt x="11" y="85"/>
                    </a:lnTo>
                    <a:lnTo>
                      <a:pt x="4" y="85"/>
                    </a:lnTo>
                    <a:lnTo>
                      <a:pt x="4" y="84"/>
                    </a:lnTo>
                    <a:lnTo>
                      <a:pt x="12" y="84"/>
                    </a:lnTo>
                    <a:lnTo>
                      <a:pt x="12" y="85"/>
                    </a:lnTo>
                    <a:lnTo>
                      <a:pt x="12" y="86"/>
                    </a:lnTo>
                    <a:lnTo>
                      <a:pt x="11" y="88"/>
                    </a:lnTo>
                    <a:lnTo>
                      <a:pt x="11" y="89"/>
                    </a:lnTo>
                    <a:lnTo>
                      <a:pt x="10" y="90"/>
                    </a:lnTo>
                    <a:lnTo>
                      <a:pt x="10" y="91"/>
                    </a:lnTo>
                    <a:lnTo>
                      <a:pt x="8" y="91"/>
                    </a:lnTo>
                    <a:lnTo>
                      <a:pt x="7" y="92"/>
                    </a:lnTo>
                    <a:lnTo>
                      <a:pt x="6" y="92"/>
                    </a:lnTo>
                    <a:lnTo>
                      <a:pt x="5" y="92"/>
                    </a:lnTo>
                    <a:lnTo>
                      <a:pt x="5" y="91"/>
                    </a:lnTo>
                    <a:lnTo>
                      <a:pt x="4" y="91"/>
                    </a:lnTo>
                    <a:lnTo>
                      <a:pt x="3" y="91"/>
                    </a:lnTo>
                    <a:lnTo>
                      <a:pt x="3" y="90"/>
                    </a:lnTo>
                    <a:lnTo>
                      <a:pt x="1" y="90"/>
                    </a:lnTo>
                    <a:lnTo>
                      <a:pt x="1" y="89"/>
                    </a:lnTo>
                    <a:lnTo>
                      <a:pt x="1" y="88"/>
                    </a:lnTo>
                    <a:lnTo>
                      <a:pt x="0" y="88"/>
                    </a:lnTo>
                    <a:lnTo>
                      <a:pt x="0" y="86"/>
                    </a:lnTo>
                    <a:lnTo>
                      <a:pt x="0" y="85"/>
                    </a:lnTo>
                    <a:lnTo>
                      <a:pt x="0" y="84"/>
                    </a:lnTo>
                    <a:lnTo>
                      <a:pt x="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0" name="Rectangle 1701">
                <a:extLst>
                  <a:ext uri="{FF2B5EF4-FFF2-40B4-BE49-F238E27FC236}">
                    <a16:creationId xmlns:a16="http://schemas.microsoft.com/office/drawing/2014/main" xmlns="" id="{816E4153-C8A0-40A8-9FF5-070077772B81}"/>
                  </a:ext>
                </a:extLst>
              </p:cNvPr>
              <p:cNvSpPr>
                <a:spLocks noChangeArrowheads="1"/>
              </p:cNvSpPr>
              <p:nvPr/>
            </p:nvSpPr>
            <p:spPr bwMode="auto">
              <a:xfrm>
                <a:off x="4516" y="3471"/>
                <a:ext cx="37" cy="73"/>
              </a:xfrm>
              <a:prstGeom prst="rect">
                <a:avLst/>
              </a:prstGeom>
              <a:solidFill>
                <a:srgbClr val="7F7F7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1" name="Rectangle 1702">
                <a:extLst>
                  <a:ext uri="{FF2B5EF4-FFF2-40B4-BE49-F238E27FC236}">
                    <a16:creationId xmlns:a16="http://schemas.microsoft.com/office/drawing/2014/main" xmlns="" id="{1A68828E-702E-4913-89CE-858393925BA0}"/>
                  </a:ext>
                </a:extLst>
              </p:cNvPr>
              <p:cNvSpPr>
                <a:spLocks noChangeArrowheads="1"/>
              </p:cNvSpPr>
              <p:nvPr/>
            </p:nvSpPr>
            <p:spPr bwMode="auto">
              <a:xfrm>
                <a:off x="4516" y="3471"/>
                <a:ext cx="37" cy="73"/>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2" name="Rectangle 1703">
                <a:extLst>
                  <a:ext uri="{FF2B5EF4-FFF2-40B4-BE49-F238E27FC236}">
                    <a16:creationId xmlns:a16="http://schemas.microsoft.com/office/drawing/2014/main" xmlns="" id="{4E1BB5A8-B914-46A7-9F21-0EE218D7C7DB}"/>
                  </a:ext>
                </a:extLst>
              </p:cNvPr>
              <p:cNvSpPr>
                <a:spLocks noChangeArrowheads="1"/>
              </p:cNvSpPr>
              <p:nvPr/>
            </p:nvSpPr>
            <p:spPr bwMode="auto">
              <a:xfrm>
                <a:off x="4527" y="3437"/>
                <a:ext cx="17" cy="141"/>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3" name="Rectangle 1704">
                <a:extLst>
                  <a:ext uri="{FF2B5EF4-FFF2-40B4-BE49-F238E27FC236}">
                    <a16:creationId xmlns:a16="http://schemas.microsoft.com/office/drawing/2014/main" xmlns="" id="{9E1217A2-640C-4273-8B3F-B016590315F2}"/>
                  </a:ext>
                </a:extLst>
              </p:cNvPr>
              <p:cNvSpPr>
                <a:spLocks noChangeArrowheads="1"/>
              </p:cNvSpPr>
              <p:nvPr/>
            </p:nvSpPr>
            <p:spPr bwMode="auto">
              <a:xfrm>
                <a:off x="4527" y="3437"/>
                <a:ext cx="17" cy="14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4" name="Rectangle 1705">
                <a:extLst>
                  <a:ext uri="{FF2B5EF4-FFF2-40B4-BE49-F238E27FC236}">
                    <a16:creationId xmlns:a16="http://schemas.microsoft.com/office/drawing/2014/main" xmlns="" id="{17F941DE-6B57-4AF6-A0F8-31E2A3858326}"/>
                  </a:ext>
                </a:extLst>
              </p:cNvPr>
              <p:cNvSpPr>
                <a:spLocks noChangeArrowheads="1"/>
              </p:cNvSpPr>
              <p:nvPr/>
            </p:nvSpPr>
            <p:spPr bwMode="auto">
              <a:xfrm>
                <a:off x="4518" y="3474"/>
                <a:ext cx="33" cy="67"/>
              </a:xfrm>
              <a:prstGeom prst="rect">
                <a:avLst/>
              </a:prstGeom>
              <a:solidFill>
                <a:srgbClr val="B2B2B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5" name="Rectangle 1706">
                <a:extLst>
                  <a:ext uri="{FF2B5EF4-FFF2-40B4-BE49-F238E27FC236}">
                    <a16:creationId xmlns:a16="http://schemas.microsoft.com/office/drawing/2014/main" xmlns="" id="{E1DB0CD1-1A00-4088-8980-A71A7FCAA32B}"/>
                  </a:ext>
                </a:extLst>
              </p:cNvPr>
              <p:cNvSpPr>
                <a:spLocks noChangeArrowheads="1"/>
              </p:cNvSpPr>
              <p:nvPr/>
            </p:nvSpPr>
            <p:spPr bwMode="auto">
              <a:xfrm>
                <a:off x="4518" y="3474"/>
                <a:ext cx="33" cy="6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6" name="Rectangle 1707">
                <a:extLst>
                  <a:ext uri="{FF2B5EF4-FFF2-40B4-BE49-F238E27FC236}">
                    <a16:creationId xmlns:a16="http://schemas.microsoft.com/office/drawing/2014/main" xmlns="" id="{DF489D8C-F420-451B-9458-1BBA7214B0B2}"/>
                  </a:ext>
                </a:extLst>
              </p:cNvPr>
              <p:cNvSpPr>
                <a:spLocks noChangeArrowheads="1"/>
              </p:cNvSpPr>
              <p:nvPr/>
            </p:nvSpPr>
            <p:spPr bwMode="auto">
              <a:xfrm>
                <a:off x="4531" y="3437"/>
                <a:ext cx="7" cy="14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7" name="Rectangle 1708">
                <a:extLst>
                  <a:ext uri="{FF2B5EF4-FFF2-40B4-BE49-F238E27FC236}">
                    <a16:creationId xmlns:a16="http://schemas.microsoft.com/office/drawing/2014/main" xmlns="" id="{E1191B49-B2A7-4EEE-A53C-CBFD5F4AFF44}"/>
                  </a:ext>
                </a:extLst>
              </p:cNvPr>
              <p:cNvSpPr>
                <a:spLocks noChangeArrowheads="1"/>
              </p:cNvSpPr>
              <p:nvPr/>
            </p:nvSpPr>
            <p:spPr bwMode="auto">
              <a:xfrm>
                <a:off x="4531" y="3437"/>
                <a:ext cx="7" cy="14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8" name="Rectangle 1709">
                <a:extLst>
                  <a:ext uri="{FF2B5EF4-FFF2-40B4-BE49-F238E27FC236}">
                    <a16:creationId xmlns:a16="http://schemas.microsoft.com/office/drawing/2014/main" xmlns="" id="{79B7E50B-B465-447B-BA01-D53498A51235}"/>
                  </a:ext>
                </a:extLst>
              </p:cNvPr>
              <p:cNvSpPr>
                <a:spLocks noChangeArrowheads="1"/>
              </p:cNvSpPr>
              <p:nvPr/>
            </p:nvSpPr>
            <p:spPr bwMode="auto">
              <a:xfrm>
                <a:off x="4440" y="3417"/>
                <a:ext cx="46" cy="7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39" name="Rectangle 1710">
                <a:extLst>
                  <a:ext uri="{FF2B5EF4-FFF2-40B4-BE49-F238E27FC236}">
                    <a16:creationId xmlns:a16="http://schemas.microsoft.com/office/drawing/2014/main" xmlns="" id="{F3EE9D89-E07A-4945-A1B1-3508A93D7166}"/>
                  </a:ext>
                </a:extLst>
              </p:cNvPr>
              <p:cNvSpPr>
                <a:spLocks noChangeArrowheads="1"/>
              </p:cNvSpPr>
              <p:nvPr/>
            </p:nvSpPr>
            <p:spPr bwMode="auto">
              <a:xfrm>
                <a:off x="4539" y="3588"/>
                <a:ext cx="9" cy="1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0" name="Rectangle 1711">
                <a:extLst>
                  <a:ext uri="{FF2B5EF4-FFF2-40B4-BE49-F238E27FC236}">
                    <a16:creationId xmlns:a16="http://schemas.microsoft.com/office/drawing/2014/main" xmlns="" id="{282D83BA-AE8D-471B-A7B1-00F0A39E737C}"/>
                  </a:ext>
                </a:extLst>
              </p:cNvPr>
              <p:cNvSpPr>
                <a:spLocks noChangeArrowheads="1"/>
              </p:cNvSpPr>
              <p:nvPr/>
            </p:nvSpPr>
            <p:spPr bwMode="auto">
              <a:xfrm>
                <a:off x="4539" y="3588"/>
                <a:ext cx="9" cy="1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1" name="Rectangle 1712">
                <a:extLst>
                  <a:ext uri="{FF2B5EF4-FFF2-40B4-BE49-F238E27FC236}">
                    <a16:creationId xmlns:a16="http://schemas.microsoft.com/office/drawing/2014/main" xmlns="" id="{3D562DB3-C963-4109-A4EF-FE2148A91E0A}"/>
                  </a:ext>
                </a:extLst>
              </p:cNvPr>
              <p:cNvSpPr>
                <a:spLocks noChangeArrowheads="1"/>
              </p:cNvSpPr>
              <p:nvPr/>
            </p:nvSpPr>
            <p:spPr bwMode="auto">
              <a:xfrm>
                <a:off x="4540" y="3595"/>
                <a:ext cx="7" cy="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2" name="Rectangle 1713">
                <a:extLst>
                  <a:ext uri="{FF2B5EF4-FFF2-40B4-BE49-F238E27FC236}">
                    <a16:creationId xmlns:a16="http://schemas.microsoft.com/office/drawing/2014/main" xmlns="" id="{05999AD1-C411-4077-8009-90D649683EFA}"/>
                  </a:ext>
                </a:extLst>
              </p:cNvPr>
              <p:cNvSpPr>
                <a:spLocks noChangeArrowheads="1"/>
              </p:cNvSpPr>
              <p:nvPr/>
            </p:nvSpPr>
            <p:spPr bwMode="auto">
              <a:xfrm>
                <a:off x="4540" y="3595"/>
                <a:ext cx="7" cy="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3" name="Rectangle 1714">
                <a:extLst>
                  <a:ext uri="{FF2B5EF4-FFF2-40B4-BE49-F238E27FC236}">
                    <a16:creationId xmlns:a16="http://schemas.microsoft.com/office/drawing/2014/main" xmlns="" id="{80B02182-17F7-4D22-8DF5-2EF33716CA25}"/>
                  </a:ext>
                </a:extLst>
              </p:cNvPr>
              <p:cNvSpPr>
                <a:spLocks noChangeArrowheads="1"/>
              </p:cNvSpPr>
              <p:nvPr/>
            </p:nvSpPr>
            <p:spPr bwMode="auto">
              <a:xfrm>
                <a:off x="4539" y="3609"/>
                <a:ext cx="9" cy="1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4" name="Rectangle 1715">
                <a:extLst>
                  <a:ext uri="{FF2B5EF4-FFF2-40B4-BE49-F238E27FC236}">
                    <a16:creationId xmlns:a16="http://schemas.microsoft.com/office/drawing/2014/main" xmlns="" id="{065B77DC-77CD-4E35-B018-0AF743961CE0}"/>
                  </a:ext>
                </a:extLst>
              </p:cNvPr>
              <p:cNvSpPr>
                <a:spLocks noChangeArrowheads="1"/>
              </p:cNvSpPr>
              <p:nvPr/>
            </p:nvSpPr>
            <p:spPr bwMode="auto">
              <a:xfrm>
                <a:off x="4539" y="3609"/>
                <a:ext cx="9" cy="1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5" name="Rectangle 1716">
                <a:extLst>
                  <a:ext uri="{FF2B5EF4-FFF2-40B4-BE49-F238E27FC236}">
                    <a16:creationId xmlns:a16="http://schemas.microsoft.com/office/drawing/2014/main" xmlns="" id="{057DA818-F392-420F-AC8A-39D1B7700838}"/>
                  </a:ext>
                </a:extLst>
              </p:cNvPr>
              <p:cNvSpPr>
                <a:spLocks noChangeArrowheads="1"/>
              </p:cNvSpPr>
              <p:nvPr/>
            </p:nvSpPr>
            <p:spPr bwMode="auto">
              <a:xfrm>
                <a:off x="4540" y="3617"/>
                <a:ext cx="7" cy="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6" name="Rectangle 1717">
                <a:extLst>
                  <a:ext uri="{FF2B5EF4-FFF2-40B4-BE49-F238E27FC236}">
                    <a16:creationId xmlns:a16="http://schemas.microsoft.com/office/drawing/2014/main" xmlns="" id="{6C91D34F-0DD1-40B1-8C03-4C100EA4C2CF}"/>
                  </a:ext>
                </a:extLst>
              </p:cNvPr>
              <p:cNvSpPr>
                <a:spLocks noChangeArrowheads="1"/>
              </p:cNvSpPr>
              <p:nvPr/>
            </p:nvSpPr>
            <p:spPr bwMode="auto">
              <a:xfrm>
                <a:off x="4540" y="3617"/>
                <a:ext cx="7" cy="7"/>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7" name="Freeform 1718">
                <a:extLst>
                  <a:ext uri="{FF2B5EF4-FFF2-40B4-BE49-F238E27FC236}">
                    <a16:creationId xmlns:a16="http://schemas.microsoft.com/office/drawing/2014/main" xmlns="" id="{5CCA254E-658E-436D-AF58-2293276A9EB3}"/>
                  </a:ext>
                </a:extLst>
              </p:cNvPr>
              <p:cNvSpPr>
                <a:spLocks/>
              </p:cNvSpPr>
              <p:nvPr/>
            </p:nvSpPr>
            <p:spPr bwMode="auto">
              <a:xfrm>
                <a:off x="4521" y="3637"/>
                <a:ext cx="6" cy="7"/>
              </a:xfrm>
              <a:custGeom>
                <a:avLst/>
                <a:gdLst>
                  <a:gd name="T0" fmla="*/ 3 w 11"/>
                  <a:gd name="T1" fmla="*/ 0 h 15"/>
                  <a:gd name="T2" fmla="*/ 4 w 11"/>
                  <a:gd name="T3" fmla="*/ 0 h 15"/>
                  <a:gd name="T4" fmla="*/ 5 w 11"/>
                  <a:gd name="T5" fmla="*/ 1 h 15"/>
                  <a:gd name="T6" fmla="*/ 6 w 11"/>
                  <a:gd name="T7" fmla="*/ 2 h 15"/>
                  <a:gd name="T8" fmla="*/ 6 w 11"/>
                  <a:gd name="T9" fmla="*/ 4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4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8"/>
                    </a:lnTo>
                    <a:lnTo>
                      <a:pt x="11" y="11"/>
                    </a:lnTo>
                    <a:lnTo>
                      <a:pt x="10" y="13"/>
                    </a:lnTo>
                    <a:lnTo>
                      <a:pt x="8" y="14"/>
                    </a:lnTo>
                    <a:lnTo>
                      <a:pt x="6" y="15"/>
                    </a:lnTo>
                    <a:lnTo>
                      <a:pt x="3" y="14"/>
                    </a:lnTo>
                    <a:lnTo>
                      <a:pt x="1" y="13"/>
                    </a:lnTo>
                    <a:lnTo>
                      <a:pt x="0" y="11"/>
                    </a:lnTo>
                    <a:lnTo>
                      <a:pt x="0" y="8"/>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8" name="Freeform 1719">
                <a:extLst>
                  <a:ext uri="{FF2B5EF4-FFF2-40B4-BE49-F238E27FC236}">
                    <a16:creationId xmlns:a16="http://schemas.microsoft.com/office/drawing/2014/main" xmlns="" id="{6F382FCF-F0A1-4496-AC79-F6C99FBCCB6D}"/>
                  </a:ext>
                </a:extLst>
              </p:cNvPr>
              <p:cNvSpPr>
                <a:spLocks/>
              </p:cNvSpPr>
              <p:nvPr/>
            </p:nvSpPr>
            <p:spPr bwMode="auto">
              <a:xfrm>
                <a:off x="4521" y="3637"/>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4 h 15"/>
                  <a:gd name="T12" fmla="*/ 6 w 11"/>
                  <a:gd name="T13" fmla="*/ 4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4 h 15"/>
                  <a:gd name="T32" fmla="*/ 0 w 11"/>
                  <a:gd name="T33" fmla="*/ 4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8"/>
                    </a:lnTo>
                    <a:lnTo>
                      <a:pt x="11" y="11"/>
                    </a:lnTo>
                    <a:lnTo>
                      <a:pt x="10" y="13"/>
                    </a:lnTo>
                    <a:lnTo>
                      <a:pt x="8" y="14"/>
                    </a:lnTo>
                    <a:lnTo>
                      <a:pt x="6" y="15"/>
                    </a:lnTo>
                    <a:lnTo>
                      <a:pt x="3" y="14"/>
                    </a:lnTo>
                    <a:lnTo>
                      <a:pt x="1" y="13"/>
                    </a:lnTo>
                    <a:lnTo>
                      <a:pt x="0" y="11"/>
                    </a:lnTo>
                    <a:lnTo>
                      <a:pt x="0" y="8"/>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49" name="Freeform 1720">
                <a:extLst>
                  <a:ext uri="{FF2B5EF4-FFF2-40B4-BE49-F238E27FC236}">
                    <a16:creationId xmlns:a16="http://schemas.microsoft.com/office/drawing/2014/main" xmlns="" id="{DF88E3E2-3EF8-42CD-A7C5-DFC4B2720A3B}"/>
                  </a:ext>
                </a:extLst>
              </p:cNvPr>
              <p:cNvSpPr>
                <a:spLocks/>
              </p:cNvSpPr>
              <p:nvPr/>
            </p:nvSpPr>
            <p:spPr bwMode="auto">
              <a:xfrm>
                <a:off x="4521" y="3649"/>
                <a:ext cx="6" cy="7"/>
              </a:xfrm>
              <a:custGeom>
                <a:avLst/>
                <a:gdLst>
                  <a:gd name="T0" fmla="*/ 3 w 11"/>
                  <a:gd name="T1" fmla="*/ 0 h 15"/>
                  <a:gd name="T2" fmla="*/ 4 w 11"/>
                  <a:gd name="T3" fmla="*/ 0 h 15"/>
                  <a:gd name="T4" fmla="*/ 5 w 11"/>
                  <a:gd name="T5" fmla="*/ 1 h 15"/>
                  <a:gd name="T6" fmla="*/ 6 w 11"/>
                  <a:gd name="T7" fmla="*/ 2 h 15"/>
                  <a:gd name="T8" fmla="*/ 6 w 11"/>
                  <a:gd name="T9" fmla="*/ 3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3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7"/>
                    </a:lnTo>
                    <a:lnTo>
                      <a:pt x="11" y="11"/>
                    </a:lnTo>
                    <a:lnTo>
                      <a:pt x="10" y="13"/>
                    </a:lnTo>
                    <a:lnTo>
                      <a:pt x="8" y="14"/>
                    </a:lnTo>
                    <a:lnTo>
                      <a:pt x="6" y="15"/>
                    </a:lnTo>
                    <a:lnTo>
                      <a:pt x="3" y="14"/>
                    </a:lnTo>
                    <a:lnTo>
                      <a:pt x="1" y="13"/>
                    </a:lnTo>
                    <a:lnTo>
                      <a:pt x="0" y="11"/>
                    </a:lnTo>
                    <a:lnTo>
                      <a:pt x="0" y="7"/>
                    </a:lnTo>
                    <a:lnTo>
                      <a:pt x="0" y="4"/>
                    </a:lnTo>
                    <a:lnTo>
                      <a:pt x="1" y="2"/>
                    </a:lnTo>
                    <a:lnTo>
                      <a:pt x="3" y="1"/>
                    </a:lnTo>
                    <a:lnTo>
                      <a:pt x="6" y="0"/>
                    </a:lnTo>
                    <a:close/>
                  </a:path>
                </a:pathLst>
              </a:cu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0" name="Freeform 1721">
                <a:extLst>
                  <a:ext uri="{FF2B5EF4-FFF2-40B4-BE49-F238E27FC236}">
                    <a16:creationId xmlns:a16="http://schemas.microsoft.com/office/drawing/2014/main" xmlns="" id="{B82F51D9-DC01-4D58-9DC5-A0EC8D965618}"/>
                  </a:ext>
                </a:extLst>
              </p:cNvPr>
              <p:cNvSpPr>
                <a:spLocks/>
              </p:cNvSpPr>
              <p:nvPr/>
            </p:nvSpPr>
            <p:spPr bwMode="auto">
              <a:xfrm>
                <a:off x="4521" y="3649"/>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3 h 15"/>
                  <a:gd name="T12" fmla="*/ 6 w 11"/>
                  <a:gd name="T13" fmla="*/ 3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3 h 15"/>
                  <a:gd name="T32" fmla="*/ 0 w 11"/>
                  <a:gd name="T33" fmla="*/ 3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7"/>
                    </a:lnTo>
                    <a:lnTo>
                      <a:pt x="11" y="11"/>
                    </a:lnTo>
                    <a:lnTo>
                      <a:pt x="10" y="13"/>
                    </a:lnTo>
                    <a:lnTo>
                      <a:pt x="8" y="14"/>
                    </a:lnTo>
                    <a:lnTo>
                      <a:pt x="6" y="15"/>
                    </a:lnTo>
                    <a:lnTo>
                      <a:pt x="3" y="14"/>
                    </a:lnTo>
                    <a:lnTo>
                      <a:pt x="1" y="13"/>
                    </a:lnTo>
                    <a:lnTo>
                      <a:pt x="0" y="11"/>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1" name="Freeform 1722">
                <a:extLst>
                  <a:ext uri="{FF2B5EF4-FFF2-40B4-BE49-F238E27FC236}">
                    <a16:creationId xmlns:a16="http://schemas.microsoft.com/office/drawing/2014/main" xmlns="" id="{56C59C02-81AD-4B55-8742-783BECB9D55C}"/>
                  </a:ext>
                </a:extLst>
              </p:cNvPr>
              <p:cNvSpPr>
                <a:spLocks/>
              </p:cNvSpPr>
              <p:nvPr/>
            </p:nvSpPr>
            <p:spPr bwMode="auto">
              <a:xfrm>
                <a:off x="4521" y="3661"/>
                <a:ext cx="6" cy="7"/>
              </a:xfrm>
              <a:custGeom>
                <a:avLst/>
                <a:gdLst>
                  <a:gd name="T0" fmla="*/ 3 w 11"/>
                  <a:gd name="T1" fmla="*/ 0 h 15"/>
                  <a:gd name="T2" fmla="*/ 4 w 11"/>
                  <a:gd name="T3" fmla="*/ 0 h 15"/>
                  <a:gd name="T4" fmla="*/ 5 w 11"/>
                  <a:gd name="T5" fmla="*/ 1 h 15"/>
                  <a:gd name="T6" fmla="*/ 6 w 11"/>
                  <a:gd name="T7" fmla="*/ 2 h 15"/>
                  <a:gd name="T8" fmla="*/ 6 w 11"/>
                  <a:gd name="T9" fmla="*/ 3 h 15"/>
                  <a:gd name="T10" fmla="*/ 6 w 11"/>
                  <a:gd name="T11" fmla="*/ 5 h 15"/>
                  <a:gd name="T12" fmla="*/ 5 w 11"/>
                  <a:gd name="T13" fmla="*/ 6 h 15"/>
                  <a:gd name="T14" fmla="*/ 4 w 11"/>
                  <a:gd name="T15" fmla="*/ 7 h 15"/>
                  <a:gd name="T16" fmla="*/ 3 w 11"/>
                  <a:gd name="T17" fmla="*/ 7 h 15"/>
                  <a:gd name="T18" fmla="*/ 2 w 11"/>
                  <a:gd name="T19" fmla="*/ 7 h 15"/>
                  <a:gd name="T20" fmla="*/ 1 w 11"/>
                  <a:gd name="T21" fmla="*/ 6 h 15"/>
                  <a:gd name="T22" fmla="*/ 0 w 11"/>
                  <a:gd name="T23" fmla="*/ 5 h 15"/>
                  <a:gd name="T24" fmla="*/ 0 w 11"/>
                  <a:gd name="T25" fmla="*/ 3 h 15"/>
                  <a:gd name="T26" fmla="*/ 0 w 11"/>
                  <a:gd name="T27" fmla="*/ 2 h 15"/>
                  <a:gd name="T28" fmla="*/ 1 w 11"/>
                  <a:gd name="T29" fmla="*/ 1 h 15"/>
                  <a:gd name="T30" fmla="*/ 2 w 11"/>
                  <a:gd name="T31" fmla="*/ 0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4"/>
                    </a:lnTo>
                    <a:lnTo>
                      <a:pt x="11" y="7"/>
                    </a:lnTo>
                    <a:lnTo>
                      <a:pt x="11" y="10"/>
                    </a:lnTo>
                    <a:lnTo>
                      <a:pt x="10" y="12"/>
                    </a:lnTo>
                    <a:lnTo>
                      <a:pt x="8" y="14"/>
                    </a:lnTo>
                    <a:lnTo>
                      <a:pt x="6" y="15"/>
                    </a:lnTo>
                    <a:lnTo>
                      <a:pt x="3" y="14"/>
                    </a:lnTo>
                    <a:lnTo>
                      <a:pt x="1" y="12"/>
                    </a:lnTo>
                    <a:lnTo>
                      <a:pt x="0" y="10"/>
                    </a:lnTo>
                    <a:lnTo>
                      <a:pt x="0" y="7"/>
                    </a:lnTo>
                    <a:lnTo>
                      <a:pt x="0" y="4"/>
                    </a:lnTo>
                    <a:lnTo>
                      <a:pt x="1" y="2"/>
                    </a:lnTo>
                    <a:lnTo>
                      <a:pt x="3" y="1"/>
                    </a:lnTo>
                    <a:lnTo>
                      <a:pt x="6"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2" name="Freeform 1723">
                <a:extLst>
                  <a:ext uri="{FF2B5EF4-FFF2-40B4-BE49-F238E27FC236}">
                    <a16:creationId xmlns:a16="http://schemas.microsoft.com/office/drawing/2014/main" xmlns="" id="{1D9E465A-A527-4F54-BE52-2EC07AF29EE9}"/>
                  </a:ext>
                </a:extLst>
              </p:cNvPr>
              <p:cNvSpPr>
                <a:spLocks/>
              </p:cNvSpPr>
              <p:nvPr/>
            </p:nvSpPr>
            <p:spPr bwMode="auto">
              <a:xfrm>
                <a:off x="4521" y="3661"/>
                <a:ext cx="6" cy="7"/>
              </a:xfrm>
              <a:custGeom>
                <a:avLst/>
                <a:gdLst>
                  <a:gd name="T0" fmla="*/ 3 w 11"/>
                  <a:gd name="T1" fmla="*/ 0 h 15"/>
                  <a:gd name="T2" fmla="*/ 3 w 11"/>
                  <a:gd name="T3" fmla="*/ 0 h 15"/>
                  <a:gd name="T4" fmla="*/ 4 w 11"/>
                  <a:gd name="T5" fmla="*/ 0 h 15"/>
                  <a:gd name="T6" fmla="*/ 5 w 11"/>
                  <a:gd name="T7" fmla="*/ 1 h 15"/>
                  <a:gd name="T8" fmla="*/ 6 w 11"/>
                  <a:gd name="T9" fmla="*/ 2 h 15"/>
                  <a:gd name="T10" fmla="*/ 6 w 11"/>
                  <a:gd name="T11" fmla="*/ 3 h 15"/>
                  <a:gd name="T12" fmla="*/ 6 w 11"/>
                  <a:gd name="T13" fmla="*/ 3 h 15"/>
                  <a:gd name="T14" fmla="*/ 6 w 11"/>
                  <a:gd name="T15" fmla="*/ 5 h 15"/>
                  <a:gd name="T16" fmla="*/ 5 w 11"/>
                  <a:gd name="T17" fmla="*/ 6 h 15"/>
                  <a:gd name="T18" fmla="*/ 4 w 11"/>
                  <a:gd name="T19" fmla="*/ 7 h 15"/>
                  <a:gd name="T20" fmla="*/ 3 w 11"/>
                  <a:gd name="T21" fmla="*/ 7 h 15"/>
                  <a:gd name="T22" fmla="*/ 3 w 11"/>
                  <a:gd name="T23" fmla="*/ 7 h 15"/>
                  <a:gd name="T24" fmla="*/ 2 w 11"/>
                  <a:gd name="T25" fmla="*/ 7 h 15"/>
                  <a:gd name="T26" fmla="*/ 1 w 11"/>
                  <a:gd name="T27" fmla="*/ 6 h 15"/>
                  <a:gd name="T28" fmla="*/ 0 w 11"/>
                  <a:gd name="T29" fmla="*/ 5 h 15"/>
                  <a:gd name="T30" fmla="*/ 0 w 11"/>
                  <a:gd name="T31" fmla="*/ 3 h 15"/>
                  <a:gd name="T32" fmla="*/ 0 w 11"/>
                  <a:gd name="T33" fmla="*/ 3 h 15"/>
                  <a:gd name="T34" fmla="*/ 0 w 11"/>
                  <a:gd name="T35" fmla="*/ 2 h 15"/>
                  <a:gd name="T36" fmla="*/ 1 w 11"/>
                  <a:gd name="T37" fmla="*/ 1 h 15"/>
                  <a:gd name="T38" fmla="*/ 2 w 11"/>
                  <a:gd name="T39" fmla="*/ 0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4"/>
                    </a:lnTo>
                    <a:lnTo>
                      <a:pt x="11" y="7"/>
                    </a:lnTo>
                    <a:lnTo>
                      <a:pt x="11" y="10"/>
                    </a:lnTo>
                    <a:lnTo>
                      <a:pt x="10" y="12"/>
                    </a:lnTo>
                    <a:lnTo>
                      <a:pt x="8" y="14"/>
                    </a:lnTo>
                    <a:lnTo>
                      <a:pt x="6" y="15"/>
                    </a:lnTo>
                    <a:lnTo>
                      <a:pt x="3" y="14"/>
                    </a:lnTo>
                    <a:lnTo>
                      <a:pt x="1" y="12"/>
                    </a:lnTo>
                    <a:lnTo>
                      <a:pt x="0" y="10"/>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3" name="Freeform 1724">
                <a:extLst>
                  <a:ext uri="{FF2B5EF4-FFF2-40B4-BE49-F238E27FC236}">
                    <a16:creationId xmlns:a16="http://schemas.microsoft.com/office/drawing/2014/main" xmlns="" id="{0A9D9424-0AA9-4901-838C-31638C71F814}"/>
                  </a:ext>
                </a:extLst>
              </p:cNvPr>
              <p:cNvSpPr>
                <a:spLocks/>
              </p:cNvSpPr>
              <p:nvPr/>
            </p:nvSpPr>
            <p:spPr bwMode="auto">
              <a:xfrm>
                <a:off x="4521" y="3673"/>
                <a:ext cx="6" cy="8"/>
              </a:xfrm>
              <a:custGeom>
                <a:avLst/>
                <a:gdLst>
                  <a:gd name="T0" fmla="*/ 3 w 11"/>
                  <a:gd name="T1" fmla="*/ 0 h 15"/>
                  <a:gd name="T2" fmla="*/ 4 w 11"/>
                  <a:gd name="T3" fmla="*/ 1 h 15"/>
                  <a:gd name="T4" fmla="*/ 5 w 11"/>
                  <a:gd name="T5" fmla="*/ 1 h 15"/>
                  <a:gd name="T6" fmla="*/ 6 w 11"/>
                  <a:gd name="T7" fmla="*/ 3 h 15"/>
                  <a:gd name="T8" fmla="*/ 6 w 11"/>
                  <a:gd name="T9" fmla="*/ 4 h 15"/>
                  <a:gd name="T10" fmla="*/ 6 w 11"/>
                  <a:gd name="T11" fmla="*/ 6 h 15"/>
                  <a:gd name="T12" fmla="*/ 5 w 11"/>
                  <a:gd name="T13" fmla="*/ 7 h 15"/>
                  <a:gd name="T14" fmla="*/ 4 w 11"/>
                  <a:gd name="T15" fmla="*/ 7 h 15"/>
                  <a:gd name="T16" fmla="*/ 3 w 11"/>
                  <a:gd name="T17" fmla="*/ 8 h 15"/>
                  <a:gd name="T18" fmla="*/ 2 w 11"/>
                  <a:gd name="T19" fmla="*/ 7 h 15"/>
                  <a:gd name="T20" fmla="*/ 1 w 11"/>
                  <a:gd name="T21" fmla="*/ 7 h 15"/>
                  <a:gd name="T22" fmla="*/ 0 w 11"/>
                  <a:gd name="T23" fmla="*/ 6 h 15"/>
                  <a:gd name="T24" fmla="*/ 0 w 11"/>
                  <a:gd name="T25" fmla="*/ 4 h 15"/>
                  <a:gd name="T26" fmla="*/ 0 w 11"/>
                  <a:gd name="T27" fmla="*/ 3 h 15"/>
                  <a:gd name="T28" fmla="*/ 1 w 11"/>
                  <a:gd name="T29" fmla="*/ 1 h 15"/>
                  <a:gd name="T30" fmla="*/ 2 w 11"/>
                  <a:gd name="T31" fmla="*/ 1 h 15"/>
                  <a:gd name="T32" fmla="*/ 3 w 1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5"/>
                  <a:gd name="T53" fmla="*/ 11 w 1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5">
                    <a:moveTo>
                      <a:pt x="6" y="0"/>
                    </a:moveTo>
                    <a:lnTo>
                      <a:pt x="8" y="1"/>
                    </a:lnTo>
                    <a:lnTo>
                      <a:pt x="10" y="2"/>
                    </a:lnTo>
                    <a:lnTo>
                      <a:pt x="11" y="5"/>
                    </a:lnTo>
                    <a:lnTo>
                      <a:pt x="11" y="8"/>
                    </a:lnTo>
                    <a:lnTo>
                      <a:pt x="11" y="11"/>
                    </a:lnTo>
                    <a:lnTo>
                      <a:pt x="10" y="13"/>
                    </a:lnTo>
                    <a:lnTo>
                      <a:pt x="8" y="14"/>
                    </a:lnTo>
                    <a:lnTo>
                      <a:pt x="6" y="15"/>
                    </a:lnTo>
                    <a:lnTo>
                      <a:pt x="3" y="14"/>
                    </a:lnTo>
                    <a:lnTo>
                      <a:pt x="1" y="13"/>
                    </a:lnTo>
                    <a:lnTo>
                      <a:pt x="0" y="11"/>
                    </a:lnTo>
                    <a:lnTo>
                      <a:pt x="0" y="8"/>
                    </a:lnTo>
                    <a:lnTo>
                      <a:pt x="0" y="5"/>
                    </a:lnTo>
                    <a:lnTo>
                      <a:pt x="1" y="2"/>
                    </a:lnTo>
                    <a:lnTo>
                      <a:pt x="3" y="1"/>
                    </a:lnTo>
                    <a:lnTo>
                      <a:pt x="6"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4" name="Freeform 1725">
                <a:extLst>
                  <a:ext uri="{FF2B5EF4-FFF2-40B4-BE49-F238E27FC236}">
                    <a16:creationId xmlns:a16="http://schemas.microsoft.com/office/drawing/2014/main" xmlns="" id="{BABE8951-641C-45FF-8C4B-A5599E6AB5C7}"/>
                  </a:ext>
                </a:extLst>
              </p:cNvPr>
              <p:cNvSpPr>
                <a:spLocks/>
              </p:cNvSpPr>
              <p:nvPr/>
            </p:nvSpPr>
            <p:spPr bwMode="auto">
              <a:xfrm>
                <a:off x="4521" y="3673"/>
                <a:ext cx="6" cy="8"/>
              </a:xfrm>
              <a:custGeom>
                <a:avLst/>
                <a:gdLst>
                  <a:gd name="T0" fmla="*/ 3 w 11"/>
                  <a:gd name="T1" fmla="*/ 0 h 15"/>
                  <a:gd name="T2" fmla="*/ 3 w 11"/>
                  <a:gd name="T3" fmla="*/ 0 h 15"/>
                  <a:gd name="T4" fmla="*/ 4 w 11"/>
                  <a:gd name="T5" fmla="*/ 1 h 15"/>
                  <a:gd name="T6" fmla="*/ 5 w 11"/>
                  <a:gd name="T7" fmla="*/ 1 h 15"/>
                  <a:gd name="T8" fmla="*/ 6 w 11"/>
                  <a:gd name="T9" fmla="*/ 3 h 15"/>
                  <a:gd name="T10" fmla="*/ 6 w 11"/>
                  <a:gd name="T11" fmla="*/ 4 h 15"/>
                  <a:gd name="T12" fmla="*/ 6 w 11"/>
                  <a:gd name="T13" fmla="*/ 4 h 15"/>
                  <a:gd name="T14" fmla="*/ 6 w 11"/>
                  <a:gd name="T15" fmla="*/ 6 h 15"/>
                  <a:gd name="T16" fmla="*/ 5 w 11"/>
                  <a:gd name="T17" fmla="*/ 7 h 15"/>
                  <a:gd name="T18" fmla="*/ 4 w 11"/>
                  <a:gd name="T19" fmla="*/ 7 h 15"/>
                  <a:gd name="T20" fmla="*/ 3 w 11"/>
                  <a:gd name="T21" fmla="*/ 8 h 15"/>
                  <a:gd name="T22" fmla="*/ 3 w 11"/>
                  <a:gd name="T23" fmla="*/ 8 h 15"/>
                  <a:gd name="T24" fmla="*/ 2 w 11"/>
                  <a:gd name="T25" fmla="*/ 7 h 15"/>
                  <a:gd name="T26" fmla="*/ 1 w 11"/>
                  <a:gd name="T27" fmla="*/ 7 h 15"/>
                  <a:gd name="T28" fmla="*/ 0 w 11"/>
                  <a:gd name="T29" fmla="*/ 6 h 15"/>
                  <a:gd name="T30" fmla="*/ 0 w 11"/>
                  <a:gd name="T31" fmla="*/ 4 h 15"/>
                  <a:gd name="T32" fmla="*/ 0 w 11"/>
                  <a:gd name="T33" fmla="*/ 4 h 15"/>
                  <a:gd name="T34" fmla="*/ 0 w 11"/>
                  <a:gd name="T35" fmla="*/ 3 h 15"/>
                  <a:gd name="T36" fmla="*/ 1 w 11"/>
                  <a:gd name="T37" fmla="*/ 1 h 15"/>
                  <a:gd name="T38" fmla="*/ 2 w 11"/>
                  <a:gd name="T39" fmla="*/ 1 h 15"/>
                  <a:gd name="T40" fmla="*/ 3 w 1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5"/>
                  <a:gd name="T65" fmla="*/ 11 w 1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5">
                    <a:moveTo>
                      <a:pt x="6" y="0"/>
                    </a:moveTo>
                    <a:lnTo>
                      <a:pt x="6" y="0"/>
                    </a:lnTo>
                    <a:lnTo>
                      <a:pt x="8" y="1"/>
                    </a:lnTo>
                    <a:lnTo>
                      <a:pt x="10" y="2"/>
                    </a:lnTo>
                    <a:lnTo>
                      <a:pt x="11" y="5"/>
                    </a:lnTo>
                    <a:lnTo>
                      <a:pt x="11" y="8"/>
                    </a:lnTo>
                    <a:lnTo>
                      <a:pt x="11" y="11"/>
                    </a:lnTo>
                    <a:lnTo>
                      <a:pt x="10" y="13"/>
                    </a:lnTo>
                    <a:lnTo>
                      <a:pt x="8" y="14"/>
                    </a:lnTo>
                    <a:lnTo>
                      <a:pt x="6" y="15"/>
                    </a:lnTo>
                    <a:lnTo>
                      <a:pt x="3" y="14"/>
                    </a:lnTo>
                    <a:lnTo>
                      <a:pt x="1" y="13"/>
                    </a:lnTo>
                    <a:lnTo>
                      <a:pt x="0" y="11"/>
                    </a:lnTo>
                    <a:lnTo>
                      <a:pt x="0" y="8"/>
                    </a:lnTo>
                    <a:lnTo>
                      <a:pt x="0" y="5"/>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5" name="Freeform 1726">
                <a:extLst>
                  <a:ext uri="{FF2B5EF4-FFF2-40B4-BE49-F238E27FC236}">
                    <a16:creationId xmlns:a16="http://schemas.microsoft.com/office/drawing/2014/main" xmlns="" id="{FC1BD825-20E1-4682-BA28-B5B8C9AFAA3E}"/>
                  </a:ext>
                </a:extLst>
              </p:cNvPr>
              <p:cNvSpPr>
                <a:spLocks/>
              </p:cNvSpPr>
              <p:nvPr/>
            </p:nvSpPr>
            <p:spPr bwMode="auto">
              <a:xfrm>
                <a:off x="4565" y="3417"/>
                <a:ext cx="73" cy="280"/>
              </a:xfrm>
              <a:custGeom>
                <a:avLst/>
                <a:gdLst>
                  <a:gd name="T0" fmla="*/ 3 w 147"/>
                  <a:gd name="T1" fmla="*/ 0 h 561"/>
                  <a:gd name="T2" fmla="*/ 69 w 147"/>
                  <a:gd name="T3" fmla="*/ 0 h 561"/>
                  <a:gd name="T4" fmla="*/ 71 w 147"/>
                  <a:gd name="T5" fmla="*/ 0 h 561"/>
                  <a:gd name="T6" fmla="*/ 72 w 147"/>
                  <a:gd name="T7" fmla="*/ 1 h 561"/>
                  <a:gd name="T8" fmla="*/ 73 w 147"/>
                  <a:gd name="T9" fmla="*/ 2 h 561"/>
                  <a:gd name="T10" fmla="*/ 73 w 147"/>
                  <a:gd name="T11" fmla="*/ 4 h 561"/>
                  <a:gd name="T12" fmla="*/ 73 w 147"/>
                  <a:gd name="T13" fmla="*/ 275 h 561"/>
                  <a:gd name="T14" fmla="*/ 73 w 147"/>
                  <a:gd name="T15" fmla="*/ 277 h 561"/>
                  <a:gd name="T16" fmla="*/ 72 w 147"/>
                  <a:gd name="T17" fmla="*/ 279 h 561"/>
                  <a:gd name="T18" fmla="*/ 71 w 147"/>
                  <a:gd name="T19" fmla="*/ 280 h 561"/>
                  <a:gd name="T20" fmla="*/ 69 w 147"/>
                  <a:gd name="T21" fmla="*/ 280 h 561"/>
                  <a:gd name="T22" fmla="*/ 3 w 147"/>
                  <a:gd name="T23" fmla="*/ 280 h 561"/>
                  <a:gd name="T24" fmla="*/ 1 w 147"/>
                  <a:gd name="T25" fmla="*/ 280 h 561"/>
                  <a:gd name="T26" fmla="*/ 1 w 147"/>
                  <a:gd name="T27" fmla="*/ 279 h 561"/>
                  <a:gd name="T28" fmla="*/ 0 w 147"/>
                  <a:gd name="T29" fmla="*/ 277 h 561"/>
                  <a:gd name="T30" fmla="*/ 0 w 147"/>
                  <a:gd name="T31" fmla="*/ 275 h 561"/>
                  <a:gd name="T32" fmla="*/ 0 w 147"/>
                  <a:gd name="T33" fmla="*/ 4 h 561"/>
                  <a:gd name="T34" fmla="*/ 0 w 147"/>
                  <a:gd name="T35" fmla="*/ 2 h 561"/>
                  <a:gd name="T36" fmla="*/ 1 w 147"/>
                  <a:gd name="T37" fmla="*/ 1 h 561"/>
                  <a:gd name="T38" fmla="*/ 1 w 147"/>
                  <a:gd name="T39" fmla="*/ 0 h 561"/>
                  <a:gd name="T40" fmla="*/ 3 w 147"/>
                  <a:gd name="T41" fmla="*/ 0 h 5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7"/>
                  <a:gd name="T64" fmla="*/ 0 h 561"/>
                  <a:gd name="T65" fmla="*/ 147 w 147"/>
                  <a:gd name="T66" fmla="*/ 561 h 5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7" h="561">
                    <a:moveTo>
                      <a:pt x="7" y="0"/>
                    </a:moveTo>
                    <a:lnTo>
                      <a:pt x="139" y="0"/>
                    </a:lnTo>
                    <a:lnTo>
                      <a:pt x="142" y="1"/>
                    </a:lnTo>
                    <a:lnTo>
                      <a:pt x="145" y="3"/>
                    </a:lnTo>
                    <a:lnTo>
                      <a:pt x="146" y="5"/>
                    </a:lnTo>
                    <a:lnTo>
                      <a:pt x="147" y="9"/>
                    </a:lnTo>
                    <a:lnTo>
                      <a:pt x="147" y="551"/>
                    </a:lnTo>
                    <a:lnTo>
                      <a:pt x="146" y="555"/>
                    </a:lnTo>
                    <a:lnTo>
                      <a:pt x="145" y="558"/>
                    </a:lnTo>
                    <a:lnTo>
                      <a:pt x="142" y="560"/>
                    </a:lnTo>
                    <a:lnTo>
                      <a:pt x="139" y="561"/>
                    </a:lnTo>
                    <a:lnTo>
                      <a:pt x="7" y="561"/>
                    </a:lnTo>
                    <a:lnTo>
                      <a:pt x="3" y="560"/>
                    </a:lnTo>
                    <a:lnTo>
                      <a:pt x="2" y="558"/>
                    </a:lnTo>
                    <a:lnTo>
                      <a:pt x="0" y="555"/>
                    </a:lnTo>
                    <a:lnTo>
                      <a:pt x="0" y="551"/>
                    </a:lnTo>
                    <a:lnTo>
                      <a:pt x="0" y="9"/>
                    </a:lnTo>
                    <a:lnTo>
                      <a:pt x="0" y="5"/>
                    </a:lnTo>
                    <a:lnTo>
                      <a:pt x="2" y="3"/>
                    </a:lnTo>
                    <a:lnTo>
                      <a:pt x="3" y="1"/>
                    </a:lnTo>
                    <a:lnTo>
                      <a:pt x="7"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6" name="Freeform 1727">
                <a:extLst>
                  <a:ext uri="{FF2B5EF4-FFF2-40B4-BE49-F238E27FC236}">
                    <a16:creationId xmlns:a16="http://schemas.microsoft.com/office/drawing/2014/main" xmlns="" id="{E97E0FB8-34A9-4614-AA8B-ED49CDFF24EA}"/>
                  </a:ext>
                </a:extLst>
              </p:cNvPr>
              <p:cNvSpPr>
                <a:spLocks/>
              </p:cNvSpPr>
              <p:nvPr/>
            </p:nvSpPr>
            <p:spPr bwMode="auto">
              <a:xfrm>
                <a:off x="4565" y="3417"/>
                <a:ext cx="73" cy="280"/>
              </a:xfrm>
              <a:custGeom>
                <a:avLst/>
                <a:gdLst>
                  <a:gd name="T0" fmla="*/ 3 w 147"/>
                  <a:gd name="T1" fmla="*/ 0 h 561"/>
                  <a:gd name="T2" fmla="*/ 69 w 147"/>
                  <a:gd name="T3" fmla="*/ 0 h 561"/>
                  <a:gd name="T4" fmla="*/ 69 w 147"/>
                  <a:gd name="T5" fmla="*/ 0 h 561"/>
                  <a:gd name="T6" fmla="*/ 71 w 147"/>
                  <a:gd name="T7" fmla="*/ 0 h 561"/>
                  <a:gd name="T8" fmla="*/ 72 w 147"/>
                  <a:gd name="T9" fmla="*/ 1 h 561"/>
                  <a:gd name="T10" fmla="*/ 73 w 147"/>
                  <a:gd name="T11" fmla="*/ 2 h 561"/>
                  <a:gd name="T12" fmla="*/ 73 w 147"/>
                  <a:gd name="T13" fmla="*/ 4 h 561"/>
                  <a:gd name="T14" fmla="*/ 73 w 147"/>
                  <a:gd name="T15" fmla="*/ 275 h 561"/>
                  <a:gd name="T16" fmla="*/ 73 w 147"/>
                  <a:gd name="T17" fmla="*/ 275 h 561"/>
                  <a:gd name="T18" fmla="*/ 73 w 147"/>
                  <a:gd name="T19" fmla="*/ 277 h 561"/>
                  <a:gd name="T20" fmla="*/ 72 w 147"/>
                  <a:gd name="T21" fmla="*/ 279 h 561"/>
                  <a:gd name="T22" fmla="*/ 71 w 147"/>
                  <a:gd name="T23" fmla="*/ 280 h 561"/>
                  <a:gd name="T24" fmla="*/ 69 w 147"/>
                  <a:gd name="T25" fmla="*/ 280 h 561"/>
                  <a:gd name="T26" fmla="*/ 3 w 147"/>
                  <a:gd name="T27" fmla="*/ 280 h 561"/>
                  <a:gd name="T28" fmla="*/ 3 w 147"/>
                  <a:gd name="T29" fmla="*/ 280 h 561"/>
                  <a:gd name="T30" fmla="*/ 1 w 147"/>
                  <a:gd name="T31" fmla="*/ 280 h 561"/>
                  <a:gd name="T32" fmla="*/ 1 w 147"/>
                  <a:gd name="T33" fmla="*/ 279 h 561"/>
                  <a:gd name="T34" fmla="*/ 0 w 147"/>
                  <a:gd name="T35" fmla="*/ 277 h 561"/>
                  <a:gd name="T36" fmla="*/ 0 w 147"/>
                  <a:gd name="T37" fmla="*/ 275 h 561"/>
                  <a:gd name="T38" fmla="*/ 0 w 147"/>
                  <a:gd name="T39" fmla="*/ 4 h 561"/>
                  <a:gd name="T40" fmla="*/ 0 w 147"/>
                  <a:gd name="T41" fmla="*/ 4 h 561"/>
                  <a:gd name="T42" fmla="*/ 0 w 147"/>
                  <a:gd name="T43" fmla="*/ 2 h 561"/>
                  <a:gd name="T44" fmla="*/ 1 w 147"/>
                  <a:gd name="T45" fmla="*/ 1 h 561"/>
                  <a:gd name="T46" fmla="*/ 1 w 147"/>
                  <a:gd name="T47" fmla="*/ 0 h 561"/>
                  <a:gd name="T48" fmla="*/ 3 w 147"/>
                  <a:gd name="T49" fmla="*/ 0 h 5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561"/>
                  <a:gd name="T77" fmla="*/ 147 w 147"/>
                  <a:gd name="T78" fmla="*/ 561 h 5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561">
                    <a:moveTo>
                      <a:pt x="7" y="0"/>
                    </a:moveTo>
                    <a:lnTo>
                      <a:pt x="139" y="0"/>
                    </a:lnTo>
                    <a:lnTo>
                      <a:pt x="142" y="1"/>
                    </a:lnTo>
                    <a:lnTo>
                      <a:pt x="145" y="3"/>
                    </a:lnTo>
                    <a:lnTo>
                      <a:pt x="146" y="5"/>
                    </a:lnTo>
                    <a:lnTo>
                      <a:pt x="147" y="9"/>
                    </a:lnTo>
                    <a:lnTo>
                      <a:pt x="147" y="551"/>
                    </a:lnTo>
                    <a:lnTo>
                      <a:pt x="146" y="555"/>
                    </a:lnTo>
                    <a:lnTo>
                      <a:pt x="145" y="558"/>
                    </a:lnTo>
                    <a:lnTo>
                      <a:pt x="142" y="560"/>
                    </a:lnTo>
                    <a:lnTo>
                      <a:pt x="139" y="561"/>
                    </a:lnTo>
                    <a:lnTo>
                      <a:pt x="7" y="561"/>
                    </a:lnTo>
                    <a:lnTo>
                      <a:pt x="3" y="560"/>
                    </a:lnTo>
                    <a:lnTo>
                      <a:pt x="2" y="558"/>
                    </a:lnTo>
                    <a:lnTo>
                      <a:pt x="0" y="555"/>
                    </a:lnTo>
                    <a:lnTo>
                      <a:pt x="0" y="551"/>
                    </a:lnTo>
                    <a:lnTo>
                      <a:pt x="0" y="9"/>
                    </a:lnTo>
                    <a:lnTo>
                      <a:pt x="0" y="5"/>
                    </a:lnTo>
                    <a:lnTo>
                      <a:pt x="2" y="3"/>
                    </a:lnTo>
                    <a:lnTo>
                      <a:pt x="3" y="1"/>
                    </a:lnTo>
                    <a:lnTo>
                      <a:pt x="7"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7" name="Rectangle 1728">
                <a:extLst>
                  <a:ext uri="{FF2B5EF4-FFF2-40B4-BE49-F238E27FC236}">
                    <a16:creationId xmlns:a16="http://schemas.microsoft.com/office/drawing/2014/main" xmlns="" id="{154E67DE-4D1D-4B6F-84EF-649E1807943A}"/>
                  </a:ext>
                </a:extLst>
              </p:cNvPr>
              <p:cNvSpPr>
                <a:spLocks noChangeArrowheads="1"/>
              </p:cNvSpPr>
              <p:nvPr/>
            </p:nvSpPr>
            <p:spPr bwMode="auto">
              <a:xfrm>
                <a:off x="4578" y="3612"/>
                <a:ext cx="3" cy="86"/>
              </a:xfrm>
              <a:prstGeom prst="rect">
                <a:avLst/>
              </a:prstGeom>
              <a:solidFill>
                <a:srgbClr val="18181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8" name="Rectangle 1729">
                <a:extLst>
                  <a:ext uri="{FF2B5EF4-FFF2-40B4-BE49-F238E27FC236}">
                    <a16:creationId xmlns:a16="http://schemas.microsoft.com/office/drawing/2014/main" xmlns="" id="{A4AF303D-DF44-471A-9681-5575EA523E5B}"/>
                  </a:ext>
                </a:extLst>
              </p:cNvPr>
              <p:cNvSpPr>
                <a:spLocks noChangeArrowheads="1"/>
              </p:cNvSpPr>
              <p:nvPr/>
            </p:nvSpPr>
            <p:spPr bwMode="auto">
              <a:xfrm>
                <a:off x="4587" y="3612"/>
                <a:ext cx="3" cy="86"/>
              </a:xfrm>
              <a:prstGeom prst="rect">
                <a:avLst/>
              </a:prstGeom>
              <a:solidFill>
                <a:srgbClr val="3C3C3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59" name="Rectangle 1730">
                <a:extLst>
                  <a:ext uri="{FF2B5EF4-FFF2-40B4-BE49-F238E27FC236}">
                    <a16:creationId xmlns:a16="http://schemas.microsoft.com/office/drawing/2014/main" xmlns="" id="{3FBBDB26-652A-4F14-9CCC-8CD287BFDECF}"/>
                  </a:ext>
                </a:extLst>
              </p:cNvPr>
              <p:cNvSpPr>
                <a:spLocks noChangeArrowheads="1"/>
              </p:cNvSpPr>
              <p:nvPr/>
            </p:nvSpPr>
            <p:spPr bwMode="auto">
              <a:xfrm>
                <a:off x="4593" y="3612"/>
                <a:ext cx="3" cy="86"/>
              </a:xfrm>
              <a:prstGeom prst="rect">
                <a:avLst/>
              </a:prstGeom>
              <a:solidFill>
                <a:srgbClr val="54545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0" name="Rectangle 1731">
                <a:extLst>
                  <a:ext uri="{FF2B5EF4-FFF2-40B4-BE49-F238E27FC236}">
                    <a16:creationId xmlns:a16="http://schemas.microsoft.com/office/drawing/2014/main" xmlns="" id="{7C455080-68E1-4362-B0E1-33381040A17D}"/>
                  </a:ext>
                </a:extLst>
              </p:cNvPr>
              <p:cNvSpPr>
                <a:spLocks noChangeArrowheads="1"/>
              </p:cNvSpPr>
              <p:nvPr/>
            </p:nvSpPr>
            <p:spPr bwMode="auto">
              <a:xfrm>
                <a:off x="4596" y="3612"/>
                <a:ext cx="2" cy="86"/>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1" name="Rectangle 1732">
                <a:extLst>
                  <a:ext uri="{FF2B5EF4-FFF2-40B4-BE49-F238E27FC236}">
                    <a16:creationId xmlns:a16="http://schemas.microsoft.com/office/drawing/2014/main" xmlns="" id="{990BFBEF-C22E-471A-BE58-C6BD86FC75EF}"/>
                  </a:ext>
                </a:extLst>
              </p:cNvPr>
              <p:cNvSpPr>
                <a:spLocks noChangeArrowheads="1"/>
              </p:cNvSpPr>
              <p:nvPr/>
            </p:nvSpPr>
            <p:spPr bwMode="auto">
              <a:xfrm>
                <a:off x="4601" y="3612"/>
                <a:ext cx="3" cy="86"/>
              </a:xfrm>
              <a:prstGeom prst="rect">
                <a:avLst/>
              </a:prstGeom>
              <a:solidFill>
                <a:srgbClr val="78787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2" name="Rectangle 1733">
                <a:extLst>
                  <a:ext uri="{FF2B5EF4-FFF2-40B4-BE49-F238E27FC236}">
                    <a16:creationId xmlns:a16="http://schemas.microsoft.com/office/drawing/2014/main" xmlns="" id="{18C3F599-49C4-42D6-BEAB-8EA54ADE1ACF}"/>
                  </a:ext>
                </a:extLst>
              </p:cNvPr>
              <p:cNvSpPr>
                <a:spLocks noChangeArrowheads="1"/>
              </p:cNvSpPr>
              <p:nvPr/>
            </p:nvSpPr>
            <p:spPr bwMode="auto">
              <a:xfrm>
                <a:off x="4604" y="3612"/>
                <a:ext cx="3" cy="86"/>
              </a:xfrm>
              <a:prstGeom prst="rect">
                <a:avLst/>
              </a:prstGeom>
              <a:solidFill>
                <a:srgbClr val="84848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3" name="Rectangle 1734">
                <a:extLst>
                  <a:ext uri="{FF2B5EF4-FFF2-40B4-BE49-F238E27FC236}">
                    <a16:creationId xmlns:a16="http://schemas.microsoft.com/office/drawing/2014/main" xmlns="" id="{F309DE6E-C2D6-4EEB-A18E-892482602A45}"/>
                  </a:ext>
                </a:extLst>
              </p:cNvPr>
              <p:cNvSpPr>
                <a:spLocks noChangeArrowheads="1"/>
              </p:cNvSpPr>
              <p:nvPr/>
            </p:nvSpPr>
            <p:spPr bwMode="auto">
              <a:xfrm>
                <a:off x="4610" y="3612"/>
                <a:ext cx="3" cy="86"/>
              </a:xfrm>
              <a:prstGeom prst="rect">
                <a:avLst/>
              </a:prstGeom>
              <a:solidFill>
                <a:srgbClr val="9C9C9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4" name="Rectangle 1735">
                <a:extLst>
                  <a:ext uri="{FF2B5EF4-FFF2-40B4-BE49-F238E27FC236}">
                    <a16:creationId xmlns:a16="http://schemas.microsoft.com/office/drawing/2014/main" xmlns="" id="{9FB16970-A603-44F3-883C-25136501F0C0}"/>
                  </a:ext>
                </a:extLst>
              </p:cNvPr>
              <p:cNvSpPr>
                <a:spLocks noChangeArrowheads="1"/>
              </p:cNvSpPr>
              <p:nvPr/>
            </p:nvSpPr>
            <p:spPr bwMode="auto">
              <a:xfrm>
                <a:off x="4619" y="3612"/>
                <a:ext cx="3" cy="86"/>
              </a:xfrm>
              <a:prstGeom prst="rect">
                <a:avLst/>
              </a:prstGeom>
              <a:solidFill>
                <a:srgbClr val="C0C0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5" name="Rectangle 1736">
                <a:extLst>
                  <a:ext uri="{FF2B5EF4-FFF2-40B4-BE49-F238E27FC236}">
                    <a16:creationId xmlns:a16="http://schemas.microsoft.com/office/drawing/2014/main" xmlns="" id="{7A89499A-037E-4CF7-BA8E-71B8DF81DC31}"/>
                  </a:ext>
                </a:extLst>
              </p:cNvPr>
              <p:cNvSpPr>
                <a:spLocks noChangeArrowheads="1"/>
              </p:cNvSpPr>
              <p:nvPr/>
            </p:nvSpPr>
            <p:spPr bwMode="auto">
              <a:xfrm>
                <a:off x="4625" y="3612"/>
                <a:ext cx="3" cy="86"/>
              </a:xfrm>
              <a:prstGeom prst="rect">
                <a:avLst/>
              </a:prstGeom>
              <a:solidFill>
                <a:srgbClr val="D8D8D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6" name="Rectangle 1737">
                <a:extLst>
                  <a:ext uri="{FF2B5EF4-FFF2-40B4-BE49-F238E27FC236}">
                    <a16:creationId xmlns:a16="http://schemas.microsoft.com/office/drawing/2014/main" xmlns="" id="{40088BE1-A8C9-4979-92DD-907E7596A63D}"/>
                  </a:ext>
                </a:extLst>
              </p:cNvPr>
              <p:cNvSpPr>
                <a:spLocks noChangeArrowheads="1"/>
              </p:cNvSpPr>
              <p:nvPr/>
            </p:nvSpPr>
            <p:spPr bwMode="auto">
              <a:xfrm>
                <a:off x="4628" y="3612"/>
                <a:ext cx="2" cy="86"/>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7" name="Rectangle 1738">
                <a:extLst>
                  <a:ext uri="{FF2B5EF4-FFF2-40B4-BE49-F238E27FC236}">
                    <a16:creationId xmlns:a16="http://schemas.microsoft.com/office/drawing/2014/main" xmlns="" id="{3D6C97E8-18E1-4E57-8073-67499333E83D}"/>
                  </a:ext>
                </a:extLst>
              </p:cNvPr>
              <p:cNvSpPr>
                <a:spLocks noChangeArrowheads="1"/>
              </p:cNvSpPr>
              <p:nvPr/>
            </p:nvSpPr>
            <p:spPr bwMode="auto">
              <a:xfrm>
                <a:off x="4573" y="3612"/>
                <a:ext cx="57" cy="8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8" name="Rectangle 1739">
                <a:extLst>
                  <a:ext uri="{FF2B5EF4-FFF2-40B4-BE49-F238E27FC236}">
                    <a16:creationId xmlns:a16="http://schemas.microsoft.com/office/drawing/2014/main" xmlns="" id="{4B72FEAA-1213-4E82-88F8-3063DC887242}"/>
                  </a:ext>
                </a:extLst>
              </p:cNvPr>
              <p:cNvSpPr>
                <a:spLocks noChangeArrowheads="1"/>
              </p:cNvSpPr>
              <p:nvPr/>
            </p:nvSpPr>
            <p:spPr bwMode="auto">
              <a:xfrm>
                <a:off x="4571" y="3610"/>
                <a:ext cx="10" cy="8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69" name="Rectangle 1740">
                <a:extLst>
                  <a:ext uri="{FF2B5EF4-FFF2-40B4-BE49-F238E27FC236}">
                    <a16:creationId xmlns:a16="http://schemas.microsoft.com/office/drawing/2014/main" xmlns="" id="{10AA3E1A-9BDE-467B-B827-1B44C39E092A}"/>
                  </a:ext>
                </a:extLst>
              </p:cNvPr>
              <p:cNvSpPr>
                <a:spLocks noChangeArrowheads="1"/>
              </p:cNvSpPr>
              <p:nvPr/>
            </p:nvSpPr>
            <p:spPr bwMode="auto">
              <a:xfrm>
                <a:off x="4571" y="3610"/>
                <a:ext cx="10" cy="8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0" name="Rectangle 1741">
                <a:extLst>
                  <a:ext uri="{FF2B5EF4-FFF2-40B4-BE49-F238E27FC236}">
                    <a16:creationId xmlns:a16="http://schemas.microsoft.com/office/drawing/2014/main" xmlns="" id="{532614EA-9BD4-4495-940C-50B7506C41A0}"/>
                  </a:ext>
                </a:extLst>
              </p:cNvPr>
              <p:cNvSpPr>
                <a:spLocks noChangeArrowheads="1"/>
              </p:cNvSpPr>
              <p:nvPr/>
            </p:nvSpPr>
            <p:spPr bwMode="auto">
              <a:xfrm>
                <a:off x="4612" y="3610"/>
                <a:ext cx="20" cy="8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1" name="Rectangle 1742">
                <a:extLst>
                  <a:ext uri="{FF2B5EF4-FFF2-40B4-BE49-F238E27FC236}">
                    <a16:creationId xmlns:a16="http://schemas.microsoft.com/office/drawing/2014/main" xmlns="" id="{DDC62EC9-E016-427D-A7FD-C913ABE70F16}"/>
                  </a:ext>
                </a:extLst>
              </p:cNvPr>
              <p:cNvSpPr>
                <a:spLocks noChangeArrowheads="1"/>
              </p:cNvSpPr>
              <p:nvPr/>
            </p:nvSpPr>
            <p:spPr bwMode="auto">
              <a:xfrm>
                <a:off x="4612" y="3610"/>
                <a:ext cx="20" cy="8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2" name="Freeform 1743">
                <a:extLst>
                  <a:ext uri="{FF2B5EF4-FFF2-40B4-BE49-F238E27FC236}">
                    <a16:creationId xmlns:a16="http://schemas.microsoft.com/office/drawing/2014/main" xmlns="" id="{B4AE0478-E46B-4BCD-8FCC-ECCDF65D1122}"/>
                  </a:ext>
                </a:extLst>
              </p:cNvPr>
              <p:cNvSpPr>
                <a:spLocks/>
              </p:cNvSpPr>
              <p:nvPr/>
            </p:nvSpPr>
            <p:spPr bwMode="auto">
              <a:xfrm>
                <a:off x="4574" y="3616"/>
                <a:ext cx="5" cy="5"/>
              </a:xfrm>
              <a:custGeom>
                <a:avLst/>
                <a:gdLst>
                  <a:gd name="T0" fmla="*/ 3 w 10"/>
                  <a:gd name="T1" fmla="*/ 0 h 12"/>
                  <a:gd name="T2" fmla="*/ 3 w 10"/>
                  <a:gd name="T3" fmla="*/ 0 h 12"/>
                  <a:gd name="T4" fmla="*/ 5 w 10"/>
                  <a:gd name="T5" fmla="*/ 0 h 12"/>
                  <a:gd name="T6" fmla="*/ 5 w 10"/>
                  <a:gd name="T7" fmla="*/ 1 h 12"/>
                  <a:gd name="T8" fmla="*/ 5 w 10"/>
                  <a:gd name="T9" fmla="*/ 3 h 12"/>
                  <a:gd name="T10" fmla="*/ 5 w 10"/>
                  <a:gd name="T11" fmla="*/ 4 h 12"/>
                  <a:gd name="T12" fmla="*/ 5 w 10"/>
                  <a:gd name="T13" fmla="*/ 5 h 12"/>
                  <a:gd name="T14" fmla="*/ 3 w 10"/>
                  <a:gd name="T15" fmla="*/ 5 h 12"/>
                  <a:gd name="T16" fmla="*/ 3 w 10"/>
                  <a:gd name="T17" fmla="*/ 5 h 12"/>
                  <a:gd name="T18" fmla="*/ 1 w 10"/>
                  <a:gd name="T19" fmla="*/ 5 h 12"/>
                  <a:gd name="T20" fmla="*/ 1 w 10"/>
                  <a:gd name="T21" fmla="*/ 5 h 12"/>
                  <a:gd name="T22" fmla="*/ 0 w 10"/>
                  <a:gd name="T23" fmla="*/ 4 h 12"/>
                  <a:gd name="T24" fmla="*/ 0 w 10"/>
                  <a:gd name="T25" fmla="*/ 3 h 12"/>
                  <a:gd name="T26" fmla="*/ 0 w 10"/>
                  <a:gd name="T27" fmla="*/ 1 h 12"/>
                  <a:gd name="T28" fmla="*/ 1 w 10"/>
                  <a:gd name="T29" fmla="*/ 0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3" name="Freeform 1744">
                <a:extLst>
                  <a:ext uri="{FF2B5EF4-FFF2-40B4-BE49-F238E27FC236}">
                    <a16:creationId xmlns:a16="http://schemas.microsoft.com/office/drawing/2014/main" xmlns="" id="{6F9277E2-2ED9-4E1F-BF1C-33CDD39FBD90}"/>
                  </a:ext>
                </a:extLst>
              </p:cNvPr>
              <p:cNvSpPr>
                <a:spLocks/>
              </p:cNvSpPr>
              <p:nvPr/>
            </p:nvSpPr>
            <p:spPr bwMode="auto">
              <a:xfrm>
                <a:off x="4574" y="3616"/>
                <a:ext cx="5" cy="5"/>
              </a:xfrm>
              <a:custGeom>
                <a:avLst/>
                <a:gdLst>
                  <a:gd name="T0" fmla="*/ 3 w 10"/>
                  <a:gd name="T1" fmla="*/ 0 h 12"/>
                  <a:gd name="T2" fmla="*/ 3 w 10"/>
                  <a:gd name="T3" fmla="*/ 0 h 12"/>
                  <a:gd name="T4" fmla="*/ 3 w 10"/>
                  <a:gd name="T5" fmla="*/ 0 h 12"/>
                  <a:gd name="T6" fmla="*/ 5 w 10"/>
                  <a:gd name="T7" fmla="*/ 0 h 12"/>
                  <a:gd name="T8" fmla="*/ 5 w 10"/>
                  <a:gd name="T9" fmla="*/ 1 h 12"/>
                  <a:gd name="T10" fmla="*/ 5 w 10"/>
                  <a:gd name="T11" fmla="*/ 3 h 12"/>
                  <a:gd name="T12" fmla="*/ 5 w 10"/>
                  <a:gd name="T13" fmla="*/ 3 h 12"/>
                  <a:gd name="T14" fmla="*/ 5 w 10"/>
                  <a:gd name="T15" fmla="*/ 4 h 12"/>
                  <a:gd name="T16" fmla="*/ 5 w 10"/>
                  <a:gd name="T17" fmla="*/ 5 h 12"/>
                  <a:gd name="T18" fmla="*/ 3 w 10"/>
                  <a:gd name="T19" fmla="*/ 5 h 12"/>
                  <a:gd name="T20" fmla="*/ 3 w 10"/>
                  <a:gd name="T21" fmla="*/ 5 h 12"/>
                  <a:gd name="T22" fmla="*/ 3 w 10"/>
                  <a:gd name="T23" fmla="*/ 5 h 12"/>
                  <a:gd name="T24" fmla="*/ 1 w 10"/>
                  <a:gd name="T25" fmla="*/ 5 h 12"/>
                  <a:gd name="T26" fmla="*/ 1 w 10"/>
                  <a:gd name="T27" fmla="*/ 5 h 12"/>
                  <a:gd name="T28" fmla="*/ 0 w 10"/>
                  <a:gd name="T29" fmla="*/ 4 h 12"/>
                  <a:gd name="T30" fmla="*/ 0 w 10"/>
                  <a:gd name="T31" fmla="*/ 3 h 12"/>
                  <a:gd name="T32" fmla="*/ 0 w 10"/>
                  <a:gd name="T33" fmla="*/ 3 h 12"/>
                  <a:gd name="T34" fmla="*/ 0 w 10"/>
                  <a:gd name="T35" fmla="*/ 1 h 12"/>
                  <a:gd name="T36" fmla="*/ 1 w 10"/>
                  <a:gd name="T37" fmla="*/ 0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4" name="Freeform 1745">
                <a:extLst>
                  <a:ext uri="{FF2B5EF4-FFF2-40B4-BE49-F238E27FC236}">
                    <a16:creationId xmlns:a16="http://schemas.microsoft.com/office/drawing/2014/main" xmlns="" id="{29577A7B-CC32-47F9-8877-37E5CCB7B43E}"/>
                  </a:ext>
                </a:extLst>
              </p:cNvPr>
              <p:cNvSpPr>
                <a:spLocks/>
              </p:cNvSpPr>
              <p:nvPr/>
            </p:nvSpPr>
            <p:spPr bwMode="auto">
              <a:xfrm>
                <a:off x="4574" y="3626"/>
                <a:ext cx="5" cy="6"/>
              </a:xfrm>
              <a:custGeom>
                <a:avLst/>
                <a:gdLst>
                  <a:gd name="T0" fmla="*/ 3 w 10"/>
                  <a:gd name="T1" fmla="*/ 0 h 11"/>
                  <a:gd name="T2" fmla="*/ 3 w 10"/>
                  <a:gd name="T3" fmla="*/ 0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3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0"/>
                    </a:lnTo>
                    <a:lnTo>
                      <a:pt x="9" y="1"/>
                    </a:lnTo>
                    <a:lnTo>
                      <a:pt x="10" y="3"/>
                    </a:lnTo>
                    <a:lnTo>
                      <a:pt x="10" y="5"/>
                    </a:lnTo>
                    <a:lnTo>
                      <a:pt x="10" y="8"/>
                    </a:lnTo>
                    <a:lnTo>
                      <a:pt x="9" y="9"/>
                    </a:lnTo>
                    <a:lnTo>
                      <a:pt x="7" y="11"/>
                    </a:lnTo>
                    <a:lnTo>
                      <a:pt x="5" y="11"/>
                    </a:lnTo>
                    <a:lnTo>
                      <a:pt x="3" y="11"/>
                    </a:lnTo>
                    <a:lnTo>
                      <a:pt x="1" y="9"/>
                    </a:lnTo>
                    <a:lnTo>
                      <a:pt x="0" y="8"/>
                    </a:lnTo>
                    <a:lnTo>
                      <a:pt x="0" y="5"/>
                    </a:lnTo>
                    <a:lnTo>
                      <a:pt x="0" y="3"/>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5" name="Freeform 1746">
                <a:extLst>
                  <a:ext uri="{FF2B5EF4-FFF2-40B4-BE49-F238E27FC236}">
                    <a16:creationId xmlns:a16="http://schemas.microsoft.com/office/drawing/2014/main" xmlns="" id="{61F6410D-C872-43B9-9A14-348D22578BF5}"/>
                  </a:ext>
                </a:extLst>
              </p:cNvPr>
              <p:cNvSpPr>
                <a:spLocks/>
              </p:cNvSpPr>
              <p:nvPr/>
            </p:nvSpPr>
            <p:spPr bwMode="auto">
              <a:xfrm>
                <a:off x="4574" y="3626"/>
                <a:ext cx="5" cy="6"/>
              </a:xfrm>
              <a:custGeom>
                <a:avLst/>
                <a:gdLst>
                  <a:gd name="T0" fmla="*/ 3 w 10"/>
                  <a:gd name="T1" fmla="*/ 0 h 11"/>
                  <a:gd name="T2" fmla="*/ 3 w 10"/>
                  <a:gd name="T3" fmla="*/ 0 h 11"/>
                  <a:gd name="T4" fmla="*/ 3 w 10"/>
                  <a:gd name="T5" fmla="*/ 0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3 w 10"/>
                  <a:gd name="T21" fmla="*/ 6 h 11"/>
                  <a:gd name="T22" fmla="*/ 3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0"/>
                    </a:lnTo>
                    <a:lnTo>
                      <a:pt x="9" y="1"/>
                    </a:lnTo>
                    <a:lnTo>
                      <a:pt x="10" y="3"/>
                    </a:lnTo>
                    <a:lnTo>
                      <a:pt x="10" y="5"/>
                    </a:lnTo>
                    <a:lnTo>
                      <a:pt x="10" y="8"/>
                    </a:lnTo>
                    <a:lnTo>
                      <a:pt x="9" y="9"/>
                    </a:lnTo>
                    <a:lnTo>
                      <a:pt x="7" y="11"/>
                    </a:lnTo>
                    <a:lnTo>
                      <a:pt x="5" y="11"/>
                    </a:lnTo>
                    <a:lnTo>
                      <a:pt x="3" y="11"/>
                    </a:lnTo>
                    <a:lnTo>
                      <a:pt x="1" y="9"/>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6" name="Freeform 1747">
                <a:extLst>
                  <a:ext uri="{FF2B5EF4-FFF2-40B4-BE49-F238E27FC236}">
                    <a16:creationId xmlns:a16="http://schemas.microsoft.com/office/drawing/2014/main" xmlns="" id="{A9B946E1-8C5A-471E-9A73-8BED6FF2E497}"/>
                  </a:ext>
                </a:extLst>
              </p:cNvPr>
              <p:cNvSpPr>
                <a:spLocks/>
              </p:cNvSpPr>
              <p:nvPr/>
            </p:nvSpPr>
            <p:spPr bwMode="auto">
              <a:xfrm>
                <a:off x="4574" y="3635"/>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9"/>
                    </a:lnTo>
                    <a:lnTo>
                      <a:pt x="9" y="11"/>
                    </a:lnTo>
                    <a:lnTo>
                      <a:pt x="7" y="12"/>
                    </a:lnTo>
                    <a:lnTo>
                      <a:pt x="5" y="13"/>
                    </a:lnTo>
                    <a:lnTo>
                      <a:pt x="3" y="12"/>
                    </a:lnTo>
                    <a:lnTo>
                      <a:pt x="1" y="11"/>
                    </a:lnTo>
                    <a:lnTo>
                      <a:pt x="0" y="9"/>
                    </a:lnTo>
                    <a:lnTo>
                      <a:pt x="0" y="6"/>
                    </a:lnTo>
                    <a:lnTo>
                      <a:pt x="0" y="4"/>
                    </a:lnTo>
                    <a:lnTo>
                      <a:pt x="1" y="2"/>
                    </a:lnTo>
                    <a:lnTo>
                      <a:pt x="3" y="1"/>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7" name="Freeform 1748">
                <a:extLst>
                  <a:ext uri="{FF2B5EF4-FFF2-40B4-BE49-F238E27FC236}">
                    <a16:creationId xmlns:a16="http://schemas.microsoft.com/office/drawing/2014/main" xmlns="" id="{A98D2453-813B-434A-BB37-44B96C2BA4D3}"/>
                  </a:ext>
                </a:extLst>
              </p:cNvPr>
              <p:cNvSpPr>
                <a:spLocks/>
              </p:cNvSpPr>
              <p:nvPr/>
            </p:nvSpPr>
            <p:spPr bwMode="auto">
              <a:xfrm>
                <a:off x="4574" y="3635"/>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9"/>
                    </a:lnTo>
                    <a:lnTo>
                      <a:pt x="9" y="11"/>
                    </a:lnTo>
                    <a:lnTo>
                      <a:pt x="7" y="12"/>
                    </a:lnTo>
                    <a:lnTo>
                      <a:pt x="5" y="13"/>
                    </a:lnTo>
                    <a:lnTo>
                      <a:pt x="3" y="12"/>
                    </a:lnTo>
                    <a:lnTo>
                      <a:pt x="1" y="11"/>
                    </a:lnTo>
                    <a:lnTo>
                      <a:pt x="0" y="9"/>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8" name="Freeform 1749">
                <a:extLst>
                  <a:ext uri="{FF2B5EF4-FFF2-40B4-BE49-F238E27FC236}">
                    <a16:creationId xmlns:a16="http://schemas.microsoft.com/office/drawing/2014/main" xmlns="" id="{455AD4EF-711D-4C4A-98ED-B84B4CAD4734}"/>
                  </a:ext>
                </a:extLst>
              </p:cNvPr>
              <p:cNvSpPr>
                <a:spLocks/>
              </p:cNvSpPr>
              <p:nvPr/>
            </p:nvSpPr>
            <p:spPr bwMode="auto">
              <a:xfrm>
                <a:off x="4574" y="3646"/>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4"/>
                    </a:lnTo>
                    <a:lnTo>
                      <a:pt x="10" y="7"/>
                    </a:lnTo>
                    <a:lnTo>
                      <a:pt x="10" y="9"/>
                    </a:lnTo>
                    <a:lnTo>
                      <a:pt x="9" y="11"/>
                    </a:lnTo>
                    <a:lnTo>
                      <a:pt x="7" y="12"/>
                    </a:lnTo>
                    <a:lnTo>
                      <a:pt x="5" y="12"/>
                    </a:lnTo>
                    <a:lnTo>
                      <a:pt x="3" y="12"/>
                    </a:lnTo>
                    <a:lnTo>
                      <a:pt x="1" y="11"/>
                    </a:lnTo>
                    <a:lnTo>
                      <a:pt x="0" y="9"/>
                    </a:lnTo>
                    <a:lnTo>
                      <a:pt x="0" y="7"/>
                    </a:lnTo>
                    <a:lnTo>
                      <a:pt x="0" y="4"/>
                    </a:lnTo>
                    <a:lnTo>
                      <a:pt x="1" y="1"/>
                    </a:lnTo>
                    <a:lnTo>
                      <a:pt x="3" y="0"/>
                    </a:lnTo>
                    <a:lnTo>
                      <a:pt x="5"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79" name="Freeform 1750">
                <a:extLst>
                  <a:ext uri="{FF2B5EF4-FFF2-40B4-BE49-F238E27FC236}">
                    <a16:creationId xmlns:a16="http://schemas.microsoft.com/office/drawing/2014/main" xmlns="" id="{38FBE80C-2141-4939-9DF0-5B8054838B4B}"/>
                  </a:ext>
                </a:extLst>
              </p:cNvPr>
              <p:cNvSpPr>
                <a:spLocks/>
              </p:cNvSpPr>
              <p:nvPr/>
            </p:nvSpPr>
            <p:spPr bwMode="auto">
              <a:xfrm>
                <a:off x="4574" y="3646"/>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4"/>
                    </a:lnTo>
                    <a:lnTo>
                      <a:pt x="10" y="7"/>
                    </a:lnTo>
                    <a:lnTo>
                      <a:pt x="10" y="9"/>
                    </a:lnTo>
                    <a:lnTo>
                      <a:pt x="9" y="11"/>
                    </a:lnTo>
                    <a:lnTo>
                      <a:pt x="7" y="12"/>
                    </a:lnTo>
                    <a:lnTo>
                      <a:pt x="5" y="12"/>
                    </a:lnTo>
                    <a:lnTo>
                      <a:pt x="3" y="12"/>
                    </a:lnTo>
                    <a:lnTo>
                      <a:pt x="1" y="11"/>
                    </a:lnTo>
                    <a:lnTo>
                      <a:pt x="0" y="9"/>
                    </a:lnTo>
                    <a:lnTo>
                      <a:pt x="0" y="7"/>
                    </a:lnTo>
                    <a:lnTo>
                      <a:pt x="0" y="4"/>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0" name="Freeform 1751">
                <a:extLst>
                  <a:ext uri="{FF2B5EF4-FFF2-40B4-BE49-F238E27FC236}">
                    <a16:creationId xmlns:a16="http://schemas.microsoft.com/office/drawing/2014/main" xmlns="" id="{97778A26-E7FE-4D58-8BB1-20BAB26BF8D5}"/>
                  </a:ext>
                </a:extLst>
              </p:cNvPr>
              <p:cNvSpPr>
                <a:spLocks/>
              </p:cNvSpPr>
              <p:nvPr/>
            </p:nvSpPr>
            <p:spPr bwMode="auto">
              <a:xfrm>
                <a:off x="4574" y="3655"/>
                <a:ext cx="5" cy="7"/>
              </a:xfrm>
              <a:custGeom>
                <a:avLst/>
                <a:gdLst>
                  <a:gd name="T0" fmla="*/ 2 w 9"/>
                  <a:gd name="T1" fmla="*/ 0 h 13"/>
                  <a:gd name="T2" fmla="*/ 4 w 9"/>
                  <a:gd name="T3" fmla="*/ 1 h 13"/>
                  <a:gd name="T4" fmla="*/ 4 w 9"/>
                  <a:gd name="T5" fmla="*/ 1 h 13"/>
                  <a:gd name="T6" fmla="*/ 5 w 9"/>
                  <a:gd name="T7" fmla="*/ 2 h 13"/>
                  <a:gd name="T8" fmla="*/ 5 w 9"/>
                  <a:gd name="T9" fmla="*/ 3 h 13"/>
                  <a:gd name="T10" fmla="*/ 5 w 9"/>
                  <a:gd name="T11" fmla="*/ 4 h 13"/>
                  <a:gd name="T12" fmla="*/ 4 w 9"/>
                  <a:gd name="T13" fmla="*/ 6 h 13"/>
                  <a:gd name="T14" fmla="*/ 4 w 9"/>
                  <a:gd name="T15" fmla="*/ 6 h 13"/>
                  <a:gd name="T16" fmla="*/ 2 w 9"/>
                  <a:gd name="T17" fmla="*/ 7 h 13"/>
                  <a:gd name="T18" fmla="*/ 2 w 9"/>
                  <a:gd name="T19" fmla="*/ 6 h 13"/>
                  <a:gd name="T20" fmla="*/ 1 w 9"/>
                  <a:gd name="T21" fmla="*/ 6 h 13"/>
                  <a:gd name="T22" fmla="*/ 0 w 9"/>
                  <a:gd name="T23" fmla="*/ 4 h 13"/>
                  <a:gd name="T24" fmla="*/ 0 w 9"/>
                  <a:gd name="T25" fmla="*/ 3 h 13"/>
                  <a:gd name="T26" fmla="*/ 0 w 9"/>
                  <a:gd name="T27" fmla="*/ 2 h 13"/>
                  <a:gd name="T28" fmla="*/ 1 w 9"/>
                  <a:gd name="T29" fmla="*/ 1 h 13"/>
                  <a:gd name="T30" fmla="*/ 2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7" y="1"/>
                    </a:lnTo>
                    <a:lnTo>
                      <a:pt x="8" y="2"/>
                    </a:lnTo>
                    <a:lnTo>
                      <a:pt x="9" y="4"/>
                    </a:lnTo>
                    <a:lnTo>
                      <a:pt x="9" y="6"/>
                    </a:lnTo>
                    <a:lnTo>
                      <a:pt x="9" y="8"/>
                    </a:lnTo>
                    <a:lnTo>
                      <a:pt x="8" y="11"/>
                    </a:lnTo>
                    <a:lnTo>
                      <a:pt x="7" y="12"/>
                    </a:lnTo>
                    <a:lnTo>
                      <a:pt x="4" y="13"/>
                    </a:lnTo>
                    <a:lnTo>
                      <a:pt x="3" y="12"/>
                    </a:lnTo>
                    <a:lnTo>
                      <a:pt x="1" y="11"/>
                    </a:lnTo>
                    <a:lnTo>
                      <a:pt x="0" y="8"/>
                    </a:lnTo>
                    <a:lnTo>
                      <a:pt x="0" y="6"/>
                    </a:lnTo>
                    <a:lnTo>
                      <a:pt x="0" y="4"/>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1" name="Freeform 1752">
                <a:extLst>
                  <a:ext uri="{FF2B5EF4-FFF2-40B4-BE49-F238E27FC236}">
                    <a16:creationId xmlns:a16="http://schemas.microsoft.com/office/drawing/2014/main" xmlns="" id="{B54281C2-FB62-4448-A5FD-42D1879B1B58}"/>
                  </a:ext>
                </a:extLst>
              </p:cNvPr>
              <p:cNvSpPr>
                <a:spLocks/>
              </p:cNvSpPr>
              <p:nvPr/>
            </p:nvSpPr>
            <p:spPr bwMode="auto">
              <a:xfrm>
                <a:off x="4574" y="3655"/>
                <a:ext cx="5" cy="7"/>
              </a:xfrm>
              <a:custGeom>
                <a:avLst/>
                <a:gdLst>
                  <a:gd name="T0" fmla="*/ 2 w 9"/>
                  <a:gd name="T1" fmla="*/ 0 h 13"/>
                  <a:gd name="T2" fmla="*/ 2 w 9"/>
                  <a:gd name="T3" fmla="*/ 0 h 13"/>
                  <a:gd name="T4" fmla="*/ 4 w 9"/>
                  <a:gd name="T5" fmla="*/ 1 h 13"/>
                  <a:gd name="T6" fmla="*/ 4 w 9"/>
                  <a:gd name="T7" fmla="*/ 1 h 13"/>
                  <a:gd name="T8" fmla="*/ 5 w 9"/>
                  <a:gd name="T9" fmla="*/ 2 h 13"/>
                  <a:gd name="T10" fmla="*/ 5 w 9"/>
                  <a:gd name="T11" fmla="*/ 3 h 13"/>
                  <a:gd name="T12" fmla="*/ 5 w 9"/>
                  <a:gd name="T13" fmla="*/ 3 h 13"/>
                  <a:gd name="T14" fmla="*/ 5 w 9"/>
                  <a:gd name="T15" fmla="*/ 4 h 13"/>
                  <a:gd name="T16" fmla="*/ 4 w 9"/>
                  <a:gd name="T17" fmla="*/ 6 h 13"/>
                  <a:gd name="T18" fmla="*/ 4 w 9"/>
                  <a:gd name="T19" fmla="*/ 6 h 13"/>
                  <a:gd name="T20" fmla="*/ 2 w 9"/>
                  <a:gd name="T21" fmla="*/ 7 h 13"/>
                  <a:gd name="T22" fmla="*/ 2 w 9"/>
                  <a:gd name="T23" fmla="*/ 7 h 13"/>
                  <a:gd name="T24" fmla="*/ 2 w 9"/>
                  <a:gd name="T25" fmla="*/ 6 h 13"/>
                  <a:gd name="T26" fmla="*/ 1 w 9"/>
                  <a:gd name="T27" fmla="*/ 6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7" y="1"/>
                    </a:lnTo>
                    <a:lnTo>
                      <a:pt x="8" y="2"/>
                    </a:lnTo>
                    <a:lnTo>
                      <a:pt x="9" y="4"/>
                    </a:lnTo>
                    <a:lnTo>
                      <a:pt x="9" y="6"/>
                    </a:lnTo>
                    <a:lnTo>
                      <a:pt x="9" y="8"/>
                    </a:lnTo>
                    <a:lnTo>
                      <a:pt x="8" y="11"/>
                    </a:lnTo>
                    <a:lnTo>
                      <a:pt x="7" y="12"/>
                    </a:lnTo>
                    <a:lnTo>
                      <a:pt x="4" y="13"/>
                    </a:lnTo>
                    <a:lnTo>
                      <a:pt x="3" y="12"/>
                    </a:lnTo>
                    <a:lnTo>
                      <a:pt x="1" y="11"/>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2" name="Freeform 1753">
                <a:extLst>
                  <a:ext uri="{FF2B5EF4-FFF2-40B4-BE49-F238E27FC236}">
                    <a16:creationId xmlns:a16="http://schemas.microsoft.com/office/drawing/2014/main" xmlns="" id="{BD55D106-E0C4-4B88-B1E2-387EE6C9E637}"/>
                  </a:ext>
                </a:extLst>
              </p:cNvPr>
              <p:cNvSpPr>
                <a:spLocks/>
              </p:cNvSpPr>
              <p:nvPr/>
            </p:nvSpPr>
            <p:spPr bwMode="auto">
              <a:xfrm>
                <a:off x="4574" y="3666"/>
                <a:ext cx="5" cy="6"/>
              </a:xfrm>
              <a:custGeom>
                <a:avLst/>
                <a:gdLst>
                  <a:gd name="T0" fmla="*/ 2 w 9"/>
                  <a:gd name="T1" fmla="*/ 0 h 12"/>
                  <a:gd name="T2" fmla="*/ 4 w 9"/>
                  <a:gd name="T3" fmla="*/ 1 h 12"/>
                  <a:gd name="T4" fmla="*/ 4 w 9"/>
                  <a:gd name="T5" fmla="*/ 1 h 12"/>
                  <a:gd name="T6" fmla="*/ 5 w 9"/>
                  <a:gd name="T7" fmla="*/ 3 h 12"/>
                  <a:gd name="T8" fmla="*/ 5 w 9"/>
                  <a:gd name="T9" fmla="*/ 3 h 12"/>
                  <a:gd name="T10" fmla="*/ 5 w 9"/>
                  <a:gd name="T11" fmla="*/ 5 h 12"/>
                  <a:gd name="T12" fmla="*/ 4 w 9"/>
                  <a:gd name="T13" fmla="*/ 6 h 12"/>
                  <a:gd name="T14" fmla="*/ 4 w 9"/>
                  <a:gd name="T15" fmla="*/ 6 h 12"/>
                  <a:gd name="T16" fmla="*/ 2 w 9"/>
                  <a:gd name="T17" fmla="*/ 6 h 12"/>
                  <a:gd name="T18" fmla="*/ 2 w 9"/>
                  <a:gd name="T19" fmla="*/ 6 h 12"/>
                  <a:gd name="T20" fmla="*/ 1 w 9"/>
                  <a:gd name="T21" fmla="*/ 6 h 12"/>
                  <a:gd name="T22" fmla="*/ 0 w 9"/>
                  <a:gd name="T23" fmla="*/ 5 h 12"/>
                  <a:gd name="T24" fmla="*/ 0 w 9"/>
                  <a:gd name="T25" fmla="*/ 3 h 12"/>
                  <a:gd name="T26" fmla="*/ 0 w 9"/>
                  <a:gd name="T27" fmla="*/ 3 h 12"/>
                  <a:gd name="T28" fmla="*/ 1 w 9"/>
                  <a:gd name="T29" fmla="*/ 1 h 12"/>
                  <a:gd name="T30" fmla="*/ 2 w 9"/>
                  <a:gd name="T31" fmla="*/ 1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7" y="1"/>
                    </a:lnTo>
                    <a:lnTo>
                      <a:pt x="8" y="2"/>
                    </a:lnTo>
                    <a:lnTo>
                      <a:pt x="9" y="5"/>
                    </a:lnTo>
                    <a:lnTo>
                      <a:pt x="9" y="7"/>
                    </a:lnTo>
                    <a:lnTo>
                      <a:pt x="9" y="9"/>
                    </a:lnTo>
                    <a:lnTo>
                      <a:pt x="8" y="11"/>
                    </a:lnTo>
                    <a:lnTo>
                      <a:pt x="7" y="12"/>
                    </a:lnTo>
                    <a:lnTo>
                      <a:pt x="4" y="12"/>
                    </a:lnTo>
                    <a:lnTo>
                      <a:pt x="3" y="12"/>
                    </a:lnTo>
                    <a:lnTo>
                      <a:pt x="1" y="11"/>
                    </a:lnTo>
                    <a:lnTo>
                      <a:pt x="0" y="9"/>
                    </a:lnTo>
                    <a:lnTo>
                      <a:pt x="0" y="7"/>
                    </a:lnTo>
                    <a:lnTo>
                      <a:pt x="0" y="5"/>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3" name="Freeform 1754">
                <a:extLst>
                  <a:ext uri="{FF2B5EF4-FFF2-40B4-BE49-F238E27FC236}">
                    <a16:creationId xmlns:a16="http://schemas.microsoft.com/office/drawing/2014/main" xmlns="" id="{1B40A13A-503A-4622-AC5E-749C197FA04C}"/>
                  </a:ext>
                </a:extLst>
              </p:cNvPr>
              <p:cNvSpPr>
                <a:spLocks/>
              </p:cNvSpPr>
              <p:nvPr/>
            </p:nvSpPr>
            <p:spPr bwMode="auto">
              <a:xfrm>
                <a:off x="4574" y="3666"/>
                <a:ext cx="5" cy="6"/>
              </a:xfrm>
              <a:custGeom>
                <a:avLst/>
                <a:gdLst>
                  <a:gd name="T0" fmla="*/ 2 w 9"/>
                  <a:gd name="T1" fmla="*/ 0 h 12"/>
                  <a:gd name="T2" fmla="*/ 2 w 9"/>
                  <a:gd name="T3" fmla="*/ 0 h 12"/>
                  <a:gd name="T4" fmla="*/ 4 w 9"/>
                  <a:gd name="T5" fmla="*/ 1 h 12"/>
                  <a:gd name="T6" fmla="*/ 4 w 9"/>
                  <a:gd name="T7" fmla="*/ 1 h 12"/>
                  <a:gd name="T8" fmla="*/ 5 w 9"/>
                  <a:gd name="T9" fmla="*/ 3 h 12"/>
                  <a:gd name="T10" fmla="*/ 5 w 9"/>
                  <a:gd name="T11" fmla="*/ 3 h 12"/>
                  <a:gd name="T12" fmla="*/ 5 w 9"/>
                  <a:gd name="T13" fmla="*/ 3 h 12"/>
                  <a:gd name="T14" fmla="*/ 5 w 9"/>
                  <a:gd name="T15" fmla="*/ 5 h 12"/>
                  <a:gd name="T16" fmla="*/ 4 w 9"/>
                  <a:gd name="T17" fmla="*/ 6 h 12"/>
                  <a:gd name="T18" fmla="*/ 4 w 9"/>
                  <a:gd name="T19" fmla="*/ 6 h 12"/>
                  <a:gd name="T20" fmla="*/ 2 w 9"/>
                  <a:gd name="T21" fmla="*/ 6 h 12"/>
                  <a:gd name="T22" fmla="*/ 2 w 9"/>
                  <a:gd name="T23" fmla="*/ 6 h 12"/>
                  <a:gd name="T24" fmla="*/ 2 w 9"/>
                  <a:gd name="T25" fmla="*/ 6 h 12"/>
                  <a:gd name="T26" fmla="*/ 1 w 9"/>
                  <a:gd name="T27" fmla="*/ 6 h 12"/>
                  <a:gd name="T28" fmla="*/ 0 w 9"/>
                  <a:gd name="T29" fmla="*/ 5 h 12"/>
                  <a:gd name="T30" fmla="*/ 0 w 9"/>
                  <a:gd name="T31" fmla="*/ 3 h 12"/>
                  <a:gd name="T32" fmla="*/ 0 w 9"/>
                  <a:gd name="T33" fmla="*/ 3 h 12"/>
                  <a:gd name="T34" fmla="*/ 0 w 9"/>
                  <a:gd name="T35" fmla="*/ 3 h 12"/>
                  <a:gd name="T36" fmla="*/ 1 w 9"/>
                  <a:gd name="T37" fmla="*/ 1 h 12"/>
                  <a:gd name="T38" fmla="*/ 2 w 9"/>
                  <a:gd name="T39" fmla="*/ 1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7" y="1"/>
                    </a:lnTo>
                    <a:lnTo>
                      <a:pt x="8" y="2"/>
                    </a:lnTo>
                    <a:lnTo>
                      <a:pt x="9" y="5"/>
                    </a:lnTo>
                    <a:lnTo>
                      <a:pt x="9" y="7"/>
                    </a:lnTo>
                    <a:lnTo>
                      <a:pt x="9" y="9"/>
                    </a:lnTo>
                    <a:lnTo>
                      <a:pt x="8" y="11"/>
                    </a:lnTo>
                    <a:lnTo>
                      <a:pt x="7" y="12"/>
                    </a:lnTo>
                    <a:lnTo>
                      <a:pt x="4" y="12"/>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4" name="Freeform 1755">
                <a:extLst>
                  <a:ext uri="{FF2B5EF4-FFF2-40B4-BE49-F238E27FC236}">
                    <a16:creationId xmlns:a16="http://schemas.microsoft.com/office/drawing/2014/main" xmlns="" id="{6A0E827A-1D3D-4272-8D5B-C7E259B7B0DB}"/>
                  </a:ext>
                </a:extLst>
              </p:cNvPr>
              <p:cNvSpPr>
                <a:spLocks/>
              </p:cNvSpPr>
              <p:nvPr/>
            </p:nvSpPr>
            <p:spPr bwMode="auto">
              <a:xfrm>
                <a:off x="4574" y="3676"/>
                <a:ext cx="5" cy="6"/>
              </a:xfrm>
              <a:custGeom>
                <a:avLst/>
                <a:gdLst>
                  <a:gd name="T0" fmla="*/ 2 w 9"/>
                  <a:gd name="T1" fmla="*/ 0 h 12"/>
                  <a:gd name="T2" fmla="*/ 4 w 9"/>
                  <a:gd name="T3" fmla="*/ 0 h 12"/>
                  <a:gd name="T4" fmla="*/ 4 w 9"/>
                  <a:gd name="T5" fmla="*/ 1 h 12"/>
                  <a:gd name="T6" fmla="*/ 5 w 9"/>
                  <a:gd name="T7" fmla="*/ 2 h 12"/>
                  <a:gd name="T8" fmla="*/ 5 w 9"/>
                  <a:gd name="T9" fmla="*/ 3 h 12"/>
                  <a:gd name="T10" fmla="*/ 5 w 9"/>
                  <a:gd name="T11" fmla="*/ 3 h 12"/>
                  <a:gd name="T12" fmla="*/ 4 w 9"/>
                  <a:gd name="T13" fmla="*/ 5 h 12"/>
                  <a:gd name="T14" fmla="*/ 4 w 9"/>
                  <a:gd name="T15" fmla="*/ 5 h 12"/>
                  <a:gd name="T16" fmla="*/ 2 w 9"/>
                  <a:gd name="T17" fmla="*/ 6 h 12"/>
                  <a:gd name="T18" fmla="*/ 2 w 9"/>
                  <a:gd name="T19" fmla="*/ 5 h 12"/>
                  <a:gd name="T20" fmla="*/ 1 w 9"/>
                  <a:gd name="T21" fmla="*/ 5 h 12"/>
                  <a:gd name="T22" fmla="*/ 0 w 9"/>
                  <a:gd name="T23" fmla="*/ 3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7" y="0"/>
                    </a:lnTo>
                    <a:lnTo>
                      <a:pt x="8" y="1"/>
                    </a:lnTo>
                    <a:lnTo>
                      <a:pt x="9" y="3"/>
                    </a:lnTo>
                    <a:lnTo>
                      <a:pt x="9" y="5"/>
                    </a:lnTo>
                    <a:lnTo>
                      <a:pt x="9" y="7"/>
                    </a:lnTo>
                    <a:lnTo>
                      <a:pt x="8" y="9"/>
                    </a:lnTo>
                    <a:lnTo>
                      <a:pt x="7" y="10"/>
                    </a:lnTo>
                    <a:lnTo>
                      <a:pt x="4" y="12"/>
                    </a:lnTo>
                    <a:lnTo>
                      <a:pt x="3" y="10"/>
                    </a:lnTo>
                    <a:lnTo>
                      <a:pt x="1" y="9"/>
                    </a:lnTo>
                    <a:lnTo>
                      <a:pt x="0" y="7"/>
                    </a:lnTo>
                    <a:lnTo>
                      <a:pt x="0" y="5"/>
                    </a:lnTo>
                    <a:lnTo>
                      <a:pt x="0" y="3"/>
                    </a:lnTo>
                    <a:lnTo>
                      <a:pt x="1" y="1"/>
                    </a:lnTo>
                    <a:lnTo>
                      <a:pt x="3" y="0"/>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5" name="Freeform 1756">
                <a:extLst>
                  <a:ext uri="{FF2B5EF4-FFF2-40B4-BE49-F238E27FC236}">
                    <a16:creationId xmlns:a16="http://schemas.microsoft.com/office/drawing/2014/main" xmlns="" id="{27C78494-501A-4747-88EB-5024E00FA734}"/>
                  </a:ext>
                </a:extLst>
              </p:cNvPr>
              <p:cNvSpPr>
                <a:spLocks/>
              </p:cNvSpPr>
              <p:nvPr/>
            </p:nvSpPr>
            <p:spPr bwMode="auto">
              <a:xfrm>
                <a:off x="4574" y="3676"/>
                <a:ext cx="5" cy="6"/>
              </a:xfrm>
              <a:custGeom>
                <a:avLst/>
                <a:gdLst>
                  <a:gd name="T0" fmla="*/ 2 w 9"/>
                  <a:gd name="T1" fmla="*/ 0 h 12"/>
                  <a:gd name="T2" fmla="*/ 2 w 9"/>
                  <a:gd name="T3" fmla="*/ 0 h 12"/>
                  <a:gd name="T4" fmla="*/ 4 w 9"/>
                  <a:gd name="T5" fmla="*/ 0 h 12"/>
                  <a:gd name="T6" fmla="*/ 4 w 9"/>
                  <a:gd name="T7" fmla="*/ 1 h 12"/>
                  <a:gd name="T8" fmla="*/ 5 w 9"/>
                  <a:gd name="T9" fmla="*/ 2 h 12"/>
                  <a:gd name="T10" fmla="*/ 5 w 9"/>
                  <a:gd name="T11" fmla="*/ 3 h 12"/>
                  <a:gd name="T12" fmla="*/ 5 w 9"/>
                  <a:gd name="T13" fmla="*/ 3 h 12"/>
                  <a:gd name="T14" fmla="*/ 5 w 9"/>
                  <a:gd name="T15" fmla="*/ 3 h 12"/>
                  <a:gd name="T16" fmla="*/ 4 w 9"/>
                  <a:gd name="T17" fmla="*/ 5 h 12"/>
                  <a:gd name="T18" fmla="*/ 4 w 9"/>
                  <a:gd name="T19" fmla="*/ 5 h 12"/>
                  <a:gd name="T20" fmla="*/ 2 w 9"/>
                  <a:gd name="T21" fmla="*/ 6 h 12"/>
                  <a:gd name="T22" fmla="*/ 2 w 9"/>
                  <a:gd name="T23" fmla="*/ 6 h 12"/>
                  <a:gd name="T24" fmla="*/ 2 w 9"/>
                  <a:gd name="T25" fmla="*/ 5 h 12"/>
                  <a:gd name="T26" fmla="*/ 1 w 9"/>
                  <a:gd name="T27" fmla="*/ 5 h 12"/>
                  <a:gd name="T28" fmla="*/ 0 w 9"/>
                  <a:gd name="T29" fmla="*/ 3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7" y="0"/>
                    </a:lnTo>
                    <a:lnTo>
                      <a:pt x="8" y="1"/>
                    </a:lnTo>
                    <a:lnTo>
                      <a:pt x="9" y="3"/>
                    </a:lnTo>
                    <a:lnTo>
                      <a:pt x="9" y="5"/>
                    </a:lnTo>
                    <a:lnTo>
                      <a:pt x="9" y="7"/>
                    </a:lnTo>
                    <a:lnTo>
                      <a:pt x="8" y="9"/>
                    </a:lnTo>
                    <a:lnTo>
                      <a:pt x="7" y="10"/>
                    </a:lnTo>
                    <a:lnTo>
                      <a:pt x="4" y="12"/>
                    </a:lnTo>
                    <a:lnTo>
                      <a:pt x="3" y="10"/>
                    </a:lnTo>
                    <a:lnTo>
                      <a:pt x="1" y="9"/>
                    </a:lnTo>
                    <a:lnTo>
                      <a:pt x="0" y="7"/>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6" name="Freeform 1757">
                <a:extLst>
                  <a:ext uri="{FF2B5EF4-FFF2-40B4-BE49-F238E27FC236}">
                    <a16:creationId xmlns:a16="http://schemas.microsoft.com/office/drawing/2014/main" xmlns="" id="{5A55EC5A-DB12-4841-9A7B-1E727D690D54}"/>
                  </a:ext>
                </a:extLst>
              </p:cNvPr>
              <p:cNvSpPr>
                <a:spLocks/>
              </p:cNvSpPr>
              <p:nvPr/>
            </p:nvSpPr>
            <p:spPr bwMode="auto">
              <a:xfrm>
                <a:off x="4574" y="3686"/>
                <a:ext cx="5" cy="6"/>
              </a:xfrm>
              <a:custGeom>
                <a:avLst/>
                <a:gdLst>
                  <a:gd name="T0" fmla="*/ 2 w 9"/>
                  <a:gd name="T1" fmla="*/ 0 h 13"/>
                  <a:gd name="T2" fmla="*/ 4 w 9"/>
                  <a:gd name="T3" fmla="*/ 0 h 13"/>
                  <a:gd name="T4" fmla="*/ 4 w 9"/>
                  <a:gd name="T5" fmla="*/ 1 h 13"/>
                  <a:gd name="T6" fmla="*/ 5 w 9"/>
                  <a:gd name="T7" fmla="*/ 2 h 13"/>
                  <a:gd name="T8" fmla="*/ 5 w 9"/>
                  <a:gd name="T9" fmla="*/ 3 h 13"/>
                  <a:gd name="T10" fmla="*/ 5 w 9"/>
                  <a:gd name="T11" fmla="*/ 4 h 13"/>
                  <a:gd name="T12" fmla="*/ 4 w 9"/>
                  <a:gd name="T13" fmla="*/ 5 h 13"/>
                  <a:gd name="T14" fmla="*/ 4 w 9"/>
                  <a:gd name="T15" fmla="*/ 6 h 13"/>
                  <a:gd name="T16" fmla="*/ 2 w 9"/>
                  <a:gd name="T17" fmla="*/ 6 h 13"/>
                  <a:gd name="T18" fmla="*/ 2 w 9"/>
                  <a:gd name="T19" fmla="*/ 6 h 13"/>
                  <a:gd name="T20" fmla="*/ 1 w 9"/>
                  <a:gd name="T21" fmla="*/ 5 h 13"/>
                  <a:gd name="T22" fmla="*/ 0 w 9"/>
                  <a:gd name="T23" fmla="*/ 4 h 13"/>
                  <a:gd name="T24" fmla="*/ 0 w 9"/>
                  <a:gd name="T25" fmla="*/ 3 h 13"/>
                  <a:gd name="T26" fmla="*/ 0 w 9"/>
                  <a:gd name="T27" fmla="*/ 2 h 13"/>
                  <a:gd name="T28" fmla="*/ 1 w 9"/>
                  <a:gd name="T29" fmla="*/ 1 h 13"/>
                  <a:gd name="T30" fmla="*/ 2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7" y="1"/>
                    </a:lnTo>
                    <a:lnTo>
                      <a:pt x="8" y="2"/>
                    </a:lnTo>
                    <a:lnTo>
                      <a:pt x="9" y="4"/>
                    </a:lnTo>
                    <a:lnTo>
                      <a:pt x="9" y="7"/>
                    </a:lnTo>
                    <a:lnTo>
                      <a:pt x="9" y="9"/>
                    </a:lnTo>
                    <a:lnTo>
                      <a:pt x="8"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7" name="Freeform 1758">
                <a:extLst>
                  <a:ext uri="{FF2B5EF4-FFF2-40B4-BE49-F238E27FC236}">
                    <a16:creationId xmlns:a16="http://schemas.microsoft.com/office/drawing/2014/main" xmlns="" id="{0F805536-7614-4FDF-93E6-5BD0C7A93F92}"/>
                  </a:ext>
                </a:extLst>
              </p:cNvPr>
              <p:cNvSpPr>
                <a:spLocks/>
              </p:cNvSpPr>
              <p:nvPr/>
            </p:nvSpPr>
            <p:spPr bwMode="auto">
              <a:xfrm>
                <a:off x="4574" y="3686"/>
                <a:ext cx="5" cy="6"/>
              </a:xfrm>
              <a:custGeom>
                <a:avLst/>
                <a:gdLst>
                  <a:gd name="T0" fmla="*/ 2 w 9"/>
                  <a:gd name="T1" fmla="*/ 0 h 13"/>
                  <a:gd name="T2" fmla="*/ 2 w 9"/>
                  <a:gd name="T3" fmla="*/ 0 h 13"/>
                  <a:gd name="T4" fmla="*/ 4 w 9"/>
                  <a:gd name="T5" fmla="*/ 0 h 13"/>
                  <a:gd name="T6" fmla="*/ 4 w 9"/>
                  <a:gd name="T7" fmla="*/ 1 h 13"/>
                  <a:gd name="T8" fmla="*/ 5 w 9"/>
                  <a:gd name="T9" fmla="*/ 2 h 13"/>
                  <a:gd name="T10" fmla="*/ 5 w 9"/>
                  <a:gd name="T11" fmla="*/ 3 h 13"/>
                  <a:gd name="T12" fmla="*/ 5 w 9"/>
                  <a:gd name="T13" fmla="*/ 3 h 13"/>
                  <a:gd name="T14" fmla="*/ 5 w 9"/>
                  <a:gd name="T15" fmla="*/ 4 h 13"/>
                  <a:gd name="T16" fmla="*/ 4 w 9"/>
                  <a:gd name="T17" fmla="*/ 5 h 13"/>
                  <a:gd name="T18" fmla="*/ 4 w 9"/>
                  <a:gd name="T19" fmla="*/ 6 h 13"/>
                  <a:gd name="T20" fmla="*/ 2 w 9"/>
                  <a:gd name="T21" fmla="*/ 6 h 13"/>
                  <a:gd name="T22" fmla="*/ 2 w 9"/>
                  <a:gd name="T23" fmla="*/ 6 h 13"/>
                  <a:gd name="T24" fmla="*/ 2 w 9"/>
                  <a:gd name="T25" fmla="*/ 6 h 13"/>
                  <a:gd name="T26" fmla="*/ 1 w 9"/>
                  <a:gd name="T27" fmla="*/ 5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7" y="1"/>
                    </a:lnTo>
                    <a:lnTo>
                      <a:pt x="8" y="2"/>
                    </a:lnTo>
                    <a:lnTo>
                      <a:pt x="9" y="4"/>
                    </a:lnTo>
                    <a:lnTo>
                      <a:pt x="9" y="7"/>
                    </a:lnTo>
                    <a:lnTo>
                      <a:pt x="9" y="9"/>
                    </a:lnTo>
                    <a:lnTo>
                      <a:pt x="8"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8" name="Freeform 1759">
                <a:extLst>
                  <a:ext uri="{FF2B5EF4-FFF2-40B4-BE49-F238E27FC236}">
                    <a16:creationId xmlns:a16="http://schemas.microsoft.com/office/drawing/2014/main" xmlns="" id="{20A19B0B-41D5-40AB-A9A9-A7929C6BF727}"/>
                  </a:ext>
                </a:extLst>
              </p:cNvPr>
              <p:cNvSpPr>
                <a:spLocks/>
              </p:cNvSpPr>
              <p:nvPr/>
            </p:nvSpPr>
            <p:spPr bwMode="auto">
              <a:xfrm>
                <a:off x="4616" y="3616"/>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8"/>
                    </a:lnTo>
                    <a:lnTo>
                      <a:pt x="21" y="10"/>
                    </a:lnTo>
                    <a:lnTo>
                      <a:pt x="19" y="12"/>
                    </a:lnTo>
                    <a:lnTo>
                      <a:pt x="16" y="13"/>
                    </a:lnTo>
                    <a:lnTo>
                      <a:pt x="11" y="14"/>
                    </a:lnTo>
                    <a:lnTo>
                      <a:pt x="6" y="13"/>
                    </a:lnTo>
                    <a:lnTo>
                      <a:pt x="4" y="12"/>
                    </a:lnTo>
                    <a:lnTo>
                      <a:pt x="1" y="10"/>
                    </a:lnTo>
                    <a:lnTo>
                      <a:pt x="0" y="8"/>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89" name="Freeform 1760">
                <a:extLst>
                  <a:ext uri="{FF2B5EF4-FFF2-40B4-BE49-F238E27FC236}">
                    <a16:creationId xmlns:a16="http://schemas.microsoft.com/office/drawing/2014/main" xmlns="" id="{04F0735A-86E8-4CB0-86EB-A9FEA5852E4B}"/>
                  </a:ext>
                </a:extLst>
              </p:cNvPr>
              <p:cNvSpPr>
                <a:spLocks/>
              </p:cNvSpPr>
              <p:nvPr/>
            </p:nvSpPr>
            <p:spPr bwMode="auto">
              <a:xfrm>
                <a:off x="4616" y="3616"/>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8"/>
                    </a:lnTo>
                    <a:lnTo>
                      <a:pt x="21" y="10"/>
                    </a:lnTo>
                    <a:lnTo>
                      <a:pt x="19" y="12"/>
                    </a:lnTo>
                    <a:lnTo>
                      <a:pt x="16" y="13"/>
                    </a:lnTo>
                    <a:lnTo>
                      <a:pt x="11" y="14"/>
                    </a:lnTo>
                    <a:lnTo>
                      <a:pt x="6" y="13"/>
                    </a:lnTo>
                    <a:lnTo>
                      <a:pt x="4" y="12"/>
                    </a:lnTo>
                    <a:lnTo>
                      <a:pt x="1" y="10"/>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0" name="Freeform 1761">
                <a:extLst>
                  <a:ext uri="{FF2B5EF4-FFF2-40B4-BE49-F238E27FC236}">
                    <a16:creationId xmlns:a16="http://schemas.microsoft.com/office/drawing/2014/main" xmlns="" id="{16156449-E475-44D1-B35D-6E0224311C44}"/>
                  </a:ext>
                </a:extLst>
              </p:cNvPr>
              <p:cNvSpPr>
                <a:spLocks/>
              </p:cNvSpPr>
              <p:nvPr/>
            </p:nvSpPr>
            <p:spPr bwMode="auto">
              <a:xfrm>
                <a:off x="4616" y="3630"/>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1" name="Freeform 1762">
                <a:extLst>
                  <a:ext uri="{FF2B5EF4-FFF2-40B4-BE49-F238E27FC236}">
                    <a16:creationId xmlns:a16="http://schemas.microsoft.com/office/drawing/2014/main" xmlns="" id="{B379ECFB-F806-4B34-9A5B-B0095C86F144}"/>
                  </a:ext>
                </a:extLst>
              </p:cNvPr>
              <p:cNvSpPr>
                <a:spLocks/>
              </p:cNvSpPr>
              <p:nvPr/>
            </p:nvSpPr>
            <p:spPr bwMode="auto">
              <a:xfrm>
                <a:off x="4616" y="3630"/>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2" name="Freeform 1763">
                <a:extLst>
                  <a:ext uri="{FF2B5EF4-FFF2-40B4-BE49-F238E27FC236}">
                    <a16:creationId xmlns:a16="http://schemas.microsoft.com/office/drawing/2014/main" xmlns="" id="{FC0081AF-7F9D-48A7-B256-E4FB900B3A47}"/>
                  </a:ext>
                </a:extLst>
              </p:cNvPr>
              <p:cNvSpPr>
                <a:spLocks/>
              </p:cNvSpPr>
              <p:nvPr/>
            </p:nvSpPr>
            <p:spPr bwMode="auto">
              <a:xfrm>
                <a:off x="4616" y="3642"/>
                <a:ext cx="11" cy="8"/>
              </a:xfrm>
              <a:custGeom>
                <a:avLst/>
                <a:gdLst>
                  <a:gd name="T0" fmla="*/ 5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5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5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1" y="0"/>
                    </a:moveTo>
                    <a:lnTo>
                      <a:pt x="16" y="1"/>
                    </a:lnTo>
                    <a:lnTo>
                      <a:pt x="19" y="2"/>
                    </a:lnTo>
                    <a:lnTo>
                      <a:pt x="21" y="4"/>
                    </a:lnTo>
                    <a:lnTo>
                      <a:pt x="23" y="7"/>
                    </a:lnTo>
                    <a:lnTo>
                      <a:pt x="21" y="11"/>
                    </a:lnTo>
                    <a:lnTo>
                      <a:pt x="19" y="13"/>
                    </a:lnTo>
                    <a:lnTo>
                      <a:pt x="16" y="14"/>
                    </a:lnTo>
                    <a:lnTo>
                      <a:pt x="11" y="15"/>
                    </a:lnTo>
                    <a:lnTo>
                      <a:pt x="6" y="14"/>
                    </a:lnTo>
                    <a:lnTo>
                      <a:pt x="4" y="13"/>
                    </a:lnTo>
                    <a:lnTo>
                      <a:pt x="1" y="11"/>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3" name="Freeform 1764">
                <a:extLst>
                  <a:ext uri="{FF2B5EF4-FFF2-40B4-BE49-F238E27FC236}">
                    <a16:creationId xmlns:a16="http://schemas.microsoft.com/office/drawing/2014/main" xmlns="" id="{E121BC9B-F704-40FE-A8AD-D53697AD771F}"/>
                  </a:ext>
                </a:extLst>
              </p:cNvPr>
              <p:cNvSpPr>
                <a:spLocks/>
              </p:cNvSpPr>
              <p:nvPr/>
            </p:nvSpPr>
            <p:spPr bwMode="auto">
              <a:xfrm>
                <a:off x="4616" y="3642"/>
                <a:ext cx="11" cy="8"/>
              </a:xfrm>
              <a:custGeom>
                <a:avLst/>
                <a:gdLst>
                  <a:gd name="T0" fmla="*/ 5 w 23"/>
                  <a:gd name="T1" fmla="*/ 0 h 15"/>
                  <a:gd name="T2" fmla="*/ 5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5 w 23"/>
                  <a:gd name="T21" fmla="*/ 8 h 15"/>
                  <a:gd name="T22" fmla="*/ 5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5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1" y="0"/>
                    </a:moveTo>
                    <a:lnTo>
                      <a:pt x="11" y="0"/>
                    </a:lnTo>
                    <a:lnTo>
                      <a:pt x="16" y="1"/>
                    </a:lnTo>
                    <a:lnTo>
                      <a:pt x="19" y="2"/>
                    </a:lnTo>
                    <a:lnTo>
                      <a:pt x="21" y="4"/>
                    </a:lnTo>
                    <a:lnTo>
                      <a:pt x="23" y="7"/>
                    </a:lnTo>
                    <a:lnTo>
                      <a:pt x="21" y="11"/>
                    </a:lnTo>
                    <a:lnTo>
                      <a:pt x="19" y="13"/>
                    </a:lnTo>
                    <a:lnTo>
                      <a:pt x="16" y="14"/>
                    </a:lnTo>
                    <a:lnTo>
                      <a:pt x="11" y="15"/>
                    </a:lnTo>
                    <a:lnTo>
                      <a:pt x="6" y="14"/>
                    </a:lnTo>
                    <a:lnTo>
                      <a:pt x="4" y="13"/>
                    </a:lnTo>
                    <a:lnTo>
                      <a:pt x="1" y="11"/>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4" name="Freeform 1765">
                <a:extLst>
                  <a:ext uri="{FF2B5EF4-FFF2-40B4-BE49-F238E27FC236}">
                    <a16:creationId xmlns:a16="http://schemas.microsoft.com/office/drawing/2014/main" xmlns="" id="{A54D66C9-8EF1-4AAF-ACC2-024B43ED63AF}"/>
                  </a:ext>
                </a:extLst>
              </p:cNvPr>
              <p:cNvSpPr>
                <a:spLocks/>
              </p:cNvSpPr>
              <p:nvPr/>
            </p:nvSpPr>
            <p:spPr bwMode="auto">
              <a:xfrm>
                <a:off x="4616" y="3656"/>
                <a:ext cx="11" cy="7"/>
              </a:xfrm>
              <a:custGeom>
                <a:avLst/>
                <a:gdLst>
                  <a:gd name="T0" fmla="*/ 5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5" name="Freeform 1766">
                <a:extLst>
                  <a:ext uri="{FF2B5EF4-FFF2-40B4-BE49-F238E27FC236}">
                    <a16:creationId xmlns:a16="http://schemas.microsoft.com/office/drawing/2014/main" xmlns="" id="{51E25D7B-9256-408A-B5B7-E34097BBD52D}"/>
                  </a:ext>
                </a:extLst>
              </p:cNvPr>
              <p:cNvSpPr>
                <a:spLocks/>
              </p:cNvSpPr>
              <p:nvPr/>
            </p:nvSpPr>
            <p:spPr bwMode="auto">
              <a:xfrm>
                <a:off x="4616" y="3656"/>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7"/>
                    </a:lnTo>
                    <a:lnTo>
                      <a:pt x="21" y="10"/>
                    </a:lnTo>
                    <a:lnTo>
                      <a:pt x="19" y="12"/>
                    </a:lnTo>
                    <a:lnTo>
                      <a:pt x="16"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6" name="Freeform 1767">
                <a:extLst>
                  <a:ext uri="{FF2B5EF4-FFF2-40B4-BE49-F238E27FC236}">
                    <a16:creationId xmlns:a16="http://schemas.microsoft.com/office/drawing/2014/main" xmlns="" id="{BCE18A07-EE9D-4B3A-BEC9-56B18B1DD859}"/>
                  </a:ext>
                </a:extLst>
              </p:cNvPr>
              <p:cNvSpPr>
                <a:spLocks/>
              </p:cNvSpPr>
              <p:nvPr/>
            </p:nvSpPr>
            <p:spPr bwMode="auto">
              <a:xfrm>
                <a:off x="4616" y="3669"/>
                <a:ext cx="11" cy="7"/>
              </a:xfrm>
              <a:custGeom>
                <a:avLst/>
                <a:gdLst>
                  <a:gd name="T0" fmla="*/ 5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5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5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1" y="0"/>
                    </a:moveTo>
                    <a:lnTo>
                      <a:pt x="16" y="1"/>
                    </a:lnTo>
                    <a:lnTo>
                      <a:pt x="19" y="2"/>
                    </a:lnTo>
                    <a:lnTo>
                      <a:pt x="21" y="4"/>
                    </a:lnTo>
                    <a:lnTo>
                      <a:pt x="23" y="6"/>
                    </a:lnTo>
                    <a:lnTo>
                      <a:pt x="21" y="9"/>
                    </a:lnTo>
                    <a:lnTo>
                      <a:pt x="19" y="12"/>
                    </a:lnTo>
                    <a:lnTo>
                      <a:pt x="16" y="13"/>
                    </a:lnTo>
                    <a:lnTo>
                      <a:pt x="11" y="14"/>
                    </a:lnTo>
                    <a:lnTo>
                      <a:pt x="6" y="13"/>
                    </a:lnTo>
                    <a:lnTo>
                      <a:pt x="4" y="12"/>
                    </a:lnTo>
                    <a:lnTo>
                      <a:pt x="1" y="9"/>
                    </a:lnTo>
                    <a:lnTo>
                      <a:pt x="0" y="6"/>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7" name="Freeform 1768">
                <a:extLst>
                  <a:ext uri="{FF2B5EF4-FFF2-40B4-BE49-F238E27FC236}">
                    <a16:creationId xmlns:a16="http://schemas.microsoft.com/office/drawing/2014/main" xmlns="" id="{2876E42D-741A-4486-A9CF-77BC64FFB8E4}"/>
                  </a:ext>
                </a:extLst>
              </p:cNvPr>
              <p:cNvSpPr>
                <a:spLocks/>
              </p:cNvSpPr>
              <p:nvPr/>
            </p:nvSpPr>
            <p:spPr bwMode="auto">
              <a:xfrm>
                <a:off x="4616" y="3669"/>
                <a:ext cx="11" cy="7"/>
              </a:xfrm>
              <a:custGeom>
                <a:avLst/>
                <a:gdLst>
                  <a:gd name="T0" fmla="*/ 5 w 23"/>
                  <a:gd name="T1" fmla="*/ 0 h 14"/>
                  <a:gd name="T2" fmla="*/ 5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5 w 23"/>
                  <a:gd name="T21" fmla="*/ 7 h 14"/>
                  <a:gd name="T22" fmla="*/ 5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5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1" y="0"/>
                    </a:moveTo>
                    <a:lnTo>
                      <a:pt x="11" y="0"/>
                    </a:lnTo>
                    <a:lnTo>
                      <a:pt x="16" y="1"/>
                    </a:lnTo>
                    <a:lnTo>
                      <a:pt x="19" y="2"/>
                    </a:lnTo>
                    <a:lnTo>
                      <a:pt x="21" y="4"/>
                    </a:lnTo>
                    <a:lnTo>
                      <a:pt x="23" y="6"/>
                    </a:lnTo>
                    <a:lnTo>
                      <a:pt x="21" y="9"/>
                    </a:lnTo>
                    <a:lnTo>
                      <a:pt x="19" y="12"/>
                    </a:lnTo>
                    <a:lnTo>
                      <a:pt x="16"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8" name="Freeform 1769">
                <a:extLst>
                  <a:ext uri="{FF2B5EF4-FFF2-40B4-BE49-F238E27FC236}">
                    <a16:creationId xmlns:a16="http://schemas.microsoft.com/office/drawing/2014/main" xmlns="" id="{CAFCBB78-4A03-4086-A8E6-2D7C812EA7E1}"/>
                  </a:ext>
                </a:extLst>
              </p:cNvPr>
              <p:cNvSpPr>
                <a:spLocks/>
              </p:cNvSpPr>
              <p:nvPr/>
            </p:nvSpPr>
            <p:spPr bwMode="auto">
              <a:xfrm>
                <a:off x="4616" y="3682"/>
                <a:ext cx="11" cy="8"/>
              </a:xfrm>
              <a:custGeom>
                <a:avLst/>
                <a:gdLst>
                  <a:gd name="T0" fmla="*/ 5 w 23"/>
                  <a:gd name="T1" fmla="*/ 0 h 15"/>
                  <a:gd name="T2" fmla="*/ 8 w 23"/>
                  <a:gd name="T3" fmla="*/ 1 h 15"/>
                  <a:gd name="T4" fmla="*/ 9 w 23"/>
                  <a:gd name="T5" fmla="*/ 1 h 15"/>
                  <a:gd name="T6" fmla="*/ 10 w 23"/>
                  <a:gd name="T7" fmla="*/ 2 h 15"/>
                  <a:gd name="T8" fmla="*/ 11 w 23"/>
                  <a:gd name="T9" fmla="*/ 4 h 15"/>
                  <a:gd name="T10" fmla="*/ 10 w 23"/>
                  <a:gd name="T11" fmla="*/ 5 h 15"/>
                  <a:gd name="T12" fmla="*/ 9 w 23"/>
                  <a:gd name="T13" fmla="*/ 7 h 15"/>
                  <a:gd name="T14" fmla="*/ 8 w 23"/>
                  <a:gd name="T15" fmla="*/ 7 h 15"/>
                  <a:gd name="T16" fmla="*/ 5 w 23"/>
                  <a:gd name="T17" fmla="*/ 8 h 15"/>
                  <a:gd name="T18" fmla="*/ 3 w 23"/>
                  <a:gd name="T19" fmla="*/ 7 h 15"/>
                  <a:gd name="T20" fmla="*/ 2 w 23"/>
                  <a:gd name="T21" fmla="*/ 7 h 15"/>
                  <a:gd name="T22" fmla="*/ 0 w 23"/>
                  <a:gd name="T23" fmla="*/ 5 h 15"/>
                  <a:gd name="T24" fmla="*/ 0 w 23"/>
                  <a:gd name="T25" fmla="*/ 4 h 15"/>
                  <a:gd name="T26" fmla="*/ 0 w 23"/>
                  <a:gd name="T27" fmla="*/ 2 h 15"/>
                  <a:gd name="T28" fmla="*/ 2 w 23"/>
                  <a:gd name="T29" fmla="*/ 1 h 15"/>
                  <a:gd name="T30" fmla="*/ 3 w 23"/>
                  <a:gd name="T31" fmla="*/ 1 h 15"/>
                  <a:gd name="T32" fmla="*/ 5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1" y="0"/>
                    </a:moveTo>
                    <a:lnTo>
                      <a:pt x="16" y="1"/>
                    </a:lnTo>
                    <a:lnTo>
                      <a:pt x="19" y="2"/>
                    </a:lnTo>
                    <a:lnTo>
                      <a:pt x="21" y="4"/>
                    </a:lnTo>
                    <a:lnTo>
                      <a:pt x="23" y="7"/>
                    </a:lnTo>
                    <a:lnTo>
                      <a:pt x="21" y="10"/>
                    </a:lnTo>
                    <a:lnTo>
                      <a:pt x="19" y="13"/>
                    </a:lnTo>
                    <a:lnTo>
                      <a:pt x="16" y="14"/>
                    </a:lnTo>
                    <a:lnTo>
                      <a:pt x="11" y="15"/>
                    </a:lnTo>
                    <a:lnTo>
                      <a:pt x="6" y="14"/>
                    </a:lnTo>
                    <a:lnTo>
                      <a:pt x="4" y="13"/>
                    </a:lnTo>
                    <a:lnTo>
                      <a:pt x="1" y="10"/>
                    </a:lnTo>
                    <a:lnTo>
                      <a:pt x="0" y="7"/>
                    </a:lnTo>
                    <a:lnTo>
                      <a:pt x="1" y="4"/>
                    </a:lnTo>
                    <a:lnTo>
                      <a:pt x="4" y="2"/>
                    </a:lnTo>
                    <a:lnTo>
                      <a:pt x="6" y="1"/>
                    </a:lnTo>
                    <a:lnTo>
                      <a:pt x="11"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799" name="Freeform 1770">
                <a:extLst>
                  <a:ext uri="{FF2B5EF4-FFF2-40B4-BE49-F238E27FC236}">
                    <a16:creationId xmlns:a16="http://schemas.microsoft.com/office/drawing/2014/main" xmlns="" id="{BFD52473-BECA-4F8A-B272-526367FFE840}"/>
                  </a:ext>
                </a:extLst>
              </p:cNvPr>
              <p:cNvSpPr>
                <a:spLocks/>
              </p:cNvSpPr>
              <p:nvPr/>
            </p:nvSpPr>
            <p:spPr bwMode="auto">
              <a:xfrm>
                <a:off x="4616" y="3682"/>
                <a:ext cx="11" cy="8"/>
              </a:xfrm>
              <a:custGeom>
                <a:avLst/>
                <a:gdLst>
                  <a:gd name="T0" fmla="*/ 5 w 23"/>
                  <a:gd name="T1" fmla="*/ 0 h 15"/>
                  <a:gd name="T2" fmla="*/ 5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7 h 15"/>
                  <a:gd name="T18" fmla="*/ 8 w 23"/>
                  <a:gd name="T19" fmla="*/ 7 h 15"/>
                  <a:gd name="T20" fmla="*/ 5 w 23"/>
                  <a:gd name="T21" fmla="*/ 8 h 15"/>
                  <a:gd name="T22" fmla="*/ 5 w 23"/>
                  <a:gd name="T23" fmla="*/ 8 h 15"/>
                  <a:gd name="T24" fmla="*/ 3 w 23"/>
                  <a:gd name="T25" fmla="*/ 7 h 15"/>
                  <a:gd name="T26" fmla="*/ 2 w 23"/>
                  <a:gd name="T27" fmla="*/ 7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1 h 15"/>
                  <a:gd name="T40" fmla="*/ 5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1" y="0"/>
                    </a:moveTo>
                    <a:lnTo>
                      <a:pt x="11" y="0"/>
                    </a:lnTo>
                    <a:lnTo>
                      <a:pt x="16" y="1"/>
                    </a:lnTo>
                    <a:lnTo>
                      <a:pt x="19" y="2"/>
                    </a:lnTo>
                    <a:lnTo>
                      <a:pt x="21" y="4"/>
                    </a:lnTo>
                    <a:lnTo>
                      <a:pt x="23" y="7"/>
                    </a:lnTo>
                    <a:lnTo>
                      <a:pt x="21" y="10"/>
                    </a:lnTo>
                    <a:lnTo>
                      <a:pt x="19" y="13"/>
                    </a:lnTo>
                    <a:lnTo>
                      <a:pt x="16" y="14"/>
                    </a:lnTo>
                    <a:lnTo>
                      <a:pt x="11" y="15"/>
                    </a:lnTo>
                    <a:lnTo>
                      <a:pt x="6" y="14"/>
                    </a:lnTo>
                    <a:lnTo>
                      <a:pt x="4" y="13"/>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0" name="Freeform 1771">
                <a:extLst>
                  <a:ext uri="{FF2B5EF4-FFF2-40B4-BE49-F238E27FC236}">
                    <a16:creationId xmlns:a16="http://schemas.microsoft.com/office/drawing/2014/main" xmlns="" id="{613C8E7B-BEAA-4799-97C0-54CA4A6DB5D6}"/>
                  </a:ext>
                </a:extLst>
              </p:cNvPr>
              <p:cNvSpPr>
                <a:spLocks/>
              </p:cNvSpPr>
              <p:nvPr/>
            </p:nvSpPr>
            <p:spPr bwMode="auto">
              <a:xfrm>
                <a:off x="4647" y="3417"/>
                <a:ext cx="51" cy="282"/>
              </a:xfrm>
              <a:custGeom>
                <a:avLst/>
                <a:gdLst>
                  <a:gd name="T0" fmla="*/ 6 w 104"/>
                  <a:gd name="T1" fmla="*/ 0 h 564"/>
                  <a:gd name="T2" fmla="*/ 45 w 104"/>
                  <a:gd name="T3" fmla="*/ 0 h 564"/>
                  <a:gd name="T4" fmla="*/ 47 w 104"/>
                  <a:gd name="T5" fmla="*/ 1 h 564"/>
                  <a:gd name="T6" fmla="*/ 49 w 104"/>
                  <a:gd name="T7" fmla="*/ 2 h 564"/>
                  <a:gd name="T8" fmla="*/ 51 w 104"/>
                  <a:gd name="T9" fmla="*/ 5 h 564"/>
                  <a:gd name="T10" fmla="*/ 51 w 104"/>
                  <a:gd name="T11" fmla="*/ 9 h 564"/>
                  <a:gd name="T12" fmla="*/ 51 w 104"/>
                  <a:gd name="T13" fmla="*/ 274 h 564"/>
                  <a:gd name="T14" fmla="*/ 51 w 104"/>
                  <a:gd name="T15" fmla="*/ 277 h 564"/>
                  <a:gd name="T16" fmla="*/ 49 w 104"/>
                  <a:gd name="T17" fmla="*/ 280 h 564"/>
                  <a:gd name="T18" fmla="*/ 47 w 104"/>
                  <a:gd name="T19" fmla="*/ 282 h 564"/>
                  <a:gd name="T20" fmla="*/ 45 w 104"/>
                  <a:gd name="T21" fmla="*/ 282 h 564"/>
                  <a:gd name="T22" fmla="*/ 6 w 104"/>
                  <a:gd name="T23" fmla="*/ 282 h 564"/>
                  <a:gd name="T24" fmla="*/ 4 w 104"/>
                  <a:gd name="T25" fmla="*/ 282 h 564"/>
                  <a:gd name="T26" fmla="*/ 2 w 104"/>
                  <a:gd name="T27" fmla="*/ 280 h 564"/>
                  <a:gd name="T28" fmla="*/ 1 w 104"/>
                  <a:gd name="T29" fmla="*/ 277 h 564"/>
                  <a:gd name="T30" fmla="*/ 0 w 104"/>
                  <a:gd name="T31" fmla="*/ 274 h 564"/>
                  <a:gd name="T32" fmla="*/ 0 w 104"/>
                  <a:gd name="T33" fmla="*/ 9 h 564"/>
                  <a:gd name="T34" fmla="*/ 1 w 104"/>
                  <a:gd name="T35" fmla="*/ 5 h 564"/>
                  <a:gd name="T36" fmla="*/ 2 w 104"/>
                  <a:gd name="T37" fmla="*/ 2 h 564"/>
                  <a:gd name="T38" fmla="*/ 4 w 104"/>
                  <a:gd name="T39" fmla="*/ 1 h 564"/>
                  <a:gd name="T40" fmla="*/ 6 w 104"/>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64"/>
                  <a:gd name="T65" fmla="*/ 104 w 104"/>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2" y="553"/>
                    </a:lnTo>
                    <a:lnTo>
                      <a:pt x="0" y="547"/>
                    </a:lnTo>
                    <a:lnTo>
                      <a:pt x="0" y="17"/>
                    </a:lnTo>
                    <a:lnTo>
                      <a:pt x="2"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1" name="Freeform 1772">
                <a:extLst>
                  <a:ext uri="{FF2B5EF4-FFF2-40B4-BE49-F238E27FC236}">
                    <a16:creationId xmlns:a16="http://schemas.microsoft.com/office/drawing/2014/main" xmlns="" id="{B5512860-C73E-4B1F-B37C-F8FA320617AC}"/>
                  </a:ext>
                </a:extLst>
              </p:cNvPr>
              <p:cNvSpPr>
                <a:spLocks/>
              </p:cNvSpPr>
              <p:nvPr/>
            </p:nvSpPr>
            <p:spPr bwMode="auto">
              <a:xfrm>
                <a:off x="4647" y="3417"/>
                <a:ext cx="51" cy="282"/>
              </a:xfrm>
              <a:custGeom>
                <a:avLst/>
                <a:gdLst>
                  <a:gd name="T0" fmla="*/ 6 w 104"/>
                  <a:gd name="T1" fmla="*/ 0 h 564"/>
                  <a:gd name="T2" fmla="*/ 45 w 104"/>
                  <a:gd name="T3" fmla="*/ 0 h 564"/>
                  <a:gd name="T4" fmla="*/ 45 w 104"/>
                  <a:gd name="T5" fmla="*/ 0 h 564"/>
                  <a:gd name="T6" fmla="*/ 47 w 104"/>
                  <a:gd name="T7" fmla="*/ 1 h 564"/>
                  <a:gd name="T8" fmla="*/ 49 w 104"/>
                  <a:gd name="T9" fmla="*/ 2 h 564"/>
                  <a:gd name="T10" fmla="*/ 51 w 104"/>
                  <a:gd name="T11" fmla="*/ 5 h 564"/>
                  <a:gd name="T12" fmla="*/ 51 w 104"/>
                  <a:gd name="T13" fmla="*/ 9 h 564"/>
                  <a:gd name="T14" fmla="*/ 51 w 104"/>
                  <a:gd name="T15" fmla="*/ 274 h 564"/>
                  <a:gd name="T16" fmla="*/ 51 w 104"/>
                  <a:gd name="T17" fmla="*/ 274 h 564"/>
                  <a:gd name="T18" fmla="*/ 51 w 104"/>
                  <a:gd name="T19" fmla="*/ 277 h 564"/>
                  <a:gd name="T20" fmla="*/ 49 w 104"/>
                  <a:gd name="T21" fmla="*/ 280 h 564"/>
                  <a:gd name="T22" fmla="*/ 47 w 104"/>
                  <a:gd name="T23" fmla="*/ 282 h 564"/>
                  <a:gd name="T24" fmla="*/ 45 w 104"/>
                  <a:gd name="T25" fmla="*/ 282 h 564"/>
                  <a:gd name="T26" fmla="*/ 6 w 104"/>
                  <a:gd name="T27" fmla="*/ 282 h 564"/>
                  <a:gd name="T28" fmla="*/ 6 w 104"/>
                  <a:gd name="T29" fmla="*/ 282 h 564"/>
                  <a:gd name="T30" fmla="*/ 4 w 104"/>
                  <a:gd name="T31" fmla="*/ 282 h 564"/>
                  <a:gd name="T32" fmla="*/ 2 w 104"/>
                  <a:gd name="T33" fmla="*/ 280 h 564"/>
                  <a:gd name="T34" fmla="*/ 1 w 104"/>
                  <a:gd name="T35" fmla="*/ 277 h 564"/>
                  <a:gd name="T36" fmla="*/ 0 w 104"/>
                  <a:gd name="T37" fmla="*/ 274 h 564"/>
                  <a:gd name="T38" fmla="*/ 0 w 104"/>
                  <a:gd name="T39" fmla="*/ 9 h 564"/>
                  <a:gd name="T40" fmla="*/ 0 w 104"/>
                  <a:gd name="T41" fmla="*/ 9 h 564"/>
                  <a:gd name="T42" fmla="*/ 1 w 104"/>
                  <a:gd name="T43" fmla="*/ 5 h 564"/>
                  <a:gd name="T44" fmla="*/ 2 w 104"/>
                  <a:gd name="T45" fmla="*/ 2 h 564"/>
                  <a:gd name="T46" fmla="*/ 4 w 104"/>
                  <a:gd name="T47" fmla="*/ 1 h 564"/>
                  <a:gd name="T48" fmla="*/ 6 w 104"/>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64"/>
                  <a:gd name="T77" fmla="*/ 104 w 104"/>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2" y="553"/>
                    </a:lnTo>
                    <a:lnTo>
                      <a:pt x="0" y="547"/>
                    </a:lnTo>
                    <a:lnTo>
                      <a:pt x="0" y="17"/>
                    </a:lnTo>
                    <a:lnTo>
                      <a:pt x="2"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2" name="Rectangle 1773">
                <a:extLst>
                  <a:ext uri="{FF2B5EF4-FFF2-40B4-BE49-F238E27FC236}">
                    <a16:creationId xmlns:a16="http://schemas.microsoft.com/office/drawing/2014/main" xmlns="" id="{47EABCB5-A717-46A5-A237-47D88FE009D9}"/>
                  </a:ext>
                </a:extLst>
              </p:cNvPr>
              <p:cNvSpPr>
                <a:spLocks noChangeArrowheads="1"/>
              </p:cNvSpPr>
              <p:nvPr/>
            </p:nvSpPr>
            <p:spPr bwMode="auto">
              <a:xfrm>
                <a:off x="4647"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3" name="Rectangle 1774">
                <a:extLst>
                  <a:ext uri="{FF2B5EF4-FFF2-40B4-BE49-F238E27FC236}">
                    <a16:creationId xmlns:a16="http://schemas.microsoft.com/office/drawing/2014/main" xmlns="" id="{48718791-7998-4FCF-93C9-24D36F04F91A}"/>
                  </a:ext>
                </a:extLst>
              </p:cNvPr>
              <p:cNvSpPr>
                <a:spLocks noChangeArrowheads="1"/>
              </p:cNvSpPr>
              <p:nvPr/>
            </p:nvSpPr>
            <p:spPr bwMode="auto">
              <a:xfrm>
                <a:off x="4647"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4" name="Freeform 1775">
                <a:extLst>
                  <a:ext uri="{FF2B5EF4-FFF2-40B4-BE49-F238E27FC236}">
                    <a16:creationId xmlns:a16="http://schemas.microsoft.com/office/drawing/2014/main" xmlns="" id="{B01D375F-8819-45A7-91CF-44037F6A096E}"/>
                  </a:ext>
                </a:extLst>
              </p:cNvPr>
              <p:cNvSpPr>
                <a:spLocks/>
              </p:cNvSpPr>
              <p:nvPr/>
            </p:nvSpPr>
            <p:spPr bwMode="auto">
              <a:xfrm>
                <a:off x="4650" y="342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5" name="Freeform 1776">
                <a:extLst>
                  <a:ext uri="{FF2B5EF4-FFF2-40B4-BE49-F238E27FC236}">
                    <a16:creationId xmlns:a16="http://schemas.microsoft.com/office/drawing/2014/main" xmlns="" id="{DAEADB87-9240-49D5-9DDC-35EAE34E4A0B}"/>
                  </a:ext>
                </a:extLst>
              </p:cNvPr>
              <p:cNvSpPr>
                <a:spLocks/>
              </p:cNvSpPr>
              <p:nvPr/>
            </p:nvSpPr>
            <p:spPr bwMode="auto">
              <a:xfrm>
                <a:off x="4650" y="342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6" name="Freeform 1777">
                <a:extLst>
                  <a:ext uri="{FF2B5EF4-FFF2-40B4-BE49-F238E27FC236}">
                    <a16:creationId xmlns:a16="http://schemas.microsoft.com/office/drawing/2014/main" xmlns="" id="{C7FC7155-AF3F-4F20-BBF4-7C6E7BBB62DA}"/>
                  </a:ext>
                </a:extLst>
              </p:cNvPr>
              <p:cNvSpPr>
                <a:spLocks/>
              </p:cNvSpPr>
              <p:nvPr/>
            </p:nvSpPr>
            <p:spPr bwMode="auto">
              <a:xfrm>
                <a:off x="4650" y="343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7" name="Freeform 1778">
                <a:extLst>
                  <a:ext uri="{FF2B5EF4-FFF2-40B4-BE49-F238E27FC236}">
                    <a16:creationId xmlns:a16="http://schemas.microsoft.com/office/drawing/2014/main" xmlns="" id="{D3C64003-C956-498A-AD36-EB18C223F2A9}"/>
                  </a:ext>
                </a:extLst>
              </p:cNvPr>
              <p:cNvSpPr>
                <a:spLocks/>
              </p:cNvSpPr>
              <p:nvPr/>
            </p:nvSpPr>
            <p:spPr bwMode="auto">
              <a:xfrm>
                <a:off x="4650" y="343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8" name="Freeform 1779">
                <a:extLst>
                  <a:ext uri="{FF2B5EF4-FFF2-40B4-BE49-F238E27FC236}">
                    <a16:creationId xmlns:a16="http://schemas.microsoft.com/office/drawing/2014/main" xmlns="" id="{147613C4-B456-4791-9E47-47DF1BC3921F}"/>
                  </a:ext>
                </a:extLst>
              </p:cNvPr>
              <p:cNvSpPr>
                <a:spLocks/>
              </p:cNvSpPr>
              <p:nvPr/>
            </p:nvSpPr>
            <p:spPr bwMode="auto">
              <a:xfrm>
                <a:off x="4650" y="344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09" name="Freeform 1780">
                <a:extLst>
                  <a:ext uri="{FF2B5EF4-FFF2-40B4-BE49-F238E27FC236}">
                    <a16:creationId xmlns:a16="http://schemas.microsoft.com/office/drawing/2014/main" xmlns="" id="{544D9A48-3C2C-42E2-B7A3-A5B754CFE71E}"/>
                  </a:ext>
                </a:extLst>
              </p:cNvPr>
              <p:cNvSpPr>
                <a:spLocks/>
              </p:cNvSpPr>
              <p:nvPr/>
            </p:nvSpPr>
            <p:spPr bwMode="auto">
              <a:xfrm>
                <a:off x="4650" y="344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0" name="Freeform 1781">
                <a:extLst>
                  <a:ext uri="{FF2B5EF4-FFF2-40B4-BE49-F238E27FC236}">
                    <a16:creationId xmlns:a16="http://schemas.microsoft.com/office/drawing/2014/main" xmlns="" id="{4D820FE1-BBF6-4765-BD0C-3E36AD365D99}"/>
                  </a:ext>
                </a:extLst>
              </p:cNvPr>
              <p:cNvSpPr>
                <a:spLocks/>
              </p:cNvSpPr>
              <p:nvPr/>
            </p:nvSpPr>
            <p:spPr bwMode="auto">
              <a:xfrm>
                <a:off x="4650" y="345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1" name="Freeform 1782">
                <a:extLst>
                  <a:ext uri="{FF2B5EF4-FFF2-40B4-BE49-F238E27FC236}">
                    <a16:creationId xmlns:a16="http://schemas.microsoft.com/office/drawing/2014/main" xmlns="" id="{D3C8F8BB-709A-41C7-829B-CDC2BA758E20}"/>
                  </a:ext>
                </a:extLst>
              </p:cNvPr>
              <p:cNvSpPr>
                <a:spLocks/>
              </p:cNvSpPr>
              <p:nvPr/>
            </p:nvSpPr>
            <p:spPr bwMode="auto">
              <a:xfrm>
                <a:off x="4650" y="345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2" name="Freeform 1783">
                <a:extLst>
                  <a:ext uri="{FF2B5EF4-FFF2-40B4-BE49-F238E27FC236}">
                    <a16:creationId xmlns:a16="http://schemas.microsoft.com/office/drawing/2014/main" xmlns="" id="{925DC8CF-ED90-4AF4-8FB7-46E0119410C8}"/>
                  </a:ext>
                </a:extLst>
              </p:cNvPr>
              <p:cNvSpPr>
                <a:spLocks/>
              </p:cNvSpPr>
              <p:nvPr/>
            </p:nvSpPr>
            <p:spPr bwMode="auto">
              <a:xfrm>
                <a:off x="4650" y="3465"/>
                <a:ext cx="6" cy="6"/>
              </a:xfrm>
              <a:custGeom>
                <a:avLst/>
                <a:gdLst>
                  <a:gd name="T0" fmla="*/ 3 w 11"/>
                  <a:gd name="T1" fmla="*/ 0 h 11"/>
                  <a:gd name="T2" fmla="*/ 4 w 11"/>
                  <a:gd name="T3" fmla="*/ 1 h 11"/>
                  <a:gd name="T4" fmla="*/ 5 w 11"/>
                  <a:gd name="T5" fmla="*/ 1 h 11"/>
                  <a:gd name="T6" fmla="*/ 6 w 11"/>
                  <a:gd name="T7" fmla="*/ 2 h 11"/>
                  <a:gd name="T8" fmla="*/ 6 w 11"/>
                  <a:gd name="T9" fmla="*/ 3 h 11"/>
                  <a:gd name="T10" fmla="*/ 6 w 11"/>
                  <a:gd name="T11" fmla="*/ 4 h 11"/>
                  <a:gd name="T12" fmla="*/ 5 w 11"/>
                  <a:gd name="T13" fmla="*/ 5 h 11"/>
                  <a:gd name="T14" fmla="*/ 4 w 11"/>
                  <a:gd name="T15" fmla="*/ 6 h 11"/>
                  <a:gd name="T16" fmla="*/ 3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1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8" y="1"/>
                    </a:lnTo>
                    <a:lnTo>
                      <a:pt x="10" y="2"/>
                    </a:lnTo>
                    <a:lnTo>
                      <a:pt x="11" y="4"/>
                    </a:lnTo>
                    <a:lnTo>
                      <a:pt x="11" y="6"/>
                    </a:lnTo>
                    <a:lnTo>
                      <a:pt x="11" y="8"/>
                    </a:lnTo>
                    <a:lnTo>
                      <a:pt x="10" y="10"/>
                    </a:lnTo>
                    <a:lnTo>
                      <a:pt x="8" y="11"/>
                    </a:lnTo>
                    <a:lnTo>
                      <a:pt x="5" y="11"/>
                    </a:lnTo>
                    <a:lnTo>
                      <a:pt x="4" y="11"/>
                    </a:lnTo>
                    <a:lnTo>
                      <a:pt x="2" y="10"/>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3" name="Freeform 1784">
                <a:extLst>
                  <a:ext uri="{FF2B5EF4-FFF2-40B4-BE49-F238E27FC236}">
                    <a16:creationId xmlns:a16="http://schemas.microsoft.com/office/drawing/2014/main" xmlns="" id="{0805C7A3-8B58-465A-AD47-03E45CB37AFC}"/>
                  </a:ext>
                </a:extLst>
              </p:cNvPr>
              <p:cNvSpPr>
                <a:spLocks/>
              </p:cNvSpPr>
              <p:nvPr/>
            </p:nvSpPr>
            <p:spPr bwMode="auto">
              <a:xfrm>
                <a:off x="4650" y="3465"/>
                <a:ext cx="6" cy="6"/>
              </a:xfrm>
              <a:custGeom>
                <a:avLst/>
                <a:gdLst>
                  <a:gd name="T0" fmla="*/ 3 w 11"/>
                  <a:gd name="T1" fmla="*/ 0 h 11"/>
                  <a:gd name="T2" fmla="*/ 3 w 11"/>
                  <a:gd name="T3" fmla="*/ 0 h 11"/>
                  <a:gd name="T4" fmla="*/ 4 w 11"/>
                  <a:gd name="T5" fmla="*/ 1 h 11"/>
                  <a:gd name="T6" fmla="*/ 5 w 11"/>
                  <a:gd name="T7" fmla="*/ 1 h 11"/>
                  <a:gd name="T8" fmla="*/ 6 w 11"/>
                  <a:gd name="T9" fmla="*/ 2 h 11"/>
                  <a:gd name="T10" fmla="*/ 6 w 11"/>
                  <a:gd name="T11" fmla="*/ 3 h 11"/>
                  <a:gd name="T12" fmla="*/ 6 w 11"/>
                  <a:gd name="T13" fmla="*/ 3 h 11"/>
                  <a:gd name="T14" fmla="*/ 6 w 11"/>
                  <a:gd name="T15" fmla="*/ 4 h 11"/>
                  <a:gd name="T16" fmla="*/ 5 w 11"/>
                  <a:gd name="T17" fmla="*/ 5 h 11"/>
                  <a:gd name="T18" fmla="*/ 4 w 11"/>
                  <a:gd name="T19" fmla="*/ 6 h 11"/>
                  <a:gd name="T20" fmla="*/ 3 w 11"/>
                  <a:gd name="T21" fmla="*/ 6 h 11"/>
                  <a:gd name="T22" fmla="*/ 3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1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8" y="1"/>
                    </a:lnTo>
                    <a:lnTo>
                      <a:pt x="10" y="2"/>
                    </a:lnTo>
                    <a:lnTo>
                      <a:pt x="11" y="4"/>
                    </a:lnTo>
                    <a:lnTo>
                      <a:pt x="11" y="6"/>
                    </a:lnTo>
                    <a:lnTo>
                      <a:pt x="11" y="8"/>
                    </a:lnTo>
                    <a:lnTo>
                      <a:pt x="10" y="10"/>
                    </a:lnTo>
                    <a:lnTo>
                      <a:pt x="8" y="11"/>
                    </a:lnTo>
                    <a:lnTo>
                      <a:pt x="5" y="11"/>
                    </a:lnTo>
                    <a:lnTo>
                      <a:pt x="4" y="11"/>
                    </a:lnTo>
                    <a:lnTo>
                      <a:pt x="2" y="10"/>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4" name="Freeform 1785">
                <a:extLst>
                  <a:ext uri="{FF2B5EF4-FFF2-40B4-BE49-F238E27FC236}">
                    <a16:creationId xmlns:a16="http://schemas.microsoft.com/office/drawing/2014/main" xmlns="" id="{63C300EB-4962-4D2B-A131-D331A15144EE}"/>
                  </a:ext>
                </a:extLst>
              </p:cNvPr>
              <p:cNvSpPr>
                <a:spLocks/>
              </p:cNvSpPr>
              <p:nvPr/>
            </p:nvSpPr>
            <p:spPr bwMode="auto">
              <a:xfrm>
                <a:off x="4650" y="347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3"/>
                    </a:lnTo>
                    <a:lnTo>
                      <a:pt x="11" y="6"/>
                    </a:lnTo>
                    <a:lnTo>
                      <a:pt x="11" y="9"/>
                    </a:lnTo>
                    <a:lnTo>
                      <a:pt x="10" y="11"/>
                    </a:lnTo>
                    <a:lnTo>
                      <a:pt x="8" y="12"/>
                    </a:lnTo>
                    <a:lnTo>
                      <a:pt x="5" y="12"/>
                    </a:lnTo>
                    <a:lnTo>
                      <a:pt x="4" y="12"/>
                    </a:lnTo>
                    <a:lnTo>
                      <a:pt x="2" y="11"/>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5" name="Freeform 1786">
                <a:extLst>
                  <a:ext uri="{FF2B5EF4-FFF2-40B4-BE49-F238E27FC236}">
                    <a16:creationId xmlns:a16="http://schemas.microsoft.com/office/drawing/2014/main" xmlns="" id="{91E84ADC-9CBD-4921-84CF-44C32AA1E731}"/>
                  </a:ext>
                </a:extLst>
              </p:cNvPr>
              <p:cNvSpPr>
                <a:spLocks/>
              </p:cNvSpPr>
              <p:nvPr/>
            </p:nvSpPr>
            <p:spPr bwMode="auto">
              <a:xfrm>
                <a:off x="4650" y="347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3"/>
                    </a:lnTo>
                    <a:lnTo>
                      <a:pt x="11" y="6"/>
                    </a:lnTo>
                    <a:lnTo>
                      <a:pt x="11" y="9"/>
                    </a:lnTo>
                    <a:lnTo>
                      <a:pt x="10" y="11"/>
                    </a:lnTo>
                    <a:lnTo>
                      <a:pt x="8" y="12"/>
                    </a:lnTo>
                    <a:lnTo>
                      <a:pt x="5" y="12"/>
                    </a:lnTo>
                    <a:lnTo>
                      <a:pt x="4" y="12"/>
                    </a:lnTo>
                    <a:lnTo>
                      <a:pt x="2" y="11"/>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6" name="Freeform 1787">
                <a:extLst>
                  <a:ext uri="{FF2B5EF4-FFF2-40B4-BE49-F238E27FC236}">
                    <a16:creationId xmlns:a16="http://schemas.microsoft.com/office/drawing/2014/main" xmlns="" id="{65C09517-1B52-48B1-8270-B33F72BC666B}"/>
                  </a:ext>
                </a:extLst>
              </p:cNvPr>
              <p:cNvSpPr>
                <a:spLocks/>
              </p:cNvSpPr>
              <p:nvPr/>
            </p:nvSpPr>
            <p:spPr bwMode="auto">
              <a:xfrm>
                <a:off x="4650" y="348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3"/>
                    </a:lnTo>
                    <a:lnTo>
                      <a:pt x="11" y="5"/>
                    </a:lnTo>
                    <a:lnTo>
                      <a:pt x="11" y="7"/>
                    </a:lnTo>
                    <a:lnTo>
                      <a:pt x="11" y="9"/>
                    </a:lnTo>
                    <a:lnTo>
                      <a:pt x="10" y="11"/>
                    </a:lnTo>
                    <a:lnTo>
                      <a:pt x="8" y="12"/>
                    </a:lnTo>
                    <a:lnTo>
                      <a:pt x="5" y="13"/>
                    </a:lnTo>
                    <a:lnTo>
                      <a:pt x="4" y="12"/>
                    </a:lnTo>
                    <a:lnTo>
                      <a:pt x="2" y="11"/>
                    </a:lnTo>
                    <a:lnTo>
                      <a:pt x="0" y="9"/>
                    </a:lnTo>
                    <a:lnTo>
                      <a:pt x="0" y="7"/>
                    </a:lnTo>
                    <a:lnTo>
                      <a:pt x="0" y="5"/>
                    </a:lnTo>
                    <a:lnTo>
                      <a:pt x="2"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7" name="Freeform 1788">
                <a:extLst>
                  <a:ext uri="{FF2B5EF4-FFF2-40B4-BE49-F238E27FC236}">
                    <a16:creationId xmlns:a16="http://schemas.microsoft.com/office/drawing/2014/main" xmlns="" id="{F1676D14-11DF-4624-A471-BF7F5F25BF51}"/>
                  </a:ext>
                </a:extLst>
              </p:cNvPr>
              <p:cNvSpPr>
                <a:spLocks/>
              </p:cNvSpPr>
              <p:nvPr/>
            </p:nvSpPr>
            <p:spPr bwMode="auto">
              <a:xfrm>
                <a:off x="4650" y="348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3"/>
                    </a:lnTo>
                    <a:lnTo>
                      <a:pt x="11" y="5"/>
                    </a:lnTo>
                    <a:lnTo>
                      <a:pt x="11" y="7"/>
                    </a:lnTo>
                    <a:lnTo>
                      <a:pt x="11" y="9"/>
                    </a:lnTo>
                    <a:lnTo>
                      <a:pt x="10" y="11"/>
                    </a:lnTo>
                    <a:lnTo>
                      <a:pt x="8" y="12"/>
                    </a:lnTo>
                    <a:lnTo>
                      <a:pt x="5" y="13"/>
                    </a:lnTo>
                    <a:lnTo>
                      <a:pt x="4" y="12"/>
                    </a:lnTo>
                    <a:lnTo>
                      <a:pt x="2" y="11"/>
                    </a:lnTo>
                    <a:lnTo>
                      <a:pt x="0" y="9"/>
                    </a:lnTo>
                    <a:lnTo>
                      <a:pt x="0" y="7"/>
                    </a:lnTo>
                    <a:lnTo>
                      <a:pt x="0" y="5"/>
                    </a:lnTo>
                    <a:lnTo>
                      <a:pt x="2"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8" name="Freeform 1789">
                <a:extLst>
                  <a:ext uri="{FF2B5EF4-FFF2-40B4-BE49-F238E27FC236}">
                    <a16:creationId xmlns:a16="http://schemas.microsoft.com/office/drawing/2014/main" xmlns="" id="{6C06773F-F563-4A88-8CEF-E7C193D9CD78}"/>
                  </a:ext>
                </a:extLst>
              </p:cNvPr>
              <p:cNvSpPr>
                <a:spLocks/>
              </p:cNvSpPr>
              <p:nvPr/>
            </p:nvSpPr>
            <p:spPr bwMode="auto">
              <a:xfrm>
                <a:off x="4650" y="349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2"/>
                    </a:lnTo>
                    <a:lnTo>
                      <a:pt x="11" y="4"/>
                    </a:lnTo>
                    <a:lnTo>
                      <a:pt x="11" y="6"/>
                    </a:lnTo>
                    <a:lnTo>
                      <a:pt x="11" y="8"/>
                    </a:lnTo>
                    <a:lnTo>
                      <a:pt x="10" y="11"/>
                    </a:lnTo>
                    <a:lnTo>
                      <a:pt x="8" y="12"/>
                    </a:lnTo>
                    <a:lnTo>
                      <a:pt x="5" y="13"/>
                    </a:lnTo>
                    <a:lnTo>
                      <a:pt x="4" y="12"/>
                    </a:lnTo>
                    <a:lnTo>
                      <a:pt x="2" y="11"/>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19" name="Freeform 1790">
                <a:extLst>
                  <a:ext uri="{FF2B5EF4-FFF2-40B4-BE49-F238E27FC236}">
                    <a16:creationId xmlns:a16="http://schemas.microsoft.com/office/drawing/2014/main" xmlns="" id="{0E32A371-2376-4F93-A5E5-0FECCB4493B6}"/>
                  </a:ext>
                </a:extLst>
              </p:cNvPr>
              <p:cNvSpPr>
                <a:spLocks/>
              </p:cNvSpPr>
              <p:nvPr/>
            </p:nvSpPr>
            <p:spPr bwMode="auto">
              <a:xfrm>
                <a:off x="4650" y="349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2"/>
                    </a:lnTo>
                    <a:lnTo>
                      <a:pt x="11" y="4"/>
                    </a:lnTo>
                    <a:lnTo>
                      <a:pt x="11" y="6"/>
                    </a:lnTo>
                    <a:lnTo>
                      <a:pt x="11" y="8"/>
                    </a:lnTo>
                    <a:lnTo>
                      <a:pt x="10" y="11"/>
                    </a:lnTo>
                    <a:lnTo>
                      <a:pt x="8" y="12"/>
                    </a:lnTo>
                    <a:lnTo>
                      <a:pt x="5" y="13"/>
                    </a:lnTo>
                    <a:lnTo>
                      <a:pt x="4" y="12"/>
                    </a:lnTo>
                    <a:lnTo>
                      <a:pt x="2" y="11"/>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0" name="Freeform 1791">
                <a:extLst>
                  <a:ext uri="{FF2B5EF4-FFF2-40B4-BE49-F238E27FC236}">
                    <a16:creationId xmlns:a16="http://schemas.microsoft.com/office/drawing/2014/main" xmlns="" id="{11C96345-684A-4ED7-9544-F6B0B33CA2AE}"/>
                  </a:ext>
                </a:extLst>
              </p:cNvPr>
              <p:cNvSpPr>
                <a:spLocks/>
              </p:cNvSpPr>
              <p:nvPr/>
            </p:nvSpPr>
            <p:spPr bwMode="auto">
              <a:xfrm>
                <a:off x="4651" y="3505"/>
                <a:ext cx="5" cy="6"/>
              </a:xfrm>
              <a:custGeom>
                <a:avLst/>
                <a:gdLst>
                  <a:gd name="T0" fmla="*/ 2 w 9"/>
                  <a:gd name="T1" fmla="*/ 0 h 12"/>
                  <a:gd name="T2" fmla="*/ 3 w 9"/>
                  <a:gd name="T3" fmla="*/ 0 h 12"/>
                  <a:gd name="T4" fmla="*/ 4 w 9"/>
                  <a:gd name="T5" fmla="*/ 1 h 12"/>
                  <a:gd name="T6" fmla="*/ 5 w 9"/>
                  <a:gd name="T7" fmla="*/ 2 h 12"/>
                  <a:gd name="T8" fmla="*/ 5 w 9"/>
                  <a:gd name="T9" fmla="*/ 3 h 12"/>
                  <a:gd name="T10" fmla="*/ 5 w 9"/>
                  <a:gd name="T11" fmla="*/ 5 h 12"/>
                  <a:gd name="T12" fmla="*/ 4 w 9"/>
                  <a:gd name="T13" fmla="*/ 6 h 12"/>
                  <a:gd name="T14" fmla="*/ 3 w 9"/>
                  <a:gd name="T15" fmla="*/ 6 h 12"/>
                  <a:gd name="T16" fmla="*/ 2 w 9"/>
                  <a:gd name="T17" fmla="*/ 6 h 12"/>
                  <a:gd name="T18" fmla="*/ 2 w 9"/>
                  <a:gd name="T19" fmla="*/ 6 h 12"/>
                  <a:gd name="T20" fmla="*/ 1 w 9"/>
                  <a:gd name="T21" fmla="*/ 6 h 12"/>
                  <a:gd name="T22" fmla="*/ 0 w 9"/>
                  <a:gd name="T23" fmla="*/ 5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6" y="0"/>
                    </a:lnTo>
                    <a:lnTo>
                      <a:pt x="8" y="1"/>
                    </a:lnTo>
                    <a:lnTo>
                      <a:pt x="9" y="3"/>
                    </a:lnTo>
                    <a:lnTo>
                      <a:pt x="9" y="7"/>
                    </a:lnTo>
                    <a:lnTo>
                      <a:pt x="9" y="9"/>
                    </a:lnTo>
                    <a:lnTo>
                      <a:pt x="8" y="11"/>
                    </a:lnTo>
                    <a:lnTo>
                      <a:pt x="6"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1" name="Freeform 1792">
                <a:extLst>
                  <a:ext uri="{FF2B5EF4-FFF2-40B4-BE49-F238E27FC236}">
                    <a16:creationId xmlns:a16="http://schemas.microsoft.com/office/drawing/2014/main" xmlns="" id="{12F6C299-2560-4EF2-B781-DC38D1A2DD79}"/>
                  </a:ext>
                </a:extLst>
              </p:cNvPr>
              <p:cNvSpPr>
                <a:spLocks/>
              </p:cNvSpPr>
              <p:nvPr/>
            </p:nvSpPr>
            <p:spPr bwMode="auto">
              <a:xfrm>
                <a:off x="4651" y="3505"/>
                <a:ext cx="5" cy="6"/>
              </a:xfrm>
              <a:custGeom>
                <a:avLst/>
                <a:gdLst>
                  <a:gd name="T0" fmla="*/ 2 w 9"/>
                  <a:gd name="T1" fmla="*/ 0 h 12"/>
                  <a:gd name="T2" fmla="*/ 2 w 9"/>
                  <a:gd name="T3" fmla="*/ 0 h 12"/>
                  <a:gd name="T4" fmla="*/ 3 w 9"/>
                  <a:gd name="T5" fmla="*/ 0 h 12"/>
                  <a:gd name="T6" fmla="*/ 4 w 9"/>
                  <a:gd name="T7" fmla="*/ 1 h 12"/>
                  <a:gd name="T8" fmla="*/ 5 w 9"/>
                  <a:gd name="T9" fmla="*/ 2 h 12"/>
                  <a:gd name="T10" fmla="*/ 5 w 9"/>
                  <a:gd name="T11" fmla="*/ 3 h 12"/>
                  <a:gd name="T12" fmla="*/ 5 w 9"/>
                  <a:gd name="T13" fmla="*/ 3 h 12"/>
                  <a:gd name="T14" fmla="*/ 5 w 9"/>
                  <a:gd name="T15" fmla="*/ 5 h 12"/>
                  <a:gd name="T16" fmla="*/ 4 w 9"/>
                  <a:gd name="T17" fmla="*/ 6 h 12"/>
                  <a:gd name="T18" fmla="*/ 3 w 9"/>
                  <a:gd name="T19" fmla="*/ 6 h 12"/>
                  <a:gd name="T20" fmla="*/ 2 w 9"/>
                  <a:gd name="T21" fmla="*/ 6 h 12"/>
                  <a:gd name="T22" fmla="*/ 2 w 9"/>
                  <a:gd name="T23" fmla="*/ 6 h 12"/>
                  <a:gd name="T24" fmla="*/ 2 w 9"/>
                  <a:gd name="T25" fmla="*/ 6 h 12"/>
                  <a:gd name="T26" fmla="*/ 1 w 9"/>
                  <a:gd name="T27" fmla="*/ 6 h 12"/>
                  <a:gd name="T28" fmla="*/ 0 w 9"/>
                  <a:gd name="T29" fmla="*/ 5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6" y="0"/>
                    </a:lnTo>
                    <a:lnTo>
                      <a:pt x="8" y="1"/>
                    </a:lnTo>
                    <a:lnTo>
                      <a:pt x="9" y="3"/>
                    </a:lnTo>
                    <a:lnTo>
                      <a:pt x="9" y="7"/>
                    </a:lnTo>
                    <a:lnTo>
                      <a:pt x="9" y="9"/>
                    </a:lnTo>
                    <a:lnTo>
                      <a:pt x="8" y="11"/>
                    </a:lnTo>
                    <a:lnTo>
                      <a:pt x="6"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2" name="Freeform 1793">
                <a:extLst>
                  <a:ext uri="{FF2B5EF4-FFF2-40B4-BE49-F238E27FC236}">
                    <a16:creationId xmlns:a16="http://schemas.microsoft.com/office/drawing/2014/main" xmlns="" id="{505F4527-7F73-4714-80B6-2E3715309927}"/>
                  </a:ext>
                </a:extLst>
              </p:cNvPr>
              <p:cNvSpPr>
                <a:spLocks/>
              </p:cNvSpPr>
              <p:nvPr/>
            </p:nvSpPr>
            <p:spPr bwMode="auto">
              <a:xfrm>
                <a:off x="4651" y="3515"/>
                <a:ext cx="5" cy="6"/>
              </a:xfrm>
              <a:custGeom>
                <a:avLst/>
                <a:gdLst>
                  <a:gd name="T0" fmla="*/ 2 w 9"/>
                  <a:gd name="T1" fmla="*/ 0 h 12"/>
                  <a:gd name="T2" fmla="*/ 3 w 9"/>
                  <a:gd name="T3" fmla="*/ 0 h 12"/>
                  <a:gd name="T4" fmla="*/ 4 w 9"/>
                  <a:gd name="T5" fmla="*/ 1 h 12"/>
                  <a:gd name="T6" fmla="*/ 5 w 9"/>
                  <a:gd name="T7" fmla="*/ 2 h 12"/>
                  <a:gd name="T8" fmla="*/ 5 w 9"/>
                  <a:gd name="T9" fmla="*/ 3 h 12"/>
                  <a:gd name="T10" fmla="*/ 5 w 9"/>
                  <a:gd name="T11" fmla="*/ 4 h 12"/>
                  <a:gd name="T12" fmla="*/ 4 w 9"/>
                  <a:gd name="T13" fmla="*/ 5 h 12"/>
                  <a:gd name="T14" fmla="*/ 3 w 9"/>
                  <a:gd name="T15" fmla="*/ 6 h 12"/>
                  <a:gd name="T16" fmla="*/ 2 w 9"/>
                  <a:gd name="T17" fmla="*/ 6 h 12"/>
                  <a:gd name="T18" fmla="*/ 2 w 9"/>
                  <a:gd name="T19" fmla="*/ 6 h 12"/>
                  <a:gd name="T20" fmla="*/ 1 w 9"/>
                  <a:gd name="T21" fmla="*/ 5 h 12"/>
                  <a:gd name="T22" fmla="*/ 0 w 9"/>
                  <a:gd name="T23" fmla="*/ 4 h 12"/>
                  <a:gd name="T24" fmla="*/ 0 w 9"/>
                  <a:gd name="T25" fmla="*/ 3 h 12"/>
                  <a:gd name="T26" fmla="*/ 0 w 9"/>
                  <a:gd name="T27" fmla="*/ 2 h 12"/>
                  <a:gd name="T28" fmla="*/ 1 w 9"/>
                  <a:gd name="T29" fmla="*/ 1 h 12"/>
                  <a:gd name="T30" fmla="*/ 2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6" y="0"/>
                    </a:lnTo>
                    <a:lnTo>
                      <a:pt x="8" y="1"/>
                    </a:lnTo>
                    <a:lnTo>
                      <a:pt x="9" y="3"/>
                    </a:lnTo>
                    <a:lnTo>
                      <a:pt x="9" y="5"/>
                    </a:lnTo>
                    <a:lnTo>
                      <a:pt x="9" y="8"/>
                    </a:lnTo>
                    <a:lnTo>
                      <a:pt x="8" y="9"/>
                    </a:lnTo>
                    <a:lnTo>
                      <a:pt x="6"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3" name="Freeform 1794">
                <a:extLst>
                  <a:ext uri="{FF2B5EF4-FFF2-40B4-BE49-F238E27FC236}">
                    <a16:creationId xmlns:a16="http://schemas.microsoft.com/office/drawing/2014/main" xmlns="" id="{F619121D-CE86-4893-AA4E-EBF29D6DBB6D}"/>
                  </a:ext>
                </a:extLst>
              </p:cNvPr>
              <p:cNvSpPr>
                <a:spLocks/>
              </p:cNvSpPr>
              <p:nvPr/>
            </p:nvSpPr>
            <p:spPr bwMode="auto">
              <a:xfrm>
                <a:off x="4651" y="3515"/>
                <a:ext cx="5" cy="6"/>
              </a:xfrm>
              <a:custGeom>
                <a:avLst/>
                <a:gdLst>
                  <a:gd name="T0" fmla="*/ 2 w 9"/>
                  <a:gd name="T1" fmla="*/ 0 h 12"/>
                  <a:gd name="T2" fmla="*/ 2 w 9"/>
                  <a:gd name="T3" fmla="*/ 0 h 12"/>
                  <a:gd name="T4" fmla="*/ 3 w 9"/>
                  <a:gd name="T5" fmla="*/ 0 h 12"/>
                  <a:gd name="T6" fmla="*/ 4 w 9"/>
                  <a:gd name="T7" fmla="*/ 1 h 12"/>
                  <a:gd name="T8" fmla="*/ 5 w 9"/>
                  <a:gd name="T9" fmla="*/ 2 h 12"/>
                  <a:gd name="T10" fmla="*/ 5 w 9"/>
                  <a:gd name="T11" fmla="*/ 3 h 12"/>
                  <a:gd name="T12" fmla="*/ 5 w 9"/>
                  <a:gd name="T13" fmla="*/ 3 h 12"/>
                  <a:gd name="T14" fmla="*/ 5 w 9"/>
                  <a:gd name="T15" fmla="*/ 4 h 12"/>
                  <a:gd name="T16" fmla="*/ 4 w 9"/>
                  <a:gd name="T17" fmla="*/ 5 h 12"/>
                  <a:gd name="T18" fmla="*/ 3 w 9"/>
                  <a:gd name="T19" fmla="*/ 6 h 12"/>
                  <a:gd name="T20" fmla="*/ 2 w 9"/>
                  <a:gd name="T21" fmla="*/ 6 h 12"/>
                  <a:gd name="T22" fmla="*/ 2 w 9"/>
                  <a:gd name="T23" fmla="*/ 6 h 12"/>
                  <a:gd name="T24" fmla="*/ 2 w 9"/>
                  <a:gd name="T25" fmla="*/ 6 h 12"/>
                  <a:gd name="T26" fmla="*/ 1 w 9"/>
                  <a:gd name="T27" fmla="*/ 5 h 12"/>
                  <a:gd name="T28" fmla="*/ 0 w 9"/>
                  <a:gd name="T29" fmla="*/ 4 h 12"/>
                  <a:gd name="T30" fmla="*/ 0 w 9"/>
                  <a:gd name="T31" fmla="*/ 3 h 12"/>
                  <a:gd name="T32" fmla="*/ 0 w 9"/>
                  <a:gd name="T33" fmla="*/ 3 h 12"/>
                  <a:gd name="T34" fmla="*/ 0 w 9"/>
                  <a:gd name="T35" fmla="*/ 2 h 12"/>
                  <a:gd name="T36" fmla="*/ 1 w 9"/>
                  <a:gd name="T37" fmla="*/ 1 h 12"/>
                  <a:gd name="T38" fmla="*/ 2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6" y="0"/>
                    </a:lnTo>
                    <a:lnTo>
                      <a:pt x="8" y="1"/>
                    </a:lnTo>
                    <a:lnTo>
                      <a:pt x="9" y="3"/>
                    </a:lnTo>
                    <a:lnTo>
                      <a:pt x="9" y="5"/>
                    </a:lnTo>
                    <a:lnTo>
                      <a:pt x="9" y="8"/>
                    </a:lnTo>
                    <a:lnTo>
                      <a:pt x="8" y="9"/>
                    </a:lnTo>
                    <a:lnTo>
                      <a:pt x="6"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4" name="Freeform 1795">
                <a:extLst>
                  <a:ext uri="{FF2B5EF4-FFF2-40B4-BE49-F238E27FC236}">
                    <a16:creationId xmlns:a16="http://schemas.microsoft.com/office/drawing/2014/main" xmlns="" id="{F3211261-0A5C-4CA1-B923-C427CCF2B5DD}"/>
                  </a:ext>
                </a:extLst>
              </p:cNvPr>
              <p:cNvSpPr>
                <a:spLocks/>
              </p:cNvSpPr>
              <p:nvPr/>
            </p:nvSpPr>
            <p:spPr bwMode="auto">
              <a:xfrm>
                <a:off x="4651" y="3525"/>
                <a:ext cx="5" cy="6"/>
              </a:xfrm>
              <a:custGeom>
                <a:avLst/>
                <a:gdLst>
                  <a:gd name="T0" fmla="*/ 2 w 9"/>
                  <a:gd name="T1" fmla="*/ 0 h 13"/>
                  <a:gd name="T2" fmla="*/ 3 w 9"/>
                  <a:gd name="T3" fmla="*/ 0 h 13"/>
                  <a:gd name="T4" fmla="*/ 4 w 9"/>
                  <a:gd name="T5" fmla="*/ 1 h 13"/>
                  <a:gd name="T6" fmla="*/ 5 w 9"/>
                  <a:gd name="T7" fmla="*/ 2 h 13"/>
                  <a:gd name="T8" fmla="*/ 5 w 9"/>
                  <a:gd name="T9" fmla="*/ 3 h 13"/>
                  <a:gd name="T10" fmla="*/ 5 w 9"/>
                  <a:gd name="T11" fmla="*/ 4 h 13"/>
                  <a:gd name="T12" fmla="*/ 4 w 9"/>
                  <a:gd name="T13" fmla="*/ 5 h 13"/>
                  <a:gd name="T14" fmla="*/ 3 w 9"/>
                  <a:gd name="T15" fmla="*/ 6 h 13"/>
                  <a:gd name="T16" fmla="*/ 2 w 9"/>
                  <a:gd name="T17" fmla="*/ 6 h 13"/>
                  <a:gd name="T18" fmla="*/ 2 w 9"/>
                  <a:gd name="T19" fmla="*/ 6 h 13"/>
                  <a:gd name="T20" fmla="*/ 1 w 9"/>
                  <a:gd name="T21" fmla="*/ 5 h 13"/>
                  <a:gd name="T22" fmla="*/ 0 w 9"/>
                  <a:gd name="T23" fmla="*/ 4 h 13"/>
                  <a:gd name="T24" fmla="*/ 0 w 9"/>
                  <a:gd name="T25" fmla="*/ 3 h 13"/>
                  <a:gd name="T26" fmla="*/ 0 w 9"/>
                  <a:gd name="T27" fmla="*/ 2 h 13"/>
                  <a:gd name="T28" fmla="*/ 1 w 9"/>
                  <a:gd name="T29" fmla="*/ 1 h 13"/>
                  <a:gd name="T30" fmla="*/ 2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6" y="1"/>
                    </a:lnTo>
                    <a:lnTo>
                      <a:pt x="8" y="2"/>
                    </a:lnTo>
                    <a:lnTo>
                      <a:pt x="9" y="4"/>
                    </a:lnTo>
                    <a:lnTo>
                      <a:pt x="9" y="7"/>
                    </a:lnTo>
                    <a:lnTo>
                      <a:pt x="9" y="9"/>
                    </a:lnTo>
                    <a:lnTo>
                      <a:pt x="8" y="11"/>
                    </a:lnTo>
                    <a:lnTo>
                      <a:pt x="6"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5" name="Freeform 1796">
                <a:extLst>
                  <a:ext uri="{FF2B5EF4-FFF2-40B4-BE49-F238E27FC236}">
                    <a16:creationId xmlns:a16="http://schemas.microsoft.com/office/drawing/2014/main" xmlns="" id="{7A86B901-21ED-4B7A-8888-10A2E957A37C}"/>
                  </a:ext>
                </a:extLst>
              </p:cNvPr>
              <p:cNvSpPr>
                <a:spLocks/>
              </p:cNvSpPr>
              <p:nvPr/>
            </p:nvSpPr>
            <p:spPr bwMode="auto">
              <a:xfrm>
                <a:off x="4651" y="3525"/>
                <a:ext cx="5" cy="6"/>
              </a:xfrm>
              <a:custGeom>
                <a:avLst/>
                <a:gdLst>
                  <a:gd name="T0" fmla="*/ 2 w 9"/>
                  <a:gd name="T1" fmla="*/ 0 h 13"/>
                  <a:gd name="T2" fmla="*/ 2 w 9"/>
                  <a:gd name="T3" fmla="*/ 0 h 13"/>
                  <a:gd name="T4" fmla="*/ 3 w 9"/>
                  <a:gd name="T5" fmla="*/ 0 h 13"/>
                  <a:gd name="T6" fmla="*/ 4 w 9"/>
                  <a:gd name="T7" fmla="*/ 1 h 13"/>
                  <a:gd name="T8" fmla="*/ 5 w 9"/>
                  <a:gd name="T9" fmla="*/ 2 h 13"/>
                  <a:gd name="T10" fmla="*/ 5 w 9"/>
                  <a:gd name="T11" fmla="*/ 3 h 13"/>
                  <a:gd name="T12" fmla="*/ 5 w 9"/>
                  <a:gd name="T13" fmla="*/ 3 h 13"/>
                  <a:gd name="T14" fmla="*/ 5 w 9"/>
                  <a:gd name="T15" fmla="*/ 4 h 13"/>
                  <a:gd name="T16" fmla="*/ 4 w 9"/>
                  <a:gd name="T17" fmla="*/ 5 h 13"/>
                  <a:gd name="T18" fmla="*/ 3 w 9"/>
                  <a:gd name="T19" fmla="*/ 6 h 13"/>
                  <a:gd name="T20" fmla="*/ 2 w 9"/>
                  <a:gd name="T21" fmla="*/ 6 h 13"/>
                  <a:gd name="T22" fmla="*/ 2 w 9"/>
                  <a:gd name="T23" fmla="*/ 6 h 13"/>
                  <a:gd name="T24" fmla="*/ 2 w 9"/>
                  <a:gd name="T25" fmla="*/ 6 h 13"/>
                  <a:gd name="T26" fmla="*/ 1 w 9"/>
                  <a:gd name="T27" fmla="*/ 5 h 13"/>
                  <a:gd name="T28" fmla="*/ 0 w 9"/>
                  <a:gd name="T29" fmla="*/ 4 h 13"/>
                  <a:gd name="T30" fmla="*/ 0 w 9"/>
                  <a:gd name="T31" fmla="*/ 3 h 13"/>
                  <a:gd name="T32" fmla="*/ 0 w 9"/>
                  <a:gd name="T33" fmla="*/ 3 h 13"/>
                  <a:gd name="T34" fmla="*/ 0 w 9"/>
                  <a:gd name="T35" fmla="*/ 2 h 13"/>
                  <a:gd name="T36" fmla="*/ 1 w 9"/>
                  <a:gd name="T37" fmla="*/ 1 h 13"/>
                  <a:gd name="T38" fmla="*/ 2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6" y="1"/>
                    </a:lnTo>
                    <a:lnTo>
                      <a:pt x="8" y="2"/>
                    </a:lnTo>
                    <a:lnTo>
                      <a:pt x="9" y="4"/>
                    </a:lnTo>
                    <a:lnTo>
                      <a:pt x="9" y="7"/>
                    </a:lnTo>
                    <a:lnTo>
                      <a:pt x="9" y="9"/>
                    </a:lnTo>
                    <a:lnTo>
                      <a:pt x="8" y="11"/>
                    </a:lnTo>
                    <a:lnTo>
                      <a:pt x="6"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6" name="Freeform 1797">
                <a:extLst>
                  <a:ext uri="{FF2B5EF4-FFF2-40B4-BE49-F238E27FC236}">
                    <a16:creationId xmlns:a16="http://schemas.microsoft.com/office/drawing/2014/main" xmlns="" id="{F5334975-F337-457D-A530-22109122D920}"/>
                  </a:ext>
                </a:extLst>
              </p:cNvPr>
              <p:cNvSpPr>
                <a:spLocks/>
              </p:cNvSpPr>
              <p:nvPr/>
            </p:nvSpPr>
            <p:spPr bwMode="auto">
              <a:xfrm>
                <a:off x="4651" y="3535"/>
                <a:ext cx="5" cy="6"/>
              </a:xfrm>
              <a:custGeom>
                <a:avLst/>
                <a:gdLst>
                  <a:gd name="T0" fmla="*/ 2 w 9"/>
                  <a:gd name="T1" fmla="*/ 0 h 11"/>
                  <a:gd name="T2" fmla="*/ 3 w 9"/>
                  <a:gd name="T3" fmla="*/ 1 h 11"/>
                  <a:gd name="T4" fmla="*/ 4 w 9"/>
                  <a:gd name="T5" fmla="*/ 1 h 11"/>
                  <a:gd name="T6" fmla="*/ 5 w 9"/>
                  <a:gd name="T7" fmla="*/ 2 h 11"/>
                  <a:gd name="T8" fmla="*/ 5 w 9"/>
                  <a:gd name="T9" fmla="*/ 3 h 11"/>
                  <a:gd name="T10" fmla="*/ 5 w 9"/>
                  <a:gd name="T11" fmla="*/ 4 h 11"/>
                  <a:gd name="T12" fmla="*/ 4 w 9"/>
                  <a:gd name="T13" fmla="*/ 5 h 11"/>
                  <a:gd name="T14" fmla="*/ 3 w 9"/>
                  <a:gd name="T15" fmla="*/ 6 h 11"/>
                  <a:gd name="T16" fmla="*/ 2 w 9"/>
                  <a:gd name="T17" fmla="*/ 6 h 11"/>
                  <a:gd name="T18" fmla="*/ 2 w 9"/>
                  <a:gd name="T19" fmla="*/ 6 h 11"/>
                  <a:gd name="T20" fmla="*/ 1 w 9"/>
                  <a:gd name="T21" fmla="*/ 5 h 11"/>
                  <a:gd name="T22" fmla="*/ 0 w 9"/>
                  <a:gd name="T23" fmla="*/ 4 h 11"/>
                  <a:gd name="T24" fmla="*/ 0 w 9"/>
                  <a:gd name="T25" fmla="*/ 3 h 11"/>
                  <a:gd name="T26" fmla="*/ 0 w 9"/>
                  <a:gd name="T27" fmla="*/ 2 h 11"/>
                  <a:gd name="T28" fmla="*/ 1 w 9"/>
                  <a:gd name="T29" fmla="*/ 1 h 11"/>
                  <a:gd name="T30" fmla="*/ 2 w 9"/>
                  <a:gd name="T31" fmla="*/ 1 h 11"/>
                  <a:gd name="T32" fmla="*/ 2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4" y="0"/>
                    </a:moveTo>
                    <a:lnTo>
                      <a:pt x="6" y="1"/>
                    </a:lnTo>
                    <a:lnTo>
                      <a:pt x="8" y="2"/>
                    </a:lnTo>
                    <a:lnTo>
                      <a:pt x="9" y="4"/>
                    </a:lnTo>
                    <a:lnTo>
                      <a:pt x="9" y="6"/>
                    </a:lnTo>
                    <a:lnTo>
                      <a:pt x="9" y="8"/>
                    </a:lnTo>
                    <a:lnTo>
                      <a:pt x="8" y="10"/>
                    </a:lnTo>
                    <a:lnTo>
                      <a:pt x="6"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7" name="Freeform 1798">
                <a:extLst>
                  <a:ext uri="{FF2B5EF4-FFF2-40B4-BE49-F238E27FC236}">
                    <a16:creationId xmlns:a16="http://schemas.microsoft.com/office/drawing/2014/main" xmlns="" id="{14E71954-0BE7-4555-A387-4BF9AB6233B8}"/>
                  </a:ext>
                </a:extLst>
              </p:cNvPr>
              <p:cNvSpPr>
                <a:spLocks/>
              </p:cNvSpPr>
              <p:nvPr/>
            </p:nvSpPr>
            <p:spPr bwMode="auto">
              <a:xfrm>
                <a:off x="4651" y="3535"/>
                <a:ext cx="5" cy="6"/>
              </a:xfrm>
              <a:custGeom>
                <a:avLst/>
                <a:gdLst>
                  <a:gd name="T0" fmla="*/ 2 w 9"/>
                  <a:gd name="T1" fmla="*/ 0 h 11"/>
                  <a:gd name="T2" fmla="*/ 2 w 9"/>
                  <a:gd name="T3" fmla="*/ 0 h 11"/>
                  <a:gd name="T4" fmla="*/ 3 w 9"/>
                  <a:gd name="T5" fmla="*/ 1 h 11"/>
                  <a:gd name="T6" fmla="*/ 4 w 9"/>
                  <a:gd name="T7" fmla="*/ 1 h 11"/>
                  <a:gd name="T8" fmla="*/ 5 w 9"/>
                  <a:gd name="T9" fmla="*/ 2 h 11"/>
                  <a:gd name="T10" fmla="*/ 5 w 9"/>
                  <a:gd name="T11" fmla="*/ 3 h 11"/>
                  <a:gd name="T12" fmla="*/ 5 w 9"/>
                  <a:gd name="T13" fmla="*/ 3 h 11"/>
                  <a:gd name="T14" fmla="*/ 5 w 9"/>
                  <a:gd name="T15" fmla="*/ 4 h 11"/>
                  <a:gd name="T16" fmla="*/ 4 w 9"/>
                  <a:gd name="T17" fmla="*/ 5 h 11"/>
                  <a:gd name="T18" fmla="*/ 3 w 9"/>
                  <a:gd name="T19" fmla="*/ 6 h 11"/>
                  <a:gd name="T20" fmla="*/ 2 w 9"/>
                  <a:gd name="T21" fmla="*/ 6 h 11"/>
                  <a:gd name="T22" fmla="*/ 2 w 9"/>
                  <a:gd name="T23" fmla="*/ 6 h 11"/>
                  <a:gd name="T24" fmla="*/ 2 w 9"/>
                  <a:gd name="T25" fmla="*/ 6 h 11"/>
                  <a:gd name="T26" fmla="*/ 1 w 9"/>
                  <a:gd name="T27" fmla="*/ 5 h 11"/>
                  <a:gd name="T28" fmla="*/ 0 w 9"/>
                  <a:gd name="T29" fmla="*/ 4 h 11"/>
                  <a:gd name="T30" fmla="*/ 0 w 9"/>
                  <a:gd name="T31" fmla="*/ 3 h 11"/>
                  <a:gd name="T32" fmla="*/ 0 w 9"/>
                  <a:gd name="T33" fmla="*/ 3 h 11"/>
                  <a:gd name="T34" fmla="*/ 0 w 9"/>
                  <a:gd name="T35" fmla="*/ 2 h 11"/>
                  <a:gd name="T36" fmla="*/ 1 w 9"/>
                  <a:gd name="T37" fmla="*/ 1 h 11"/>
                  <a:gd name="T38" fmla="*/ 2 w 9"/>
                  <a:gd name="T39" fmla="*/ 1 h 11"/>
                  <a:gd name="T40" fmla="*/ 2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4" y="0"/>
                    </a:moveTo>
                    <a:lnTo>
                      <a:pt x="4" y="0"/>
                    </a:lnTo>
                    <a:lnTo>
                      <a:pt x="6" y="1"/>
                    </a:lnTo>
                    <a:lnTo>
                      <a:pt x="8" y="2"/>
                    </a:lnTo>
                    <a:lnTo>
                      <a:pt x="9" y="4"/>
                    </a:lnTo>
                    <a:lnTo>
                      <a:pt x="9" y="6"/>
                    </a:lnTo>
                    <a:lnTo>
                      <a:pt x="9" y="8"/>
                    </a:lnTo>
                    <a:lnTo>
                      <a:pt x="8" y="10"/>
                    </a:lnTo>
                    <a:lnTo>
                      <a:pt x="6"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8" name="Freeform 1799">
                <a:extLst>
                  <a:ext uri="{FF2B5EF4-FFF2-40B4-BE49-F238E27FC236}">
                    <a16:creationId xmlns:a16="http://schemas.microsoft.com/office/drawing/2014/main" xmlns="" id="{4658C9E5-F2EC-4CD7-BA2C-67364B11E8EE}"/>
                  </a:ext>
                </a:extLst>
              </p:cNvPr>
              <p:cNvSpPr>
                <a:spLocks/>
              </p:cNvSpPr>
              <p:nvPr/>
            </p:nvSpPr>
            <p:spPr bwMode="auto">
              <a:xfrm>
                <a:off x="4651" y="3544"/>
                <a:ext cx="5" cy="7"/>
              </a:xfrm>
              <a:custGeom>
                <a:avLst/>
                <a:gdLst>
                  <a:gd name="T0" fmla="*/ 2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29" name="Freeform 1800">
                <a:extLst>
                  <a:ext uri="{FF2B5EF4-FFF2-40B4-BE49-F238E27FC236}">
                    <a16:creationId xmlns:a16="http://schemas.microsoft.com/office/drawing/2014/main" xmlns="" id="{08D4FC5C-803C-4B91-9EF2-E755614ACC98}"/>
                  </a:ext>
                </a:extLst>
              </p:cNvPr>
              <p:cNvSpPr>
                <a:spLocks/>
              </p:cNvSpPr>
              <p:nvPr/>
            </p:nvSpPr>
            <p:spPr bwMode="auto">
              <a:xfrm>
                <a:off x="4651" y="354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0" name="Freeform 1801">
                <a:extLst>
                  <a:ext uri="{FF2B5EF4-FFF2-40B4-BE49-F238E27FC236}">
                    <a16:creationId xmlns:a16="http://schemas.microsoft.com/office/drawing/2014/main" xmlns="" id="{A628F1F5-BAB9-43A2-8F42-0DAB67D226DA}"/>
                  </a:ext>
                </a:extLst>
              </p:cNvPr>
              <p:cNvSpPr>
                <a:spLocks/>
              </p:cNvSpPr>
              <p:nvPr/>
            </p:nvSpPr>
            <p:spPr bwMode="auto">
              <a:xfrm>
                <a:off x="4651" y="355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1" name="Freeform 1802">
                <a:extLst>
                  <a:ext uri="{FF2B5EF4-FFF2-40B4-BE49-F238E27FC236}">
                    <a16:creationId xmlns:a16="http://schemas.microsoft.com/office/drawing/2014/main" xmlns="" id="{06AAA319-380F-42EA-A85F-82671513915B}"/>
                  </a:ext>
                </a:extLst>
              </p:cNvPr>
              <p:cNvSpPr>
                <a:spLocks/>
              </p:cNvSpPr>
              <p:nvPr/>
            </p:nvSpPr>
            <p:spPr bwMode="auto">
              <a:xfrm>
                <a:off x="4651" y="355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2" name="Freeform 1803">
                <a:extLst>
                  <a:ext uri="{FF2B5EF4-FFF2-40B4-BE49-F238E27FC236}">
                    <a16:creationId xmlns:a16="http://schemas.microsoft.com/office/drawing/2014/main" xmlns="" id="{D386A4FB-3765-4DDD-BD04-0791B10D036A}"/>
                  </a:ext>
                </a:extLst>
              </p:cNvPr>
              <p:cNvSpPr>
                <a:spLocks/>
              </p:cNvSpPr>
              <p:nvPr/>
            </p:nvSpPr>
            <p:spPr bwMode="auto">
              <a:xfrm>
                <a:off x="4651" y="356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3" name="Freeform 1804">
                <a:extLst>
                  <a:ext uri="{FF2B5EF4-FFF2-40B4-BE49-F238E27FC236}">
                    <a16:creationId xmlns:a16="http://schemas.microsoft.com/office/drawing/2014/main" xmlns="" id="{A871F411-3153-4D2A-8089-B7FE801CD262}"/>
                  </a:ext>
                </a:extLst>
              </p:cNvPr>
              <p:cNvSpPr>
                <a:spLocks/>
              </p:cNvSpPr>
              <p:nvPr/>
            </p:nvSpPr>
            <p:spPr bwMode="auto">
              <a:xfrm>
                <a:off x="4651" y="356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4" name="Freeform 1805">
                <a:extLst>
                  <a:ext uri="{FF2B5EF4-FFF2-40B4-BE49-F238E27FC236}">
                    <a16:creationId xmlns:a16="http://schemas.microsoft.com/office/drawing/2014/main" xmlns="" id="{F9E59AC0-B9BA-4680-A7B1-D792B19010B6}"/>
                  </a:ext>
                </a:extLst>
              </p:cNvPr>
              <p:cNvSpPr>
                <a:spLocks/>
              </p:cNvSpPr>
              <p:nvPr/>
            </p:nvSpPr>
            <p:spPr bwMode="auto">
              <a:xfrm>
                <a:off x="4651" y="3574"/>
                <a:ext cx="5" cy="7"/>
              </a:xfrm>
              <a:custGeom>
                <a:avLst/>
                <a:gdLst>
                  <a:gd name="T0" fmla="*/ 2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5" name="Freeform 1806">
                <a:extLst>
                  <a:ext uri="{FF2B5EF4-FFF2-40B4-BE49-F238E27FC236}">
                    <a16:creationId xmlns:a16="http://schemas.microsoft.com/office/drawing/2014/main" xmlns="" id="{1B7FF2CE-92F1-43E3-A229-BC316EBB9A5D}"/>
                  </a:ext>
                </a:extLst>
              </p:cNvPr>
              <p:cNvSpPr>
                <a:spLocks/>
              </p:cNvSpPr>
              <p:nvPr/>
            </p:nvSpPr>
            <p:spPr bwMode="auto">
              <a:xfrm>
                <a:off x="4651" y="357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6" name="Freeform 1807">
                <a:extLst>
                  <a:ext uri="{FF2B5EF4-FFF2-40B4-BE49-F238E27FC236}">
                    <a16:creationId xmlns:a16="http://schemas.microsoft.com/office/drawing/2014/main" xmlns="" id="{8266D33E-E29F-4AD2-B91F-F38DAB830A0A}"/>
                  </a:ext>
                </a:extLst>
              </p:cNvPr>
              <p:cNvSpPr>
                <a:spLocks/>
              </p:cNvSpPr>
              <p:nvPr/>
            </p:nvSpPr>
            <p:spPr bwMode="auto">
              <a:xfrm>
                <a:off x="4651" y="3585"/>
                <a:ext cx="6" cy="7"/>
              </a:xfrm>
              <a:custGeom>
                <a:avLst/>
                <a:gdLst>
                  <a:gd name="T0" fmla="*/ 3 w 10"/>
                  <a:gd name="T1" fmla="*/ 0 h 13"/>
                  <a:gd name="T2" fmla="*/ 4 w 10"/>
                  <a:gd name="T3" fmla="*/ 1 h 13"/>
                  <a:gd name="T4" fmla="*/ 5 w 10"/>
                  <a:gd name="T5" fmla="*/ 1 h 13"/>
                  <a:gd name="T6" fmla="*/ 6 w 10"/>
                  <a:gd name="T7" fmla="*/ 2 h 13"/>
                  <a:gd name="T8" fmla="*/ 6 w 10"/>
                  <a:gd name="T9" fmla="*/ 3 h 13"/>
                  <a:gd name="T10" fmla="*/ 6 w 10"/>
                  <a:gd name="T11" fmla="*/ 4 h 13"/>
                  <a:gd name="T12" fmla="*/ 5 w 10"/>
                  <a:gd name="T13" fmla="*/ 6 h 13"/>
                  <a:gd name="T14" fmla="*/ 4 w 10"/>
                  <a:gd name="T15" fmla="*/ 6 h 13"/>
                  <a:gd name="T16" fmla="*/ 3 w 10"/>
                  <a:gd name="T17" fmla="*/ 7 h 13"/>
                  <a:gd name="T18" fmla="*/ 2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7" name="Freeform 1808">
                <a:extLst>
                  <a:ext uri="{FF2B5EF4-FFF2-40B4-BE49-F238E27FC236}">
                    <a16:creationId xmlns:a16="http://schemas.microsoft.com/office/drawing/2014/main" xmlns="" id="{BE2E4716-AD89-436B-BD8A-18C4C77C3CF5}"/>
                  </a:ext>
                </a:extLst>
              </p:cNvPr>
              <p:cNvSpPr>
                <a:spLocks/>
              </p:cNvSpPr>
              <p:nvPr/>
            </p:nvSpPr>
            <p:spPr bwMode="auto">
              <a:xfrm>
                <a:off x="4651" y="3585"/>
                <a:ext cx="6" cy="7"/>
              </a:xfrm>
              <a:custGeom>
                <a:avLst/>
                <a:gdLst>
                  <a:gd name="T0" fmla="*/ 3 w 10"/>
                  <a:gd name="T1" fmla="*/ 0 h 13"/>
                  <a:gd name="T2" fmla="*/ 3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6 h 13"/>
                  <a:gd name="T18" fmla="*/ 4 w 10"/>
                  <a:gd name="T19" fmla="*/ 6 h 13"/>
                  <a:gd name="T20" fmla="*/ 3 w 10"/>
                  <a:gd name="T21" fmla="*/ 7 h 13"/>
                  <a:gd name="T22" fmla="*/ 3 w 10"/>
                  <a:gd name="T23" fmla="*/ 7 h 13"/>
                  <a:gd name="T24" fmla="*/ 2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8" name="Freeform 1809">
                <a:extLst>
                  <a:ext uri="{FF2B5EF4-FFF2-40B4-BE49-F238E27FC236}">
                    <a16:creationId xmlns:a16="http://schemas.microsoft.com/office/drawing/2014/main" xmlns="" id="{32A1A66D-DA48-4BA2-B409-A0AF889D73E2}"/>
                  </a:ext>
                </a:extLst>
              </p:cNvPr>
              <p:cNvSpPr>
                <a:spLocks/>
              </p:cNvSpPr>
              <p:nvPr/>
            </p:nvSpPr>
            <p:spPr bwMode="auto">
              <a:xfrm>
                <a:off x="4651" y="3596"/>
                <a:ext cx="6" cy="6"/>
              </a:xfrm>
              <a:custGeom>
                <a:avLst/>
                <a:gdLst>
                  <a:gd name="T0" fmla="*/ 3 w 10"/>
                  <a:gd name="T1" fmla="*/ 0 h 12"/>
                  <a:gd name="T2" fmla="*/ 4 w 10"/>
                  <a:gd name="T3" fmla="*/ 1 h 12"/>
                  <a:gd name="T4" fmla="*/ 5 w 10"/>
                  <a:gd name="T5" fmla="*/ 1 h 12"/>
                  <a:gd name="T6" fmla="*/ 6 w 10"/>
                  <a:gd name="T7" fmla="*/ 3 h 12"/>
                  <a:gd name="T8" fmla="*/ 6 w 10"/>
                  <a:gd name="T9" fmla="*/ 3 h 12"/>
                  <a:gd name="T10" fmla="*/ 6 w 10"/>
                  <a:gd name="T11" fmla="*/ 5 h 12"/>
                  <a:gd name="T12" fmla="*/ 5 w 10"/>
                  <a:gd name="T13" fmla="*/ 6 h 12"/>
                  <a:gd name="T14" fmla="*/ 4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2 w 10"/>
                  <a:gd name="T31" fmla="*/ 1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1"/>
                    </a:lnTo>
                    <a:lnTo>
                      <a:pt x="9" y="2"/>
                    </a:lnTo>
                    <a:lnTo>
                      <a:pt x="10" y="5"/>
                    </a:lnTo>
                    <a:lnTo>
                      <a:pt x="10" y="7"/>
                    </a:lnTo>
                    <a:lnTo>
                      <a:pt x="10" y="9"/>
                    </a:lnTo>
                    <a:lnTo>
                      <a:pt x="9" y="11"/>
                    </a:lnTo>
                    <a:lnTo>
                      <a:pt x="7" y="12"/>
                    </a:lnTo>
                    <a:lnTo>
                      <a:pt x="5" y="12"/>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39" name="Freeform 1810">
                <a:extLst>
                  <a:ext uri="{FF2B5EF4-FFF2-40B4-BE49-F238E27FC236}">
                    <a16:creationId xmlns:a16="http://schemas.microsoft.com/office/drawing/2014/main" xmlns="" id="{1DB35C1D-B5C3-4F6B-9077-66773392B257}"/>
                  </a:ext>
                </a:extLst>
              </p:cNvPr>
              <p:cNvSpPr>
                <a:spLocks/>
              </p:cNvSpPr>
              <p:nvPr/>
            </p:nvSpPr>
            <p:spPr bwMode="auto">
              <a:xfrm>
                <a:off x="4651" y="3596"/>
                <a:ext cx="6" cy="6"/>
              </a:xfrm>
              <a:custGeom>
                <a:avLst/>
                <a:gdLst>
                  <a:gd name="T0" fmla="*/ 3 w 10"/>
                  <a:gd name="T1" fmla="*/ 0 h 12"/>
                  <a:gd name="T2" fmla="*/ 3 w 10"/>
                  <a:gd name="T3" fmla="*/ 0 h 12"/>
                  <a:gd name="T4" fmla="*/ 4 w 10"/>
                  <a:gd name="T5" fmla="*/ 1 h 12"/>
                  <a:gd name="T6" fmla="*/ 5 w 10"/>
                  <a:gd name="T7" fmla="*/ 1 h 12"/>
                  <a:gd name="T8" fmla="*/ 6 w 10"/>
                  <a:gd name="T9" fmla="*/ 3 h 12"/>
                  <a:gd name="T10" fmla="*/ 6 w 10"/>
                  <a:gd name="T11" fmla="*/ 3 h 12"/>
                  <a:gd name="T12" fmla="*/ 6 w 10"/>
                  <a:gd name="T13" fmla="*/ 3 h 12"/>
                  <a:gd name="T14" fmla="*/ 6 w 10"/>
                  <a:gd name="T15" fmla="*/ 5 h 12"/>
                  <a:gd name="T16" fmla="*/ 5 w 10"/>
                  <a:gd name="T17" fmla="*/ 6 h 12"/>
                  <a:gd name="T18" fmla="*/ 4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2 w 10"/>
                  <a:gd name="T39" fmla="*/ 1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1"/>
                    </a:lnTo>
                    <a:lnTo>
                      <a:pt x="9" y="2"/>
                    </a:lnTo>
                    <a:lnTo>
                      <a:pt x="10" y="5"/>
                    </a:lnTo>
                    <a:lnTo>
                      <a:pt x="10" y="7"/>
                    </a:lnTo>
                    <a:lnTo>
                      <a:pt x="10" y="9"/>
                    </a:lnTo>
                    <a:lnTo>
                      <a:pt x="9" y="11"/>
                    </a:lnTo>
                    <a:lnTo>
                      <a:pt x="7" y="12"/>
                    </a:lnTo>
                    <a:lnTo>
                      <a:pt x="5" y="12"/>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0" name="Freeform 1811">
                <a:extLst>
                  <a:ext uri="{FF2B5EF4-FFF2-40B4-BE49-F238E27FC236}">
                    <a16:creationId xmlns:a16="http://schemas.microsoft.com/office/drawing/2014/main" xmlns="" id="{4F0B3F6E-D9AF-4302-9B07-4F7FB500B9B3}"/>
                  </a:ext>
                </a:extLst>
              </p:cNvPr>
              <p:cNvSpPr>
                <a:spLocks/>
              </p:cNvSpPr>
              <p:nvPr/>
            </p:nvSpPr>
            <p:spPr bwMode="auto">
              <a:xfrm>
                <a:off x="4651" y="3606"/>
                <a:ext cx="6" cy="6"/>
              </a:xfrm>
              <a:custGeom>
                <a:avLst/>
                <a:gdLst>
                  <a:gd name="T0" fmla="*/ 3 w 10"/>
                  <a:gd name="T1" fmla="*/ 0 h 12"/>
                  <a:gd name="T2" fmla="*/ 4 w 10"/>
                  <a:gd name="T3" fmla="*/ 0 h 12"/>
                  <a:gd name="T4" fmla="*/ 5 w 10"/>
                  <a:gd name="T5" fmla="*/ 1 h 12"/>
                  <a:gd name="T6" fmla="*/ 6 w 10"/>
                  <a:gd name="T7" fmla="*/ 2 h 12"/>
                  <a:gd name="T8" fmla="*/ 6 w 10"/>
                  <a:gd name="T9" fmla="*/ 3 h 12"/>
                  <a:gd name="T10" fmla="*/ 6 w 10"/>
                  <a:gd name="T11" fmla="*/ 3 h 12"/>
                  <a:gd name="T12" fmla="*/ 5 w 10"/>
                  <a:gd name="T13" fmla="*/ 5 h 12"/>
                  <a:gd name="T14" fmla="*/ 4 w 10"/>
                  <a:gd name="T15" fmla="*/ 5 h 12"/>
                  <a:gd name="T16" fmla="*/ 3 w 10"/>
                  <a:gd name="T17" fmla="*/ 6 h 12"/>
                  <a:gd name="T18" fmla="*/ 2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5"/>
                    </a:lnTo>
                    <a:lnTo>
                      <a:pt x="10" y="7"/>
                    </a:lnTo>
                    <a:lnTo>
                      <a:pt x="9" y="9"/>
                    </a:lnTo>
                    <a:lnTo>
                      <a:pt x="7" y="10"/>
                    </a:lnTo>
                    <a:lnTo>
                      <a:pt x="5" y="12"/>
                    </a:lnTo>
                    <a:lnTo>
                      <a:pt x="3" y="10"/>
                    </a:lnTo>
                    <a:lnTo>
                      <a:pt x="1" y="9"/>
                    </a:lnTo>
                    <a:lnTo>
                      <a:pt x="0" y="7"/>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1" name="Freeform 1812">
                <a:extLst>
                  <a:ext uri="{FF2B5EF4-FFF2-40B4-BE49-F238E27FC236}">
                    <a16:creationId xmlns:a16="http://schemas.microsoft.com/office/drawing/2014/main" xmlns="" id="{E723058F-65E8-44C5-9824-A3444C704717}"/>
                  </a:ext>
                </a:extLst>
              </p:cNvPr>
              <p:cNvSpPr>
                <a:spLocks/>
              </p:cNvSpPr>
              <p:nvPr/>
            </p:nvSpPr>
            <p:spPr bwMode="auto">
              <a:xfrm>
                <a:off x="4651" y="3606"/>
                <a:ext cx="6" cy="6"/>
              </a:xfrm>
              <a:custGeom>
                <a:avLst/>
                <a:gdLst>
                  <a:gd name="T0" fmla="*/ 3 w 10"/>
                  <a:gd name="T1" fmla="*/ 0 h 12"/>
                  <a:gd name="T2" fmla="*/ 3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3 h 12"/>
                  <a:gd name="T16" fmla="*/ 5 w 10"/>
                  <a:gd name="T17" fmla="*/ 5 h 12"/>
                  <a:gd name="T18" fmla="*/ 4 w 10"/>
                  <a:gd name="T19" fmla="*/ 5 h 12"/>
                  <a:gd name="T20" fmla="*/ 3 w 10"/>
                  <a:gd name="T21" fmla="*/ 6 h 12"/>
                  <a:gd name="T22" fmla="*/ 3 w 10"/>
                  <a:gd name="T23" fmla="*/ 6 h 12"/>
                  <a:gd name="T24" fmla="*/ 2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5"/>
                    </a:lnTo>
                    <a:lnTo>
                      <a:pt x="10" y="7"/>
                    </a:lnTo>
                    <a:lnTo>
                      <a:pt x="9" y="9"/>
                    </a:lnTo>
                    <a:lnTo>
                      <a:pt x="7" y="10"/>
                    </a:lnTo>
                    <a:lnTo>
                      <a:pt x="5" y="12"/>
                    </a:lnTo>
                    <a:lnTo>
                      <a:pt x="3" y="10"/>
                    </a:lnTo>
                    <a:lnTo>
                      <a:pt x="1" y="9"/>
                    </a:lnTo>
                    <a:lnTo>
                      <a:pt x="0" y="7"/>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2" name="Freeform 1813">
                <a:extLst>
                  <a:ext uri="{FF2B5EF4-FFF2-40B4-BE49-F238E27FC236}">
                    <a16:creationId xmlns:a16="http://schemas.microsoft.com/office/drawing/2014/main" xmlns="" id="{48367B4E-2BB3-4881-88B8-6ADE276C3755}"/>
                  </a:ext>
                </a:extLst>
              </p:cNvPr>
              <p:cNvSpPr>
                <a:spLocks/>
              </p:cNvSpPr>
              <p:nvPr/>
            </p:nvSpPr>
            <p:spPr bwMode="auto">
              <a:xfrm>
                <a:off x="4651" y="3616"/>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 name="Freeform 1814">
                <a:extLst>
                  <a:ext uri="{FF2B5EF4-FFF2-40B4-BE49-F238E27FC236}">
                    <a16:creationId xmlns:a16="http://schemas.microsoft.com/office/drawing/2014/main" xmlns="" id="{EED63DA8-0125-494A-85B0-3F477CA347B0}"/>
                  </a:ext>
                </a:extLst>
              </p:cNvPr>
              <p:cNvSpPr>
                <a:spLocks/>
              </p:cNvSpPr>
              <p:nvPr/>
            </p:nvSpPr>
            <p:spPr bwMode="auto">
              <a:xfrm>
                <a:off x="4651" y="3616"/>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 name="Freeform 1815">
                <a:extLst>
                  <a:ext uri="{FF2B5EF4-FFF2-40B4-BE49-F238E27FC236}">
                    <a16:creationId xmlns:a16="http://schemas.microsoft.com/office/drawing/2014/main" xmlns="" id="{517FF6E1-7939-4713-82F6-F2D2FF9C67A8}"/>
                  </a:ext>
                </a:extLst>
              </p:cNvPr>
              <p:cNvSpPr>
                <a:spLocks/>
              </p:cNvSpPr>
              <p:nvPr/>
            </p:nvSpPr>
            <p:spPr bwMode="auto">
              <a:xfrm>
                <a:off x="4651" y="3626"/>
                <a:ext cx="6" cy="6"/>
              </a:xfrm>
              <a:custGeom>
                <a:avLst/>
                <a:gdLst>
                  <a:gd name="T0" fmla="*/ 4 w 10"/>
                  <a:gd name="T1" fmla="*/ 0 h 11"/>
                  <a:gd name="T2" fmla="*/ 4 w 10"/>
                  <a:gd name="T3" fmla="*/ 0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 name="Freeform 1816">
                <a:extLst>
                  <a:ext uri="{FF2B5EF4-FFF2-40B4-BE49-F238E27FC236}">
                    <a16:creationId xmlns:a16="http://schemas.microsoft.com/office/drawing/2014/main" xmlns="" id="{7940664F-CA5A-4F7D-990E-573438BE32A7}"/>
                  </a:ext>
                </a:extLst>
              </p:cNvPr>
              <p:cNvSpPr>
                <a:spLocks/>
              </p:cNvSpPr>
              <p:nvPr/>
            </p:nvSpPr>
            <p:spPr bwMode="auto">
              <a:xfrm>
                <a:off x="4651" y="3626"/>
                <a:ext cx="6" cy="6"/>
              </a:xfrm>
              <a:custGeom>
                <a:avLst/>
                <a:gdLst>
                  <a:gd name="T0" fmla="*/ 4 w 10"/>
                  <a:gd name="T1" fmla="*/ 0 h 11"/>
                  <a:gd name="T2" fmla="*/ 4 w 10"/>
                  <a:gd name="T3" fmla="*/ 0 h 11"/>
                  <a:gd name="T4" fmla="*/ 4 w 10"/>
                  <a:gd name="T5" fmla="*/ 0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 name="Freeform 1817">
                <a:extLst>
                  <a:ext uri="{FF2B5EF4-FFF2-40B4-BE49-F238E27FC236}">
                    <a16:creationId xmlns:a16="http://schemas.microsoft.com/office/drawing/2014/main" xmlns="" id="{2E154D03-EF1E-466C-B245-926E565187DA}"/>
                  </a:ext>
                </a:extLst>
              </p:cNvPr>
              <p:cNvSpPr>
                <a:spLocks/>
              </p:cNvSpPr>
              <p:nvPr/>
            </p:nvSpPr>
            <p:spPr bwMode="auto">
              <a:xfrm>
                <a:off x="4651" y="3635"/>
                <a:ext cx="6" cy="7"/>
              </a:xfrm>
              <a:custGeom>
                <a:avLst/>
                <a:gdLst>
                  <a:gd name="T0" fmla="*/ 4 w 10"/>
                  <a:gd name="T1" fmla="*/ 0 h 13"/>
                  <a:gd name="T2" fmla="*/ 4 w 10"/>
                  <a:gd name="T3" fmla="*/ 1 h 13"/>
                  <a:gd name="T4" fmla="*/ 5 w 10"/>
                  <a:gd name="T5" fmla="*/ 1 h 13"/>
                  <a:gd name="T6" fmla="*/ 6 w 10"/>
                  <a:gd name="T7" fmla="*/ 2 h 13"/>
                  <a:gd name="T8" fmla="*/ 6 w 10"/>
                  <a:gd name="T9" fmla="*/ 3 h 13"/>
                  <a:gd name="T10" fmla="*/ 6 w 10"/>
                  <a:gd name="T11" fmla="*/ 5 h 13"/>
                  <a:gd name="T12" fmla="*/ 5 w 10"/>
                  <a:gd name="T13" fmla="*/ 6 h 13"/>
                  <a:gd name="T14" fmla="*/ 4 w 10"/>
                  <a:gd name="T15" fmla="*/ 6 h 13"/>
                  <a:gd name="T16" fmla="*/ 4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nvGrpSpPr>
              <p:cNvPr id="20" name="Group 1818">
                <a:extLst>
                  <a:ext uri="{FF2B5EF4-FFF2-40B4-BE49-F238E27FC236}">
                    <a16:creationId xmlns:a16="http://schemas.microsoft.com/office/drawing/2014/main" xmlns="" id="{1968F64B-E4EC-42FD-997A-5EE523EC5C86}"/>
                  </a:ext>
                </a:extLst>
              </p:cNvPr>
              <p:cNvGrpSpPr>
                <a:grpSpLocks/>
              </p:cNvGrpSpPr>
              <p:nvPr/>
            </p:nvGrpSpPr>
            <p:grpSpPr bwMode="auto">
              <a:xfrm>
                <a:off x="4651" y="3417"/>
                <a:ext cx="156" cy="282"/>
                <a:chOff x="4651" y="3417"/>
                <a:chExt cx="156" cy="282"/>
              </a:xfrm>
            </p:grpSpPr>
            <p:sp>
              <p:nvSpPr>
                <p:cNvPr id="18436" name="Freeform 1819">
                  <a:extLst>
                    <a:ext uri="{FF2B5EF4-FFF2-40B4-BE49-F238E27FC236}">
                      <a16:creationId xmlns:a16="http://schemas.microsoft.com/office/drawing/2014/main" xmlns="" id="{DC75BD74-D8AD-4038-AB01-2FE0635FCCA5}"/>
                    </a:ext>
                  </a:extLst>
                </p:cNvPr>
                <p:cNvSpPr>
                  <a:spLocks/>
                </p:cNvSpPr>
                <p:nvPr/>
              </p:nvSpPr>
              <p:spPr bwMode="auto">
                <a:xfrm>
                  <a:off x="4651" y="3635"/>
                  <a:ext cx="6" cy="7"/>
                </a:xfrm>
                <a:custGeom>
                  <a:avLst/>
                  <a:gdLst>
                    <a:gd name="T0" fmla="*/ 4 w 10"/>
                    <a:gd name="T1" fmla="*/ 0 h 13"/>
                    <a:gd name="T2" fmla="*/ 4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5 h 13"/>
                    <a:gd name="T16" fmla="*/ 5 w 10"/>
                    <a:gd name="T17" fmla="*/ 6 h 13"/>
                    <a:gd name="T18" fmla="*/ 4 w 10"/>
                    <a:gd name="T19" fmla="*/ 6 h 13"/>
                    <a:gd name="T20" fmla="*/ 4 w 10"/>
                    <a:gd name="T21" fmla="*/ 7 h 13"/>
                    <a:gd name="T22" fmla="*/ 4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7" name="Freeform 1820">
                  <a:extLst>
                    <a:ext uri="{FF2B5EF4-FFF2-40B4-BE49-F238E27FC236}">
                      <a16:creationId xmlns:a16="http://schemas.microsoft.com/office/drawing/2014/main" xmlns="" id="{059A35CB-7EFC-4ACC-9D67-F35E8BB7BE65}"/>
                    </a:ext>
                  </a:extLst>
                </p:cNvPr>
                <p:cNvSpPr>
                  <a:spLocks/>
                </p:cNvSpPr>
                <p:nvPr/>
              </p:nvSpPr>
              <p:spPr bwMode="auto">
                <a:xfrm>
                  <a:off x="4651" y="364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8" name="Freeform 1821">
                  <a:extLst>
                    <a:ext uri="{FF2B5EF4-FFF2-40B4-BE49-F238E27FC236}">
                      <a16:creationId xmlns:a16="http://schemas.microsoft.com/office/drawing/2014/main" xmlns="" id="{89432FC9-7C6D-45CB-BB73-9BD1DA86D9B7}"/>
                    </a:ext>
                  </a:extLst>
                </p:cNvPr>
                <p:cNvSpPr>
                  <a:spLocks/>
                </p:cNvSpPr>
                <p:nvPr/>
              </p:nvSpPr>
              <p:spPr bwMode="auto">
                <a:xfrm>
                  <a:off x="4651" y="364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9" name="Freeform 1822">
                  <a:extLst>
                    <a:ext uri="{FF2B5EF4-FFF2-40B4-BE49-F238E27FC236}">
                      <a16:creationId xmlns:a16="http://schemas.microsoft.com/office/drawing/2014/main" xmlns="" id="{678CBDB3-234E-4B3D-88AF-06631235AC97}"/>
                    </a:ext>
                  </a:extLst>
                </p:cNvPr>
                <p:cNvSpPr>
                  <a:spLocks/>
                </p:cNvSpPr>
                <p:nvPr/>
              </p:nvSpPr>
              <p:spPr bwMode="auto">
                <a:xfrm>
                  <a:off x="4651" y="365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4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0" name="Freeform 1823">
                  <a:extLst>
                    <a:ext uri="{FF2B5EF4-FFF2-40B4-BE49-F238E27FC236}">
                      <a16:creationId xmlns:a16="http://schemas.microsoft.com/office/drawing/2014/main" xmlns="" id="{295FC0D3-FB56-455B-83A4-4D7E4F7F37E5}"/>
                    </a:ext>
                  </a:extLst>
                </p:cNvPr>
                <p:cNvSpPr>
                  <a:spLocks/>
                </p:cNvSpPr>
                <p:nvPr/>
              </p:nvSpPr>
              <p:spPr bwMode="auto">
                <a:xfrm>
                  <a:off x="4651" y="365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4 w 10"/>
                    <a:gd name="T21" fmla="*/ 6 h 12"/>
                    <a:gd name="T22" fmla="*/ 4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1" name="Rectangle 1824">
                  <a:extLst>
                    <a:ext uri="{FF2B5EF4-FFF2-40B4-BE49-F238E27FC236}">
                      <a16:creationId xmlns:a16="http://schemas.microsoft.com/office/drawing/2014/main" xmlns="" id="{442D0711-30E1-4F49-8896-D6E90359F8C3}"/>
                    </a:ext>
                  </a:extLst>
                </p:cNvPr>
                <p:cNvSpPr>
                  <a:spLocks noChangeArrowheads="1"/>
                </p:cNvSpPr>
                <p:nvPr/>
              </p:nvSpPr>
              <p:spPr bwMode="auto">
                <a:xfrm>
                  <a:off x="4676"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2" name="Rectangle 1825">
                  <a:extLst>
                    <a:ext uri="{FF2B5EF4-FFF2-40B4-BE49-F238E27FC236}">
                      <a16:creationId xmlns:a16="http://schemas.microsoft.com/office/drawing/2014/main" xmlns="" id="{B0D99311-1580-4512-A2F3-A60D2F9940D6}"/>
                    </a:ext>
                  </a:extLst>
                </p:cNvPr>
                <p:cNvSpPr>
                  <a:spLocks noChangeArrowheads="1"/>
                </p:cNvSpPr>
                <p:nvPr/>
              </p:nvSpPr>
              <p:spPr bwMode="auto">
                <a:xfrm>
                  <a:off x="4676"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3" name="Freeform 1826">
                  <a:extLst>
                    <a:ext uri="{FF2B5EF4-FFF2-40B4-BE49-F238E27FC236}">
                      <a16:creationId xmlns:a16="http://schemas.microsoft.com/office/drawing/2014/main" xmlns="" id="{098B6DFE-BC50-4813-AD3E-0C8EDD090ADD}"/>
                    </a:ext>
                  </a:extLst>
                </p:cNvPr>
                <p:cNvSpPr>
                  <a:spLocks/>
                </p:cNvSpPr>
                <p:nvPr/>
              </p:nvSpPr>
              <p:spPr bwMode="auto">
                <a:xfrm>
                  <a:off x="4681" y="3426"/>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6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6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4" name="Freeform 1827">
                  <a:extLst>
                    <a:ext uri="{FF2B5EF4-FFF2-40B4-BE49-F238E27FC236}">
                      <a16:creationId xmlns:a16="http://schemas.microsoft.com/office/drawing/2014/main" xmlns="" id="{36A9F1D6-D6C5-4BC1-B92B-89B7E5FAB80B}"/>
                    </a:ext>
                  </a:extLst>
                </p:cNvPr>
                <p:cNvSpPr>
                  <a:spLocks/>
                </p:cNvSpPr>
                <p:nvPr/>
              </p:nvSpPr>
              <p:spPr bwMode="auto">
                <a:xfrm>
                  <a:off x="4681" y="3426"/>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6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6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5" name="Freeform 1828">
                  <a:extLst>
                    <a:ext uri="{FF2B5EF4-FFF2-40B4-BE49-F238E27FC236}">
                      <a16:creationId xmlns:a16="http://schemas.microsoft.com/office/drawing/2014/main" xmlns="" id="{58DCC6C0-1E12-4327-8581-E333E0A61B20}"/>
                    </a:ext>
                  </a:extLst>
                </p:cNvPr>
                <p:cNvSpPr>
                  <a:spLocks/>
                </p:cNvSpPr>
                <p:nvPr/>
              </p:nvSpPr>
              <p:spPr bwMode="auto">
                <a:xfrm>
                  <a:off x="4681" y="3439"/>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6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6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6" name="Freeform 1829">
                  <a:extLst>
                    <a:ext uri="{FF2B5EF4-FFF2-40B4-BE49-F238E27FC236}">
                      <a16:creationId xmlns:a16="http://schemas.microsoft.com/office/drawing/2014/main" xmlns="" id="{648206A0-299C-4B3B-84F7-611DCC16DD91}"/>
                    </a:ext>
                  </a:extLst>
                </p:cNvPr>
                <p:cNvSpPr>
                  <a:spLocks/>
                </p:cNvSpPr>
                <p:nvPr/>
              </p:nvSpPr>
              <p:spPr bwMode="auto">
                <a:xfrm>
                  <a:off x="4681" y="3439"/>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6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6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7" name="Freeform 1830">
                  <a:extLst>
                    <a:ext uri="{FF2B5EF4-FFF2-40B4-BE49-F238E27FC236}">
                      <a16:creationId xmlns:a16="http://schemas.microsoft.com/office/drawing/2014/main" xmlns="" id="{CD61752D-9D1C-4F7C-9386-990DC52380E9}"/>
                    </a:ext>
                  </a:extLst>
                </p:cNvPr>
                <p:cNvSpPr>
                  <a:spLocks/>
                </p:cNvSpPr>
                <p:nvPr/>
              </p:nvSpPr>
              <p:spPr bwMode="auto">
                <a:xfrm>
                  <a:off x="4681" y="345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8" name="Freeform 1831">
                  <a:extLst>
                    <a:ext uri="{FF2B5EF4-FFF2-40B4-BE49-F238E27FC236}">
                      <a16:creationId xmlns:a16="http://schemas.microsoft.com/office/drawing/2014/main" xmlns="" id="{3BA7C5CF-CFAC-4F60-A926-9F92666C550C}"/>
                    </a:ext>
                  </a:extLst>
                </p:cNvPr>
                <p:cNvSpPr>
                  <a:spLocks/>
                </p:cNvSpPr>
                <p:nvPr/>
              </p:nvSpPr>
              <p:spPr bwMode="auto">
                <a:xfrm>
                  <a:off x="4681" y="345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49" name="Freeform 1832">
                  <a:extLst>
                    <a:ext uri="{FF2B5EF4-FFF2-40B4-BE49-F238E27FC236}">
                      <a16:creationId xmlns:a16="http://schemas.microsoft.com/office/drawing/2014/main" xmlns="" id="{63D77F01-1F2B-4EC6-8CE7-EBBBCB417062}"/>
                    </a:ext>
                  </a:extLst>
                </p:cNvPr>
                <p:cNvSpPr>
                  <a:spLocks/>
                </p:cNvSpPr>
                <p:nvPr/>
              </p:nvSpPr>
              <p:spPr bwMode="auto">
                <a:xfrm>
                  <a:off x="4681" y="3466"/>
                  <a:ext cx="11" cy="7"/>
                </a:xfrm>
                <a:custGeom>
                  <a:avLst/>
                  <a:gdLst>
                    <a:gd name="T0" fmla="*/ 5 w 21"/>
                    <a:gd name="T1" fmla="*/ 0 h 14"/>
                    <a:gd name="T2" fmla="*/ 8 w 21"/>
                    <a:gd name="T3" fmla="*/ 1 h 14"/>
                    <a:gd name="T4" fmla="*/ 9 w 21"/>
                    <a:gd name="T5" fmla="*/ 1 h 14"/>
                    <a:gd name="T6" fmla="*/ 10 w 21"/>
                    <a:gd name="T7" fmla="*/ 2 h 14"/>
                    <a:gd name="T8" fmla="*/ 11 w 21"/>
                    <a:gd name="T9" fmla="*/ 3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3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0" name="Freeform 1833">
                  <a:extLst>
                    <a:ext uri="{FF2B5EF4-FFF2-40B4-BE49-F238E27FC236}">
                      <a16:creationId xmlns:a16="http://schemas.microsoft.com/office/drawing/2014/main" xmlns="" id="{F699747B-887A-476E-BB1F-1E092F566011}"/>
                    </a:ext>
                  </a:extLst>
                </p:cNvPr>
                <p:cNvSpPr>
                  <a:spLocks/>
                </p:cNvSpPr>
                <p:nvPr/>
              </p:nvSpPr>
              <p:spPr bwMode="auto">
                <a:xfrm>
                  <a:off x="4681" y="3466"/>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3 h 14"/>
                    <a:gd name="T12" fmla="*/ 11 w 21"/>
                    <a:gd name="T13" fmla="*/ 3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3 h 14"/>
                    <a:gd name="T32" fmla="*/ 0 w 21"/>
                    <a:gd name="T33" fmla="*/ 3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1" name="Freeform 1834">
                  <a:extLst>
                    <a:ext uri="{FF2B5EF4-FFF2-40B4-BE49-F238E27FC236}">
                      <a16:creationId xmlns:a16="http://schemas.microsoft.com/office/drawing/2014/main" xmlns="" id="{83F16F06-B267-491E-BDF8-E1CF79ED176A}"/>
                    </a:ext>
                  </a:extLst>
                </p:cNvPr>
                <p:cNvSpPr>
                  <a:spLocks/>
                </p:cNvSpPr>
                <p:nvPr/>
              </p:nvSpPr>
              <p:spPr bwMode="auto">
                <a:xfrm>
                  <a:off x="4681" y="3479"/>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5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5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2" name="Freeform 1835">
                  <a:extLst>
                    <a:ext uri="{FF2B5EF4-FFF2-40B4-BE49-F238E27FC236}">
                      <a16:creationId xmlns:a16="http://schemas.microsoft.com/office/drawing/2014/main" xmlns="" id="{ED496C8B-80AC-42B2-B55D-8E54EC3C8EB8}"/>
                    </a:ext>
                  </a:extLst>
                </p:cNvPr>
                <p:cNvSpPr>
                  <a:spLocks/>
                </p:cNvSpPr>
                <p:nvPr/>
              </p:nvSpPr>
              <p:spPr bwMode="auto">
                <a:xfrm>
                  <a:off x="4681" y="3479"/>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5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5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3" name="Freeform 1836">
                  <a:extLst>
                    <a:ext uri="{FF2B5EF4-FFF2-40B4-BE49-F238E27FC236}">
                      <a16:creationId xmlns:a16="http://schemas.microsoft.com/office/drawing/2014/main" xmlns="" id="{86156AE7-8DAE-485E-A756-84101E684049}"/>
                    </a:ext>
                  </a:extLst>
                </p:cNvPr>
                <p:cNvSpPr>
                  <a:spLocks/>
                </p:cNvSpPr>
                <p:nvPr/>
              </p:nvSpPr>
              <p:spPr bwMode="auto">
                <a:xfrm>
                  <a:off x="4681" y="349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6 h 14"/>
                    <a:gd name="T16" fmla="*/ 5 w 21"/>
                    <a:gd name="T17" fmla="*/ 7 h 14"/>
                    <a:gd name="T18" fmla="*/ 3 w 21"/>
                    <a:gd name="T19" fmla="*/ 6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4" name="Freeform 1837">
                  <a:extLst>
                    <a:ext uri="{FF2B5EF4-FFF2-40B4-BE49-F238E27FC236}">
                      <a16:creationId xmlns:a16="http://schemas.microsoft.com/office/drawing/2014/main" xmlns="" id="{1A3FC3C3-7679-43DA-9349-7E449BA196C5}"/>
                    </a:ext>
                  </a:extLst>
                </p:cNvPr>
                <p:cNvSpPr>
                  <a:spLocks/>
                </p:cNvSpPr>
                <p:nvPr/>
              </p:nvSpPr>
              <p:spPr bwMode="auto">
                <a:xfrm>
                  <a:off x="4681" y="349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6 h 14"/>
                    <a:gd name="T20" fmla="*/ 5 w 21"/>
                    <a:gd name="T21" fmla="*/ 7 h 14"/>
                    <a:gd name="T22" fmla="*/ 5 w 21"/>
                    <a:gd name="T23" fmla="*/ 7 h 14"/>
                    <a:gd name="T24" fmla="*/ 3 w 21"/>
                    <a:gd name="T25" fmla="*/ 6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5" name="Freeform 1838">
                  <a:extLst>
                    <a:ext uri="{FF2B5EF4-FFF2-40B4-BE49-F238E27FC236}">
                      <a16:creationId xmlns:a16="http://schemas.microsoft.com/office/drawing/2014/main" xmlns="" id="{181A6ED5-3AA7-4F05-A997-6DD48A6FD18A}"/>
                    </a:ext>
                  </a:extLst>
                </p:cNvPr>
                <p:cNvSpPr>
                  <a:spLocks/>
                </p:cNvSpPr>
                <p:nvPr/>
              </p:nvSpPr>
              <p:spPr bwMode="auto">
                <a:xfrm>
                  <a:off x="4682" y="3505"/>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6" name="Freeform 1839">
                  <a:extLst>
                    <a:ext uri="{FF2B5EF4-FFF2-40B4-BE49-F238E27FC236}">
                      <a16:creationId xmlns:a16="http://schemas.microsoft.com/office/drawing/2014/main" xmlns="" id="{D6D7A0AE-2F63-4D22-BAA6-93CB3ADEE832}"/>
                    </a:ext>
                  </a:extLst>
                </p:cNvPr>
                <p:cNvSpPr>
                  <a:spLocks/>
                </p:cNvSpPr>
                <p:nvPr/>
              </p:nvSpPr>
              <p:spPr bwMode="auto">
                <a:xfrm>
                  <a:off x="4682" y="3505"/>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7" name="Freeform 1840">
                  <a:extLst>
                    <a:ext uri="{FF2B5EF4-FFF2-40B4-BE49-F238E27FC236}">
                      <a16:creationId xmlns:a16="http://schemas.microsoft.com/office/drawing/2014/main" xmlns="" id="{9AD81D48-6207-48E7-8C8A-839CB1F7DC15}"/>
                    </a:ext>
                  </a:extLst>
                </p:cNvPr>
                <p:cNvSpPr>
                  <a:spLocks/>
                </p:cNvSpPr>
                <p:nvPr/>
              </p:nvSpPr>
              <p:spPr bwMode="auto">
                <a:xfrm>
                  <a:off x="4682" y="3518"/>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8" name="Freeform 1841">
                  <a:extLst>
                    <a:ext uri="{FF2B5EF4-FFF2-40B4-BE49-F238E27FC236}">
                      <a16:creationId xmlns:a16="http://schemas.microsoft.com/office/drawing/2014/main" xmlns="" id="{FAA7669C-CE30-4623-AA2F-0C825E5C6B5F}"/>
                    </a:ext>
                  </a:extLst>
                </p:cNvPr>
                <p:cNvSpPr>
                  <a:spLocks/>
                </p:cNvSpPr>
                <p:nvPr/>
              </p:nvSpPr>
              <p:spPr bwMode="auto">
                <a:xfrm>
                  <a:off x="4682" y="3518"/>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59" name="Freeform 1842">
                  <a:extLst>
                    <a:ext uri="{FF2B5EF4-FFF2-40B4-BE49-F238E27FC236}">
                      <a16:creationId xmlns:a16="http://schemas.microsoft.com/office/drawing/2014/main" xmlns="" id="{3CBBCD0A-F4B3-4414-80DA-BAC9CFE19EC5}"/>
                    </a:ext>
                  </a:extLst>
                </p:cNvPr>
                <p:cNvSpPr>
                  <a:spLocks/>
                </p:cNvSpPr>
                <p:nvPr/>
              </p:nvSpPr>
              <p:spPr bwMode="auto">
                <a:xfrm>
                  <a:off x="4682" y="3532"/>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0" name="Freeform 1843">
                  <a:extLst>
                    <a:ext uri="{FF2B5EF4-FFF2-40B4-BE49-F238E27FC236}">
                      <a16:creationId xmlns:a16="http://schemas.microsoft.com/office/drawing/2014/main" xmlns="" id="{1159A2EB-3F6B-4A24-A3C1-0E8C5BF9F023}"/>
                    </a:ext>
                  </a:extLst>
                </p:cNvPr>
                <p:cNvSpPr>
                  <a:spLocks/>
                </p:cNvSpPr>
                <p:nvPr/>
              </p:nvSpPr>
              <p:spPr bwMode="auto">
                <a:xfrm>
                  <a:off x="4682" y="3532"/>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1" name="Freeform 1844">
                  <a:extLst>
                    <a:ext uri="{FF2B5EF4-FFF2-40B4-BE49-F238E27FC236}">
                      <a16:creationId xmlns:a16="http://schemas.microsoft.com/office/drawing/2014/main" xmlns="" id="{4FA655EA-5C62-41D4-8A91-2D6913027A9E}"/>
                    </a:ext>
                  </a:extLst>
                </p:cNvPr>
                <p:cNvSpPr>
                  <a:spLocks/>
                </p:cNvSpPr>
                <p:nvPr/>
              </p:nvSpPr>
              <p:spPr bwMode="auto">
                <a:xfrm>
                  <a:off x="4682" y="3545"/>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8"/>
                      </a:lnTo>
                      <a:lnTo>
                        <a:pt x="21" y="10"/>
                      </a:lnTo>
                      <a:lnTo>
                        <a:pt x="19" y="12"/>
                      </a:lnTo>
                      <a:lnTo>
                        <a:pt x="15" y="13"/>
                      </a:lnTo>
                      <a:lnTo>
                        <a:pt x="11" y="14"/>
                      </a:lnTo>
                      <a:lnTo>
                        <a:pt x="6" y="13"/>
                      </a:lnTo>
                      <a:lnTo>
                        <a:pt x="4" y="12"/>
                      </a:lnTo>
                      <a:lnTo>
                        <a:pt x="1" y="10"/>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2" name="Freeform 1845">
                  <a:extLst>
                    <a:ext uri="{FF2B5EF4-FFF2-40B4-BE49-F238E27FC236}">
                      <a16:creationId xmlns:a16="http://schemas.microsoft.com/office/drawing/2014/main" xmlns="" id="{C2D2B720-F96D-418D-9A23-5947D1D079B8}"/>
                    </a:ext>
                  </a:extLst>
                </p:cNvPr>
                <p:cNvSpPr>
                  <a:spLocks/>
                </p:cNvSpPr>
                <p:nvPr/>
              </p:nvSpPr>
              <p:spPr bwMode="auto">
                <a:xfrm>
                  <a:off x="4682" y="3545"/>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8"/>
                      </a:lnTo>
                      <a:lnTo>
                        <a:pt x="21" y="10"/>
                      </a:lnTo>
                      <a:lnTo>
                        <a:pt x="19" y="12"/>
                      </a:lnTo>
                      <a:lnTo>
                        <a:pt x="15" y="13"/>
                      </a:lnTo>
                      <a:lnTo>
                        <a:pt x="11" y="14"/>
                      </a:lnTo>
                      <a:lnTo>
                        <a:pt x="6" y="13"/>
                      </a:lnTo>
                      <a:lnTo>
                        <a:pt x="4" y="12"/>
                      </a:lnTo>
                      <a:lnTo>
                        <a:pt x="1" y="10"/>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3" name="Freeform 1846">
                  <a:extLst>
                    <a:ext uri="{FF2B5EF4-FFF2-40B4-BE49-F238E27FC236}">
                      <a16:creationId xmlns:a16="http://schemas.microsoft.com/office/drawing/2014/main" xmlns="" id="{D1E6F087-9C35-4F82-BECC-0E1C95754240}"/>
                    </a:ext>
                  </a:extLst>
                </p:cNvPr>
                <p:cNvSpPr>
                  <a:spLocks/>
                </p:cNvSpPr>
                <p:nvPr/>
              </p:nvSpPr>
              <p:spPr bwMode="auto">
                <a:xfrm>
                  <a:off x="4682" y="3558"/>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10"/>
                      </a:lnTo>
                      <a:lnTo>
                        <a:pt x="19" y="12"/>
                      </a:lnTo>
                      <a:lnTo>
                        <a:pt x="15" y="13"/>
                      </a:lnTo>
                      <a:lnTo>
                        <a:pt x="11" y="14"/>
                      </a:lnTo>
                      <a:lnTo>
                        <a:pt x="6" y="13"/>
                      </a:lnTo>
                      <a:lnTo>
                        <a:pt x="4" y="12"/>
                      </a:lnTo>
                      <a:lnTo>
                        <a:pt x="1" y="10"/>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4" name="Freeform 1847">
                  <a:extLst>
                    <a:ext uri="{FF2B5EF4-FFF2-40B4-BE49-F238E27FC236}">
                      <a16:creationId xmlns:a16="http://schemas.microsoft.com/office/drawing/2014/main" xmlns="" id="{B14CB1CF-09A7-46B5-AD2F-4FC35F380837}"/>
                    </a:ext>
                  </a:extLst>
                </p:cNvPr>
                <p:cNvSpPr>
                  <a:spLocks/>
                </p:cNvSpPr>
                <p:nvPr/>
              </p:nvSpPr>
              <p:spPr bwMode="auto">
                <a:xfrm>
                  <a:off x="4682" y="3558"/>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10"/>
                      </a:lnTo>
                      <a:lnTo>
                        <a:pt x="19" y="12"/>
                      </a:lnTo>
                      <a:lnTo>
                        <a:pt x="15" y="13"/>
                      </a:lnTo>
                      <a:lnTo>
                        <a:pt x="11" y="14"/>
                      </a:lnTo>
                      <a:lnTo>
                        <a:pt x="6" y="13"/>
                      </a:lnTo>
                      <a:lnTo>
                        <a:pt x="4" y="12"/>
                      </a:lnTo>
                      <a:lnTo>
                        <a:pt x="1" y="10"/>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5" name="Freeform 1848">
                  <a:extLst>
                    <a:ext uri="{FF2B5EF4-FFF2-40B4-BE49-F238E27FC236}">
                      <a16:creationId xmlns:a16="http://schemas.microsoft.com/office/drawing/2014/main" xmlns="" id="{9AD20A4A-4761-4ADD-B5E6-967075E13892}"/>
                    </a:ext>
                  </a:extLst>
                </p:cNvPr>
                <p:cNvSpPr>
                  <a:spLocks/>
                </p:cNvSpPr>
                <p:nvPr/>
              </p:nvSpPr>
              <p:spPr bwMode="auto">
                <a:xfrm>
                  <a:off x="4682" y="3571"/>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6" name="Freeform 1849">
                  <a:extLst>
                    <a:ext uri="{FF2B5EF4-FFF2-40B4-BE49-F238E27FC236}">
                      <a16:creationId xmlns:a16="http://schemas.microsoft.com/office/drawing/2014/main" xmlns="" id="{3C9D06AC-A97B-4650-A866-3F3CE88697E5}"/>
                    </a:ext>
                  </a:extLst>
                </p:cNvPr>
                <p:cNvSpPr>
                  <a:spLocks/>
                </p:cNvSpPr>
                <p:nvPr/>
              </p:nvSpPr>
              <p:spPr bwMode="auto">
                <a:xfrm>
                  <a:off x="4682" y="3571"/>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7" name="Freeform 1850">
                  <a:extLst>
                    <a:ext uri="{FF2B5EF4-FFF2-40B4-BE49-F238E27FC236}">
                      <a16:creationId xmlns:a16="http://schemas.microsoft.com/office/drawing/2014/main" xmlns="" id="{ABA75E39-4F6A-42F9-ABC5-D169D38E14D2}"/>
                    </a:ext>
                  </a:extLst>
                </p:cNvPr>
                <p:cNvSpPr>
                  <a:spLocks/>
                </p:cNvSpPr>
                <p:nvPr/>
              </p:nvSpPr>
              <p:spPr bwMode="auto">
                <a:xfrm>
                  <a:off x="4682" y="3584"/>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1"/>
                      </a:lnTo>
                      <a:lnTo>
                        <a:pt x="15" y="13"/>
                      </a:lnTo>
                      <a:lnTo>
                        <a:pt x="11" y="14"/>
                      </a:lnTo>
                      <a:lnTo>
                        <a:pt x="6" y="13"/>
                      </a:lnTo>
                      <a:lnTo>
                        <a:pt x="4" y="11"/>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8" name="Freeform 1851">
                  <a:extLst>
                    <a:ext uri="{FF2B5EF4-FFF2-40B4-BE49-F238E27FC236}">
                      <a16:creationId xmlns:a16="http://schemas.microsoft.com/office/drawing/2014/main" xmlns="" id="{1309443F-9D7E-42F9-AA34-9382F2573A8C}"/>
                    </a:ext>
                  </a:extLst>
                </p:cNvPr>
                <p:cNvSpPr>
                  <a:spLocks/>
                </p:cNvSpPr>
                <p:nvPr/>
              </p:nvSpPr>
              <p:spPr bwMode="auto">
                <a:xfrm>
                  <a:off x="4682" y="3584"/>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1"/>
                      </a:lnTo>
                      <a:lnTo>
                        <a:pt x="15" y="13"/>
                      </a:lnTo>
                      <a:lnTo>
                        <a:pt x="11" y="14"/>
                      </a:lnTo>
                      <a:lnTo>
                        <a:pt x="6" y="13"/>
                      </a:lnTo>
                      <a:lnTo>
                        <a:pt x="4" y="11"/>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69" name="Freeform 1852">
                  <a:extLst>
                    <a:ext uri="{FF2B5EF4-FFF2-40B4-BE49-F238E27FC236}">
                      <a16:creationId xmlns:a16="http://schemas.microsoft.com/office/drawing/2014/main" xmlns="" id="{85A03814-EEA1-43E4-B9EC-D51E51F31C7D}"/>
                    </a:ext>
                  </a:extLst>
                </p:cNvPr>
                <p:cNvSpPr>
                  <a:spLocks/>
                </p:cNvSpPr>
                <p:nvPr/>
              </p:nvSpPr>
              <p:spPr bwMode="auto">
                <a:xfrm>
                  <a:off x="4682" y="3597"/>
                  <a:ext cx="11" cy="8"/>
                </a:xfrm>
                <a:custGeom>
                  <a:avLst/>
                  <a:gdLst>
                    <a:gd name="T0" fmla="*/ 6 w 22"/>
                    <a:gd name="T1" fmla="*/ 0 h 16"/>
                    <a:gd name="T2" fmla="*/ 7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7 w 22"/>
                    <a:gd name="T15" fmla="*/ 7 h 16"/>
                    <a:gd name="T16" fmla="*/ 6 w 22"/>
                    <a:gd name="T17" fmla="*/ 8 h 16"/>
                    <a:gd name="T18" fmla="*/ 3 w 22"/>
                    <a:gd name="T19" fmla="*/ 7 h 16"/>
                    <a:gd name="T20" fmla="*/ 2 w 22"/>
                    <a:gd name="T21" fmla="*/ 6 h 16"/>
                    <a:gd name="T22" fmla="*/ 1 w 22"/>
                    <a:gd name="T23" fmla="*/ 5 h 16"/>
                    <a:gd name="T24" fmla="*/ 0 w 22"/>
                    <a:gd name="T25" fmla="*/ 4 h 16"/>
                    <a:gd name="T26" fmla="*/ 1 w 22"/>
                    <a:gd name="T27" fmla="*/ 2 h 16"/>
                    <a:gd name="T28" fmla="*/ 2 w 22"/>
                    <a:gd name="T29" fmla="*/ 1 h 16"/>
                    <a:gd name="T30" fmla="*/ 3 w 22"/>
                    <a:gd name="T31" fmla="*/ 1 h 16"/>
                    <a:gd name="T32" fmla="*/ 6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1" y="0"/>
                      </a:moveTo>
                      <a:lnTo>
                        <a:pt x="15" y="2"/>
                      </a:lnTo>
                      <a:lnTo>
                        <a:pt x="19" y="3"/>
                      </a:lnTo>
                      <a:lnTo>
                        <a:pt x="21" y="5"/>
                      </a:lnTo>
                      <a:lnTo>
                        <a:pt x="22" y="8"/>
                      </a:lnTo>
                      <a:lnTo>
                        <a:pt x="21" y="11"/>
                      </a:lnTo>
                      <a:lnTo>
                        <a:pt x="19" y="13"/>
                      </a:lnTo>
                      <a:lnTo>
                        <a:pt x="15" y="14"/>
                      </a:lnTo>
                      <a:lnTo>
                        <a:pt x="11" y="16"/>
                      </a:lnTo>
                      <a:lnTo>
                        <a:pt x="6" y="14"/>
                      </a:lnTo>
                      <a:lnTo>
                        <a:pt x="4" y="13"/>
                      </a:lnTo>
                      <a:lnTo>
                        <a:pt x="1" y="11"/>
                      </a:lnTo>
                      <a:lnTo>
                        <a:pt x="0" y="8"/>
                      </a:lnTo>
                      <a:lnTo>
                        <a:pt x="1" y="5"/>
                      </a:lnTo>
                      <a:lnTo>
                        <a:pt x="4" y="3"/>
                      </a:lnTo>
                      <a:lnTo>
                        <a:pt x="6" y="2"/>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0" name="Freeform 1853">
                  <a:extLst>
                    <a:ext uri="{FF2B5EF4-FFF2-40B4-BE49-F238E27FC236}">
                      <a16:creationId xmlns:a16="http://schemas.microsoft.com/office/drawing/2014/main" xmlns="" id="{68986692-0FED-43B3-8730-C2E399EDDABE}"/>
                    </a:ext>
                  </a:extLst>
                </p:cNvPr>
                <p:cNvSpPr>
                  <a:spLocks/>
                </p:cNvSpPr>
                <p:nvPr/>
              </p:nvSpPr>
              <p:spPr bwMode="auto">
                <a:xfrm>
                  <a:off x="4682" y="3597"/>
                  <a:ext cx="11" cy="8"/>
                </a:xfrm>
                <a:custGeom>
                  <a:avLst/>
                  <a:gdLst>
                    <a:gd name="T0" fmla="*/ 6 w 22"/>
                    <a:gd name="T1" fmla="*/ 0 h 16"/>
                    <a:gd name="T2" fmla="*/ 6 w 22"/>
                    <a:gd name="T3" fmla="*/ 0 h 16"/>
                    <a:gd name="T4" fmla="*/ 7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7 w 22"/>
                    <a:gd name="T19" fmla="*/ 7 h 16"/>
                    <a:gd name="T20" fmla="*/ 6 w 22"/>
                    <a:gd name="T21" fmla="*/ 8 h 16"/>
                    <a:gd name="T22" fmla="*/ 6 w 22"/>
                    <a:gd name="T23" fmla="*/ 8 h 16"/>
                    <a:gd name="T24" fmla="*/ 3 w 22"/>
                    <a:gd name="T25" fmla="*/ 7 h 16"/>
                    <a:gd name="T26" fmla="*/ 2 w 22"/>
                    <a:gd name="T27" fmla="*/ 6 h 16"/>
                    <a:gd name="T28" fmla="*/ 1 w 22"/>
                    <a:gd name="T29" fmla="*/ 5 h 16"/>
                    <a:gd name="T30" fmla="*/ 0 w 22"/>
                    <a:gd name="T31" fmla="*/ 4 h 16"/>
                    <a:gd name="T32" fmla="*/ 0 w 22"/>
                    <a:gd name="T33" fmla="*/ 4 h 16"/>
                    <a:gd name="T34" fmla="*/ 1 w 22"/>
                    <a:gd name="T35" fmla="*/ 2 h 16"/>
                    <a:gd name="T36" fmla="*/ 2 w 22"/>
                    <a:gd name="T37" fmla="*/ 1 h 16"/>
                    <a:gd name="T38" fmla="*/ 3 w 22"/>
                    <a:gd name="T39" fmla="*/ 1 h 16"/>
                    <a:gd name="T40" fmla="*/ 6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1" y="0"/>
                      </a:moveTo>
                      <a:lnTo>
                        <a:pt x="11" y="0"/>
                      </a:lnTo>
                      <a:lnTo>
                        <a:pt x="15" y="2"/>
                      </a:lnTo>
                      <a:lnTo>
                        <a:pt x="19" y="3"/>
                      </a:lnTo>
                      <a:lnTo>
                        <a:pt x="21" y="5"/>
                      </a:lnTo>
                      <a:lnTo>
                        <a:pt x="22" y="8"/>
                      </a:lnTo>
                      <a:lnTo>
                        <a:pt x="21" y="11"/>
                      </a:lnTo>
                      <a:lnTo>
                        <a:pt x="19" y="13"/>
                      </a:lnTo>
                      <a:lnTo>
                        <a:pt x="15" y="14"/>
                      </a:lnTo>
                      <a:lnTo>
                        <a:pt x="11" y="16"/>
                      </a:lnTo>
                      <a:lnTo>
                        <a:pt x="6" y="14"/>
                      </a:lnTo>
                      <a:lnTo>
                        <a:pt x="4" y="13"/>
                      </a:lnTo>
                      <a:lnTo>
                        <a:pt x="1" y="11"/>
                      </a:lnTo>
                      <a:lnTo>
                        <a:pt x="0" y="8"/>
                      </a:lnTo>
                      <a:lnTo>
                        <a:pt x="1" y="5"/>
                      </a:lnTo>
                      <a:lnTo>
                        <a:pt x="4" y="3"/>
                      </a:lnTo>
                      <a:lnTo>
                        <a:pt x="6" y="2"/>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1" name="Freeform 1854">
                  <a:extLst>
                    <a:ext uri="{FF2B5EF4-FFF2-40B4-BE49-F238E27FC236}">
                      <a16:creationId xmlns:a16="http://schemas.microsoft.com/office/drawing/2014/main" xmlns="" id="{8383C04D-DCBB-462B-A534-252B458B2B74}"/>
                    </a:ext>
                  </a:extLst>
                </p:cNvPr>
                <p:cNvSpPr>
                  <a:spLocks/>
                </p:cNvSpPr>
                <p:nvPr/>
              </p:nvSpPr>
              <p:spPr bwMode="auto">
                <a:xfrm>
                  <a:off x="4682" y="3611"/>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3"/>
                      </a:lnTo>
                      <a:lnTo>
                        <a:pt x="21" y="5"/>
                      </a:lnTo>
                      <a:lnTo>
                        <a:pt x="22" y="8"/>
                      </a:lnTo>
                      <a:lnTo>
                        <a:pt x="21" y="11"/>
                      </a:lnTo>
                      <a:lnTo>
                        <a:pt x="19" y="13"/>
                      </a:lnTo>
                      <a:lnTo>
                        <a:pt x="15" y="14"/>
                      </a:lnTo>
                      <a:lnTo>
                        <a:pt x="11" y="15"/>
                      </a:lnTo>
                      <a:lnTo>
                        <a:pt x="6" y="14"/>
                      </a:lnTo>
                      <a:lnTo>
                        <a:pt x="4" y="13"/>
                      </a:lnTo>
                      <a:lnTo>
                        <a:pt x="1" y="11"/>
                      </a:lnTo>
                      <a:lnTo>
                        <a:pt x="0" y="8"/>
                      </a:lnTo>
                      <a:lnTo>
                        <a:pt x="1" y="5"/>
                      </a:lnTo>
                      <a:lnTo>
                        <a:pt x="4" y="3"/>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2" name="Freeform 1855">
                  <a:extLst>
                    <a:ext uri="{FF2B5EF4-FFF2-40B4-BE49-F238E27FC236}">
                      <a16:creationId xmlns:a16="http://schemas.microsoft.com/office/drawing/2014/main" xmlns="" id="{43608AEA-92F7-43D4-87A4-C873AFA1DC74}"/>
                    </a:ext>
                  </a:extLst>
                </p:cNvPr>
                <p:cNvSpPr>
                  <a:spLocks/>
                </p:cNvSpPr>
                <p:nvPr/>
              </p:nvSpPr>
              <p:spPr bwMode="auto">
                <a:xfrm>
                  <a:off x="4682" y="3611"/>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3"/>
                      </a:lnTo>
                      <a:lnTo>
                        <a:pt x="21" y="5"/>
                      </a:lnTo>
                      <a:lnTo>
                        <a:pt x="22" y="8"/>
                      </a:lnTo>
                      <a:lnTo>
                        <a:pt x="21" y="11"/>
                      </a:lnTo>
                      <a:lnTo>
                        <a:pt x="19" y="13"/>
                      </a:lnTo>
                      <a:lnTo>
                        <a:pt x="15" y="14"/>
                      </a:lnTo>
                      <a:lnTo>
                        <a:pt x="11" y="15"/>
                      </a:lnTo>
                      <a:lnTo>
                        <a:pt x="6" y="14"/>
                      </a:lnTo>
                      <a:lnTo>
                        <a:pt x="4" y="13"/>
                      </a:lnTo>
                      <a:lnTo>
                        <a:pt x="1" y="11"/>
                      </a:lnTo>
                      <a:lnTo>
                        <a:pt x="0" y="8"/>
                      </a:lnTo>
                      <a:lnTo>
                        <a:pt x="1" y="5"/>
                      </a:lnTo>
                      <a:lnTo>
                        <a:pt x="4" y="3"/>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3" name="Freeform 1856">
                  <a:extLst>
                    <a:ext uri="{FF2B5EF4-FFF2-40B4-BE49-F238E27FC236}">
                      <a16:creationId xmlns:a16="http://schemas.microsoft.com/office/drawing/2014/main" xmlns="" id="{ED4255DD-9D8D-4164-95D3-D3A7F9B96402}"/>
                    </a:ext>
                  </a:extLst>
                </p:cNvPr>
                <p:cNvSpPr>
                  <a:spLocks/>
                </p:cNvSpPr>
                <p:nvPr/>
              </p:nvSpPr>
              <p:spPr bwMode="auto">
                <a:xfrm>
                  <a:off x="4682" y="3624"/>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8"/>
                      </a:lnTo>
                      <a:lnTo>
                        <a:pt x="21" y="10"/>
                      </a:lnTo>
                      <a:lnTo>
                        <a:pt x="19" y="12"/>
                      </a:lnTo>
                      <a:lnTo>
                        <a:pt x="15" y="13"/>
                      </a:lnTo>
                      <a:lnTo>
                        <a:pt x="11" y="14"/>
                      </a:lnTo>
                      <a:lnTo>
                        <a:pt x="6" y="13"/>
                      </a:lnTo>
                      <a:lnTo>
                        <a:pt x="4" y="12"/>
                      </a:lnTo>
                      <a:lnTo>
                        <a:pt x="1" y="10"/>
                      </a:lnTo>
                      <a:lnTo>
                        <a:pt x="0" y="8"/>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4" name="Freeform 1857">
                  <a:extLst>
                    <a:ext uri="{FF2B5EF4-FFF2-40B4-BE49-F238E27FC236}">
                      <a16:creationId xmlns:a16="http://schemas.microsoft.com/office/drawing/2014/main" xmlns="" id="{334E3BBE-AE3F-4604-9813-4D81D06DCFD5}"/>
                    </a:ext>
                  </a:extLst>
                </p:cNvPr>
                <p:cNvSpPr>
                  <a:spLocks/>
                </p:cNvSpPr>
                <p:nvPr/>
              </p:nvSpPr>
              <p:spPr bwMode="auto">
                <a:xfrm>
                  <a:off x="4682" y="3624"/>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8"/>
                      </a:lnTo>
                      <a:lnTo>
                        <a:pt x="21" y="10"/>
                      </a:lnTo>
                      <a:lnTo>
                        <a:pt x="19" y="12"/>
                      </a:lnTo>
                      <a:lnTo>
                        <a:pt x="15" y="13"/>
                      </a:lnTo>
                      <a:lnTo>
                        <a:pt x="11" y="14"/>
                      </a:lnTo>
                      <a:lnTo>
                        <a:pt x="6" y="13"/>
                      </a:lnTo>
                      <a:lnTo>
                        <a:pt x="4" y="12"/>
                      </a:lnTo>
                      <a:lnTo>
                        <a:pt x="1" y="10"/>
                      </a:lnTo>
                      <a:lnTo>
                        <a:pt x="0" y="8"/>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5" name="Freeform 1858">
                  <a:extLst>
                    <a:ext uri="{FF2B5EF4-FFF2-40B4-BE49-F238E27FC236}">
                      <a16:creationId xmlns:a16="http://schemas.microsoft.com/office/drawing/2014/main" xmlns="" id="{40E7C4A4-E995-47C0-A0C2-3CA5C54FECDB}"/>
                    </a:ext>
                  </a:extLst>
                </p:cNvPr>
                <p:cNvSpPr>
                  <a:spLocks/>
                </p:cNvSpPr>
                <p:nvPr/>
              </p:nvSpPr>
              <p:spPr bwMode="auto">
                <a:xfrm>
                  <a:off x="4682" y="3638"/>
                  <a:ext cx="11" cy="7"/>
                </a:xfrm>
                <a:custGeom>
                  <a:avLst/>
                  <a:gdLst>
                    <a:gd name="T0" fmla="*/ 6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6" name="Freeform 1859">
                  <a:extLst>
                    <a:ext uri="{FF2B5EF4-FFF2-40B4-BE49-F238E27FC236}">
                      <a16:creationId xmlns:a16="http://schemas.microsoft.com/office/drawing/2014/main" xmlns="" id="{F765A031-B8B8-4D17-8C70-1325655175AF}"/>
                    </a:ext>
                  </a:extLst>
                </p:cNvPr>
                <p:cNvSpPr>
                  <a:spLocks/>
                </p:cNvSpPr>
                <p:nvPr/>
              </p:nvSpPr>
              <p:spPr bwMode="auto">
                <a:xfrm>
                  <a:off x="4682" y="3638"/>
                  <a:ext cx="11" cy="7"/>
                </a:xfrm>
                <a:custGeom>
                  <a:avLst/>
                  <a:gdLst>
                    <a:gd name="T0" fmla="*/ 6 w 22"/>
                    <a:gd name="T1" fmla="*/ 0 h 14"/>
                    <a:gd name="T2" fmla="*/ 6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5"/>
                      </a:lnTo>
                      <a:lnTo>
                        <a:pt x="22" y="7"/>
                      </a:lnTo>
                      <a:lnTo>
                        <a:pt x="21" y="10"/>
                      </a:lnTo>
                      <a:lnTo>
                        <a:pt x="19" y="12"/>
                      </a:lnTo>
                      <a:lnTo>
                        <a:pt x="15" y="13"/>
                      </a:lnTo>
                      <a:lnTo>
                        <a:pt x="11" y="14"/>
                      </a:lnTo>
                      <a:lnTo>
                        <a:pt x="6" y="13"/>
                      </a:lnTo>
                      <a:lnTo>
                        <a:pt x="4" y="12"/>
                      </a:lnTo>
                      <a:lnTo>
                        <a:pt x="1" y="10"/>
                      </a:lnTo>
                      <a:lnTo>
                        <a:pt x="0" y="7"/>
                      </a:lnTo>
                      <a:lnTo>
                        <a:pt x="1" y="5"/>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7" name="Freeform 1860">
                  <a:extLst>
                    <a:ext uri="{FF2B5EF4-FFF2-40B4-BE49-F238E27FC236}">
                      <a16:creationId xmlns:a16="http://schemas.microsoft.com/office/drawing/2014/main" xmlns="" id="{7165BB9C-52A2-4301-9893-83766E5314CD}"/>
                    </a:ext>
                  </a:extLst>
                </p:cNvPr>
                <p:cNvSpPr>
                  <a:spLocks/>
                </p:cNvSpPr>
                <p:nvPr/>
              </p:nvSpPr>
              <p:spPr bwMode="auto">
                <a:xfrm>
                  <a:off x="4682" y="3651"/>
                  <a:ext cx="11" cy="7"/>
                </a:xfrm>
                <a:custGeom>
                  <a:avLst/>
                  <a:gdLst>
                    <a:gd name="T0" fmla="*/ 6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8" name="Freeform 1861">
                  <a:extLst>
                    <a:ext uri="{FF2B5EF4-FFF2-40B4-BE49-F238E27FC236}">
                      <a16:creationId xmlns:a16="http://schemas.microsoft.com/office/drawing/2014/main" xmlns="" id="{B5A0A64E-35CF-42C3-A2F9-F97C5D575AA0}"/>
                    </a:ext>
                  </a:extLst>
                </p:cNvPr>
                <p:cNvSpPr>
                  <a:spLocks/>
                </p:cNvSpPr>
                <p:nvPr/>
              </p:nvSpPr>
              <p:spPr bwMode="auto">
                <a:xfrm>
                  <a:off x="4682" y="3651"/>
                  <a:ext cx="11" cy="7"/>
                </a:xfrm>
                <a:custGeom>
                  <a:avLst/>
                  <a:gdLst>
                    <a:gd name="T0" fmla="*/ 6 w 22"/>
                    <a:gd name="T1" fmla="*/ 0 h 15"/>
                    <a:gd name="T2" fmla="*/ 6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79" name="Freeform 1862">
                  <a:extLst>
                    <a:ext uri="{FF2B5EF4-FFF2-40B4-BE49-F238E27FC236}">
                      <a16:creationId xmlns:a16="http://schemas.microsoft.com/office/drawing/2014/main" xmlns="" id="{2A0630FA-DEF0-42D2-A9C5-FA3207AAB75A}"/>
                    </a:ext>
                  </a:extLst>
                </p:cNvPr>
                <p:cNvSpPr>
                  <a:spLocks/>
                </p:cNvSpPr>
                <p:nvPr/>
              </p:nvSpPr>
              <p:spPr bwMode="auto">
                <a:xfrm>
                  <a:off x="4701" y="3417"/>
                  <a:ext cx="52" cy="282"/>
                </a:xfrm>
                <a:custGeom>
                  <a:avLst/>
                  <a:gdLst>
                    <a:gd name="T0" fmla="*/ 7 w 103"/>
                    <a:gd name="T1" fmla="*/ 0 h 564"/>
                    <a:gd name="T2" fmla="*/ 45 w 103"/>
                    <a:gd name="T3" fmla="*/ 0 h 564"/>
                    <a:gd name="T4" fmla="*/ 48 w 103"/>
                    <a:gd name="T5" fmla="*/ 1 h 564"/>
                    <a:gd name="T6" fmla="*/ 50 w 103"/>
                    <a:gd name="T7" fmla="*/ 2 h 564"/>
                    <a:gd name="T8" fmla="*/ 51 w 103"/>
                    <a:gd name="T9" fmla="*/ 5 h 564"/>
                    <a:gd name="T10" fmla="*/ 52 w 103"/>
                    <a:gd name="T11" fmla="*/ 9 h 564"/>
                    <a:gd name="T12" fmla="*/ 52 w 103"/>
                    <a:gd name="T13" fmla="*/ 274 h 564"/>
                    <a:gd name="T14" fmla="*/ 51 w 103"/>
                    <a:gd name="T15" fmla="*/ 277 h 564"/>
                    <a:gd name="T16" fmla="*/ 50 w 103"/>
                    <a:gd name="T17" fmla="*/ 280 h 564"/>
                    <a:gd name="T18" fmla="*/ 48 w 103"/>
                    <a:gd name="T19" fmla="*/ 282 h 564"/>
                    <a:gd name="T20" fmla="*/ 45 w 103"/>
                    <a:gd name="T21" fmla="*/ 282 h 564"/>
                    <a:gd name="T22" fmla="*/ 7 w 103"/>
                    <a:gd name="T23" fmla="*/ 282 h 564"/>
                    <a:gd name="T24" fmla="*/ 4 w 103"/>
                    <a:gd name="T25" fmla="*/ 282 h 564"/>
                    <a:gd name="T26" fmla="*/ 2 w 103"/>
                    <a:gd name="T27" fmla="*/ 280 h 564"/>
                    <a:gd name="T28" fmla="*/ 1 w 103"/>
                    <a:gd name="T29" fmla="*/ 277 h 564"/>
                    <a:gd name="T30" fmla="*/ 0 w 103"/>
                    <a:gd name="T31" fmla="*/ 274 h 564"/>
                    <a:gd name="T32" fmla="*/ 0 w 103"/>
                    <a:gd name="T33" fmla="*/ 9 h 564"/>
                    <a:gd name="T34" fmla="*/ 1 w 103"/>
                    <a:gd name="T35" fmla="*/ 5 h 564"/>
                    <a:gd name="T36" fmla="*/ 2 w 103"/>
                    <a:gd name="T37" fmla="*/ 2 h 564"/>
                    <a:gd name="T38" fmla="*/ 4 w 103"/>
                    <a:gd name="T39" fmla="*/ 1 h 564"/>
                    <a:gd name="T40" fmla="*/ 7 w 103"/>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564"/>
                    <a:gd name="T65" fmla="*/ 103 w 103"/>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564">
                      <a:moveTo>
                        <a:pt x="13" y="0"/>
                      </a:moveTo>
                      <a:lnTo>
                        <a:pt x="90" y="0"/>
                      </a:lnTo>
                      <a:lnTo>
                        <a:pt x="95" y="1"/>
                      </a:lnTo>
                      <a:lnTo>
                        <a:pt x="100" y="5"/>
                      </a:lnTo>
                      <a:lnTo>
                        <a:pt x="102" y="10"/>
                      </a:lnTo>
                      <a:lnTo>
                        <a:pt x="103" y="17"/>
                      </a:lnTo>
                      <a:lnTo>
                        <a:pt x="103" y="547"/>
                      </a:lnTo>
                      <a:lnTo>
                        <a:pt x="102" y="553"/>
                      </a:lnTo>
                      <a:lnTo>
                        <a:pt x="100" y="559"/>
                      </a:lnTo>
                      <a:lnTo>
                        <a:pt x="95" y="563"/>
                      </a:lnTo>
                      <a:lnTo>
                        <a:pt x="90" y="564"/>
                      </a:lnTo>
                      <a:lnTo>
                        <a:pt x="13" y="564"/>
                      </a:lnTo>
                      <a:lnTo>
                        <a:pt x="8" y="563"/>
                      </a:lnTo>
                      <a:lnTo>
                        <a:pt x="3" y="559"/>
                      </a:lnTo>
                      <a:lnTo>
                        <a:pt x="1" y="553"/>
                      </a:lnTo>
                      <a:lnTo>
                        <a:pt x="0" y="547"/>
                      </a:lnTo>
                      <a:lnTo>
                        <a:pt x="0" y="17"/>
                      </a:lnTo>
                      <a:lnTo>
                        <a:pt x="1" y="10"/>
                      </a:lnTo>
                      <a:lnTo>
                        <a:pt x="3" y="5"/>
                      </a:lnTo>
                      <a:lnTo>
                        <a:pt x="8"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0" name="Freeform 1863">
                  <a:extLst>
                    <a:ext uri="{FF2B5EF4-FFF2-40B4-BE49-F238E27FC236}">
                      <a16:creationId xmlns:a16="http://schemas.microsoft.com/office/drawing/2014/main" xmlns="" id="{117E3419-3F71-4177-93F4-DE6F15C8B446}"/>
                    </a:ext>
                  </a:extLst>
                </p:cNvPr>
                <p:cNvSpPr>
                  <a:spLocks/>
                </p:cNvSpPr>
                <p:nvPr/>
              </p:nvSpPr>
              <p:spPr bwMode="auto">
                <a:xfrm>
                  <a:off x="4701" y="3417"/>
                  <a:ext cx="52" cy="282"/>
                </a:xfrm>
                <a:custGeom>
                  <a:avLst/>
                  <a:gdLst>
                    <a:gd name="T0" fmla="*/ 7 w 103"/>
                    <a:gd name="T1" fmla="*/ 0 h 564"/>
                    <a:gd name="T2" fmla="*/ 45 w 103"/>
                    <a:gd name="T3" fmla="*/ 0 h 564"/>
                    <a:gd name="T4" fmla="*/ 45 w 103"/>
                    <a:gd name="T5" fmla="*/ 0 h 564"/>
                    <a:gd name="T6" fmla="*/ 48 w 103"/>
                    <a:gd name="T7" fmla="*/ 1 h 564"/>
                    <a:gd name="T8" fmla="*/ 50 w 103"/>
                    <a:gd name="T9" fmla="*/ 2 h 564"/>
                    <a:gd name="T10" fmla="*/ 51 w 103"/>
                    <a:gd name="T11" fmla="*/ 5 h 564"/>
                    <a:gd name="T12" fmla="*/ 52 w 103"/>
                    <a:gd name="T13" fmla="*/ 9 h 564"/>
                    <a:gd name="T14" fmla="*/ 52 w 103"/>
                    <a:gd name="T15" fmla="*/ 274 h 564"/>
                    <a:gd name="T16" fmla="*/ 52 w 103"/>
                    <a:gd name="T17" fmla="*/ 274 h 564"/>
                    <a:gd name="T18" fmla="*/ 51 w 103"/>
                    <a:gd name="T19" fmla="*/ 277 h 564"/>
                    <a:gd name="T20" fmla="*/ 50 w 103"/>
                    <a:gd name="T21" fmla="*/ 280 h 564"/>
                    <a:gd name="T22" fmla="*/ 48 w 103"/>
                    <a:gd name="T23" fmla="*/ 282 h 564"/>
                    <a:gd name="T24" fmla="*/ 45 w 103"/>
                    <a:gd name="T25" fmla="*/ 282 h 564"/>
                    <a:gd name="T26" fmla="*/ 7 w 103"/>
                    <a:gd name="T27" fmla="*/ 282 h 564"/>
                    <a:gd name="T28" fmla="*/ 7 w 103"/>
                    <a:gd name="T29" fmla="*/ 282 h 564"/>
                    <a:gd name="T30" fmla="*/ 4 w 103"/>
                    <a:gd name="T31" fmla="*/ 282 h 564"/>
                    <a:gd name="T32" fmla="*/ 2 w 103"/>
                    <a:gd name="T33" fmla="*/ 280 h 564"/>
                    <a:gd name="T34" fmla="*/ 1 w 103"/>
                    <a:gd name="T35" fmla="*/ 277 h 564"/>
                    <a:gd name="T36" fmla="*/ 0 w 103"/>
                    <a:gd name="T37" fmla="*/ 274 h 564"/>
                    <a:gd name="T38" fmla="*/ 0 w 103"/>
                    <a:gd name="T39" fmla="*/ 9 h 564"/>
                    <a:gd name="T40" fmla="*/ 0 w 103"/>
                    <a:gd name="T41" fmla="*/ 9 h 564"/>
                    <a:gd name="T42" fmla="*/ 1 w 103"/>
                    <a:gd name="T43" fmla="*/ 5 h 564"/>
                    <a:gd name="T44" fmla="*/ 2 w 103"/>
                    <a:gd name="T45" fmla="*/ 2 h 564"/>
                    <a:gd name="T46" fmla="*/ 4 w 103"/>
                    <a:gd name="T47" fmla="*/ 1 h 564"/>
                    <a:gd name="T48" fmla="*/ 7 w 103"/>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64"/>
                    <a:gd name="T77" fmla="*/ 103 w 103"/>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64">
                      <a:moveTo>
                        <a:pt x="13" y="0"/>
                      </a:moveTo>
                      <a:lnTo>
                        <a:pt x="90" y="0"/>
                      </a:lnTo>
                      <a:lnTo>
                        <a:pt x="95" y="1"/>
                      </a:lnTo>
                      <a:lnTo>
                        <a:pt x="100" y="5"/>
                      </a:lnTo>
                      <a:lnTo>
                        <a:pt x="102" y="10"/>
                      </a:lnTo>
                      <a:lnTo>
                        <a:pt x="103" y="17"/>
                      </a:lnTo>
                      <a:lnTo>
                        <a:pt x="103" y="547"/>
                      </a:lnTo>
                      <a:lnTo>
                        <a:pt x="102" y="553"/>
                      </a:lnTo>
                      <a:lnTo>
                        <a:pt x="100" y="559"/>
                      </a:lnTo>
                      <a:lnTo>
                        <a:pt x="95" y="563"/>
                      </a:lnTo>
                      <a:lnTo>
                        <a:pt x="90" y="564"/>
                      </a:lnTo>
                      <a:lnTo>
                        <a:pt x="13" y="564"/>
                      </a:lnTo>
                      <a:lnTo>
                        <a:pt x="8" y="563"/>
                      </a:lnTo>
                      <a:lnTo>
                        <a:pt x="3" y="559"/>
                      </a:lnTo>
                      <a:lnTo>
                        <a:pt x="1" y="553"/>
                      </a:lnTo>
                      <a:lnTo>
                        <a:pt x="0" y="547"/>
                      </a:lnTo>
                      <a:lnTo>
                        <a:pt x="0" y="17"/>
                      </a:lnTo>
                      <a:lnTo>
                        <a:pt x="1" y="10"/>
                      </a:lnTo>
                      <a:lnTo>
                        <a:pt x="3" y="5"/>
                      </a:lnTo>
                      <a:lnTo>
                        <a:pt x="8"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1" name="Rectangle 1864">
                  <a:extLst>
                    <a:ext uri="{FF2B5EF4-FFF2-40B4-BE49-F238E27FC236}">
                      <a16:creationId xmlns:a16="http://schemas.microsoft.com/office/drawing/2014/main" xmlns="" id="{BF4B66FF-A3B6-4EFE-81EF-0CA0B7E4D3C5}"/>
                    </a:ext>
                  </a:extLst>
                </p:cNvPr>
                <p:cNvSpPr>
                  <a:spLocks noChangeArrowheads="1"/>
                </p:cNvSpPr>
                <p:nvPr/>
              </p:nvSpPr>
              <p:spPr bwMode="auto">
                <a:xfrm>
                  <a:off x="4701"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2" name="Rectangle 1865">
                  <a:extLst>
                    <a:ext uri="{FF2B5EF4-FFF2-40B4-BE49-F238E27FC236}">
                      <a16:creationId xmlns:a16="http://schemas.microsoft.com/office/drawing/2014/main" xmlns="" id="{2030D4DA-B342-403A-A7BA-67D73E5CBC40}"/>
                    </a:ext>
                  </a:extLst>
                </p:cNvPr>
                <p:cNvSpPr>
                  <a:spLocks noChangeArrowheads="1"/>
                </p:cNvSpPr>
                <p:nvPr/>
              </p:nvSpPr>
              <p:spPr bwMode="auto">
                <a:xfrm>
                  <a:off x="4701"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3" name="Freeform 1866">
                  <a:extLst>
                    <a:ext uri="{FF2B5EF4-FFF2-40B4-BE49-F238E27FC236}">
                      <a16:creationId xmlns:a16="http://schemas.microsoft.com/office/drawing/2014/main" xmlns="" id="{577CA609-8AB1-4A8C-B018-6E65FA819A51}"/>
                    </a:ext>
                  </a:extLst>
                </p:cNvPr>
                <p:cNvSpPr>
                  <a:spLocks/>
                </p:cNvSpPr>
                <p:nvPr/>
              </p:nvSpPr>
              <p:spPr bwMode="auto">
                <a:xfrm>
                  <a:off x="4704" y="342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4" name="Freeform 1867">
                  <a:extLst>
                    <a:ext uri="{FF2B5EF4-FFF2-40B4-BE49-F238E27FC236}">
                      <a16:creationId xmlns:a16="http://schemas.microsoft.com/office/drawing/2014/main" xmlns="" id="{ECB31FA0-2019-4B7B-9984-A563BEC88B30}"/>
                    </a:ext>
                  </a:extLst>
                </p:cNvPr>
                <p:cNvSpPr>
                  <a:spLocks/>
                </p:cNvSpPr>
                <p:nvPr/>
              </p:nvSpPr>
              <p:spPr bwMode="auto">
                <a:xfrm>
                  <a:off x="4704" y="342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5" name="Freeform 1868">
                  <a:extLst>
                    <a:ext uri="{FF2B5EF4-FFF2-40B4-BE49-F238E27FC236}">
                      <a16:creationId xmlns:a16="http://schemas.microsoft.com/office/drawing/2014/main" xmlns="" id="{7747C81D-7610-4092-B8A4-4F6852FF59F0}"/>
                    </a:ext>
                  </a:extLst>
                </p:cNvPr>
                <p:cNvSpPr>
                  <a:spLocks/>
                </p:cNvSpPr>
                <p:nvPr/>
              </p:nvSpPr>
              <p:spPr bwMode="auto">
                <a:xfrm>
                  <a:off x="4704" y="3435"/>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6" name="Freeform 1869">
                  <a:extLst>
                    <a:ext uri="{FF2B5EF4-FFF2-40B4-BE49-F238E27FC236}">
                      <a16:creationId xmlns:a16="http://schemas.microsoft.com/office/drawing/2014/main" xmlns="" id="{0BC79A53-E3C9-4C13-A375-B3AB7D9D6798}"/>
                    </a:ext>
                  </a:extLst>
                </p:cNvPr>
                <p:cNvSpPr>
                  <a:spLocks/>
                </p:cNvSpPr>
                <p:nvPr/>
              </p:nvSpPr>
              <p:spPr bwMode="auto">
                <a:xfrm>
                  <a:off x="4704" y="3435"/>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7" name="Freeform 1870">
                  <a:extLst>
                    <a:ext uri="{FF2B5EF4-FFF2-40B4-BE49-F238E27FC236}">
                      <a16:creationId xmlns:a16="http://schemas.microsoft.com/office/drawing/2014/main" xmlns="" id="{E7623AA0-F1F0-41F3-8602-8786D3D99142}"/>
                    </a:ext>
                  </a:extLst>
                </p:cNvPr>
                <p:cNvSpPr>
                  <a:spLocks/>
                </p:cNvSpPr>
                <p:nvPr/>
              </p:nvSpPr>
              <p:spPr bwMode="auto">
                <a:xfrm>
                  <a:off x="4704" y="344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8" name="Freeform 1871">
                  <a:extLst>
                    <a:ext uri="{FF2B5EF4-FFF2-40B4-BE49-F238E27FC236}">
                      <a16:creationId xmlns:a16="http://schemas.microsoft.com/office/drawing/2014/main" xmlns="" id="{083A1FCF-D3ED-445B-BBD7-C1C1C1B3E9A4}"/>
                    </a:ext>
                  </a:extLst>
                </p:cNvPr>
                <p:cNvSpPr>
                  <a:spLocks/>
                </p:cNvSpPr>
                <p:nvPr/>
              </p:nvSpPr>
              <p:spPr bwMode="auto">
                <a:xfrm>
                  <a:off x="4704" y="344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89" name="Freeform 1872">
                  <a:extLst>
                    <a:ext uri="{FF2B5EF4-FFF2-40B4-BE49-F238E27FC236}">
                      <a16:creationId xmlns:a16="http://schemas.microsoft.com/office/drawing/2014/main" xmlns="" id="{55D2360A-B4F2-4EF5-A12D-6E629B1E6734}"/>
                    </a:ext>
                  </a:extLst>
                </p:cNvPr>
                <p:cNvSpPr>
                  <a:spLocks/>
                </p:cNvSpPr>
                <p:nvPr/>
              </p:nvSpPr>
              <p:spPr bwMode="auto">
                <a:xfrm>
                  <a:off x="4704" y="345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0" name="Freeform 1873">
                  <a:extLst>
                    <a:ext uri="{FF2B5EF4-FFF2-40B4-BE49-F238E27FC236}">
                      <a16:creationId xmlns:a16="http://schemas.microsoft.com/office/drawing/2014/main" xmlns="" id="{8F08CD90-5631-4853-BB84-41363A2DDBE1}"/>
                    </a:ext>
                  </a:extLst>
                </p:cNvPr>
                <p:cNvSpPr>
                  <a:spLocks/>
                </p:cNvSpPr>
                <p:nvPr/>
              </p:nvSpPr>
              <p:spPr bwMode="auto">
                <a:xfrm>
                  <a:off x="4704" y="345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1" name="Freeform 1874">
                  <a:extLst>
                    <a:ext uri="{FF2B5EF4-FFF2-40B4-BE49-F238E27FC236}">
                      <a16:creationId xmlns:a16="http://schemas.microsoft.com/office/drawing/2014/main" xmlns="" id="{95484E63-1CAB-4711-AFCA-64EA8B0A318C}"/>
                    </a:ext>
                  </a:extLst>
                </p:cNvPr>
                <p:cNvSpPr>
                  <a:spLocks/>
                </p:cNvSpPr>
                <p:nvPr/>
              </p:nvSpPr>
              <p:spPr bwMode="auto">
                <a:xfrm>
                  <a:off x="4704" y="3465"/>
                  <a:ext cx="6" cy="6"/>
                </a:xfrm>
                <a:custGeom>
                  <a:avLst/>
                  <a:gdLst>
                    <a:gd name="T0" fmla="*/ 4 w 10"/>
                    <a:gd name="T1" fmla="*/ 0 h 11"/>
                    <a:gd name="T2" fmla="*/ 4 w 10"/>
                    <a:gd name="T3" fmla="*/ 1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1"/>
                      </a:lnTo>
                      <a:lnTo>
                        <a:pt x="9" y="2"/>
                      </a:lnTo>
                      <a:lnTo>
                        <a:pt x="10" y="4"/>
                      </a:lnTo>
                      <a:lnTo>
                        <a:pt x="10" y="6"/>
                      </a:lnTo>
                      <a:lnTo>
                        <a:pt x="10" y="8"/>
                      </a:lnTo>
                      <a:lnTo>
                        <a:pt x="9" y="10"/>
                      </a:lnTo>
                      <a:lnTo>
                        <a:pt x="7" y="11"/>
                      </a:lnTo>
                      <a:lnTo>
                        <a:pt x="6" y="11"/>
                      </a:lnTo>
                      <a:lnTo>
                        <a:pt x="3" y="11"/>
                      </a:lnTo>
                      <a:lnTo>
                        <a:pt x="1" y="10"/>
                      </a:lnTo>
                      <a:lnTo>
                        <a:pt x="0" y="8"/>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2" name="Freeform 1875">
                  <a:extLst>
                    <a:ext uri="{FF2B5EF4-FFF2-40B4-BE49-F238E27FC236}">
                      <a16:creationId xmlns:a16="http://schemas.microsoft.com/office/drawing/2014/main" xmlns="" id="{27DB0F47-F83B-494A-9229-1034721A6A35}"/>
                    </a:ext>
                  </a:extLst>
                </p:cNvPr>
                <p:cNvSpPr>
                  <a:spLocks/>
                </p:cNvSpPr>
                <p:nvPr/>
              </p:nvSpPr>
              <p:spPr bwMode="auto">
                <a:xfrm>
                  <a:off x="4704" y="3465"/>
                  <a:ext cx="6" cy="6"/>
                </a:xfrm>
                <a:custGeom>
                  <a:avLst/>
                  <a:gdLst>
                    <a:gd name="T0" fmla="*/ 4 w 10"/>
                    <a:gd name="T1" fmla="*/ 0 h 11"/>
                    <a:gd name="T2" fmla="*/ 4 w 10"/>
                    <a:gd name="T3" fmla="*/ 0 h 11"/>
                    <a:gd name="T4" fmla="*/ 4 w 10"/>
                    <a:gd name="T5" fmla="*/ 1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1"/>
                      </a:lnTo>
                      <a:lnTo>
                        <a:pt x="9" y="2"/>
                      </a:lnTo>
                      <a:lnTo>
                        <a:pt x="10" y="4"/>
                      </a:lnTo>
                      <a:lnTo>
                        <a:pt x="10" y="6"/>
                      </a:lnTo>
                      <a:lnTo>
                        <a:pt x="10" y="8"/>
                      </a:lnTo>
                      <a:lnTo>
                        <a:pt x="9" y="10"/>
                      </a:lnTo>
                      <a:lnTo>
                        <a:pt x="7" y="11"/>
                      </a:lnTo>
                      <a:lnTo>
                        <a:pt x="6" y="11"/>
                      </a:lnTo>
                      <a:lnTo>
                        <a:pt x="3" y="11"/>
                      </a:lnTo>
                      <a:lnTo>
                        <a:pt x="1" y="10"/>
                      </a:lnTo>
                      <a:lnTo>
                        <a:pt x="0" y="8"/>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3" name="Freeform 1876">
                  <a:extLst>
                    <a:ext uri="{FF2B5EF4-FFF2-40B4-BE49-F238E27FC236}">
                      <a16:creationId xmlns:a16="http://schemas.microsoft.com/office/drawing/2014/main" xmlns="" id="{044057EE-2632-4EF1-9A3F-E0B2186EB2C1}"/>
                    </a:ext>
                  </a:extLst>
                </p:cNvPr>
                <p:cNvSpPr>
                  <a:spLocks/>
                </p:cNvSpPr>
                <p:nvPr/>
              </p:nvSpPr>
              <p:spPr bwMode="auto">
                <a:xfrm>
                  <a:off x="4704" y="3475"/>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6"/>
                      </a:lnTo>
                      <a:lnTo>
                        <a:pt x="10" y="9"/>
                      </a:lnTo>
                      <a:lnTo>
                        <a:pt x="9" y="11"/>
                      </a:lnTo>
                      <a:lnTo>
                        <a:pt x="7" y="12"/>
                      </a:lnTo>
                      <a:lnTo>
                        <a:pt x="6" y="12"/>
                      </a:lnTo>
                      <a:lnTo>
                        <a:pt x="3" y="12"/>
                      </a:lnTo>
                      <a:lnTo>
                        <a:pt x="1" y="11"/>
                      </a:lnTo>
                      <a:lnTo>
                        <a:pt x="0" y="9"/>
                      </a:lnTo>
                      <a:lnTo>
                        <a:pt x="0" y="6"/>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4" name="Freeform 1877">
                  <a:extLst>
                    <a:ext uri="{FF2B5EF4-FFF2-40B4-BE49-F238E27FC236}">
                      <a16:creationId xmlns:a16="http://schemas.microsoft.com/office/drawing/2014/main" xmlns="" id="{214D645E-3A84-48E2-AFC7-9F7108B33F18}"/>
                    </a:ext>
                  </a:extLst>
                </p:cNvPr>
                <p:cNvSpPr>
                  <a:spLocks/>
                </p:cNvSpPr>
                <p:nvPr/>
              </p:nvSpPr>
              <p:spPr bwMode="auto">
                <a:xfrm>
                  <a:off x="4704" y="3475"/>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6"/>
                      </a:lnTo>
                      <a:lnTo>
                        <a:pt x="10" y="9"/>
                      </a:lnTo>
                      <a:lnTo>
                        <a:pt x="9" y="11"/>
                      </a:lnTo>
                      <a:lnTo>
                        <a:pt x="7" y="12"/>
                      </a:lnTo>
                      <a:lnTo>
                        <a:pt x="6" y="12"/>
                      </a:lnTo>
                      <a:lnTo>
                        <a:pt x="3" y="12"/>
                      </a:lnTo>
                      <a:lnTo>
                        <a:pt x="1" y="11"/>
                      </a:lnTo>
                      <a:lnTo>
                        <a:pt x="0" y="9"/>
                      </a:lnTo>
                      <a:lnTo>
                        <a:pt x="0" y="6"/>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5" name="Freeform 1878">
                  <a:extLst>
                    <a:ext uri="{FF2B5EF4-FFF2-40B4-BE49-F238E27FC236}">
                      <a16:creationId xmlns:a16="http://schemas.microsoft.com/office/drawing/2014/main" xmlns="" id="{7E59197F-0839-4F31-A6F0-BECE36E63917}"/>
                    </a:ext>
                  </a:extLst>
                </p:cNvPr>
                <p:cNvSpPr>
                  <a:spLocks/>
                </p:cNvSpPr>
                <p:nvPr/>
              </p:nvSpPr>
              <p:spPr bwMode="auto">
                <a:xfrm>
                  <a:off x="4704" y="3485"/>
                  <a:ext cx="6" cy="6"/>
                </a:xfrm>
                <a:custGeom>
                  <a:avLst/>
                  <a:gdLst>
                    <a:gd name="T0" fmla="*/ 4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4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6" name="Freeform 1879">
                  <a:extLst>
                    <a:ext uri="{FF2B5EF4-FFF2-40B4-BE49-F238E27FC236}">
                      <a16:creationId xmlns:a16="http://schemas.microsoft.com/office/drawing/2014/main" xmlns="" id="{DE25C69B-E683-472C-8662-6A0EFCB674B7}"/>
                    </a:ext>
                  </a:extLst>
                </p:cNvPr>
                <p:cNvSpPr>
                  <a:spLocks/>
                </p:cNvSpPr>
                <p:nvPr/>
              </p:nvSpPr>
              <p:spPr bwMode="auto">
                <a:xfrm>
                  <a:off x="4704" y="3485"/>
                  <a:ext cx="6" cy="6"/>
                </a:xfrm>
                <a:custGeom>
                  <a:avLst/>
                  <a:gdLst>
                    <a:gd name="T0" fmla="*/ 4 w 10"/>
                    <a:gd name="T1" fmla="*/ 0 h 13"/>
                    <a:gd name="T2" fmla="*/ 4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4 w 10"/>
                    <a:gd name="T21" fmla="*/ 6 h 13"/>
                    <a:gd name="T22" fmla="*/ 4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7" name="Freeform 1880">
                  <a:extLst>
                    <a:ext uri="{FF2B5EF4-FFF2-40B4-BE49-F238E27FC236}">
                      <a16:creationId xmlns:a16="http://schemas.microsoft.com/office/drawing/2014/main" xmlns="" id="{A61F0183-26EC-4087-969D-644DBA7808B2}"/>
                    </a:ext>
                  </a:extLst>
                </p:cNvPr>
                <p:cNvSpPr>
                  <a:spLocks/>
                </p:cNvSpPr>
                <p:nvPr/>
              </p:nvSpPr>
              <p:spPr bwMode="auto">
                <a:xfrm>
                  <a:off x="4704" y="3495"/>
                  <a:ext cx="6" cy="6"/>
                </a:xfrm>
                <a:custGeom>
                  <a:avLst/>
                  <a:gdLst>
                    <a:gd name="T0" fmla="*/ 4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4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8"/>
                      </a:lnTo>
                      <a:lnTo>
                        <a:pt x="9" y="11"/>
                      </a:lnTo>
                      <a:lnTo>
                        <a:pt x="7" y="12"/>
                      </a:lnTo>
                      <a:lnTo>
                        <a:pt x="6" y="13"/>
                      </a:lnTo>
                      <a:lnTo>
                        <a:pt x="3" y="12"/>
                      </a:lnTo>
                      <a:lnTo>
                        <a:pt x="1" y="11"/>
                      </a:lnTo>
                      <a:lnTo>
                        <a:pt x="0" y="8"/>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8" name="Freeform 1881">
                  <a:extLst>
                    <a:ext uri="{FF2B5EF4-FFF2-40B4-BE49-F238E27FC236}">
                      <a16:creationId xmlns:a16="http://schemas.microsoft.com/office/drawing/2014/main" xmlns="" id="{29087D9A-0177-422B-A40D-C8BBA653CA03}"/>
                    </a:ext>
                  </a:extLst>
                </p:cNvPr>
                <p:cNvSpPr>
                  <a:spLocks/>
                </p:cNvSpPr>
                <p:nvPr/>
              </p:nvSpPr>
              <p:spPr bwMode="auto">
                <a:xfrm>
                  <a:off x="4704" y="3495"/>
                  <a:ext cx="6" cy="6"/>
                </a:xfrm>
                <a:custGeom>
                  <a:avLst/>
                  <a:gdLst>
                    <a:gd name="T0" fmla="*/ 4 w 10"/>
                    <a:gd name="T1" fmla="*/ 0 h 13"/>
                    <a:gd name="T2" fmla="*/ 4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4 w 10"/>
                    <a:gd name="T21" fmla="*/ 6 h 13"/>
                    <a:gd name="T22" fmla="*/ 4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8"/>
                      </a:lnTo>
                      <a:lnTo>
                        <a:pt x="9" y="11"/>
                      </a:lnTo>
                      <a:lnTo>
                        <a:pt x="7" y="12"/>
                      </a:lnTo>
                      <a:lnTo>
                        <a:pt x="6" y="13"/>
                      </a:lnTo>
                      <a:lnTo>
                        <a:pt x="3" y="12"/>
                      </a:lnTo>
                      <a:lnTo>
                        <a:pt x="1" y="11"/>
                      </a:lnTo>
                      <a:lnTo>
                        <a:pt x="0" y="8"/>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99" name="Freeform 1882">
                  <a:extLst>
                    <a:ext uri="{FF2B5EF4-FFF2-40B4-BE49-F238E27FC236}">
                      <a16:creationId xmlns:a16="http://schemas.microsoft.com/office/drawing/2014/main" xmlns="" id="{3B8B58B3-2C04-467D-90A5-74E97A8DBC33}"/>
                    </a:ext>
                  </a:extLst>
                </p:cNvPr>
                <p:cNvSpPr>
                  <a:spLocks/>
                </p:cNvSpPr>
                <p:nvPr/>
              </p:nvSpPr>
              <p:spPr bwMode="auto">
                <a:xfrm>
                  <a:off x="4705" y="350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0" name="Freeform 1883">
                  <a:extLst>
                    <a:ext uri="{FF2B5EF4-FFF2-40B4-BE49-F238E27FC236}">
                      <a16:creationId xmlns:a16="http://schemas.microsoft.com/office/drawing/2014/main" xmlns="" id="{CFDFB1FE-8FEE-467F-961F-CCE90C2D22A1}"/>
                    </a:ext>
                  </a:extLst>
                </p:cNvPr>
                <p:cNvSpPr>
                  <a:spLocks/>
                </p:cNvSpPr>
                <p:nvPr/>
              </p:nvSpPr>
              <p:spPr bwMode="auto">
                <a:xfrm>
                  <a:off x="4705" y="350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7"/>
                      </a:lnTo>
                      <a:lnTo>
                        <a:pt x="10" y="9"/>
                      </a:lnTo>
                      <a:lnTo>
                        <a:pt x="9" y="11"/>
                      </a:lnTo>
                      <a:lnTo>
                        <a:pt x="7" y="12"/>
                      </a:lnTo>
                      <a:lnTo>
                        <a:pt x="5" y="12"/>
                      </a:lnTo>
                      <a:lnTo>
                        <a:pt x="3" y="12"/>
                      </a:lnTo>
                      <a:lnTo>
                        <a:pt x="1" y="11"/>
                      </a:lnTo>
                      <a:lnTo>
                        <a:pt x="0" y="9"/>
                      </a:lnTo>
                      <a:lnTo>
                        <a:pt x="0" y="7"/>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1" name="Freeform 1884">
                  <a:extLst>
                    <a:ext uri="{FF2B5EF4-FFF2-40B4-BE49-F238E27FC236}">
                      <a16:creationId xmlns:a16="http://schemas.microsoft.com/office/drawing/2014/main" xmlns="" id="{CC256D98-31BD-45CC-8CF2-A38B36307533}"/>
                    </a:ext>
                  </a:extLst>
                </p:cNvPr>
                <p:cNvSpPr>
                  <a:spLocks/>
                </p:cNvSpPr>
                <p:nvPr/>
              </p:nvSpPr>
              <p:spPr bwMode="auto">
                <a:xfrm>
                  <a:off x="4705" y="351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5"/>
                      </a:lnTo>
                      <a:lnTo>
                        <a:pt x="10" y="8"/>
                      </a:lnTo>
                      <a:lnTo>
                        <a:pt x="9" y="9"/>
                      </a:lnTo>
                      <a:lnTo>
                        <a:pt x="7" y="12"/>
                      </a:lnTo>
                      <a:lnTo>
                        <a:pt x="5" y="12"/>
                      </a:lnTo>
                      <a:lnTo>
                        <a:pt x="3" y="12"/>
                      </a:lnTo>
                      <a:lnTo>
                        <a:pt x="1" y="9"/>
                      </a:lnTo>
                      <a:lnTo>
                        <a:pt x="0" y="8"/>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2" name="Freeform 1885">
                  <a:extLst>
                    <a:ext uri="{FF2B5EF4-FFF2-40B4-BE49-F238E27FC236}">
                      <a16:creationId xmlns:a16="http://schemas.microsoft.com/office/drawing/2014/main" xmlns="" id="{22DFA130-1982-4FF8-A511-DA365E1405FE}"/>
                    </a:ext>
                  </a:extLst>
                </p:cNvPr>
                <p:cNvSpPr>
                  <a:spLocks/>
                </p:cNvSpPr>
                <p:nvPr/>
              </p:nvSpPr>
              <p:spPr bwMode="auto">
                <a:xfrm>
                  <a:off x="4705" y="351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5"/>
                      </a:lnTo>
                      <a:lnTo>
                        <a:pt x="10" y="8"/>
                      </a:lnTo>
                      <a:lnTo>
                        <a:pt x="9" y="9"/>
                      </a:lnTo>
                      <a:lnTo>
                        <a:pt x="7" y="12"/>
                      </a:lnTo>
                      <a:lnTo>
                        <a:pt x="5" y="12"/>
                      </a:lnTo>
                      <a:lnTo>
                        <a:pt x="3" y="12"/>
                      </a:lnTo>
                      <a:lnTo>
                        <a:pt x="1" y="9"/>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3" name="Freeform 1886">
                  <a:extLst>
                    <a:ext uri="{FF2B5EF4-FFF2-40B4-BE49-F238E27FC236}">
                      <a16:creationId xmlns:a16="http://schemas.microsoft.com/office/drawing/2014/main" xmlns="" id="{5422C9FE-BA8E-4C1B-B6AE-78648BC02695}"/>
                    </a:ext>
                  </a:extLst>
                </p:cNvPr>
                <p:cNvSpPr>
                  <a:spLocks/>
                </p:cNvSpPr>
                <p:nvPr/>
              </p:nvSpPr>
              <p:spPr bwMode="auto">
                <a:xfrm>
                  <a:off x="4705" y="352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4" name="Freeform 1887">
                  <a:extLst>
                    <a:ext uri="{FF2B5EF4-FFF2-40B4-BE49-F238E27FC236}">
                      <a16:creationId xmlns:a16="http://schemas.microsoft.com/office/drawing/2014/main" xmlns="" id="{C550A4B7-0324-47AD-A788-1DE7ED8F9521}"/>
                    </a:ext>
                  </a:extLst>
                </p:cNvPr>
                <p:cNvSpPr>
                  <a:spLocks/>
                </p:cNvSpPr>
                <p:nvPr/>
              </p:nvSpPr>
              <p:spPr bwMode="auto">
                <a:xfrm>
                  <a:off x="4705" y="352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7"/>
                      </a:lnTo>
                      <a:lnTo>
                        <a:pt x="10"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5" name="Freeform 1888">
                  <a:extLst>
                    <a:ext uri="{FF2B5EF4-FFF2-40B4-BE49-F238E27FC236}">
                      <a16:creationId xmlns:a16="http://schemas.microsoft.com/office/drawing/2014/main" xmlns="" id="{31B367F3-ADF4-4FBF-8913-B87AB1EF987D}"/>
                    </a:ext>
                  </a:extLst>
                </p:cNvPr>
                <p:cNvSpPr>
                  <a:spLocks/>
                </p:cNvSpPr>
                <p:nvPr/>
              </p:nvSpPr>
              <p:spPr bwMode="auto">
                <a:xfrm>
                  <a:off x="4705" y="3535"/>
                  <a:ext cx="5" cy="6"/>
                </a:xfrm>
                <a:custGeom>
                  <a:avLst/>
                  <a:gdLst>
                    <a:gd name="T0" fmla="*/ 3 w 10"/>
                    <a:gd name="T1" fmla="*/ 0 h 11"/>
                    <a:gd name="T2" fmla="*/ 3 w 10"/>
                    <a:gd name="T3" fmla="*/ 1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3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6" name="Freeform 1889">
                  <a:extLst>
                    <a:ext uri="{FF2B5EF4-FFF2-40B4-BE49-F238E27FC236}">
                      <a16:creationId xmlns:a16="http://schemas.microsoft.com/office/drawing/2014/main" xmlns="" id="{DA5DC3AB-058F-4396-BB2C-F4D9940E2AA9}"/>
                    </a:ext>
                  </a:extLst>
                </p:cNvPr>
                <p:cNvSpPr>
                  <a:spLocks/>
                </p:cNvSpPr>
                <p:nvPr/>
              </p:nvSpPr>
              <p:spPr bwMode="auto">
                <a:xfrm>
                  <a:off x="4705" y="3535"/>
                  <a:ext cx="5" cy="6"/>
                </a:xfrm>
                <a:custGeom>
                  <a:avLst/>
                  <a:gdLst>
                    <a:gd name="T0" fmla="*/ 3 w 10"/>
                    <a:gd name="T1" fmla="*/ 0 h 11"/>
                    <a:gd name="T2" fmla="*/ 3 w 10"/>
                    <a:gd name="T3" fmla="*/ 0 h 11"/>
                    <a:gd name="T4" fmla="*/ 3 w 10"/>
                    <a:gd name="T5" fmla="*/ 1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3 w 10"/>
                    <a:gd name="T21" fmla="*/ 6 h 11"/>
                    <a:gd name="T22" fmla="*/ 3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7" name="Freeform 1890">
                  <a:extLst>
                    <a:ext uri="{FF2B5EF4-FFF2-40B4-BE49-F238E27FC236}">
                      <a16:creationId xmlns:a16="http://schemas.microsoft.com/office/drawing/2014/main" xmlns="" id="{79F22E1A-28B7-4420-B16D-402D444AB656}"/>
                    </a:ext>
                  </a:extLst>
                </p:cNvPr>
                <p:cNvSpPr>
                  <a:spLocks/>
                </p:cNvSpPr>
                <p:nvPr/>
              </p:nvSpPr>
              <p:spPr bwMode="auto">
                <a:xfrm>
                  <a:off x="4706" y="3544"/>
                  <a:ext cx="4" cy="7"/>
                </a:xfrm>
                <a:custGeom>
                  <a:avLst/>
                  <a:gdLst>
                    <a:gd name="T0" fmla="*/ 2 w 9"/>
                    <a:gd name="T1" fmla="*/ 0 h 13"/>
                    <a:gd name="T2" fmla="*/ 3 w 9"/>
                    <a:gd name="T3" fmla="*/ 1 h 13"/>
                    <a:gd name="T4" fmla="*/ 4 w 9"/>
                    <a:gd name="T5" fmla="*/ 1 h 13"/>
                    <a:gd name="T6" fmla="*/ 4 w 9"/>
                    <a:gd name="T7" fmla="*/ 2 h 13"/>
                    <a:gd name="T8" fmla="*/ 4 w 9"/>
                    <a:gd name="T9" fmla="*/ 3 h 13"/>
                    <a:gd name="T10" fmla="*/ 4 w 9"/>
                    <a:gd name="T11" fmla="*/ 5 h 13"/>
                    <a:gd name="T12" fmla="*/ 4 w 9"/>
                    <a:gd name="T13" fmla="*/ 6 h 13"/>
                    <a:gd name="T14" fmla="*/ 3 w 9"/>
                    <a:gd name="T15" fmla="*/ 6 h 13"/>
                    <a:gd name="T16" fmla="*/ 2 w 9"/>
                    <a:gd name="T17" fmla="*/ 7 h 13"/>
                    <a:gd name="T18" fmla="*/ 1 w 9"/>
                    <a:gd name="T19" fmla="*/ 6 h 13"/>
                    <a:gd name="T20" fmla="*/ 0 w 9"/>
                    <a:gd name="T21" fmla="*/ 6 h 13"/>
                    <a:gd name="T22" fmla="*/ 0 w 9"/>
                    <a:gd name="T23" fmla="*/ 5 h 13"/>
                    <a:gd name="T24" fmla="*/ 0 w 9"/>
                    <a:gd name="T25" fmla="*/ 3 h 13"/>
                    <a:gd name="T26" fmla="*/ 0 w 9"/>
                    <a:gd name="T27" fmla="*/ 2 h 13"/>
                    <a:gd name="T28" fmla="*/ 0 w 9"/>
                    <a:gd name="T29" fmla="*/ 1 h 13"/>
                    <a:gd name="T30" fmla="*/ 1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2"/>
                      </a:lnTo>
                      <a:lnTo>
                        <a:pt x="9" y="4"/>
                      </a:lnTo>
                      <a:lnTo>
                        <a:pt x="9" y="6"/>
                      </a:lnTo>
                      <a:lnTo>
                        <a:pt x="9" y="9"/>
                      </a:lnTo>
                      <a:lnTo>
                        <a:pt x="8" y="11"/>
                      </a:lnTo>
                      <a:lnTo>
                        <a:pt x="6" y="12"/>
                      </a:lnTo>
                      <a:lnTo>
                        <a:pt x="5" y="13"/>
                      </a:lnTo>
                      <a:lnTo>
                        <a:pt x="2" y="12"/>
                      </a:lnTo>
                      <a:lnTo>
                        <a:pt x="1" y="11"/>
                      </a:lnTo>
                      <a:lnTo>
                        <a:pt x="0" y="9"/>
                      </a:lnTo>
                      <a:lnTo>
                        <a:pt x="0" y="6"/>
                      </a:lnTo>
                      <a:lnTo>
                        <a:pt x="0" y="4"/>
                      </a:lnTo>
                      <a:lnTo>
                        <a:pt x="1" y="2"/>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8" name="Freeform 1891">
                  <a:extLst>
                    <a:ext uri="{FF2B5EF4-FFF2-40B4-BE49-F238E27FC236}">
                      <a16:creationId xmlns:a16="http://schemas.microsoft.com/office/drawing/2014/main" xmlns="" id="{12142D88-BB95-48BE-8B54-9611AF3FA873}"/>
                    </a:ext>
                  </a:extLst>
                </p:cNvPr>
                <p:cNvSpPr>
                  <a:spLocks/>
                </p:cNvSpPr>
                <p:nvPr/>
              </p:nvSpPr>
              <p:spPr bwMode="auto">
                <a:xfrm>
                  <a:off x="4706" y="3544"/>
                  <a:ext cx="4" cy="7"/>
                </a:xfrm>
                <a:custGeom>
                  <a:avLst/>
                  <a:gdLst>
                    <a:gd name="T0" fmla="*/ 2 w 9"/>
                    <a:gd name="T1" fmla="*/ 0 h 13"/>
                    <a:gd name="T2" fmla="*/ 2 w 9"/>
                    <a:gd name="T3" fmla="*/ 0 h 13"/>
                    <a:gd name="T4" fmla="*/ 3 w 9"/>
                    <a:gd name="T5" fmla="*/ 1 h 13"/>
                    <a:gd name="T6" fmla="*/ 4 w 9"/>
                    <a:gd name="T7" fmla="*/ 1 h 13"/>
                    <a:gd name="T8" fmla="*/ 4 w 9"/>
                    <a:gd name="T9" fmla="*/ 2 h 13"/>
                    <a:gd name="T10" fmla="*/ 4 w 9"/>
                    <a:gd name="T11" fmla="*/ 3 h 13"/>
                    <a:gd name="T12" fmla="*/ 4 w 9"/>
                    <a:gd name="T13" fmla="*/ 3 h 13"/>
                    <a:gd name="T14" fmla="*/ 4 w 9"/>
                    <a:gd name="T15" fmla="*/ 5 h 13"/>
                    <a:gd name="T16" fmla="*/ 4 w 9"/>
                    <a:gd name="T17" fmla="*/ 6 h 13"/>
                    <a:gd name="T18" fmla="*/ 3 w 9"/>
                    <a:gd name="T19" fmla="*/ 6 h 13"/>
                    <a:gd name="T20" fmla="*/ 2 w 9"/>
                    <a:gd name="T21" fmla="*/ 7 h 13"/>
                    <a:gd name="T22" fmla="*/ 2 w 9"/>
                    <a:gd name="T23" fmla="*/ 7 h 13"/>
                    <a:gd name="T24" fmla="*/ 1 w 9"/>
                    <a:gd name="T25" fmla="*/ 6 h 13"/>
                    <a:gd name="T26" fmla="*/ 0 w 9"/>
                    <a:gd name="T27" fmla="*/ 6 h 13"/>
                    <a:gd name="T28" fmla="*/ 0 w 9"/>
                    <a:gd name="T29" fmla="*/ 5 h 13"/>
                    <a:gd name="T30" fmla="*/ 0 w 9"/>
                    <a:gd name="T31" fmla="*/ 3 h 13"/>
                    <a:gd name="T32" fmla="*/ 0 w 9"/>
                    <a:gd name="T33" fmla="*/ 3 h 13"/>
                    <a:gd name="T34" fmla="*/ 0 w 9"/>
                    <a:gd name="T35" fmla="*/ 2 h 13"/>
                    <a:gd name="T36" fmla="*/ 0 w 9"/>
                    <a:gd name="T37" fmla="*/ 1 h 13"/>
                    <a:gd name="T38" fmla="*/ 1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2"/>
                      </a:lnTo>
                      <a:lnTo>
                        <a:pt x="9" y="4"/>
                      </a:lnTo>
                      <a:lnTo>
                        <a:pt x="9" y="6"/>
                      </a:lnTo>
                      <a:lnTo>
                        <a:pt x="9" y="9"/>
                      </a:lnTo>
                      <a:lnTo>
                        <a:pt x="8" y="11"/>
                      </a:lnTo>
                      <a:lnTo>
                        <a:pt x="6" y="12"/>
                      </a:lnTo>
                      <a:lnTo>
                        <a:pt x="5" y="13"/>
                      </a:lnTo>
                      <a:lnTo>
                        <a:pt x="2" y="12"/>
                      </a:lnTo>
                      <a:lnTo>
                        <a:pt x="1" y="11"/>
                      </a:lnTo>
                      <a:lnTo>
                        <a:pt x="0" y="9"/>
                      </a:lnTo>
                      <a:lnTo>
                        <a:pt x="0" y="6"/>
                      </a:lnTo>
                      <a:lnTo>
                        <a:pt x="0" y="4"/>
                      </a:lnTo>
                      <a:lnTo>
                        <a:pt x="1" y="2"/>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9" name="Freeform 1892">
                  <a:extLst>
                    <a:ext uri="{FF2B5EF4-FFF2-40B4-BE49-F238E27FC236}">
                      <a16:creationId xmlns:a16="http://schemas.microsoft.com/office/drawing/2014/main" xmlns="" id="{E1FB388D-EECF-4ED9-9642-560C28C68919}"/>
                    </a:ext>
                  </a:extLst>
                </p:cNvPr>
                <p:cNvSpPr>
                  <a:spLocks/>
                </p:cNvSpPr>
                <p:nvPr/>
              </p:nvSpPr>
              <p:spPr bwMode="auto">
                <a:xfrm>
                  <a:off x="4706" y="3555"/>
                  <a:ext cx="4" cy="6"/>
                </a:xfrm>
                <a:custGeom>
                  <a:avLst/>
                  <a:gdLst>
                    <a:gd name="T0" fmla="*/ 2 w 9"/>
                    <a:gd name="T1" fmla="*/ 0 h 13"/>
                    <a:gd name="T2" fmla="*/ 3 w 9"/>
                    <a:gd name="T3" fmla="*/ 0 h 13"/>
                    <a:gd name="T4" fmla="*/ 4 w 9"/>
                    <a:gd name="T5" fmla="*/ 1 h 13"/>
                    <a:gd name="T6" fmla="*/ 4 w 9"/>
                    <a:gd name="T7" fmla="*/ 2 h 13"/>
                    <a:gd name="T8" fmla="*/ 4 w 9"/>
                    <a:gd name="T9" fmla="*/ 3 h 13"/>
                    <a:gd name="T10" fmla="*/ 4 w 9"/>
                    <a:gd name="T11" fmla="*/ 4 h 13"/>
                    <a:gd name="T12" fmla="*/ 4 w 9"/>
                    <a:gd name="T13" fmla="*/ 5 h 13"/>
                    <a:gd name="T14" fmla="*/ 3 w 9"/>
                    <a:gd name="T15" fmla="*/ 6 h 13"/>
                    <a:gd name="T16" fmla="*/ 2 w 9"/>
                    <a:gd name="T17" fmla="*/ 6 h 13"/>
                    <a:gd name="T18" fmla="*/ 1 w 9"/>
                    <a:gd name="T19" fmla="*/ 6 h 13"/>
                    <a:gd name="T20" fmla="*/ 0 w 9"/>
                    <a:gd name="T21" fmla="*/ 5 h 13"/>
                    <a:gd name="T22" fmla="*/ 0 w 9"/>
                    <a:gd name="T23" fmla="*/ 4 h 13"/>
                    <a:gd name="T24" fmla="*/ 0 w 9"/>
                    <a:gd name="T25" fmla="*/ 3 h 13"/>
                    <a:gd name="T26" fmla="*/ 0 w 9"/>
                    <a:gd name="T27" fmla="*/ 2 h 13"/>
                    <a:gd name="T28" fmla="*/ 0 w 9"/>
                    <a:gd name="T29" fmla="*/ 1 h 13"/>
                    <a:gd name="T30" fmla="*/ 1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3"/>
                      </a:lnTo>
                      <a:lnTo>
                        <a:pt x="9" y="5"/>
                      </a:lnTo>
                      <a:lnTo>
                        <a:pt x="9" y="7"/>
                      </a:lnTo>
                      <a:lnTo>
                        <a:pt x="9" y="9"/>
                      </a:lnTo>
                      <a:lnTo>
                        <a:pt x="8" y="11"/>
                      </a:lnTo>
                      <a:lnTo>
                        <a:pt x="6" y="12"/>
                      </a:lnTo>
                      <a:lnTo>
                        <a:pt x="5" y="13"/>
                      </a:lnTo>
                      <a:lnTo>
                        <a:pt x="2" y="12"/>
                      </a:lnTo>
                      <a:lnTo>
                        <a:pt x="1" y="11"/>
                      </a:lnTo>
                      <a:lnTo>
                        <a:pt x="0" y="9"/>
                      </a:lnTo>
                      <a:lnTo>
                        <a:pt x="0" y="7"/>
                      </a:lnTo>
                      <a:lnTo>
                        <a:pt x="0" y="5"/>
                      </a:lnTo>
                      <a:lnTo>
                        <a:pt x="1" y="3"/>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0" name="Freeform 1893">
                  <a:extLst>
                    <a:ext uri="{FF2B5EF4-FFF2-40B4-BE49-F238E27FC236}">
                      <a16:creationId xmlns:a16="http://schemas.microsoft.com/office/drawing/2014/main" xmlns="" id="{21906494-37FC-4B58-8ACE-C25479E388E5}"/>
                    </a:ext>
                  </a:extLst>
                </p:cNvPr>
                <p:cNvSpPr>
                  <a:spLocks/>
                </p:cNvSpPr>
                <p:nvPr/>
              </p:nvSpPr>
              <p:spPr bwMode="auto">
                <a:xfrm>
                  <a:off x="4706" y="3555"/>
                  <a:ext cx="4" cy="6"/>
                </a:xfrm>
                <a:custGeom>
                  <a:avLst/>
                  <a:gdLst>
                    <a:gd name="T0" fmla="*/ 2 w 9"/>
                    <a:gd name="T1" fmla="*/ 0 h 13"/>
                    <a:gd name="T2" fmla="*/ 2 w 9"/>
                    <a:gd name="T3" fmla="*/ 0 h 13"/>
                    <a:gd name="T4" fmla="*/ 3 w 9"/>
                    <a:gd name="T5" fmla="*/ 0 h 13"/>
                    <a:gd name="T6" fmla="*/ 4 w 9"/>
                    <a:gd name="T7" fmla="*/ 1 h 13"/>
                    <a:gd name="T8" fmla="*/ 4 w 9"/>
                    <a:gd name="T9" fmla="*/ 2 h 13"/>
                    <a:gd name="T10" fmla="*/ 4 w 9"/>
                    <a:gd name="T11" fmla="*/ 3 h 13"/>
                    <a:gd name="T12" fmla="*/ 4 w 9"/>
                    <a:gd name="T13" fmla="*/ 3 h 13"/>
                    <a:gd name="T14" fmla="*/ 4 w 9"/>
                    <a:gd name="T15" fmla="*/ 4 h 13"/>
                    <a:gd name="T16" fmla="*/ 4 w 9"/>
                    <a:gd name="T17" fmla="*/ 5 h 13"/>
                    <a:gd name="T18" fmla="*/ 3 w 9"/>
                    <a:gd name="T19" fmla="*/ 6 h 13"/>
                    <a:gd name="T20" fmla="*/ 2 w 9"/>
                    <a:gd name="T21" fmla="*/ 6 h 13"/>
                    <a:gd name="T22" fmla="*/ 2 w 9"/>
                    <a:gd name="T23" fmla="*/ 6 h 13"/>
                    <a:gd name="T24" fmla="*/ 1 w 9"/>
                    <a:gd name="T25" fmla="*/ 6 h 13"/>
                    <a:gd name="T26" fmla="*/ 0 w 9"/>
                    <a:gd name="T27" fmla="*/ 5 h 13"/>
                    <a:gd name="T28" fmla="*/ 0 w 9"/>
                    <a:gd name="T29" fmla="*/ 4 h 13"/>
                    <a:gd name="T30" fmla="*/ 0 w 9"/>
                    <a:gd name="T31" fmla="*/ 3 h 13"/>
                    <a:gd name="T32" fmla="*/ 0 w 9"/>
                    <a:gd name="T33" fmla="*/ 3 h 13"/>
                    <a:gd name="T34" fmla="*/ 0 w 9"/>
                    <a:gd name="T35" fmla="*/ 2 h 13"/>
                    <a:gd name="T36" fmla="*/ 0 w 9"/>
                    <a:gd name="T37" fmla="*/ 1 h 13"/>
                    <a:gd name="T38" fmla="*/ 1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3"/>
                      </a:lnTo>
                      <a:lnTo>
                        <a:pt x="9" y="5"/>
                      </a:lnTo>
                      <a:lnTo>
                        <a:pt x="9" y="7"/>
                      </a:lnTo>
                      <a:lnTo>
                        <a:pt x="9" y="9"/>
                      </a:lnTo>
                      <a:lnTo>
                        <a:pt x="8" y="11"/>
                      </a:lnTo>
                      <a:lnTo>
                        <a:pt x="6" y="12"/>
                      </a:lnTo>
                      <a:lnTo>
                        <a:pt x="5" y="13"/>
                      </a:lnTo>
                      <a:lnTo>
                        <a:pt x="2" y="12"/>
                      </a:lnTo>
                      <a:lnTo>
                        <a:pt x="1" y="11"/>
                      </a:lnTo>
                      <a:lnTo>
                        <a:pt x="0" y="9"/>
                      </a:lnTo>
                      <a:lnTo>
                        <a:pt x="0" y="7"/>
                      </a:lnTo>
                      <a:lnTo>
                        <a:pt x="0" y="5"/>
                      </a:lnTo>
                      <a:lnTo>
                        <a:pt x="1" y="3"/>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1" name="Freeform 1894">
                  <a:extLst>
                    <a:ext uri="{FF2B5EF4-FFF2-40B4-BE49-F238E27FC236}">
                      <a16:creationId xmlns:a16="http://schemas.microsoft.com/office/drawing/2014/main" xmlns="" id="{DD147598-F841-448F-A601-6AB5C28A8009}"/>
                    </a:ext>
                  </a:extLst>
                </p:cNvPr>
                <p:cNvSpPr>
                  <a:spLocks/>
                </p:cNvSpPr>
                <p:nvPr/>
              </p:nvSpPr>
              <p:spPr bwMode="auto">
                <a:xfrm>
                  <a:off x="4706" y="3565"/>
                  <a:ext cx="4" cy="6"/>
                </a:xfrm>
                <a:custGeom>
                  <a:avLst/>
                  <a:gdLst>
                    <a:gd name="T0" fmla="*/ 2 w 9"/>
                    <a:gd name="T1" fmla="*/ 0 h 12"/>
                    <a:gd name="T2" fmla="*/ 3 w 9"/>
                    <a:gd name="T3" fmla="*/ 0 h 12"/>
                    <a:gd name="T4" fmla="*/ 4 w 9"/>
                    <a:gd name="T5" fmla="*/ 1 h 12"/>
                    <a:gd name="T6" fmla="*/ 4 w 9"/>
                    <a:gd name="T7" fmla="*/ 2 h 12"/>
                    <a:gd name="T8" fmla="*/ 4 w 9"/>
                    <a:gd name="T9" fmla="*/ 3 h 12"/>
                    <a:gd name="T10" fmla="*/ 4 w 9"/>
                    <a:gd name="T11" fmla="*/ 4 h 12"/>
                    <a:gd name="T12" fmla="*/ 4 w 9"/>
                    <a:gd name="T13" fmla="*/ 5 h 12"/>
                    <a:gd name="T14" fmla="*/ 3 w 9"/>
                    <a:gd name="T15" fmla="*/ 6 h 12"/>
                    <a:gd name="T16" fmla="*/ 2 w 9"/>
                    <a:gd name="T17" fmla="*/ 6 h 12"/>
                    <a:gd name="T18" fmla="*/ 1 w 9"/>
                    <a:gd name="T19" fmla="*/ 6 h 12"/>
                    <a:gd name="T20" fmla="*/ 0 w 9"/>
                    <a:gd name="T21" fmla="*/ 5 h 12"/>
                    <a:gd name="T22" fmla="*/ 0 w 9"/>
                    <a:gd name="T23" fmla="*/ 4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5" y="0"/>
                      </a:moveTo>
                      <a:lnTo>
                        <a:pt x="6" y="0"/>
                      </a:lnTo>
                      <a:lnTo>
                        <a:pt x="8" y="1"/>
                      </a:lnTo>
                      <a:lnTo>
                        <a:pt x="9" y="3"/>
                      </a:lnTo>
                      <a:lnTo>
                        <a:pt x="9" y="5"/>
                      </a:lnTo>
                      <a:lnTo>
                        <a:pt x="9" y="8"/>
                      </a:lnTo>
                      <a:lnTo>
                        <a:pt x="8" y="10"/>
                      </a:lnTo>
                      <a:lnTo>
                        <a:pt x="6" y="12"/>
                      </a:lnTo>
                      <a:lnTo>
                        <a:pt x="5" y="12"/>
                      </a:lnTo>
                      <a:lnTo>
                        <a:pt x="2" y="12"/>
                      </a:lnTo>
                      <a:lnTo>
                        <a:pt x="1" y="10"/>
                      </a:lnTo>
                      <a:lnTo>
                        <a:pt x="0" y="8"/>
                      </a:lnTo>
                      <a:lnTo>
                        <a:pt x="0" y="5"/>
                      </a:lnTo>
                      <a:lnTo>
                        <a:pt x="0" y="3"/>
                      </a:lnTo>
                      <a:lnTo>
                        <a:pt x="1" y="1"/>
                      </a:lnTo>
                      <a:lnTo>
                        <a:pt x="2"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2" name="Freeform 1895">
                  <a:extLst>
                    <a:ext uri="{FF2B5EF4-FFF2-40B4-BE49-F238E27FC236}">
                      <a16:creationId xmlns:a16="http://schemas.microsoft.com/office/drawing/2014/main" xmlns="" id="{D0175422-0C6E-4A2B-9B8D-21E3593E88D8}"/>
                    </a:ext>
                  </a:extLst>
                </p:cNvPr>
                <p:cNvSpPr>
                  <a:spLocks/>
                </p:cNvSpPr>
                <p:nvPr/>
              </p:nvSpPr>
              <p:spPr bwMode="auto">
                <a:xfrm>
                  <a:off x="4706" y="3565"/>
                  <a:ext cx="4" cy="6"/>
                </a:xfrm>
                <a:custGeom>
                  <a:avLst/>
                  <a:gdLst>
                    <a:gd name="T0" fmla="*/ 2 w 9"/>
                    <a:gd name="T1" fmla="*/ 0 h 12"/>
                    <a:gd name="T2" fmla="*/ 2 w 9"/>
                    <a:gd name="T3" fmla="*/ 0 h 12"/>
                    <a:gd name="T4" fmla="*/ 3 w 9"/>
                    <a:gd name="T5" fmla="*/ 0 h 12"/>
                    <a:gd name="T6" fmla="*/ 4 w 9"/>
                    <a:gd name="T7" fmla="*/ 1 h 12"/>
                    <a:gd name="T8" fmla="*/ 4 w 9"/>
                    <a:gd name="T9" fmla="*/ 2 h 12"/>
                    <a:gd name="T10" fmla="*/ 4 w 9"/>
                    <a:gd name="T11" fmla="*/ 3 h 12"/>
                    <a:gd name="T12" fmla="*/ 4 w 9"/>
                    <a:gd name="T13" fmla="*/ 3 h 12"/>
                    <a:gd name="T14" fmla="*/ 4 w 9"/>
                    <a:gd name="T15" fmla="*/ 4 h 12"/>
                    <a:gd name="T16" fmla="*/ 4 w 9"/>
                    <a:gd name="T17" fmla="*/ 5 h 12"/>
                    <a:gd name="T18" fmla="*/ 3 w 9"/>
                    <a:gd name="T19" fmla="*/ 6 h 12"/>
                    <a:gd name="T20" fmla="*/ 2 w 9"/>
                    <a:gd name="T21" fmla="*/ 6 h 12"/>
                    <a:gd name="T22" fmla="*/ 2 w 9"/>
                    <a:gd name="T23" fmla="*/ 6 h 12"/>
                    <a:gd name="T24" fmla="*/ 1 w 9"/>
                    <a:gd name="T25" fmla="*/ 6 h 12"/>
                    <a:gd name="T26" fmla="*/ 0 w 9"/>
                    <a:gd name="T27" fmla="*/ 5 h 12"/>
                    <a:gd name="T28" fmla="*/ 0 w 9"/>
                    <a:gd name="T29" fmla="*/ 4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5" y="0"/>
                      </a:moveTo>
                      <a:lnTo>
                        <a:pt x="5" y="0"/>
                      </a:lnTo>
                      <a:lnTo>
                        <a:pt x="6" y="0"/>
                      </a:lnTo>
                      <a:lnTo>
                        <a:pt x="8" y="1"/>
                      </a:lnTo>
                      <a:lnTo>
                        <a:pt x="9" y="3"/>
                      </a:lnTo>
                      <a:lnTo>
                        <a:pt x="9" y="5"/>
                      </a:lnTo>
                      <a:lnTo>
                        <a:pt x="9" y="8"/>
                      </a:lnTo>
                      <a:lnTo>
                        <a:pt x="8" y="10"/>
                      </a:lnTo>
                      <a:lnTo>
                        <a:pt x="6" y="12"/>
                      </a:lnTo>
                      <a:lnTo>
                        <a:pt x="5" y="12"/>
                      </a:lnTo>
                      <a:lnTo>
                        <a:pt x="2" y="12"/>
                      </a:lnTo>
                      <a:lnTo>
                        <a:pt x="1" y="10"/>
                      </a:lnTo>
                      <a:lnTo>
                        <a:pt x="0" y="8"/>
                      </a:lnTo>
                      <a:lnTo>
                        <a:pt x="0" y="5"/>
                      </a:lnTo>
                      <a:lnTo>
                        <a:pt x="0" y="3"/>
                      </a:lnTo>
                      <a:lnTo>
                        <a:pt x="1" y="1"/>
                      </a:lnTo>
                      <a:lnTo>
                        <a:pt x="2"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3" name="Freeform 1896">
                  <a:extLst>
                    <a:ext uri="{FF2B5EF4-FFF2-40B4-BE49-F238E27FC236}">
                      <a16:creationId xmlns:a16="http://schemas.microsoft.com/office/drawing/2014/main" xmlns="" id="{C8D00F28-CDE5-4E8F-B79C-7AF2BD26BA4B}"/>
                    </a:ext>
                  </a:extLst>
                </p:cNvPr>
                <p:cNvSpPr>
                  <a:spLocks/>
                </p:cNvSpPr>
                <p:nvPr/>
              </p:nvSpPr>
              <p:spPr bwMode="auto">
                <a:xfrm>
                  <a:off x="4706" y="3574"/>
                  <a:ext cx="4" cy="7"/>
                </a:xfrm>
                <a:custGeom>
                  <a:avLst/>
                  <a:gdLst>
                    <a:gd name="T0" fmla="*/ 2 w 9"/>
                    <a:gd name="T1" fmla="*/ 0 h 13"/>
                    <a:gd name="T2" fmla="*/ 3 w 9"/>
                    <a:gd name="T3" fmla="*/ 1 h 13"/>
                    <a:gd name="T4" fmla="*/ 4 w 9"/>
                    <a:gd name="T5" fmla="*/ 1 h 13"/>
                    <a:gd name="T6" fmla="*/ 4 w 9"/>
                    <a:gd name="T7" fmla="*/ 2 h 13"/>
                    <a:gd name="T8" fmla="*/ 4 w 9"/>
                    <a:gd name="T9" fmla="*/ 4 h 13"/>
                    <a:gd name="T10" fmla="*/ 4 w 9"/>
                    <a:gd name="T11" fmla="*/ 5 h 13"/>
                    <a:gd name="T12" fmla="*/ 4 w 9"/>
                    <a:gd name="T13" fmla="*/ 6 h 13"/>
                    <a:gd name="T14" fmla="*/ 3 w 9"/>
                    <a:gd name="T15" fmla="*/ 6 h 13"/>
                    <a:gd name="T16" fmla="*/ 2 w 9"/>
                    <a:gd name="T17" fmla="*/ 7 h 13"/>
                    <a:gd name="T18" fmla="*/ 1 w 9"/>
                    <a:gd name="T19" fmla="*/ 6 h 13"/>
                    <a:gd name="T20" fmla="*/ 0 w 9"/>
                    <a:gd name="T21" fmla="*/ 6 h 13"/>
                    <a:gd name="T22" fmla="*/ 0 w 9"/>
                    <a:gd name="T23" fmla="*/ 5 h 13"/>
                    <a:gd name="T24" fmla="*/ 0 w 9"/>
                    <a:gd name="T25" fmla="*/ 4 h 13"/>
                    <a:gd name="T26" fmla="*/ 0 w 9"/>
                    <a:gd name="T27" fmla="*/ 2 h 13"/>
                    <a:gd name="T28" fmla="*/ 0 w 9"/>
                    <a:gd name="T29" fmla="*/ 1 h 13"/>
                    <a:gd name="T30" fmla="*/ 1 w 9"/>
                    <a:gd name="T31" fmla="*/ 1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5" y="0"/>
                      </a:moveTo>
                      <a:lnTo>
                        <a:pt x="6" y="1"/>
                      </a:lnTo>
                      <a:lnTo>
                        <a:pt x="8" y="2"/>
                      </a:lnTo>
                      <a:lnTo>
                        <a:pt x="9" y="4"/>
                      </a:lnTo>
                      <a:lnTo>
                        <a:pt x="9" y="7"/>
                      </a:lnTo>
                      <a:lnTo>
                        <a:pt x="9" y="9"/>
                      </a:lnTo>
                      <a:lnTo>
                        <a:pt x="8" y="11"/>
                      </a:lnTo>
                      <a:lnTo>
                        <a:pt x="6" y="12"/>
                      </a:lnTo>
                      <a:lnTo>
                        <a:pt x="5" y="13"/>
                      </a:lnTo>
                      <a:lnTo>
                        <a:pt x="2" y="12"/>
                      </a:lnTo>
                      <a:lnTo>
                        <a:pt x="1" y="11"/>
                      </a:lnTo>
                      <a:lnTo>
                        <a:pt x="0" y="9"/>
                      </a:lnTo>
                      <a:lnTo>
                        <a:pt x="0" y="7"/>
                      </a:lnTo>
                      <a:lnTo>
                        <a:pt x="0" y="4"/>
                      </a:lnTo>
                      <a:lnTo>
                        <a:pt x="1" y="2"/>
                      </a:lnTo>
                      <a:lnTo>
                        <a:pt x="2"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4" name="Freeform 1897">
                  <a:extLst>
                    <a:ext uri="{FF2B5EF4-FFF2-40B4-BE49-F238E27FC236}">
                      <a16:creationId xmlns:a16="http://schemas.microsoft.com/office/drawing/2014/main" xmlns="" id="{EEF0D569-5CB9-4672-B003-EDB95B96D20E}"/>
                    </a:ext>
                  </a:extLst>
                </p:cNvPr>
                <p:cNvSpPr>
                  <a:spLocks/>
                </p:cNvSpPr>
                <p:nvPr/>
              </p:nvSpPr>
              <p:spPr bwMode="auto">
                <a:xfrm>
                  <a:off x="4706" y="3574"/>
                  <a:ext cx="4" cy="7"/>
                </a:xfrm>
                <a:custGeom>
                  <a:avLst/>
                  <a:gdLst>
                    <a:gd name="T0" fmla="*/ 2 w 9"/>
                    <a:gd name="T1" fmla="*/ 0 h 13"/>
                    <a:gd name="T2" fmla="*/ 2 w 9"/>
                    <a:gd name="T3" fmla="*/ 0 h 13"/>
                    <a:gd name="T4" fmla="*/ 3 w 9"/>
                    <a:gd name="T5" fmla="*/ 1 h 13"/>
                    <a:gd name="T6" fmla="*/ 4 w 9"/>
                    <a:gd name="T7" fmla="*/ 1 h 13"/>
                    <a:gd name="T8" fmla="*/ 4 w 9"/>
                    <a:gd name="T9" fmla="*/ 2 h 13"/>
                    <a:gd name="T10" fmla="*/ 4 w 9"/>
                    <a:gd name="T11" fmla="*/ 4 h 13"/>
                    <a:gd name="T12" fmla="*/ 4 w 9"/>
                    <a:gd name="T13" fmla="*/ 4 h 13"/>
                    <a:gd name="T14" fmla="*/ 4 w 9"/>
                    <a:gd name="T15" fmla="*/ 5 h 13"/>
                    <a:gd name="T16" fmla="*/ 4 w 9"/>
                    <a:gd name="T17" fmla="*/ 6 h 13"/>
                    <a:gd name="T18" fmla="*/ 3 w 9"/>
                    <a:gd name="T19" fmla="*/ 6 h 13"/>
                    <a:gd name="T20" fmla="*/ 2 w 9"/>
                    <a:gd name="T21" fmla="*/ 7 h 13"/>
                    <a:gd name="T22" fmla="*/ 2 w 9"/>
                    <a:gd name="T23" fmla="*/ 7 h 13"/>
                    <a:gd name="T24" fmla="*/ 1 w 9"/>
                    <a:gd name="T25" fmla="*/ 6 h 13"/>
                    <a:gd name="T26" fmla="*/ 0 w 9"/>
                    <a:gd name="T27" fmla="*/ 6 h 13"/>
                    <a:gd name="T28" fmla="*/ 0 w 9"/>
                    <a:gd name="T29" fmla="*/ 5 h 13"/>
                    <a:gd name="T30" fmla="*/ 0 w 9"/>
                    <a:gd name="T31" fmla="*/ 4 h 13"/>
                    <a:gd name="T32" fmla="*/ 0 w 9"/>
                    <a:gd name="T33" fmla="*/ 4 h 13"/>
                    <a:gd name="T34" fmla="*/ 0 w 9"/>
                    <a:gd name="T35" fmla="*/ 2 h 13"/>
                    <a:gd name="T36" fmla="*/ 0 w 9"/>
                    <a:gd name="T37" fmla="*/ 1 h 13"/>
                    <a:gd name="T38" fmla="*/ 1 w 9"/>
                    <a:gd name="T39" fmla="*/ 1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5" y="0"/>
                      </a:moveTo>
                      <a:lnTo>
                        <a:pt x="5" y="0"/>
                      </a:lnTo>
                      <a:lnTo>
                        <a:pt x="6" y="1"/>
                      </a:lnTo>
                      <a:lnTo>
                        <a:pt x="8" y="2"/>
                      </a:lnTo>
                      <a:lnTo>
                        <a:pt x="9" y="4"/>
                      </a:lnTo>
                      <a:lnTo>
                        <a:pt x="9" y="7"/>
                      </a:lnTo>
                      <a:lnTo>
                        <a:pt x="9" y="9"/>
                      </a:lnTo>
                      <a:lnTo>
                        <a:pt x="8" y="11"/>
                      </a:lnTo>
                      <a:lnTo>
                        <a:pt x="6" y="12"/>
                      </a:lnTo>
                      <a:lnTo>
                        <a:pt x="5" y="13"/>
                      </a:lnTo>
                      <a:lnTo>
                        <a:pt x="2" y="12"/>
                      </a:lnTo>
                      <a:lnTo>
                        <a:pt x="1" y="11"/>
                      </a:lnTo>
                      <a:lnTo>
                        <a:pt x="0" y="9"/>
                      </a:lnTo>
                      <a:lnTo>
                        <a:pt x="0" y="7"/>
                      </a:lnTo>
                      <a:lnTo>
                        <a:pt x="0" y="4"/>
                      </a:lnTo>
                      <a:lnTo>
                        <a:pt x="1" y="2"/>
                      </a:lnTo>
                      <a:lnTo>
                        <a:pt x="2"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5" name="Freeform 1898">
                  <a:extLst>
                    <a:ext uri="{FF2B5EF4-FFF2-40B4-BE49-F238E27FC236}">
                      <a16:creationId xmlns:a16="http://schemas.microsoft.com/office/drawing/2014/main" xmlns="" id="{B35677A3-EA48-4C16-B691-6DCC7B44CD33}"/>
                    </a:ext>
                  </a:extLst>
                </p:cNvPr>
                <p:cNvSpPr>
                  <a:spLocks/>
                </p:cNvSpPr>
                <p:nvPr/>
              </p:nvSpPr>
              <p:spPr bwMode="auto">
                <a:xfrm>
                  <a:off x="4706" y="3585"/>
                  <a:ext cx="5" cy="7"/>
                </a:xfrm>
                <a:custGeom>
                  <a:avLst/>
                  <a:gdLst>
                    <a:gd name="T0" fmla="*/ 2 w 11"/>
                    <a:gd name="T1" fmla="*/ 0 h 13"/>
                    <a:gd name="T2" fmla="*/ 3 w 11"/>
                    <a:gd name="T3" fmla="*/ 1 h 13"/>
                    <a:gd name="T4" fmla="*/ 4 w 11"/>
                    <a:gd name="T5" fmla="*/ 1 h 13"/>
                    <a:gd name="T6" fmla="*/ 5 w 11"/>
                    <a:gd name="T7" fmla="*/ 2 h 13"/>
                    <a:gd name="T8" fmla="*/ 5 w 11"/>
                    <a:gd name="T9" fmla="*/ 3 h 13"/>
                    <a:gd name="T10" fmla="*/ 5 w 11"/>
                    <a:gd name="T11" fmla="*/ 4 h 13"/>
                    <a:gd name="T12" fmla="*/ 4 w 11"/>
                    <a:gd name="T13" fmla="*/ 6 h 13"/>
                    <a:gd name="T14" fmla="*/ 3 w 11"/>
                    <a:gd name="T15" fmla="*/ 6 h 13"/>
                    <a:gd name="T16" fmla="*/ 2 w 11"/>
                    <a:gd name="T17" fmla="*/ 7 h 13"/>
                    <a:gd name="T18" fmla="*/ 2 w 11"/>
                    <a:gd name="T19" fmla="*/ 6 h 13"/>
                    <a:gd name="T20" fmla="*/ 0 w 11"/>
                    <a:gd name="T21" fmla="*/ 6 h 13"/>
                    <a:gd name="T22" fmla="*/ 0 w 11"/>
                    <a:gd name="T23" fmla="*/ 4 h 13"/>
                    <a:gd name="T24" fmla="*/ 0 w 11"/>
                    <a:gd name="T25" fmla="*/ 3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6"/>
                      </a:lnTo>
                      <a:lnTo>
                        <a:pt x="11" y="8"/>
                      </a:lnTo>
                      <a:lnTo>
                        <a:pt x="9" y="11"/>
                      </a:lnTo>
                      <a:lnTo>
                        <a:pt x="7" y="12"/>
                      </a:lnTo>
                      <a:lnTo>
                        <a:pt x="5" y="13"/>
                      </a:lnTo>
                      <a:lnTo>
                        <a:pt x="4" y="12"/>
                      </a:lnTo>
                      <a:lnTo>
                        <a:pt x="1" y="11"/>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6" name="Freeform 1899">
                  <a:extLst>
                    <a:ext uri="{FF2B5EF4-FFF2-40B4-BE49-F238E27FC236}">
                      <a16:creationId xmlns:a16="http://schemas.microsoft.com/office/drawing/2014/main" xmlns="" id="{D4A5F91A-A346-4BC1-91DC-9A744940218B}"/>
                    </a:ext>
                  </a:extLst>
                </p:cNvPr>
                <p:cNvSpPr>
                  <a:spLocks/>
                </p:cNvSpPr>
                <p:nvPr/>
              </p:nvSpPr>
              <p:spPr bwMode="auto">
                <a:xfrm>
                  <a:off x="4706" y="3585"/>
                  <a:ext cx="5" cy="7"/>
                </a:xfrm>
                <a:custGeom>
                  <a:avLst/>
                  <a:gdLst>
                    <a:gd name="T0" fmla="*/ 2 w 11"/>
                    <a:gd name="T1" fmla="*/ 0 h 13"/>
                    <a:gd name="T2" fmla="*/ 2 w 11"/>
                    <a:gd name="T3" fmla="*/ 0 h 13"/>
                    <a:gd name="T4" fmla="*/ 3 w 11"/>
                    <a:gd name="T5" fmla="*/ 1 h 13"/>
                    <a:gd name="T6" fmla="*/ 4 w 11"/>
                    <a:gd name="T7" fmla="*/ 1 h 13"/>
                    <a:gd name="T8" fmla="*/ 5 w 11"/>
                    <a:gd name="T9" fmla="*/ 2 h 13"/>
                    <a:gd name="T10" fmla="*/ 5 w 11"/>
                    <a:gd name="T11" fmla="*/ 3 h 13"/>
                    <a:gd name="T12" fmla="*/ 5 w 11"/>
                    <a:gd name="T13" fmla="*/ 3 h 13"/>
                    <a:gd name="T14" fmla="*/ 5 w 11"/>
                    <a:gd name="T15" fmla="*/ 4 h 13"/>
                    <a:gd name="T16" fmla="*/ 4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6"/>
                      </a:lnTo>
                      <a:lnTo>
                        <a:pt x="11" y="8"/>
                      </a:lnTo>
                      <a:lnTo>
                        <a:pt x="9" y="11"/>
                      </a:lnTo>
                      <a:lnTo>
                        <a:pt x="7" y="12"/>
                      </a:lnTo>
                      <a:lnTo>
                        <a:pt x="5" y="13"/>
                      </a:lnTo>
                      <a:lnTo>
                        <a:pt x="4" y="12"/>
                      </a:lnTo>
                      <a:lnTo>
                        <a:pt x="1" y="11"/>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7" name="Freeform 1900">
                  <a:extLst>
                    <a:ext uri="{FF2B5EF4-FFF2-40B4-BE49-F238E27FC236}">
                      <a16:creationId xmlns:a16="http://schemas.microsoft.com/office/drawing/2014/main" xmlns="" id="{8FC0B172-B346-40D2-8526-2B38C039EC4E}"/>
                    </a:ext>
                  </a:extLst>
                </p:cNvPr>
                <p:cNvSpPr>
                  <a:spLocks/>
                </p:cNvSpPr>
                <p:nvPr/>
              </p:nvSpPr>
              <p:spPr bwMode="auto">
                <a:xfrm>
                  <a:off x="4706" y="3596"/>
                  <a:ext cx="5" cy="6"/>
                </a:xfrm>
                <a:custGeom>
                  <a:avLst/>
                  <a:gdLst>
                    <a:gd name="T0" fmla="*/ 2 w 11"/>
                    <a:gd name="T1" fmla="*/ 0 h 12"/>
                    <a:gd name="T2" fmla="*/ 3 w 11"/>
                    <a:gd name="T3" fmla="*/ 1 h 12"/>
                    <a:gd name="T4" fmla="*/ 4 w 11"/>
                    <a:gd name="T5" fmla="*/ 1 h 12"/>
                    <a:gd name="T6" fmla="*/ 5 w 11"/>
                    <a:gd name="T7" fmla="*/ 3 h 12"/>
                    <a:gd name="T8" fmla="*/ 5 w 11"/>
                    <a:gd name="T9" fmla="*/ 3 h 12"/>
                    <a:gd name="T10" fmla="*/ 5 w 11"/>
                    <a:gd name="T11" fmla="*/ 5 h 12"/>
                    <a:gd name="T12" fmla="*/ 4 w 11"/>
                    <a:gd name="T13" fmla="*/ 6 h 12"/>
                    <a:gd name="T14" fmla="*/ 3 w 11"/>
                    <a:gd name="T15" fmla="*/ 6 h 12"/>
                    <a:gd name="T16" fmla="*/ 2 w 11"/>
                    <a:gd name="T17" fmla="*/ 6 h 12"/>
                    <a:gd name="T18" fmla="*/ 2 w 11"/>
                    <a:gd name="T19" fmla="*/ 6 h 12"/>
                    <a:gd name="T20" fmla="*/ 0 w 11"/>
                    <a:gd name="T21" fmla="*/ 6 h 12"/>
                    <a:gd name="T22" fmla="*/ 0 w 11"/>
                    <a:gd name="T23" fmla="*/ 5 h 12"/>
                    <a:gd name="T24" fmla="*/ 0 w 11"/>
                    <a:gd name="T25" fmla="*/ 3 h 12"/>
                    <a:gd name="T26" fmla="*/ 0 w 11"/>
                    <a:gd name="T27" fmla="*/ 3 h 12"/>
                    <a:gd name="T28" fmla="*/ 0 w 11"/>
                    <a:gd name="T29" fmla="*/ 1 h 12"/>
                    <a:gd name="T30" fmla="*/ 2 w 11"/>
                    <a:gd name="T31" fmla="*/ 1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1"/>
                      </a:lnTo>
                      <a:lnTo>
                        <a:pt x="9" y="2"/>
                      </a:lnTo>
                      <a:lnTo>
                        <a:pt x="11" y="5"/>
                      </a:lnTo>
                      <a:lnTo>
                        <a:pt x="11" y="7"/>
                      </a:lnTo>
                      <a:lnTo>
                        <a:pt x="11" y="9"/>
                      </a:lnTo>
                      <a:lnTo>
                        <a:pt x="9" y="11"/>
                      </a:lnTo>
                      <a:lnTo>
                        <a:pt x="7" y="12"/>
                      </a:lnTo>
                      <a:lnTo>
                        <a:pt x="5" y="12"/>
                      </a:lnTo>
                      <a:lnTo>
                        <a:pt x="4" y="12"/>
                      </a:lnTo>
                      <a:lnTo>
                        <a:pt x="1" y="11"/>
                      </a:lnTo>
                      <a:lnTo>
                        <a:pt x="0" y="9"/>
                      </a:lnTo>
                      <a:lnTo>
                        <a:pt x="0" y="7"/>
                      </a:lnTo>
                      <a:lnTo>
                        <a:pt x="0" y="5"/>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8" name="Freeform 1901">
                  <a:extLst>
                    <a:ext uri="{FF2B5EF4-FFF2-40B4-BE49-F238E27FC236}">
                      <a16:creationId xmlns:a16="http://schemas.microsoft.com/office/drawing/2014/main" xmlns="" id="{88F7C9A7-CE0D-40D3-B1CA-1857D4199041}"/>
                    </a:ext>
                  </a:extLst>
                </p:cNvPr>
                <p:cNvSpPr>
                  <a:spLocks/>
                </p:cNvSpPr>
                <p:nvPr/>
              </p:nvSpPr>
              <p:spPr bwMode="auto">
                <a:xfrm>
                  <a:off x="4706" y="3596"/>
                  <a:ext cx="5" cy="6"/>
                </a:xfrm>
                <a:custGeom>
                  <a:avLst/>
                  <a:gdLst>
                    <a:gd name="T0" fmla="*/ 2 w 11"/>
                    <a:gd name="T1" fmla="*/ 0 h 12"/>
                    <a:gd name="T2" fmla="*/ 2 w 11"/>
                    <a:gd name="T3" fmla="*/ 0 h 12"/>
                    <a:gd name="T4" fmla="*/ 3 w 11"/>
                    <a:gd name="T5" fmla="*/ 1 h 12"/>
                    <a:gd name="T6" fmla="*/ 4 w 11"/>
                    <a:gd name="T7" fmla="*/ 1 h 12"/>
                    <a:gd name="T8" fmla="*/ 5 w 11"/>
                    <a:gd name="T9" fmla="*/ 3 h 12"/>
                    <a:gd name="T10" fmla="*/ 5 w 11"/>
                    <a:gd name="T11" fmla="*/ 3 h 12"/>
                    <a:gd name="T12" fmla="*/ 5 w 11"/>
                    <a:gd name="T13" fmla="*/ 3 h 12"/>
                    <a:gd name="T14" fmla="*/ 5 w 11"/>
                    <a:gd name="T15" fmla="*/ 5 h 12"/>
                    <a:gd name="T16" fmla="*/ 4 w 11"/>
                    <a:gd name="T17" fmla="*/ 6 h 12"/>
                    <a:gd name="T18" fmla="*/ 3 w 11"/>
                    <a:gd name="T19" fmla="*/ 6 h 12"/>
                    <a:gd name="T20" fmla="*/ 2 w 11"/>
                    <a:gd name="T21" fmla="*/ 6 h 12"/>
                    <a:gd name="T22" fmla="*/ 2 w 11"/>
                    <a:gd name="T23" fmla="*/ 6 h 12"/>
                    <a:gd name="T24" fmla="*/ 2 w 11"/>
                    <a:gd name="T25" fmla="*/ 6 h 12"/>
                    <a:gd name="T26" fmla="*/ 0 w 11"/>
                    <a:gd name="T27" fmla="*/ 6 h 12"/>
                    <a:gd name="T28" fmla="*/ 0 w 11"/>
                    <a:gd name="T29" fmla="*/ 5 h 12"/>
                    <a:gd name="T30" fmla="*/ 0 w 11"/>
                    <a:gd name="T31" fmla="*/ 3 h 12"/>
                    <a:gd name="T32" fmla="*/ 0 w 11"/>
                    <a:gd name="T33" fmla="*/ 3 h 12"/>
                    <a:gd name="T34" fmla="*/ 0 w 11"/>
                    <a:gd name="T35" fmla="*/ 3 h 12"/>
                    <a:gd name="T36" fmla="*/ 0 w 11"/>
                    <a:gd name="T37" fmla="*/ 1 h 12"/>
                    <a:gd name="T38" fmla="*/ 2 w 11"/>
                    <a:gd name="T39" fmla="*/ 1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1"/>
                      </a:lnTo>
                      <a:lnTo>
                        <a:pt x="9" y="2"/>
                      </a:lnTo>
                      <a:lnTo>
                        <a:pt x="11" y="5"/>
                      </a:lnTo>
                      <a:lnTo>
                        <a:pt x="11" y="7"/>
                      </a:lnTo>
                      <a:lnTo>
                        <a:pt x="11" y="9"/>
                      </a:lnTo>
                      <a:lnTo>
                        <a:pt x="9" y="11"/>
                      </a:lnTo>
                      <a:lnTo>
                        <a:pt x="7" y="12"/>
                      </a:lnTo>
                      <a:lnTo>
                        <a:pt x="5" y="12"/>
                      </a:lnTo>
                      <a:lnTo>
                        <a:pt x="4" y="12"/>
                      </a:lnTo>
                      <a:lnTo>
                        <a:pt x="1" y="11"/>
                      </a:lnTo>
                      <a:lnTo>
                        <a:pt x="0" y="9"/>
                      </a:lnTo>
                      <a:lnTo>
                        <a:pt x="0" y="7"/>
                      </a:lnTo>
                      <a:lnTo>
                        <a:pt x="0" y="5"/>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9" name="Freeform 1902">
                  <a:extLst>
                    <a:ext uri="{FF2B5EF4-FFF2-40B4-BE49-F238E27FC236}">
                      <a16:creationId xmlns:a16="http://schemas.microsoft.com/office/drawing/2014/main" xmlns="" id="{298664F2-7AD6-43DA-8E26-3EA31799B943}"/>
                    </a:ext>
                  </a:extLst>
                </p:cNvPr>
                <p:cNvSpPr>
                  <a:spLocks/>
                </p:cNvSpPr>
                <p:nvPr/>
              </p:nvSpPr>
              <p:spPr bwMode="auto">
                <a:xfrm>
                  <a:off x="4706" y="3606"/>
                  <a:ext cx="5" cy="6"/>
                </a:xfrm>
                <a:custGeom>
                  <a:avLst/>
                  <a:gdLst>
                    <a:gd name="T0" fmla="*/ 2 w 11"/>
                    <a:gd name="T1" fmla="*/ 0 h 12"/>
                    <a:gd name="T2" fmla="*/ 3 w 11"/>
                    <a:gd name="T3" fmla="*/ 0 h 12"/>
                    <a:gd name="T4" fmla="*/ 4 w 11"/>
                    <a:gd name="T5" fmla="*/ 1 h 12"/>
                    <a:gd name="T6" fmla="*/ 5 w 11"/>
                    <a:gd name="T7" fmla="*/ 2 h 12"/>
                    <a:gd name="T8" fmla="*/ 5 w 11"/>
                    <a:gd name="T9" fmla="*/ 3 h 12"/>
                    <a:gd name="T10" fmla="*/ 5 w 11"/>
                    <a:gd name="T11" fmla="*/ 3 h 12"/>
                    <a:gd name="T12" fmla="*/ 4 w 11"/>
                    <a:gd name="T13" fmla="*/ 5 h 12"/>
                    <a:gd name="T14" fmla="*/ 3 w 11"/>
                    <a:gd name="T15" fmla="*/ 5 h 12"/>
                    <a:gd name="T16" fmla="*/ 2 w 11"/>
                    <a:gd name="T17" fmla="*/ 6 h 12"/>
                    <a:gd name="T18" fmla="*/ 2 w 11"/>
                    <a:gd name="T19" fmla="*/ 5 h 12"/>
                    <a:gd name="T20" fmla="*/ 0 w 11"/>
                    <a:gd name="T21" fmla="*/ 5 h 12"/>
                    <a:gd name="T22" fmla="*/ 0 w 11"/>
                    <a:gd name="T23" fmla="*/ 3 h 12"/>
                    <a:gd name="T24" fmla="*/ 0 w 11"/>
                    <a:gd name="T25" fmla="*/ 3 h 12"/>
                    <a:gd name="T26" fmla="*/ 0 w 11"/>
                    <a:gd name="T27" fmla="*/ 2 h 12"/>
                    <a:gd name="T28" fmla="*/ 0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7"/>
                      </a:lnTo>
                      <a:lnTo>
                        <a:pt x="9" y="9"/>
                      </a:lnTo>
                      <a:lnTo>
                        <a:pt x="7" y="10"/>
                      </a:lnTo>
                      <a:lnTo>
                        <a:pt x="5" y="12"/>
                      </a:lnTo>
                      <a:lnTo>
                        <a:pt x="4" y="10"/>
                      </a:lnTo>
                      <a:lnTo>
                        <a:pt x="1" y="9"/>
                      </a:lnTo>
                      <a:lnTo>
                        <a:pt x="0" y="7"/>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0" name="Freeform 1903">
                  <a:extLst>
                    <a:ext uri="{FF2B5EF4-FFF2-40B4-BE49-F238E27FC236}">
                      <a16:creationId xmlns:a16="http://schemas.microsoft.com/office/drawing/2014/main" xmlns="" id="{A976C307-7020-462B-9B90-41B73223704D}"/>
                    </a:ext>
                  </a:extLst>
                </p:cNvPr>
                <p:cNvSpPr>
                  <a:spLocks/>
                </p:cNvSpPr>
                <p:nvPr/>
              </p:nvSpPr>
              <p:spPr bwMode="auto">
                <a:xfrm>
                  <a:off x="4706" y="3606"/>
                  <a:ext cx="5" cy="6"/>
                </a:xfrm>
                <a:custGeom>
                  <a:avLst/>
                  <a:gdLst>
                    <a:gd name="T0" fmla="*/ 2 w 11"/>
                    <a:gd name="T1" fmla="*/ 0 h 12"/>
                    <a:gd name="T2" fmla="*/ 2 w 11"/>
                    <a:gd name="T3" fmla="*/ 0 h 12"/>
                    <a:gd name="T4" fmla="*/ 3 w 11"/>
                    <a:gd name="T5" fmla="*/ 0 h 12"/>
                    <a:gd name="T6" fmla="*/ 4 w 11"/>
                    <a:gd name="T7" fmla="*/ 1 h 12"/>
                    <a:gd name="T8" fmla="*/ 5 w 11"/>
                    <a:gd name="T9" fmla="*/ 2 h 12"/>
                    <a:gd name="T10" fmla="*/ 5 w 11"/>
                    <a:gd name="T11" fmla="*/ 3 h 12"/>
                    <a:gd name="T12" fmla="*/ 5 w 11"/>
                    <a:gd name="T13" fmla="*/ 3 h 12"/>
                    <a:gd name="T14" fmla="*/ 5 w 11"/>
                    <a:gd name="T15" fmla="*/ 3 h 12"/>
                    <a:gd name="T16" fmla="*/ 4 w 11"/>
                    <a:gd name="T17" fmla="*/ 5 h 12"/>
                    <a:gd name="T18" fmla="*/ 3 w 11"/>
                    <a:gd name="T19" fmla="*/ 5 h 12"/>
                    <a:gd name="T20" fmla="*/ 2 w 11"/>
                    <a:gd name="T21" fmla="*/ 6 h 12"/>
                    <a:gd name="T22" fmla="*/ 2 w 11"/>
                    <a:gd name="T23" fmla="*/ 6 h 12"/>
                    <a:gd name="T24" fmla="*/ 2 w 11"/>
                    <a:gd name="T25" fmla="*/ 5 h 12"/>
                    <a:gd name="T26" fmla="*/ 0 w 11"/>
                    <a:gd name="T27" fmla="*/ 5 h 12"/>
                    <a:gd name="T28" fmla="*/ 0 w 11"/>
                    <a:gd name="T29" fmla="*/ 3 h 12"/>
                    <a:gd name="T30" fmla="*/ 0 w 11"/>
                    <a:gd name="T31" fmla="*/ 3 h 12"/>
                    <a:gd name="T32" fmla="*/ 0 w 11"/>
                    <a:gd name="T33" fmla="*/ 3 h 12"/>
                    <a:gd name="T34" fmla="*/ 0 w 11"/>
                    <a:gd name="T35" fmla="*/ 2 h 12"/>
                    <a:gd name="T36" fmla="*/ 0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7"/>
                      </a:lnTo>
                      <a:lnTo>
                        <a:pt x="9" y="9"/>
                      </a:lnTo>
                      <a:lnTo>
                        <a:pt x="7" y="10"/>
                      </a:lnTo>
                      <a:lnTo>
                        <a:pt x="5" y="12"/>
                      </a:lnTo>
                      <a:lnTo>
                        <a:pt x="4" y="10"/>
                      </a:lnTo>
                      <a:lnTo>
                        <a:pt x="1" y="9"/>
                      </a:lnTo>
                      <a:lnTo>
                        <a:pt x="0" y="7"/>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1" name="Freeform 1904">
                  <a:extLst>
                    <a:ext uri="{FF2B5EF4-FFF2-40B4-BE49-F238E27FC236}">
                      <a16:creationId xmlns:a16="http://schemas.microsoft.com/office/drawing/2014/main" xmlns="" id="{215156B3-D21F-4AAA-A9A3-14F6879522A4}"/>
                    </a:ext>
                  </a:extLst>
                </p:cNvPr>
                <p:cNvSpPr>
                  <a:spLocks/>
                </p:cNvSpPr>
                <p:nvPr/>
              </p:nvSpPr>
              <p:spPr bwMode="auto">
                <a:xfrm>
                  <a:off x="4706" y="3616"/>
                  <a:ext cx="5" cy="6"/>
                </a:xfrm>
                <a:custGeom>
                  <a:avLst/>
                  <a:gdLst>
                    <a:gd name="T0" fmla="*/ 2 w 11"/>
                    <a:gd name="T1" fmla="*/ 0 h 13"/>
                    <a:gd name="T2" fmla="*/ 3 w 11"/>
                    <a:gd name="T3" fmla="*/ 0 h 13"/>
                    <a:gd name="T4" fmla="*/ 4 w 11"/>
                    <a:gd name="T5" fmla="*/ 1 h 13"/>
                    <a:gd name="T6" fmla="*/ 5 w 11"/>
                    <a:gd name="T7" fmla="*/ 2 h 13"/>
                    <a:gd name="T8" fmla="*/ 5 w 11"/>
                    <a:gd name="T9" fmla="*/ 3 h 13"/>
                    <a:gd name="T10" fmla="*/ 5 w 11"/>
                    <a:gd name="T11" fmla="*/ 4 h 13"/>
                    <a:gd name="T12" fmla="*/ 4 w 11"/>
                    <a:gd name="T13" fmla="*/ 5 h 13"/>
                    <a:gd name="T14" fmla="*/ 3 w 11"/>
                    <a:gd name="T15" fmla="*/ 6 h 13"/>
                    <a:gd name="T16" fmla="*/ 2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7"/>
                      </a:lnTo>
                      <a:lnTo>
                        <a:pt x="11" y="9"/>
                      </a:lnTo>
                      <a:lnTo>
                        <a:pt x="9" y="11"/>
                      </a:lnTo>
                      <a:lnTo>
                        <a:pt x="7" y="12"/>
                      </a:lnTo>
                      <a:lnTo>
                        <a:pt x="5" y="13"/>
                      </a:lnTo>
                      <a:lnTo>
                        <a:pt x="4" y="12"/>
                      </a:lnTo>
                      <a:lnTo>
                        <a:pt x="1" y="11"/>
                      </a:lnTo>
                      <a:lnTo>
                        <a:pt x="0" y="9"/>
                      </a:lnTo>
                      <a:lnTo>
                        <a:pt x="0" y="7"/>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2" name="Freeform 1905">
                  <a:extLst>
                    <a:ext uri="{FF2B5EF4-FFF2-40B4-BE49-F238E27FC236}">
                      <a16:creationId xmlns:a16="http://schemas.microsoft.com/office/drawing/2014/main" xmlns="" id="{B040CC10-4F58-48E9-A5C0-A0DE5C7B0995}"/>
                    </a:ext>
                  </a:extLst>
                </p:cNvPr>
                <p:cNvSpPr>
                  <a:spLocks/>
                </p:cNvSpPr>
                <p:nvPr/>
              </p:nvSpPr>
              <p:spPr bwMode="auto">
                <a:xfrm>
                  <a:off x="4706" y="3616"/>
                  <a:ext cx="5" cy="6"/>
                </a:xfrm>
                <a:custGeom>
                  <a:avLst/>
                  <a:gdLst>
                    <a:gd name="T0" fmla="*/ 2 w 11"/>
                    <a:gd name="T1" fmla="*/ 0 h 13"/>
                    <a:gd name="T2" fmla="*/ 2 w 11"/>
                    <a:gd name="T3" fmla="*/ 0 h 13"/>
                    <a:gd name="T4" fmla="*/ 3 w 11"/>
                    <a:gd name="T5" fmla="*/ 0 h 13"/>
                    <a:gd name="T6" fmla="*/ 4 w 11"/>
                    <a:gd name="T7" fmla="*/ 1 h 13"/>
                    <a:gd name="T8" fmla="*/ 5 w 11"/>
                    <a:gd name="T9" fmla="*/ 2 h 13"/>
                    <a:gd name="T10" fmla="*/ 5 w 11"/>
                    <a:gd name="T11" fmla="*/ 3 h 13"/>
                    <a:gd name="T12" fmla="*/ 5 w 11"/>
                    <a:gd name="T13" fmla="*/ 3 h 13"/>
                    <a:gd name="T14" fmla="*/ 5 w 11"/>
                    <a:gd name="T15" fmla="*/ 4 h 13"/>
                    <a:gd name="T16" fmla="*/ 4 w 11"/>
                    <a:gd name="T17" fmla="*/ 5 h 13"/>
                    <a:gd name="T18" fmla="*/ 3 w 11"/>
                    <a:gd name="T19" fmla="*/ 6 h 13"/>
                    <a:gd name="T20" fmla="*/ 2 w 11"/>
                    <a:gd name="T21" fmla="*/ 6 h 13"/>
                    <a:gd name="T22" fmla="*/ 2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7"/>
                      </a:lnTo>
                      <a:lnTo>
                        <a:pt x="11" y="9"/>
                      </a:lnTo>
                      <a:lnTo>
                        <a:pt x="9" y="11"/>
                      </a:lnTo>
                      <a:lnTo>
                        <a:pt x="7" y="12"/>
                      </a:lnTo>
                      <a:lnTo>
                        <a:pt x="5" y="13"/>
                      </a:lnTo>
                      <a:lnTo>
                        <a:pt x="4" y="12"/>
                      </a:lnTo>
                      <a:lnTo>
                        <a:pt x="1" y="11"/>
                      </a:lnTo>
                      <a:lnTo>
                        <a:pt x="0" y="9"/>
                      </a:lnTo>
                      <a:lnTo>
                        <a:pt x="0" y="7"/>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3" name="Freeform 1906">
                  <a:extLst>
                    <a:ext uri="{FF2B5EF4-FFF2-40B4-BE49-F238E27FC236}">
                      <a16:creationId xmlns:a16="http://schemas.microsoft.com/office/drawing/2014/main" xmlns="" id="{BC717F04-3803-432C-B8F6-3457A153F8EF}"/>
                    </a:ext>
                  </a:extLst>
                </p:cNvPr>
                <p:cNvSpPr>
                  <a:spLocks/>
                </p:cNvSpPr>
                <p:nvPr/>
              </p:nvSpPr>
              <p:spPr bwMode="auto">
                <a:xfrm>
                  <a:off x="4706" y="3626"/>
                  <a:ext cx="5" cy="6"/>
                </a:xfrm>
                <a:custGeom>
                  <a:avLst/>
                  <a:gdLst>
                    <a:gd name="T0" fmla="*/ 3 w 10"/>
                    <a:gd name="T1" fmla="*/ 0 h 11"/>
                    <a:gd name="T2" fmla="*/ 3 w 10"/>
                    <a:gd name="T3" fmla="*/ 0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4" name="Freeform 1907">
                  <a:extLst>
                    <a:ext uri="{FF2B5EF4-FFF2-40B4-BE49-F238E27FC236}">
                      <a16:creationId xmlns:a16="http://schemas.microsoft.com/office/drawing/2014/main" xmlns="" id="{23C50B70-4385-4719-9D35-E0E7D731CACE}"/>
                    </a:ext>
                  </a:extLst>
                </p:cNvPr>
                <p:cNvSpPr>
                  <a:spLocks/>
                </p:cNvSpPr>
                <p:nvPr/>
              </p:nvSpPr>
              <p:spPr bwMode="auto">
                <a:xfrm>
                  <a:off x="4706" y="3626"/>
                  <a:ext cx="5" cy="6"/>
                </a:xfrm>
                <a:custGeom>
                  <a:avLst/>
                  <a:gdLst>
                    <a:gd name="T0" fmla="*/ 3 w 10"/>
                    <a:gd name="T1" fmla="*/ 0 h 11"/>
                    <a:gd name="T2" fmla="*/ 3 w 10"/>
                    <a:gd name="T3" fmla="*/ 0 h 11"/>
                    <a:gd name="T4" fmla="*/ 3 w 10"/>
                    <a:gd name="T5" fmla="*/ 0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5" name="Freeform 1908">
                  <a:extLst>
                    <a:ext uri="{FF2B5EF4-FFF2-40B4-BE49-F238E27FC236}">
                      <a16:creationId xmlns:a16="http://schemas.microsoft.com/office/drawing/2014/main" xmlns="" id="{8982B725-6235-4CEA-96A5-39A3FC9665E6}"/>
                    </a:ext>
                  </a:extLst>
                </p:cNvPr>
                <p:cNvSpPr>
                  <a:spLocks/>
                </p:cNvSpPr>
                <p:nvPr/>
              </p:nvSpPr>
              <p:spPr bwMode="auto">
                <a:xfrm>
                  <a:off x="4706" y="3635"/>
                  <a:ext cx="5" cy="7"/>
                </a:xfrm>
                <a:custGeom>
                  <a:avLst/>
                  <a:gdLst>
                    <a:gd name="T0" fmla="*/ 3 w 10"/>
                    <a:gd name="T1" fmla="*/ 0 h 13"/>
                    <a:gd name="T2" fmla="*/ 3 w 10"/>
                    <a:gd name="T3" fmla="*/ 1 h 13"/>
                    <a:gd name="T4" fmla="*/ 4 w 10"/>
                    <a:gd name="T5" fmla="*/ 1 h 13"/>
                    <a:gd name="T6" fmla="*/ 5 w 10"/>
                    <a:gd name="T7" fmla="*/ 2 h 13"/>
                    <a:gd name="T8" fmla="*/ 5 w 10"/>
                    <a:gd name="T9" fmla="*/ 3 h 13"/>
                    <a:gd name="T10" fmla="*/ 5 w 10"/>
                    <a:gd name="T11" fmla="*/ 5 h 13"/>
                    <a:gd name="T12" fmla="*/ 4 w 10"/>
                    <a:gd name="T13" fmla="*/ 6 h 13"/>
                    <a:gd name="T14" fmla="*/ 3 w 10"/>
                    <a:gd name="T15" fmla="*/ 6 h 13"/>
                    <a:gd name="T16" fmla="*/ 3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6" name="Freeform 1909">
                  <a:extLst>
                    <a:ext uri="{FF2B5EF4-FFF2-40B4-BE49-F238E27FC236}">
                      <a16:creationId xmlns:a16="http://schemas.microsoft.com/office/drawing/2014/main" xmlns="" id="{60B96DFA-4A0B-4B2F-8B79-FD77AB5A5BA8}"/>
                    </a:ext>
                  </a:extLst>
                </p:cNvPr>
                <p:cNvSpPr>
                  <a:spLocks/>
                </p:cNvSpPr>
                <p:nvPr/>
              </p:nvSpPr>
              <p:spPr bwMode="auto">
                <a:xfrm>
                  <a:off x="4706" y="3635"/>
                  <a:ext cx="5" cy="7"/>
                </a:xfrm>
                <a:custGeom>
                  <a:avLst/>
                  <a:gdLst>
                    <a:gd name="T0" fmla="*/ 3 w 10"/>
                    <a:gd name="T1" fmla="*/ 0 h 13"/>
                    <a:gd name="T2" fmla="*/ 3 w 10"/>
                    <a:gd name="T3" fmla="*/ 0 h 13"/>
                    <a:gd name="T4" fmla="*/ 3 w 10"/>
                    <a:gd name="T5" fmla="*/ 1 h 13"/>
                    <a:gd name="T6" fmla="*/ 4 w 10"/>
                    <a:gd name="T7" fmla="*/ 1 h 13"/>
                    <a:gd name="T8" fmla="*/ 5 w 10"/>
                    <a:gd name="T9" fmla="*/ 2 h 13"/>
                    <a:gd name="T10" fmla="*/ 5 w 10"/>
                    <a:gd name="T11" fmla="*/ 3 h 13"/>
                    <a:gd name="T12" fmla="*/ 5 w 10"/>
                    <a:gd name="T13" fmla="*/ 3 h 13"/>
                    <a:gd name="T14" fmla="*/ 5 w 10"/>
                    <a:gd name="T15" fmla="*/ 5 h 13"/>
                    <a:gd name="T16" fmla="*/ 4 w 10"/>
                    <a:gd name="T17" fmla="*/ 6 h 13"/>
                    <a:gd name="T18" fmla="*/ 3 w 10"/>
                    <a:gd name="T19" fmla="*/ 6 h 13"/>
                    <a:gd name="T20" fmla="*/ 3 w 10"/>
                    <a:gd name="T21" fmla="*/ 7 h 13"/>
                    <a:gd name="T22" fmla="*/ 3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7" name="Freeform 1910">
                  <a:extLst>
                    <a:ext uri="{FF2B5EF4-FFF2-40B4-BE49-F238E27FC236}">
                      <a16:creationId xmlns:a16="http://schemas.microsoft.com/office/drawing/2014/main" xmlns="" id="{AFB5D89C-2CD1-4F29-B11D-D66D936EA457}"/>
                    </a:ext>
                  </a:extLst>
                </p:cNvPr>
                <p:cNvSpPr>
                  <a:spLocks/>
                </p:cNvSpPr>
                <p:nvPr/>
              </p:nvSpPr>
              <p:spPr bwMode="auto">
                <a:xfrm>
                  <a:off x="4706" y="364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8" name="Freeform 1911">
                  <a:extLst>
                    <a:ext uri="{FF2B5EF4-FFF2-40B4-BE49-F238E27FC236}">
                      <a16:creationId xmlns:a16="http://schemas.microsoft.com/office/drawing/2014/main" xmlns="" id="{0A4ED50F-7841-4433-8060-C1AE2D6A83EF}"/>
                    </a:ext>
                  </a:extLst>
                </p:cNvPr>
                <p:cNvSpPr>
                  <a:spLocks/>
                </p:cNvSpPr>
                <p:nvPr/>
              </p:nvSpPr>
              <p:spPr bwMode="auto">
                <a:xfrm>
                  <a:off x="4706" y="364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29" name="Freeform 1912">
                  <a:extLst>
                    <a:ext uri="{FF2B5EF4-FFF2-40B4-BE49-F238E27FC236}">
                      <a16:creationId xmlns:a16="http://schemas.microsoft.com/office/drawing/2014/main" xmlns="" id="{65CF787F-275D-4FFD-B164-9015B2403988}"/>
                    </a:ext>
                  </a:extLst>
                </p:cNvPr>
                <p:cNvSpPr>
                  <a:spLocks/>
                </p:cNvSpPr>
                <p:nvPr/>
              </p:nvSpPr>
              <p:spPr bwMode="auto">
                <a:xfrm>
                  <a:off x="4706" y="365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4 h 12"/>
                    <a:gd name="T12" fmla="*/ 4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0" name="Freeform 1913">
                  <a:extLst>
                    <a:ext uri="{FF2B5EF4-FFF2-40B4-BE49-F238E27FC236}">
                      <a16:creationId xmlns:a16="http://schemas.microsoft.com/office/drawing/2014/main" xmlns="" id="{A2127DCB-655C-4CB5-8286-01F213C9DF5F}"/>
                    </a:ext>
                  </a:extLst>
                </p:cNvPr>
                <p:cNvSpPr>
                  <a:spLocks/>
                </p:cNvSpPr>
                <p:nvPr/>
              </p:nvSpPr>
              <p:spPr bwMode="auto">
                <a:xfrm>
                  <a:off x="4706" y="365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4 h 12"/>
                    <a:gd name="T16" fmla="*/ 4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1" name="Rectangle 1914">
                  <a:extLst>
                    <a:ext uri="{FF2B5EF4-FFF2-40B4-BE49-F238E27FC236}">
                      <a16:creationId xmlns:a16="http://schemas.microsoft.com/office/drawing/2014/main" xmlns="" id="{05F66E32-7A2F-448D-B625-1BB05CAF488E}"/>
                    </a:ext>
                  </a:extLst>
                </p:cNvPr>
                <p:cNvSpPr>
                  <a:spLocks noChangeArrowheads="1"/>
                </p:cNvSpPr>
                <p:nvPr/>
              </p:nvSpPr>
              <p:spPr bwMode="auto">
                <a:xfrm>
                  <a:off x="4730"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2" name="Rectangle 1915">
                  <a:extLst>
                    <a:ext uri="{FF2B5EF4-FFF2-40B4-BE49-F238E27FC236}">
                      <a16:creationId xmlns:a16="http://schemas.microsoft.com/office/drawing/2014/main" xmlns="" id="{13547AE6-D7F4-4A36-862C-83EBC0D8EC2D}"/>
                    </a:ext>
                  </a:extLst>
                </p:cNvPr>
                <p:cNvSpPr>
                  <a:spLocks noChangeArrowheads="1"/>
                </p:cNvSpPr>
                <p:nvPr/>
              </p:nvSpPr>
              <p:spPr bwMode="auto">
                <a:xfrm>
                  <a:off x="4730"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3" name="Freeform 1916">
                  <a:extLst>
                    <a:ext uri="{FF2B5EF4-FFF2-40B4-BE49-F238E27FC236}">
                      <a16:creationId xmlns:a16="http://schemas.microsoft.com/office/drawing/2014/main" xmlns="" id="{6B756BE9-3586-4DB8-A6BD-E196CD8C16F7}"/>
                    </a:ext>
                  </a:extLst>
                </p:cNvPr>
                <p:cNvSpPr>
                  <a:spLocks/>
                </p:cNvSpPr>
                <p:nvPr/>
              </p:nvSpPr>
              <p:spPr bwMode="auto">
                <a:xfrm>
                  <a:off x="4736" y="3426"/>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4" name="Freeform 1917">
                  <a:extLst>
                    <a:ext uri="{FF2B5EF4-FFF2-40B4-BE49-F238E27FC236}">
                      <a16:creationId xmlns:a16="http://schemas.microsoft.com/office/drawing/2014/main" xmlns="" id="{FF5A3B8F-3A3E-4AB9-BEE3-30151A4D8C00}"/>
                    </a:ext>
                  </a:extLst>
                </p:cNvPr>
                <p:cNvSpPr>
                  <a:spLocks/>
                </p:cNvSpPr>
                <p:nvPr/>
              </p:nvSpPr>
              <p:spPr bwMode="auto">
                <a:xfrm>
                  <a:off x="4736" y="3426"/>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4" y="13"/>
                      </a:lnTo>
                      <a:lnTo>
                        <a:pt x="1" y="11"/>
                      </a:lnTo>
                      <a:lnTo>
                        <a:pt x="0" y="8"/>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5" name="Freeform 1918">
                  <a:extLst>
                    <a:ext uri="{FF2B5EF4-FFF2-40B4-BE49-F238E27FC236}">
                      <a16:creationId xmlns:a16="http://schemas.microsoft.com/office/drawing/2014/main" xmlns="" id="{9315F65B-5BC9-435D-912E-D8791A86B846}"/>
                    </a:ext>
                  </a:extLst>
                </p:cNvPr>
                <p:cNvSpPr>
                  <a:spLocks/>
                </p:cNvSpPr>
                <p:nvPr/>
              </p:nvSpPr>
              <p:spPr bwMode="auto">
                <a:xfrm>
                  <a:off x="4736" y="3439"/>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6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6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1"/>
                      </a:lnTo>
                      <a:lnTo>
                        <a:pt x="19" y="12"/>
                      </a:lnTo>
                      <a:lnTo>
                        <a:pt x="15" y="14"/>
                      </a:lnTo>
                      <a:lnTo>
                        <a:pt x="11" y="14"/>
                      </a:lnTo>
                      <a:lnTo>
                        <a:pt x="6" y="14"/>
                      </a:lnTo>
                      <a:lnTo>
                        <a:pt x="4" y="12"/>
                      </a:lnTo>
                      <a:lnTo>
                        <a:pt x="1" y="11"/>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6" name="Freeform 1919">
                  <a:extLst>
                    <a:ext uri="{FF2B5EF4-FFF2-40B4-BE49-F238E27FC236}">
                      <a16:creationId xmlns:a16="http://schemas.microsoft.com/office/drawing/2014/main" xmlns="" id="{5F8951A7-D97F-480F-9B41-FDC96DCBBD81}"/>
                    </a:ext>
                  </a:extLst>
                </p:cNvPr>
                <p:cNvSpPr>
                  <a:spLocks/>
                </p:cNvSpPr>
                <p:nvPr/>
              </p:nvSpPr>
              <p:spPr bwMode="auto">
                <a:xfrm>
                  <a:off x="4736" y="3439"/>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6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6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1"/>
                      </a:lnTo>
                      <a:lnTo>
                        <a:pt x="19" y="12"/>
                      </a:lnTo>
                      <a:lnTo>
                        <a:pt x="15" y="14"/>
                      </a:lnTo>
                      <a:lnTo>
                        <a:pt x="11" y="14"/>
                      </a:lnTo>
                      <a:lnTo>
                        <a:pt x="6" y="14"/>
                      </a:lnTo>
                      <a:lnTo>
                        <a:pt x="4" y="12"/>
                      </a:lnTo>
                      <a:lnTo>
                        <a:pt x="1" y="11"/>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7" name="Freeform 1920">
                  <a:extLst>
                    <a:ext uri="{FF2B5EF4-FFF2-40B4-BE49-F238E27FC236}">
                      <a16:creationId xmlns:a16="http://schemas.microsoft.com/office/drawing/2014/main" xmlns="" id="{07F0DEA0-F041-4252-97E3-C8E12861BF60}"/>
                    </a:ext>
                  </a:extLst>
                </p:cNvPr>
                <p:cNvSpPr>
                  <a:spLocks/>
                </p:cNvSpPr>
                <p:nvPr/>
              </p:nvSpPr>
              <p:spPr bwMode="auto">
                <a:xfrm>
                  <a:off x="4736" y="3453"/>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0"/>
                      </a:lnTo>
                      <a:lnTo>
                        <a:pt x="19" y="12"/>
                      </a:lnTo>
                      <a:lnTo>
                        <a:pt x="15" y="13"/>
                      </a:lnTo>
                      <a:lnTo>
                        <a:pt x="11" y="14"/>
                      </a:lnTo>
                      <a:lnTo>
                        <a:pt x="6" y="13"/>
                      </a:lnTo>
                      <a:lnTo>
                        <a:pt x="4" y="12"/>
                      </a:lnTo>
                      <a:lnTo>
                        <a:pt x="1" y="10"/>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8" name="Freeform 1921">
                  <a:extLst>
                    <a:ext uri="{FF2B5EF4-FFF2-40B4-BE49-F238E27FC236}">
                      <a16:creationId xmlns:a16="http://schemas.microsoft.com/office/drawing/2014/main" xmlns="" id="{D1E098CA-35E6-40A5-94FC-B75DFA09CDDF}"/>
                    </a:ext>
                  </a:extLst>
                </p:cNvPr>
                <p:cNvSpPr>
                  <a:spLocks/>
                </p:cNvSpPr>
                <p:nvPr/>
              </p:nvSpPr>
              <p:spPr bwMode="auto">
                <a:xfrm>
                  <a:off x="4736" y="3453"/>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0"/>
                      </a:lnTo>
                      <a:lnTo>
                        <a:pt x="19" y="12"/>
                      </a:lnTo>
                      <a:lnTo>
                        <a:pt x="15" y="13"/>
                      </a:lnTo>
                      <a:lnTo>
                        <a:pt x="11" y="14"/>
                      </a:lnTo>
                      <a:lnTo>
                        <a:pt x="6" y="13"/>
                      </a:lnTo>
                      <a:lnTo>
                        <a:pt x="4" y="12"/>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9" name="Freeform 1922">
                  <a:extLst>
                    <a:ext uri="{FF2B5EF4-FFF2-40B4-BE49-F238E27FC236}">
                      <a16:creationId xmlns:a16="http://schemas.microsoft.com/office/drawing/2014/main" xmlns="" id="{C0B925E9-9674-4C2A-85A2-CCF1EEDC6F40}"/>
                    </a:ext>
                  </a:extLst>
                </p:cNvPr>
                <p:cNvSpPr>
                  <a:spLocks/>
                </p:cNvSpPr>
                <p:nvPr/>
              </p:nvSpPr>
              <p:spPr bwMode="auto">
                <a:xfrm>
                  <a:off x="4736" y="3466"/>
                  <a:ext cx="11" cy="7"/>
                </a:xfrm>
                <a:custGeom>
                  <a:avLst/>
                  <a:gdLst>
                    <a:gd name="T0" fmla="*/ 6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0" name="Freeform 1923">
                  <a:extLst>
                    <a:ext uri="{FF2B5EF4-FFF2-40B4-BE49-F238E27FC236}">
                      <a16:creationId xmlns:a16="http://schemas.microsoft.com/office/drawing/2014/main" xmlns="" id="{913D7DD3-3949-4719-A9D2-0A023236C9F5}"/>
                    </a:ext>
                  </a:extLst>
                </p:cNvPr>
                <p:cNvSpPr>
                  <a:spLocks/>
                </p:cNvSpPr>
                <p:nvPr/>
              </p:nvSpPr>
              <p:spPr bwMode="auto">
                <a:xfrm>
                  <a:off x="4736" y="3466"/>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4" y="12"/>
                      </a:lnTo>
                      <a:lnTo>
                        <a:pt x="1" y="9"/>
                      </a:lnTo>
                      <a:lnTo>
                        <a:pt x="0" y="6"/>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1" name="Freeform 1924">
                  <a:extLst>
                    <a:ext uri="{FF2B5EF4-FFF2-40B4-BE49-F238E27FC236}">
                      <a16:creationId xmlns:a16="http://schemas.microsoft.com/office/drawing/2014/main" xmlns="" id="{D84DED9E-C178-428B-9D85-F9A82E40A681}"/>
                    </a:ext>
                  </a:extLst>
                </p:cNvPr>
                <p:cNvSpPr>
                  <a:spLocks/>
                </p:cNvSpPr>
                <p:nvPr/>
              </p:nvSpPr>
              <p:spPr bwMode="auto">
                <a:xfrm>
                  <a:off x="4736" y="3479"/>
                  <a:ext cx="11" cy="8"/>
                </a:xfrm>
                <a:custGeom>
                  <a:avLst/>
                  <a:gdLst>
                    <a:gd name="T0" fmla="*/ 6 w 22"/>
                    <a:gd name="T1" fmla="*/ 0 h 15"/>
                    <a:gd name="T2" fmla="*/ 7 w 22"/>
                    <a:gd name="T3" fmla="*/ 1 h 15"/>
                    <a:gd name="T4" fmla="*/ 10 w 22"/>
                    <a:gd name="T5" fmla="*/ 1 h 15"/>
                    <a:gd name="T6" fmla="*/ 11 w 22"/>
                    <a:gd name="T7" fmla="*/ 2 h 15"/>
                    <a:gd name="T8" fmla="*/ 11 w 22"/>
                    <a:gd name="T9" fmla="*/ 4 h 15"/>
                    <a:gd name="T10" fmla="*/ 11 w 22"/>
                    <a:gd name="T11" fmla="*/ 5 h 15"/>
                    <a:gd name="T12" fmla="*/ 10 w 22"/>
                    <a:gd name="T13" fmla="*/ 7 h 15"/>
                    <a:gd name="T14" fmla="*/ 7 w 22"/>
                    <a:gd name="T15" fmla="*/ 7 h 15"/>
                    <a:gd name="T16" fmla="*/ 6 w 22"/>
                    <a:gd name="T17" fmla="*/ 8 h 15"/>
                    <a:gd name="T18" fmla="*/ 3 w 22"/>
                    <a:gd name="T19" fmla="*/ 7 h 15"/>
                    <a:gd name="T20" fmla="*/ 2 w 22"/>
                    <a:gd name="T21" fmla="*/ 7 h 15"/>
                    <a:gd name="T22" fmla="*/ 1 w 22"/>
                    <a:gd name="T23" fmla="*/ 5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7"/>
                      </a:lnTo>
                      <a:lnTo>
                        <a:pt x="21" y="10"/>
                      </a:lnTo>
                      <a:lnTo>
                        <a:pt x="19" y="13"/>
                      </a:lnTo>
                      <a:lnTo>
                        <a:pt x="15" y="14"/>
                      </a:lnTo>
                      <a:lnTo>
                        <a:pt x="11" y="15"/>
                      </a:lnTo>
                      <a:lnTo>
                        <a:pt x="6" y="14"/>
                      </a:lnTo>
                      <a:lnTo>
                        <a:pt x="4" y="13"/>
                      </a:lnTo>
                      <a:lnTo>
                        <a:pt x="1" y="10"/>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2" name="Freeform 1925">
                  <a:extLst>
                    <a:ext uri="{FF2B5EF4-FFF2-40B4-BE49-F238E27FC236}">
                      <a16:creationId xmlns:a16="http://schemas.microsoft.com/office/drawing/2014/main" xmlns="" id="{75AD0092-1309-48E8-BC0C-9219DEC92C97}"/>
                    </a:ext>
                  </a:extLst>
                </p:cNvPr>
                <p:cNvSpPr>
                  <a:spLocks/>
                </p:cNvSpPr>
                <p:nvPr/>
              </p:nvSpPr>
              <p:spPr bwMode="auto">
                <a:xfrm>
                  <a:off x="4736" y="3479"/>
                  <a:ext cx="11" cy="8"/>
                </a:xfrm>
                <a:custGeom>
                  <a:avLst/>
                  <a:gdLst>
                    <a:gd name="T0" fmla="*/ 6 w 22"/>
                    <a:gd name="T1" fmla="*/ 0 h 15"/>
                    <a:gd name="T2" fmla="*/ 6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7 h 15"/>
                    <a:gd name="T18" fmla="*/ 7 w 22"/>
                    <a:gd name="T19" fmla="*/ 7 h 15"/>
                    <a:gd name="T20" fmla="*/ 6 w 22"/>
                    <a:gd name="T21" fmla="*/ 8 h 15"/>
                    <a:gd name="T22" fmla="*/ 6 w 22"/>
                    <a:gd name="T23" fmla="*/ 8 h 15"/>
                    <a:gd name="T24" fmla="*/ 3 w 22"/>
                    <a:gd name="T25" fmla="*/ 7 h 15"/>
                    <a:gd name="T26" fmla="*/ 2 w 22"/>
                    <a:gd name="T27" fmla="*/ 7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7"/>
                      </a:lnTo>
                      <a:lnTo>
                        <a:pt x="21" y="10"/>
                      </a:lnTo>
                      <a:lnTo>
                        <a:pt x="19" y="13"/>
                      </a:lnTo>
                      <a:lnTo>
                        <a:pt x="15" y="14"/>
                      </a:lnTo>
                      <a:lnTo>
                        <a:pt x="11" y="15"/>
                      </a:lnTo>
                      <a:lnTo>
                        <a:pt x="6" y="14"/>
                      </a:lnTo>
                      <a:lnTo>
                        <a:pt x="4" y="13"/>
                      </a:lnTo>
                      <a:lnTo>
                        <a:pt x="1" y="10"/>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3" name="Freeform 1926">
                  <a:extLst>
                    <a:ext uri="{FF2B5EF4-FFF2-40B4-BE49-F238E27FC236}">
                      <a16:creationId xmlns:a16="http://schemas.microsoft.com/office/drawing/2014/main" xmlns="" id="{7E24628D-DF5C-458E-9C3C-FFBECEB1602A}"/>
                    </a:ext>
                  </a:extLst>
                </p:cNvPr>
                <p:cNvSpPr>
                  <a:spLocks/>
                </p:cNvSpPr>
                <p:nvPr/>
              </p:nvSpPr>
              <p:spPr bwMode="auto">
                <a:xfrm>
                  <a:off x="4736" y="3493"/>
                  <a:ext cx="11" cy="7"/>
                </a:xfrm>
                <a:custGeom>
                  <a:avLst/>
                  <a:gdLst>
                    <a:gd name="T0" fmla="*/ 6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6 h 14"/>
                    <a:gd name="T16" fmla="*/ 6 w 22"/>
                    <a:gd name="T17" fmla="*/ 7 h 14"/>
                    <a:gd name="T18" fmla="*/ 3 w 22"/>
                    <a:gd name="T19" fmla="*/ 6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9"/>
                      </a:lnTo>
                      <a:lnTo>
                        <a:pt x="19" y="11"/>
                      </a:lnTo>
                      <a:lnTo>
                        <a:pt x="15" y="12"/>
                      </a:lnTo>
                      <a:lnTo>
                        <a:pt x="11" y="14"/>
                      </a:lnTo>
                      <a:lnTo>
                        <a:pt x="6" y="12"/>
                      </a:lnTo>
                      <a:lnTo>
                        <a:pt x="4" y="11"/>
                      </a:lnTo>
                      <a:lnTo>
                        <a:pt x="1" y="9"/>
                      </a:lnTo>
                      <a:lnTo>
                        <a:pt x="0" y="7"/>
                      </a:lnTo>
                      <a:lnTo>
                        <a:pt x="1" y="4"/>
                      </a:lnTo>
                      <a:lnTo>
                        <a:pt x="4"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4" name="Freeform 1927">
                  <a:extLst>
                    <a:ext uri="{FF2B5EF4-FFF2-40B4-BE49-F238E27FC236}">
                      <a16:creationId xmlns:a16="http://schemas.microsoft.com/office/drawing/2014/main" xmlns="" id="{FBCEDB88-6178-4E0C-BFBB-BEE034994EED}"/>
                    </a:ext>
                  </a:extLst>
                </p:cNvPr>
                <p:cNvSpPr>
                  <a:spLocks/>
                </p:cNvSpPr>
                <p:nvPr/>
              </p:nvSpPr>
              <p:spPr bwMode="auto">
                <a:xfrm>
                  <a:off x="4736" y="3493"/>
                  <a:ext cx="11" cy="7"/>
                </a:xfrm>
                <a:custGeom>
                  <a:avLst/>
                  <a:gdLst>
                    <a:gd name="T0" fmla="*/ 6 w 22"/>
                    <a:gd name="T1" fmla="*/ 0 h 14"/>
                    <a:gd name="T2" fmla="*/ 6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6 h 14"/>
                    <a:gd name="T20" fmla="*/ 6 w 22"/>
                    <a:gd name="T21" fmla="*/ 7 h 14"/>
                    <a:gd name="T22" fmla="*/ 6 w 22"/>
                    <a:gd name="T23" fmla="*/ 7 h 14"/>
                    <a:gd name="T24" fmla="*/ 3 w 22"/>
                    <a:gd name="T25" fmla="*/ 6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9"/>
                      </a:lnTo>
                      <a:lnTo>
                        <a:pt x="19" y="11"/>
                      </a:lnTo>
                      <a:lnTo>
                        <a:pt x="15" y="12"/>
                      </a:lnTo>
                      <a:lnTo>
                        <a:pt x="11" y="14"/>
                      </a:lnTo>
                      <a:lnTo>
                        <a:pt x="6" y="12"/>
                      </a:lnTo>
                      <a:lnTo>
                        <a:pt x="4" y="11"/>
                      </a:lnTo>
                      <a:lnTo>
                        <a:pt x="1" y="9"/>
                      </a:lnTo>
                      <a:lnTo>
                        <a:pt x="0" y="7"/>
                      </a:lnTo>
                      <a:lnTo>
                        <a:pt x="1" y="4"/>
                      </a:lnTo>
                      <a:lnTo>
                        <a:pt x="4"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5" name="Freeform 1928">
                  <a:extLst>
                    <a:ext uri="{FF2B5EF4-FFF2-40B4-BE49-F238E27FC236}">
                      <a16:creationId xmlns:a16="http://schemas.microsoft.com/office/drawing/2014/main" xmlns="" id="{1225BE8F-002C-40D8-B0F4-9535B83AEDFB}"/>
                    </a:ext>
                  </a:extLst>
                </p:cNvPr>
                <p:cNvSpPr>
                  <a:spLocks/>
                </p:cNvSpPr>
                <p:nvPr/>
              </p:nvSpPr>
              <p:spPr bwMode="auto">
                <a:xfrm>
                  <a:off x="4736" y="3505"/>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6" name="Freeform 1929">
                  <a:extLst>
                    <a:ext uri="{FF2B5EF4-FFF2-40B4-BE49-F238E27FC236}">
                      <a16:creationId xmlns:a16="http://schemas.microsoft.com/office/drawing/2014/main" xmlns="" id="{BAC9DA32-A22B-449D-A84F-2C650C80CC06}"/>
                    </a:ext>
                  </a:extLst>
                </p:cNvPr>
                <p:cNvSpPr>
                  <a:spLocks/>
                </p:cNvSpPr>
                <p:nvPr/>
              </p:nvSpPr>
              <p:spPr bwMode="auto">
                <a:xfrm>
                  <a:off x="4736" y="3505"/>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7" name="Freeform 1930">
                  <a:extLst>
                    <a:ext uri="{FF2B5EF4-FFF2-40B4-BE49-F238E27FC236}">
                      <a16:creationId xmlns:a16="http://schemas.microsoft.com/office/drawing/2014/main" xmlns="" id="{5B256FCA-2333-404E-861D-89A53880A719}"/>
                    </a:ext>
                  </a:extLst>
                </p:cNvPr>
                <p:cNvSpPr>
                  <a:spLocks/>
                </p:cNvSpPr>
                <p:nvPr/>
              </p:nvSpPr>
              <p:spPr bwMode="auto">
                <a:xfrm>
                  <a:off x="4736" y="3518"/>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8" name="Freeform 1931">
                  <a:extLst>
                    <a:ext uri="{FF2B5EF4-FFF2-40B4-BE49-F238E27FC236}">
                      <a16:creationId xmlns:a16="http://schemas.microsoft.com/office/drawing/2014/main" xmlns="" id="{115F7229-7ADC-43DD-BECB-9E15F8571B83}"/>
                    </a:ext>
                  </a:extLst>
                </p:cNvPr>
                <p:cNvSpPr>
                  <a:spLocks/>
                </p:cNvSpPr>
                <p:nvPr/>
              </p:nvSpPr>
              <p:spPr bwMode="auto">
                <a:xfrm>
                  <a:off x="4736" y="3518"/>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9" name="Freeform 1932">
                  <a:extLst>
                    <a:ext uri="{FF2B5EF4-FFF2-40B4-BE49-F238E27FC236}">
                      <a16:creationId xmlns:a16="http://schemas.microsoft.com/office/drawing/2014/main" xmlns="" id="{C04AF1C0-4033-4595-B9A3-E05CA4AF0116}"/>
                    </a:ext>
                  </a:extLst>
                </p:cNvPr>
                <p:cNvSpPr>
                  <a:spLocks/>
                </p:cNvSpPr>
                <p:nvPr/>
              </p:nvSpPr>
              <p:spPr bwMode="auto">
                <a:xfrm>
                  <a:off x="4736" y="3532"/>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0" name="Freeform 1933">
                  <a:extLst>
                    <a:ext uri="{FF2B5EF4-FFF2-40B4-BE49-F238E27FC236}">
                      <a16:creationId xmlns:a16="http://schemas.microsoft.com/office/drawing/2014/main" xmlns="" id="{016B48A6-4FF4-4BB2-94C2-B86109305080}"/>
                    </a:ext>
                  </a:extLst>
                </p:cNvPr>
                <p:cNvSpPr>
                  <a:spLocks/>
                </p:cNvSpPr>
                <p:nvPr/>
              </p:nvSpPr>
              <p:spPr bwMode="auto">
                <a:xfrm>
                  <a:off x="4736" y="3532"/>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1" name="Freeform 1934">
                  <a:extLst>
                    <a:ext uri="{FF2B5EF4-FFF2-40B4-BE49-F238E27FC236}">
                      <a16:creationId xmlns:a16="http://schemas.microsoft.com/office/drawing/2014/main" xmlns="" id="{8679721C-B780-45F0-B50C-5A3301665AD6}"/>
                    </a:ext>
                  </a:extLst>
                </p:cNvPr>
                <p:cNvSpPr>
                  <a:spLocks/>
                </p:cNvSpPr>
                <p:nvPr/>
              </p:nvSpPr>
              <p:spPr bwMode="auto">
                <a:xfrm>
                  <a:off x="4736" y="3545"/>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2" name="Freeform 1935">
                  <a:extLst>
                    <a:ext uri="{FF2B5EF4-FFF2-40B4-BE49-F238E27FC236}">
                      <a16:creationId xmlns:a16="http://schemas.microsoft.com/office/drawing/2014/main" xmlns="" id="{BD8A06D5-3823-4BAC-BB0C-6C25065DE864}"/>
                    </a:ext>
                  </a:extLst>
                </p:cNvPr>
                <p:cNvSpPr>
                  <a:spLocks/>
                </p:cNvSpPr>
                <p:nvPr/>
              </p:nvSpPr>
              <p:spPr bwMode="auto">
                <a:xfrm>
                  <a:off x="4736" y="3545"/>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3" name="Freeform 1936">
                  <a:extLst>
                    <a:ext uri="{FF2B5EF4-FFF2-40B4-BE49-F238E27FC236}">
                      <a16:creationId xmlns:a16="http://schemas.microsoft.com/office/drawing/2014/main" xmlns="" id="{42AD5E56-EFB0-4552-B074-E3007139EBAA}"/>
                    </a:ext>
                  </a:extLst>
                </p:cNvPr>
                <p:cNvSpPr>
                  <a:spLocks/>
                </p:cNvSpPr>
                <p:nvPr/>
              </p:nvSpPr>
              <p:spPr bwMode="auto">
                <a:xfrm>
                  <a:off x="4736" y="3558"/>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4" name="Freeform 1937">
                  <a:extLst>
                    <a:ext uri="{FF2B5EF4-FFF2-40B4-BE49-F238E27FC236}">
                      <a16:creationId xmlns:a16="http://schemas.microsoft.com/office/drawing/2014/main" xmlns="" id="{0BDFF502-259F-4401-B943-776A55408898}"/>
                    </a:ext>
                  </a:extLst>
                </p:cNvPr>
                <p:cNvSpPr>
                  <a:spLocks/>
                </p:cNvSpPr>
                <p:nvPr/>
              </p:nvSpPr>
              <p:spPr bwMode="auto">
                <a:xfrm>
                  <a:off x="4736" y="3558"/>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5" name="Freeform 1938">
                  <a:extLst>
                    <a:ext uri="{FF2B5EF4-FFF2-40B4-BE49-F238E27FC236}">
                      <a16:creationId xmlns:a16="http://schemas.microsoft.com/office/drawing/2014/main" xmlns="" id="{19D258F5-82A2-49E3-8A4F-884F723F4094}"/>
                    </a:ext>
                  </a:extLst>
                </p:cNvPr>
                <p:cNvSpPr>
                  <a:spLocks/>
                </p:cNvSpPr>
                <p:nvPr/>
              </p:nvSpPr>
              <p:spPr bwMode="auto">
                <a:xfrm>
                  <a:off x="4736" y="3571"/>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6" name="Freeform 1939">
                  <a:extLst>
                    <a:ext uri="{FF2B5EF4-FFF2-40B4-BE49-F238E27FC236}">
                      <a16:creationId xmlns:a16="http://schemas.microsoft.com/office/drawing/2014/main" xmlns="" id="{8304053D-1DFF-4222-82D8-064211992D76}"/>
                    </a:ext>
                  </a:extLst>
                </p:cNvPr>
                <p:cNvSpPr>
                  <a:spLocks/>
                </p:cNvSpPr>
                <p:nvPr/>
              </p:nvSpPr>
              <p:spPr bwMode="auto">
                <a:xfrm>
                  <a:off x="4736" y="3571"/>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7" name="Freeform 1940">
                  <a:extLst>
                    <a:ext uri="{FF2B5EF4-FFF2-40B4-BE49-F238E27FC236}">
                      <a16:creationId xmlns:a16="http://schemas.microsoft.com/office/drawing/2014/main" xmlns="" id="{8EC12355-5C64-406F-AF5B-140631B9442D}"/>
                    </a:ext>
                  </a:extLst>
                </p:cNvPr>
                <p:cNvSpPr>
                  <a:spLocks/>
                </p:cNvSpPr>
                <p:nvPr/>
              </p:nvSpPr>
              <p:spPr bwMode="auto">
                <a:xfrm>
                  <a:off x="4736" y="3584"/>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8" name="Freeform 1941">
                  <a:extLst>
                    <a:ext uri="{FF2B5EF4-FFF2-40B4-BE49-F238E27FC236}">
                      <a16:creationId xmlns:a16="http://schemas.microsoft.com/office/drawing/2014/main" xmlns="" id="{7298337E-ED9B-41AF-91D2-59BAD0D779F2}"/>
                    </a:ext>
                  </a:extLst>
                </p:cNvPr>
                <p:cNvSpPr>
                  <a:spLocks/>
                </p:cNvSpPr>
                <p:nvPr/>
              </p:nvSpPr>
              <p:spPr bwMode="auto">
                <a:xfrm>
                  <a:off x="4736" y="3584"/>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9" name="Freeform 1942">
                  <a:extLst>
                    <a:ext uri="{FF2B5EF4-FFF2-40B4-BE49-F238E27FC236}">
                      <a16:creationId xmlns:a16="http://schemas.microsoft.com/office/drawing/2014/main" xmlns="" id="{891C30E4-8BA9-4879-85F0-F45241A64827}"/>
                    </a:ext>
                  </a:extLst>
                </p:cNvPr>
                <p:cNvSpPr>
                  <a:spLocks/>
                </p:cNvSpPr>
                <p:nvPr/>
              </p:nvSpPr>
              <p:spPr bwMode="auto">
                <a:xfrm>
                  <a:off x="4736" y="3597"/>
                  <a:ext cx="11" cy="8"/>
                </a:xfrm>
                <a:custGeom>
                  <a:avLst/>
                  <a:gdLst>
                    <a:gd name="T0" fmla="*/ 6 w 23"/>
                    <a:gd name="T1" fmla="*/ 0 h 16"/>
                    <a:gd name="T2" fmla="*/ 8 w 23"/>
                    <a:gd name="T3" fmla="*/ 1 h 16"/>
                    <a:gd name="T4" fmla="*/ 9 w 23"/>
                    <a:gd name="T5" fmla="*/ 1 h 16"/>
                    <a:gd name="T6" fmla="*/ 10 w 23"/>
                    <a:gd name="T7" fmla="*/ 2 h 16"/>
                    <a:gd name="T8" fmla="*/ 11 w 23"/>
                    <a:gd name="T9" fmla="*/ 4 h 16"/>
                    <a:gd name="T10" fmla="*/ 10 w 23"/>
                    <a:gd name="T11" fmla="*/ 5 h 16"/>
                    <a:gd name="T12" fmla="*/ 9 w 23"/>
                    <a:gd name="T13" fmla="*/ 6 h 16"/>
                    <a:gd name="T14" fmla="*/ 8 w 23"/>
                    <a:gd name="T15" fmla="*/ 7 h 16"/>
                    <a:gd name="T16" fmla="*/ 6 w 23"/>
                    <a:gd name="T17" fmla="*/ 8 h 16"/>
                    <a:gd name="T18" fmla="*/ 3 w 23"/>
                    <a:gd name="T19" fmla="*/ 7 h 16"/>
                    <a:gd name="T20" fmla="*/ 2 w 23"/>
                    <a:gd name="T21" fmla="*/ 6 h 16"/>
                    <a:gd name="T22" fmla="*/ 0 w 23"/>
                    <a:gd name="T23" fmla="*/ 5 h 16"/>
                    <a:gd name="T24" fmla="*/ 0 w 23"/>
                    <a:gd name="T25" fmla="*/ 4 h 16"/>
                    <a:gd name="T26" fmla="*/ 0 w 23"/>
                    <a:gd name="T27" fmla="*/ 2 h 16"/>
                    <a:gd name="T28" fmla="*/ 2 w 23"/>
                    <a:gd name="T29" fmla="*/ 1 h 16"/>
                    <a:gd name="T30" fmla="*/ 3 w 23"/>
                    <a:gd name="T31" fmla="*/ 1 h 16"/>
                    <a:gd name="T32" fmla="*/ 6 w 2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6"/>
                    <a:gd name="T53" fmla="*/ 23 w 23"/>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6">
                      <a:moveTo>
                        <a:pt x="12" y="0"/>
                      </a:moveTo>
                      <a:lnTo>
                        <a:pt x="17" y="2"/>
                      </a:lnTo>
                      <a:lnTo>
                        <a:pt x="19" y="3"/>
                      </a:lnTo>
                      <a:lnTo>
                        <a:pt x="21" y="5"/>
                      </a:lnTo>
                      <a:lnTo>
                        <a:pt x="23"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0" name="Freeform 1943">
                  <a:extLst>
                    <a:ext uri="{FF2B5EF4-FFF2-40B4-BE49-F238E27FC236}">
                      <a16:creationId xmlns:a16="http://schemas.microsoft.com/office/drawing/2014/main" xmlns="" id="{2E4AC4EA-39BC-4322-8F26-32968D4C40BC}"/>
                    </a:ext>
                  </a:extLst>
                </p:cNvPr>
                <p:cNvSpPr>
                  <a:spLocks/>
                </p:cNvSpPr>
                <p:nvPr/>
              </p:nvSpPr>
              <p:spPr bwMode="auto">
                <a:xfrm>
                  <a:off x="4736" y="3597"/>
                  <a:ext cx="11" cy="8"/>
                </a:xfrm>
                <a:custGeom>
                  <a:avLst/>
                  <a:gdLst>
                    <a:gd name="T0" fmla="*/ 6 w 23"/>
                    <a:gd name="T1" fmla="*/ 0 h 16"/>
                    <a:gd name="T2" fmla="*/ 6 w 23"/>
                    <a:gd name="T3" fmla="*/ 0 h 16"/>
                    <a:gd name="T4" fmla="*/ 8 w 23"/>
                    <a:gd name="T5" fmla="*/ 1 h 16"/>
                    <a:gd name="T6" fmla="*/ 9 w 23"/>
                    <a:gd name="T7" fmla="*/ 1 h 16"/>
                    <a:gd name="T8" fmla="*/ 10 w 23"/>
                    <a:gd name="T9" fmla="*/ 2 h 16"/>
                    <a:gd name="T10" fmla="*/ 11 w 23"/>
                    <a:gd name="T11" fmla="*/ 4 h 16"/>
                    <a:gd name="T12" fmla="*/ 11 w 23"/>
                    <a:gd name="T13" fmla="*/ 4 h 16"/>
                    <a:gd name="T14" fmla="*/ 10 w 23"/>
                    <a:gd name="T15" fmla="*/ 5 h 16"/>
                    <a:gd name="T16" fmla="*/ 9 w 23"/>
                    <a:gd name="T17" fmla="*/ 6 h 16"/>
                    <a:gd name="T18" fmla="*/ 8 w 23"/>
                    <a:gd name="T19" fmla="*/ 7 h 16"/>
                    <a:gd name="T20" fmla="*/ 6 w 23"/>
                    <a:gd name="T21" fmla="*/ 8 h 16"/>
                    <a:gd name="T22" fmla="*/ 6 w 23"/>
                    <a:gd name="T23" fmla="*/ 8 h 16"/>
                    <a:gd name="T24" fmla="*/ 3 w 23"/>
                    <a:gd name="T25" fmla="*/ 7 h 16"/>
                    <a:gd name="T26" fmla="*/ 2 w 23"/>
                    <a:gd name="T27" fmla="*/ 6 h 16"/>
                    <a:gd name="T28" fmla="*/ 0 w 23"/>
                    <a:gd name="T29" fmla="*/ 5 h 16"/>
                    <a:gd name="T30" fmla="*/ 0 w 23"/>
                    <a:gd name="T31" fmla="*/ 4 h 16"/>
                    <a:gd name="T32" fmla="*/ 0 w 23"/>
                    <a:gd name="T33" fmla="*/ 4 h 16"/>
                    <a:gd name="T34" fmla="*/ 0 w 23"/>
                    <a:gd name="T35" fmla="*/ 2 h 16"/>
                    <a:gd name="T36" fmla="*/ 2 w 23"/>
                    <a:gd name="T37" fmla="*/ 1 h 16"/>
                    <a:gd name="T38" fmla="*/ 3 w 23"/>
                    <a:gd name="T39" fmla="*/ 1 h 16"/>
                    <a:gd name="T40" fmla="*/ 6 w 23"/>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6"/>
                    <a:gd name="T65" fmla="*/ 23 w 23"/>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6">
                      <a:moveTo>
                        <a:pt x="12" y="0"/>
                      </a:moveTo>
                      <a:lnTo>
                        <a:pt x="12" y="0"/>
                      </a:lnTo>
                      <a:lnTo>
                        <a:pt x="17" y="2"/>
                      </a:lnTo>
                      <a:lnTo>
                        <a:pt x="19" y="3"/>
                      </a:lnTo>
                      <a:lnTo>
                        <a:pt x="21" y="5"/>
                      </a:lnTo>
                      <a:lnTo>
                        <a:pt x="23"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1" name="Freeform 1944">
                  <a:extLst>
                    <a:ext uri="{FF2B5EF4-FFF2-40B4-BE49-F238E27FC236}">
                      <a16:creationId xmlns:a16="http://schemas.microsoft.com/office/drawing/2014/main" xmlns="" id="{964605D2-81C7-4BE3-9ECA-508C991F785F}"/>
                    </a:ext>
                  </a:extLst>
                </p:cNvPr>
                <p:cNvSpPr>
                  <a:spLocks/>
                </p:cNvSpPr>
                <p:nvPr/>
              </p:nvSpPr>
              <p:spPr bwMode="auto">
                <a:xfrm>
                  <a:off x="4736" y="3611"/>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3"/>
                      </a:lnTo>
                      <a:lnTo>
                        <a:pt x="21" y="5"/>
                      </a:lnTo>
                      <a:lnTo>
                        <a:pt x="23"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2" name="Freeform 1945">
                  <a:extLst>
                    <a:ext uri="{FF2B5EF4-FFF2-40B4-BE49-F238E27FC236}">
                      <a16:creationId xmlns:a16="http://schemas.microsoft.com/office/drawing/2014/main" xmlns="" id="{7CA3552F-1ABF-48FA-936D-BF4A354553FA}"/>
                    </a:ext>
                  </a:extLst>
                </p:cNvPr>
                <p:cNvSpPr>
                  <a:spLocks/>
                </p:cNvSpPr>
                <p:nvPr/>
              </p:nvSpPr>
              <p:spPr bwMode="auto">
                <a:xfrm>
                  <a:off x="4736" y="3611"/>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3"/>
                      </a:lnTo>
                      <a:lnTo>
                        <a:pt x="21" y="5"/>
                      </a:lnTo>
                      <a:lnTo>
                        <a:pt x="23"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3" name="Freeform 1946">
                  <a:extLst>
                    <a:ext uri="{FF2B5EF4-FFF2-40B4-BE49-F238E27FC236}">
                      <a16:creationId xmlns:a16="http://schemas.microsoft.com/office/drawing/2014/main" xmlns="" id="{BA3F4422-3CEA-43CC-8EF7-64B6F7733563}"/>
                    </a:ext>
                  </a:extLst>
                </p:cNvPr>
                <p:cNvSpPr>
                  <a:spLocks/>
                </p:cNvSpPr>
                <p:nvPr/>
              </p:nvSpPr>
              <p:spPr bwMode="auto">
                <a:xfrm>
                  <a:off x="4736" y="3624"/>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4" name="Freeform 1947">
                  <a:extLst>
                    <a:ext uri="{FF2B5EF4-FFF2-40B4-BE49-F238E27FC236}">
                      <a16:creationId xmlns:a16="http://schemas.microsoft.com/office/drawing/2014/main" xmlns="" id="{8B9D49F3-EBF9-4DE5-AAEF-647BB840DCE5}"/>
                    </a:ext>
                  </a:extLst>
                </p:cNvPr>
                <p:cNvSpPr>
                  <a:spLocks/>
                </p:cNvSpPr>
                <p:nvPr/>
              </p:nvSpPr>
              <p:spPr bwMode="auto">
                <a:xfrm>
                  <a:off x="4736" y="3624"/>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5" name="Freeform 1948">
                  <a:extLst>
                    <a:ext uri="{FF2B5EF4-FFF2-40B4-BE49-F238E27FC236}">
                      <a16:creationId xmlns:a16="http://schemas.microsoft.com/office/drawing/2014/main" xmlns="" id="{03511222-88AB-4153-B36E-45B165079D36}"/>
                    </a:ext>
                  </a:extLst>
                </p:cNvPr>
                <p:cNvSpPr>
                  <a:spLocks/>
                </p:cNvSpPr>
                <p:nvPr/>
              </p:nvSpPr>
              <p:spPr bwMode="auto">
                <a:xfrm>
                  <a:off x="4736" y="3638"/>
                  <a:ext cx="11" cy="7"/>
                </a:xfrm>
                <a:custGeom>
                  <a:avLst/>
                  <a:gdLst>
                    <a:gd name="T0" fmla="*/ 6 w 23"/>
                    <a:gd name="T1" fmla="*/ 0 h 14"/>
                    <a:gd name="T2" fmla="*/ 8 w 23"/>
                    <a:gd name="T3" fmla="*/ 1 h 14"/>
                    <a:gd name="T4" fmla="*/ 9 w 23"/>
                    <a:gd name="T5" fmla="*/ 1 h 14"/>
                    <a:gd name="T6" fmla="*/ 10 w 23"/>
                    <a:gd name="T7" fmla="*/ 3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3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6" name="Freeform 1949">
                  <a:extLst>
                    <a:ext uri="{FF2B5EF4-FFF2-40B4-BE49-F238E27FC236}">
                      <a16:creationId xmlns:a16="http://schemas.microsoft.com/office/drawing/2014/main" xmlns="" id="{A53A5AC1-E5B9-4EFF-A61B-8D871827EC5C}"/>
                    </a:ext>
                  </a:extLst>
                </p:cNvPr>
                <p:cNvSpPr>
                  <a:spLocks/>
                </p:cNvSpPr>
                <p:nvPr/>
              </p:nvSpPr>
              <p:spPr bwMode="auto">
                <a:xfrm>
                  <a:off x="4736" y="3638"/>
                  <a:ext cx="11" cy="7"/>
                </a:xfrm>
                <a:custGeom>
                  <a:avLst/>
                  <a:gdLst>
                    <a:gd name="T0" fmla="*/ 6 w 23"/>
                    <a:gd name="T1" fmla="*/ 0 h 14"/>
                    <a:gd name="T2" fmla="*/ 6 w 23"/>
                    <a:gd name="T3" fmla="*/ 0 h 14"/>
                    <a:gd name="T4" fmla="*/ 8 w 23"/>
                    <a:gd name="T5" fmla="*/ 1 h 14"/>
                    <a:gd name="T6" fmla="*/ 9 w 23"/>
                    <a:gd name="T7" fmla="*/ 1 h 14"/>
                    <a:gd name="T8" fmla="*/ 10 w 23"/>
                    <a:gd name="T9" fmla="*/ 3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3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5"/>
                      </a:lnTo>
                      <a:lnTo>
                        <a:pt x="23"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7" name="Freeform 1950">
                  <a:extLst>
                    <a:ext uri="{FF2B5EF4-FFF2-40B4-BE49-F238E27FC236}">
                      <a16:creationId xmlns:a16="http://schemas.microsoft.com/office/drawing/2014/main" xmlns="" id="{DC3D4714-16D5-48D1-BAD2-6AE86E97874E}"/>
                    </a:ext>
                  </a:extLst>
                </p:cNvPr>
                <p:cNvSpPr>
                  <a:spLocks/>
                </p:cNvSpPr>
                <p:nvPr/>
              </p:nvSpPr>
              <p:spPr bwMode="auto">
                <a:xfrm>
                  <a:off x="4736" y="3651"/>
                  <a:ext cx="11" cy="7"/>
                </a:xfrm>
                <a:custGeom>
                  <a:avLst/>
                  <a:gdLst>
                    <a:gd name="T0" fmla="*/ 6 w 23"/>
                    <a:gd name="T1" fmla="*/ 0 h 15"/>
                    <a:gd name="T2" fmla="*/ 8 w 23"/>
                    <a:gd name="T3" fmla="*/ 0 h 15"/>
                    <a:gd name="T4" fmla="*/ 9 w 23"/>
                    <a:gd name="T5" fmla="*/ 1 h 15"/>
                    <a:gd name="T6" fmla="*/ 10 w 23"/>
                    <a:gd name="T7" fmla="*/ 2 h 15"/>
                    <a:gd name="T8" fmla="*/ 11 w 23"/>
                    <a:gd name="T9" fmla="*/ 4 h 15"/>
                    <a:gd name="T10" fmla="*/ 10 w 23"/>
                    <a:gd name="T11" fmla="*/ 5 h 15"/>
                    <a:gd name="T12" fmla="*/ 9 w 23"/>
                    <a:gd name="T13" fmla="*/ 6 h 15"/>
                    <a:gd name="T14" fmla="*/ 8 w 23"/>
                    <a:gd name="T15" fmla="*/ 7 h 15"/>
                    <a:gd name="T16" fmla="*/ 6 w 23"/>
                    <a:gd name="T17" fmla="*/ 7 h 15"/>
                    <a:gd name="T18" fmla="*/ 3 w 23"/>
                    <a:gd name="T19" fmla="*/ 7 h 15"/>
                    <a:gd name="T20" fmla="*/ 2 w 23"/>
                    <a:gd name="T21" fmla="*/ 6 h 15"/>
                    <a:gd name="T22" fmla="*/ 0 w 23"/>
                    <a:gd name="T23" fmla="*/ 5 h 15"/>
                    <a:gd name="T24" fmla="*/ 0 w 23"/>
                    <a:gd name="T25" fmla="*/ 4 h 15"/>
                    <a:gd name="T26" fmla="*/ 0 w 23"/>
                    <a:gd name="T27" fmla="*/ 2 h 15"/>
                    <a:gd name="T28" fmla="*/ 2 w 23"/>
                    <a:gd name="T29" fmla="*/ 1 h 15"/>
                    <a:gd name="T30" fmla="*/ 3 w 23"/>
                    <a:gd name="T31" fmla="*/ 0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8" name="Freeform 1951">
                  <a:extLst>
                    <a:ext uri="{FF2B5EF4-FFF2-40B4-BE49-F238E27FC236}">
                      <a16:creationId xmlns:a16="http://schemas.microsoft.com/office/drawing/2014/main" xmlns="" id="{96DCBA95-0575-4E0F-B879-2C2FE95C429D}"/>
                    </a:ext>
                  </a:extLst>
                </p:cNvPr>
                <p:cNvSpPr>
                  <a:spLocks/>
                </p:cNvSpPr>
                <p:nvPr/>
              </p:nvSpPr>
              <p:spPr bwMode="auto">
                <a:xfrm>
                  <a:off x="4736" y="3651"/>
                  <a:ext cx="11" cy="7"/>
                </a:xfrm>
                <a:custGeom>
                  <a:avLst/>
                  <a:gdLst>
                    <a:gd name="T0" fmla="*/ 6 w 23"/>
                    <a:gd name="T1" fmla="*/ 0 h 15"/>
                    <a:gd name="T2" fmla="*/ 6 w 23"/>
                    <a:gd name="T3" fmla="*/ 0 h 15"/>
                    <a:gd name="T4" fmla="*/ 8 w 23"/>
                    <a:gd name="T5" fmla="*/ 0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6 h 15"/>
                    <a:gd name="T18" fmla="*/ 8 w 23"/>
                    <a:gd name="T19" fmla="*/ 7 h 15"/>
                    <a:gd name="T20" fmla="*/ 6 w 23"/>
                    <a:gd name="T21" fmla="*/ 7 h 15"/>
                    <a:gd name="T22" fmla="*/ 6 w 23"/>
                    <a:gd name="T23" fmla="*/ 7 h 15"/>
                    <a:gd name="T24" fmla="*/ 3 w 23"/>
                    <a:gd name="T25" fmla="*/ 7 h 15"/>
                    <a:gd name="T26" fmla="*/ 2 w 23"/>
                    <a:gd name="T27" fmla="*/ 6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0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9" name="Freeform 1952">
                  <a:extLst>
                    <a:ext uri="{FF2B5EF4-FFF2-40B4-BE49-F238E27FC236}">
                      <a16:creationId xmlns:a16="http://schemas.microsoft.com/office/drawing/2014/main" xmlns="" id="{021839AF-3831-4767-9564-C35D86532ECC}"/>
                    </a:ext>
                  </a:extLst>
                </p:cNvPr>
                <p:cNvSpPr>
                  <a:spLocks/>
                </p:cNvSpPr>
                <p:nvPr/>
              </p:nvSpPr>
              <p:spPr bwMode="auto">
                <a:xfrm>
                  <a:off x="4755" y="3417"/>
                  <a:ext cx="52" cy="282"/>
                </a:xfrm>
                <a:custGeom>
                  <a:avLst/>
                  <a:gdLst>
                    <a:gd name="T0" fmla="*/ 7 w 105"/>
                    <a:gd name="T1" fmla="*/ 0 h 564"/>
                    <a:gd name="T2" fmla="*/ 45 w 105"/>
                    <a:gd name="T3" fmla="*/ 0 h 564"/>
                    <a:gd name="T4" fmla="*/ 48 w 105"/>
                    <a:gd name="T5" fmla="*/ 1 h 564"/>
                    <a:gd name="T6" fmla="*/ 50 w 105"/>
                    <a:gd name="T7" fmla="*/ 2 h 564"/>
                    <a:gd name="T8" fmla="*/ 51 w 105"/>
                    <a:gd name="T9" fmla="*/ 5 h 564"/>
                    <a:gd name="T10" fmla="*/ 52 w 105"/>
                    <a:gd name="T11" fmla="*/ 9 h 564"/>
                    <a:gd name="T12" fmla="*/ 52 w 105"/>
                    <a:gd name="T13" fmla="*/ 274 h 564"/>
                    <a:gd name="T14" fmla="*/ 51 w 105"/>
                    <a:gd name="T15" fmla="*/ 277 h 564"/>
                    <a:gd name="T16" fmla="*/ 50 w 105"/>
                    <a:gd name="T17" fmla="*/ 280 h 564"/>
                    <a:gd name="T18" fmla="*/ 48 w 105"/>
                    <a:gd name="T19" fmla="*/ 282 h 564"/>
                    <a:gd name="T20" fmla="*/ 45 w 105"/>
                    <a:gd name="T21" fmla="*/ 282 h 564"/>
                    <a:gd name="T22" fmla="*/ 7 w 105"/>
                    <a:gd name="T23" fmla="*/ 282 h 564"/>
                    <a:gd name="T24" fmla="*/ 4 w 105"/>
                    <a:gd name="T25" fmla="*/ 282 h 564"/>
                    <a:gd name="T26" fmla="*/ 1 w 105"/>
                    <a:gd name="T27" fmla="*/ 280 h 564"/>
                    <a:gd name="T28" fmla="*/ 0 w 105"/>
                    <a:gd name="T29" fmla="*/ 277 h 564"/>
                    <a:gd name="T30" fmla="*/ 0 w 105"/>
                    <a:gd name="T31" fmla="*/ 274 h 564"/>
                    <a:gd name="T32" fmla="*/ 0 w 105"/>
                    <a:gd name="T33" fmla="*/ 9 h 564"/>
                    <a:gd name="T34" fmla="*/ 0 w 105"/>
                    <a:gd name="T35" fmla="*/ 5 h 564"/>
                    <a:gd name="T36" fmla="*/ 1 w 105"/>
                    <a:gd name="T37" fmla="*/ 2 h 564"/>
                    <a:gd name="T38" fmla="*/ 4 w 105"/>
                    <a:gd name="T39" fmla="*/ 1 h 564"/>
                    <a:gd name="T40" fmla="*/ 7 w 105"/>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564"/>
                    <a:gd name="T65" fmla="*/ 105 w 105"/>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564">
                      <a:moveTo>
                        <a:pt x="14" y="0"/>
                      </a:moveTo>
                      <a:lnTo>
                        <a:pt x="90" y="0"/>
                      </a:lnTo>
                      <a:lnTo>
                        <a:pt x="96" y="1"/>
                      </a:lnTo>
                      <a:lnTo>
                        <a:pt x="101" y="5"/>
                      </a:lnTo>
                      <a:lnTo>
                        <a:pt x="103" y="10"/>
                      </a:lnTo>
                      <a:lnTo>
                        <a:pt x="105" y="17"/>
                      </a:lnTo>
                      <a:lnTo>
                        <a:pt x="105" y="547"/>
                      </a:lnTo>
                      <a:lnTo>
                        <a:pt x="103" y="553"/>
                      </a:lnTo>
                      <a:lnTo>
                        <a:pt x="101" y="559"/>
                      </a:lnTo>
                      <a:lnTo>
                        <a:pt x="96" y="563"/>
                      </a:lnTo>
                      <a:lnTo>
                        <a:pt x="90" y="564"/>
                      </a:lnTo>
                      <a:lnTo>
                        <a:pt x="14" y="564"/>
                      </a:lnTo>
                      <a:lnTo>
                        <a:pt x="8" y="563"/>
                      </a:lnTo>
                      <a:lnTo>
                        <a:pt x="3" y="559"/>
                      </a:lnTo>
                      <a:lnTo>
                        <a:pt x="1" y="553"/>
                      </a:lnTo>
                      <a:lnTo>
                        <a:pt x="0" y="547"/>
                      </a:lnTo>
                      <a:lnTo>
                        <a:pt x="0" y="17"/>
                      </a:lnTo>
                      <a:lnTo>
                        <a:pt x="1" y="10"/>
                      </a:lnTo>
                      <a:lnTo>
                        <a:pt x="3" y="5"/>
                      </a:lnTo>
                      <a:lnTo>
                        <a:pt x="8" y="1"/>
                      </a:lnTo>
                      <a:lnTo>
                        <a:pt x="14"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0" name="Freeform 1953">
                  <a:extLst>
                    <a:ext uri="{FF2B5EF4-FFF2-40B4-BE49-F238E27FC236}">
                      <a16:creationId xmlns:a16="http://schemas.microsoft.com/office/drawing/2014/main" xmlns="" id="{51B37132-7B61-40C7-9510-6A027B1946A3}"/>
                    </a:ext>
                  </a:extLst>
                </p:cNvPr>
                <p:cNvSpPr>
                  <a:spLocks/>
                </p:cNvSpPr>
                <p:nvPr/>
              </p:nvSpPr>
              <p:spPr bwMode="auto">
                <a:xfrm>
                  <a:off x="4755" y="3417"/>
                  <a:ext cx="52" cy="282"/>
                </a:xfrm>
                <a:custGeom>
                  <a:avLst/>
                  <a:gdLst>
                    <a:gd name="T0" fmla="*/ 7 w 105"/>
                    <a:gd name="T1" fmla="*/ 0 h 564"/>
                    <a:gd name="T2" fmla="*/ 45 w 105"/>
                    <a:gd name="T3" fmla="*/ 0 h 564"/>
                    <a:gd name="T4" fmla="*/ 45 w 105"/>
                    <a:gd name="T5" fmla="*/ 0 h 564"/>
                    <a:gd name="T6" fmla="*/ 48 w 105"/>
                    <a:gd name="T7" fmla="*/ 1 h 564"/>
                    <a:gd name="T8" fmla="*/ 50 w 105"/>
                    <a:gd name="T9" fmla="*/ 2 h 564"/>
                    <a:gd name="T10" fmla="*/ 51 w 105"/>
                    <a:gd name="T11" fmla="*/ 5 h 564"/>
                    <a:gd name="T12" fmla="*/ 52 w 105"/>
                    <a:gd name="T13" fmla="*/ 9 h 564"/>
                    <a:gd name="T14" fmla="*/ 52 w 105"/>
                    <a:gd name="T15" fmla="*/ 274 h 564"/>
                    <a:gd name="T16" fmla="*/ 52 w 105"/>
                    <a:gd name="T17" fmla="*/ 274 h 564"/>
                    <a:gd name="T18" fmla="*/ 51 w 105"/>
                    <a:gd name="T19" fmla="*/ 277 h 564"/>
                    <a:gd name="T20" fmla="*/ 50 w 105"/>
                    <a:gd name="T21" fmla="*/ 280 h 564"/>
                    <a:gd name="T22" fmla="*/ 48 w 105"/>
                    <a:gd name="T23" fmla="*/ 282 h 564"/>
                    <a:gd name="T24" fmla="*/ 45 w 105"/>
                    <a:gd name="T25" fmla="*/ 282 h 564"/>
                    <a:gd name="T26" fmla="*/ 7 w 105"/>
                    <a:gd name="T27" fmla="*/ 282 h 564"/>
                    <a:gd name="T28" fmla="*/ 7 w 105"/>
                    <a:gd name="T29" fmla="*/ 282 h 564"/>
                    <a:gd name="T30" fmla="*/ 4 w 105"/>
                    <a:gd name="T31" fmla="*/ 282 h 564"/>
                    <a:gd name="T32" fmla="*/ 1 w 105"/>
                    <a:gd name="T33" fmla="*/ 280 h 564"/>
                    <a:gd name="T34" fmla="*/ 0 w 105"/>
                    <a:gd name="T35" fmla="*/ 277 h 564"/>
                    <a:gd name="T36" fmla="*/ 0 w 105"/>
                    <a:gd name="T37" fmla="*/ 274 h 564"/>
                    <a:gd name="T38" fmla="*/ 0 w 105"/>
                    <a:gd name="T39" fmla="*/ 9 h 564"/>
                    <a:gd name="T40" fmla="*/ 0 w 105"/>
                    <a:gd name="T41" fmla="*/ 9 h 564"/>
                    <a:gd name="T42" fmla="*/ 0 w 105"/>
                    <a:gd name="T43" fmla="*/ 5 h 564"/>
                    <a:gd name="T44" fmla="*/ 1 w 105"/>
                    <a:gd name="T45" fmla="*/ 2 h 564"/>
                    <a:gd name="T46" fmla="*/ 4 w 105"/>
                    <a:gd name="T47" fmla="*/ 1 h 564"/>
                    <a:gd name="T48" fmla="*/ 7 w 105"/>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5"/>
                    <a:gd name="T76" fmla="*/ 0 h 564"/>
                    <a:gd name="T77" fmla="*/ 105 w 105"/>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5" h="564">
                      <a:moveTo>
                        <a:pt x="14" y="0"/>
                      </a:moveTo>
                      <a:lnTo>
                        <a:pt x="90" y="0"/>
                      </a:lnTo>
                      <a:lnTo>
                        <a:pt x="96" y="1"/>
                      </a:lnTo>
                      <a:lnTo>
                        <a:pt x="101" y="5"/>
                      </a:lnTo>
                      <a:lnTo>
                        <a:pt x="103" y="10"/>
                      </a:lnTo>
                      <a:lnTo>
                        <a:pt x="105" y="17"/>
                      </a:lnTo>
                      <a:lnTo>
                        <a:pt x="105" y="547"/>
                      </a:lnTo>
                      <a:lnTo>
                        <a:pt x="103" y="553"/>
                      </a:lnTo>
                      <a:lnTo>
                        <a:pt x="101" y="559"/>
                      </a:lnTo>
                      <a:lnTo>
                        <a:pt x="96" y="563"/>
                      </a:lnTo>
                      <a:lnTo>
                        <a:pt x="90" y="564"/>
                      </a:lnTo>
                      <a:lnTo>
                        <a:pt x="14" y="564"/>
                      </a:lnTo>
                      <a:lnTo>
                        <a:pt x="8" y="563"/>
                      </a:lnTo>
                      <a:lnTo>
                        <a:pt x="3" y="559"/>
                      </a:lnTo>
                      <a:lnTo>
                        <a:pt x="1" y="553"/>
                      </a:lnTo>
                      <a:lnTo>
                        <a:pt x="0" y="547"/>
                      </a:lnTo>
                      <a:lnTo>
                        <a:pt x="0" y="17"/>
                      </a:lnTo>
                      <a:lnTo>
                        <a:pt x="1" y="10"/>
                      </a:lnTo>
                      <a:lnTo>
                        <a:pt x="3" y="5"/>
                      </a:lnTo>
                      <a:lnTo>
                        <a:pt x="8" y="1"/>
                      </a:lnTo>
                      <a:lnTo>
                        <a:pt x="1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1" name="Rectangle 1954">
                  <a:extLst>
                    <a:ext uri="{FF2B5EF4-FFF2-40B4-BE49-F238E27FC236}">
                      <a16:creationId xmlns:a16="http://schemas.microsoft.com/office/drawing/2014/main" xmlns="" id="{3D618FC7-00D6-4DE8-9109-D1B7A2763C4F}"/>
                    </a:ext>
                  </a:extLst>
                </p:cNvPr>
                <p:cNvSpPr>
                  <a:spLocks noChangeArrowheads="1"/>
                </p:cNvSpPr>
                <p:nvPr/>
              </p:nvSpPr>
              <p:spPr bwMode="auto">
                <a:xfrm>
                  <a:off x="4756"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2" name="Rectangle 1955">
                  <a:extLst>
                    <a:ext uri="{FF2B5EF4-FFF2-40B4-BE49-F238E27FC236}">
                      <a16:creationId xmlns:a16="http://schemas.microsoft.com/office/drawing/2014/main" xmlns="" id="{8D26EDAD-6358-45AB-8DE3-3BAFE2BB7887}"/>
                    </a:ext>
                  </a:extLst>
                </p:cNvPr>
                <p:cNvSpPr>
                  <a:spLocks noChangeArrowheads="1"/>
                </p:cNvSpPr>
                <p:nvPr/>
              </p:nvSpPr>
              <p:spPr bwMode="auto">
                <a:xfrm>
                  <a:off x="4756"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3" name="Freeform 1956">
                  <a:extLst>
                    <a:ext uri="{FF2B5EF4-FFF2-40B4-BE49-F238E27FC236}">
                      <a16:creationId xmlns:a16="http://schemas.microsoft.com/office/drawing/2014/main" xmlns="" id="{8E4A0CCA-C740-412F-8CE4-E3AB7A26338C}"/>
                    </a:ext>
                  </a:extLst>
                </p:cNvPr>
                <p:cNvSpPr>
                  <a:spLocks/>
                </p:cNvSpPr>
                <p:nvPr/>
              </p:nvSpPr>
              <p:spPr bwMode="auto">
                <a:xfrm>
                  <a:off x="4758" y="342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8"/>
                      </a:lnTo>
                      <a:lnTo>
                        <a:pt x="9" y="10"/>
                      </a:lnTo>
                      <a:lnTo>
                        <a:pt x="7" y="12"/>
                      </a:lnTo>
                      <a:lnTo>
                        <a:pt x="5" y="12"/>
                      </a:lnTo>
                      <a:lnTo>
                        <a:pt x="3" y="12"/>
                      </a:lnTo>
                      <a:lnTo>
                        <a:pt x="1" y="10"/>
                      </a:lnTo>
                      <a:lnTo>
                        <a:pt x="0" y="8"/>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4" name="Freeform 1957">
                  <a:extLst>
                    <a:ext uri="{FF2B5EF4-FFF2-40B4-BE49-F238E27FC236}">
                      <a16:creationId xmlns:a16="http://schemas.microsoft.com/office/drawing/2014/main" xmlns="" id="{5D2536F1-49A4-4525-846B-D8BD875CA705}"/>
                    </a:ext>
                  </a:extLst>
                </p:cNvPr>
                <p:cNvSpPr>
                  <a:spLocks/>
                </p:cNvSpPr>
                <p:nvPr/>
              </p:nvSpPr>
              <p:spPr bwMode="auto">
                <a:xfrm>
                  <a:off x="4758" y="342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8"/>
                      </a:lnTo>
                      <a:lnTo>
                        <a:pt x="9" y="10"/>
                      </a:lnTo>
                      <a:lnTo>
                        <a:pt x="7" y="12"/>
                      </a:lnTo>
                      <a:lnTo>
                        <a:pt x="5" y="12"/>
                      </a:lnTo>
                      <a:lnTo>
                        <a:pt x="3" y="12"/>
                      </a:lnTo>
                      <a:lnTo>
                        <a:pt x="1" y="10"/>
                      </a:lnTo>
                      <a:lnTo>
                        <a:pt x="0" y="8"/>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5" name="Freeform 1958">
                  <a:extLst>
                    <a:ext uri="{FF2B5EF4-FFF2-40B4-BE49-F238E27FC236}">
                      <a16:creationId xmlns:a16="http://schemas.microsoft.com/office/drawing/2014/main" xmlns="" id="{1CD0AFD4-3AD2-45E0-ABA6-0574434991E2}"/>
                    </a:ext>
                  </a:extLst>
                </p:cNvPr>
                <p:cNvSpPr>
                  <a:spLocks/>
                </p:cNvSpPr>
                <p:nvPr/>
              </p:nvSpPr>
              <p:spPr bwMode="auto">
                <a:xfrm>
                  <a:off x="4758" y="3435"/>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5"/>
                      </a:lnTo>
                      <a:lnTo>
                        <a:pt x="11" y="7"/>
                      </a:lnTo>
                      <a:lnTo>
                        <a:pt x="11" y="9"/>
                      </a:lnTo>
                      <a:lnTo>
                        <a:pt x="9" y="11"/>
                      </a:lnTo>
                      <a:lnTo>
                        <a:pt x="7" y="12"/>
                      </a:lnTo>
                      <a:lnTo>
                        <a:pt x="5" y="13"/>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6" name="Freeform 1959">
                  <a:extLst>
                    <a:ext uri="{FF2B5EF4-FFF2-40B4-BE49-F238E27FC236}">
                      <a16:creationId xmlns:a16="http://schemas.microsoft.com/office/drawing/2014/main" xmlns="" id="{7AD1FC83-5CC1-45D6-9580-C56EBFF75BE9}"/>
                    </a:ext>
                  </a:extLst>
                </p:cNvPr>
                <p:cNvSpPr>
                  <a:spLocks/>
                </p:cNvSpPr>
                <p:nvPr/>
              </p:nvSpPr>
              <p:spPr bwMode="auto">
                <a:xfrm>
                  <a:off x="4758" y="3435"/>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5"/>
                      </a:lnTo>
                      <a:lnTo>
                        <a:pt x="11" y="7"/>
                      </a:lnTo>
                      <a:lnTo>
                        <a:pt x="11" y="9"/>
                      </a:lnTo>
                      <a:lnTo>
                        <a:pt x="9" y="11"/>
                      </a:lnTo>
                      <a:lnTo>
                        <a:pt x="7" y="12"/>
                      </a:lnTo>
                      <a:lnTo>
                        <a:pt x="5" y="13"/>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7" name="Freeform 1960">
                  <a:extLst>
                    <a:ext uri="{FF2B5EF4-FFF2-40B4-BE49-F238E27FC236}">
                      <a16:creationId xmlns:a16="http://schemas.microsoft.com/office/drawing/2014/main" xmlns="" id="{ACF756D0-C8B1-47F0-85AD-AE4E94C19DBC}"/>
                    </a:ext>
                  </a:extLst>
                </p:cNvPr>
                <p:cNvSpPr>
                  <a:spLocks/>
                </p:cNvSpPr>
                <p:nvPr/>
              </p:nvSpPr>
              <p:spPr bwMode="auto">
                <a:xfrm>
                  <a:off x="4758" y="344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6"/>
                      </a:lnTo>
                      <a:lnTo>
                        <a:pt x="11" y="8"/>
                      </a:lnTo>
                      <a:lnTo>
                        <a:pt x="9" y="10"/>
                      </a:lnTo>
                      <a:lnTo>
                        <a:pt x="7" y="12"/>
                      </a:lnTo>
                      <a:lnTo>
                        <a:pt x="5" y="12"/>
                      </a:lnTo>
                      <a:lnTo>
                        <a:pt x="3" y="12"/>
                      </a:lnTo>
                      <a:lnTo>
                        <a:pt x="1" y="10"/>
                      </a:lnTo>
                      <a:lnTo>
                        <a:pt x="0" y="8"/>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8" name="Freeform 1961">
                  <a:extLst>
                    <a:ext uri="{FF2B5EF4-FFF2-40B4-BE49-F238E27FC236}">
                      <a16:creationId xmlns:a16="http://schemas.microsoft.com/office/drawing/2014/main" xmlns="" id="{766FA84A-32C5-486C-B08D-719B5C609E99}"/>
                    </a:ext>
                  </a:extLst>
                </p:cNvPr>
                <p:cNvSpPr>
                  <a:spLocks/>
                </p:cNvSpPr>
                <p:nvPr/>
              </p:nvSpPr>
              <p:spPr bwMode="auto">
                <a:xfrm>
                  <a:off x="4758" y="344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6"/>
                      </a:lnTo>
                      <a:lnTo>
                        <a:pt x="11" y="8"/>
                      </a:lnTo>
                      <a:lnTo>
                        <a:pt x="9" y="10"/>
                      </a:lnTo>
                      <a:lnTo>
                        <a:pt x="7" y="12"/>
                      </a:lnTo>
                      <a:lnTo>
                        <a:pt x="5" y="12"/>
                      </a:lnTo>
                      <a:lnTo>
                        <a:pt x="3" y="12"/>
                      </a:lnTo>
                      <a:lnTo>
                        <a:pt x="1" y="10"/>
                      </a:lnTo>
                      <a:lnTo>
                        <a:pt x="0" y="8"/>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9" name="Freeform 1962">
                  <a:extLst>
                    <a:ext uri="{FF2B5EF4-FFF2-40B4-BE49-F238E27FC236}">
                      <a16:creationId xmlns:a16="http://schemas.microsoft.com/office/drawing/2014/main" xmlns="" id="{C448341F-67EA-442E-9157-ECD5FFB652F5}"/>
                    </a:ext>
                  </a:extLst>
                </p:cNvPr>
                <p:cNvSpPr>
                  <a:spLocks/>
                </p:cNvSpPr>
                <p:nvPr/>
              </p:nvSpPr>
              <p:spPr bwMode="auto">
                <a:xfrm>
                  <a:off x="4758" y="3455"/>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6"/>
                      </a:lnTo>
                      <a:lnTo>
                        <a:pt x="11" y="9"/>
                      </a:lnTo>
                      <a:lnTo>
                        <a:pt x="9" y="10"/>
                      </a:lnTo>
                      <a:lnTo>
                        <a:pt x="7" y="12"/>
                      </a:lnTo>
                      <a:lnTo>
                        <a:pt x="5" y="12"/>
                      </a:lnTo>
                      <a:lnTo>
                        <a:pt x="3" y="12"/>
                      </a:lnTo>
                      <a:lnTo>
                        <a:pt x="1" y="10"/>
                      </a:lnTo>
                      <a:lnTo>
                        <a:pt x="0" y="9"/>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0" name="Freeform 1963">
                  <a:extLst>
                    <a:ext uri="{FF2B5EF4-FFF2-40B4-BE49-F238E27FC236}">
                      <a16:creationId xmlns:a16="http://schemas.microsoft.com/office/drawing/2014/main" xmlns="" id="{C4579ECB-C8E2-4AE5-A246-2428826B5E20}"/>
                    </a:ext>
                  </a:extLst>
                </p:cNvPr>
                <p:cNvSpPr>
                  <a:spLocks/>
                </p:cNvSpPr>
                <p:nvPr/>
              </p:nvSpPr>
              <p:spPr bwMode="auto">
                <a:xfrm>
                  <a:off x="4758" y="3455"/>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6"/>
                      </a:lnTo>
                      <a:lnTo>
                        <a:pt x="11" y="9"/>
                      </a:lnTo>
                      <a:lnTo>
                        <a:pt x="9" y="10"/>
                      </a:lnTo>
                      <a:lnTo>
                        <a:pt x="7" y="12"/>
                      </a:lnTo>
                      <a:lnTo>
                        <a:pt x="5" y="12"/>
                      </a:lnTo>
                      <a:lnTo>
                        <a:pt x="3" y="12"/>
                      </a:lnTo>
                      <a:lnTo>
                        <a:pt x="1" y="10"/>
                      </a:lnTo>
                      <a:lnTo>
                        <a:pt x="0" y="9"/>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1" name="Freeform 1964">
                  <a:extLst>
                    <a:ext uri="{FF2B5EF4-FFF2-40B4-BE49-F238E27FC236}">
                      <a16:creationId xmlns:a16="http://schemas.microsoft.com/office/drawing/2014/main" xmlns="" id="{827B0061-7979-4719-AAD5-1E80E13AA3E4}"/>
                    </a:ext>
                  </a:extLst>
                </p:cNvPr>
                <p:cNvSpPr>
                  <a:spLocks/>
                </p:cNvSpPr>
                <p:nvPr/>
              </p:nvSpPr>
              <p:spPr bwMode="auto">
                <a:xfrm>
                  <a:off x="4759" y="3465"/>
                  <a:ext cx="5" cy="6"/>
                </a:xfrm>
                <a:custGeom>
                  <a:avLst/>
                  <a:gdLst>
                    <a:gd name="T0" fmla="*/ 3 w 10"/>
                    <a:gd name="T1" fmla="*/ 0 h 11"/>
                    <a:gd name="T2" fmla="*/ 3 w 10"/>
                    <a:gd name="T3" fmla="*/ 1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8" y="2"/>
                      </a:lnTo>
                      <a:lnTo>
                        <a:pt x="10" y="4"/>
                      </a:lnTo>
                      <a:lnTo>
                        <a:pt x="10" y="6"/>
                      </a:lnTo>
                      <a:lnTo>
                        <a:pt x="10" y="8"/>
                      </a:lnTo>
                      <a:lnTo>
                        <a:pt x="8" y="10"/>
                      </a:lnTo>
                      <a:lnTo>
                        <a:pt x="7" y="11"/>
                      </a:lnTo>
                      <a:lnTo>
                        <a:pt x="5" y="11"/>
                      </a:lnTo>
                      <a:lnTo>
                        <a:pt x="4" y="11"/>
                      </a:lnTo>
                      <a:lnTo>
                        <a:pt x="1" y="10"/>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2" name="Freeform 1965">
                  <a:extLst>
                    <a:ext uri="{FF2B5EF4-FFF2-40B4-BE49-F238E27FC236}">
                      <a16:creationId xmlns:a16="http://schemas.microsoft.com/office/drawing/2014/main" xmlns="" id="{2852402A-76D3-4919-8595-A5A2257B4DCE}"/>
                    </a:ext>
                  </a:extLst>
                </p:cNvPr>
                <p:cNvSpPr>
                  <a:spLocks/>
                </p:cNvSpPr>
                <p:nvPr/>
              </p:nvSpPr>
              <p:spPr bwMode="auto">
                <a:xfrm>
                  <a:off x="4759" y="3465"/>
                  <a:ext cx="5" cy="6"/>
                </a:xfrm>
                <a:custGeom>
                  <a:avLst/>
                  <a:gdLst>
                    <a:gd name="T0" fmla="*/ 3 w 10"/>
                    <a:gd name="T1" fmla="*/ 0 h 11"/>
                    <a:gd name="T2" fmla="*/ 3 w 10"/>
                    <a:gd name="T3" fmla="*/ 0 h 11"/>
                    <a:gd name="T4" fmla="*/ 3 w 10"/>
                    <a:gd name="T5" fmla="*/ 1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8" y="2"/>
                      </a:lnTo>
                      <a:lnTo>
                        <a:pt x="10" y="4"/>
                      </a:lnTo>
                      <a:lnTo>
                        <a:pt x="10" y="6"/>
                      </a:lnTo>
                      <a:lnTo>
                        <a:pt x="10" y="8"/>
                      </a:lnTo>
                      <a:lnTo>
                        <a:pt x="8" y="10"/>
                      </a:lnTo>
                      <a:lnTo>
                        <a:pt x="7" y="11"/>
                      </a:lnTo>
                      <a:lnTo>
                        <a:pt x="5" y="11"/>
                      </a:lnTo>
                      <a:lnTo>
                        <a:pt x="4" y="11"/>
                      </a:lnTo>
                      <a:lnTo>
                        <a:pt x="1" y="10"/>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3" name="Freeform 1966">
                  <a:extLst>
                    <a:ext uri="{FF2B5EF4-FFF2-40B4-BE49-F238E27FC236}">
                      <a16:creationId xmlns:a16="http://schemas.microsoft.com/office/drawing/2014/main" xmlns="" id="{BA11723A-497E-470E-9E43-4869932DD6E2}"/>
                    </a:ext>
                  </a:extLst>
                </p:cNvPr>
                <p:cNvSpPr>
                  <a:spLocks/>
                </p:cNvSpPr>
                <p:nvPr/>
              </p:nvSpPr>
              <p:spPr bwMode="auto">
                <a:xfrm>
                  <a:off x="4759" y="3475"/>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8" y="1"/>
                      </a:lnTo>
                      <a:lnTo>
                        <a:pt x="10" y="3"/>
                      </a:lnTo>
                      <a:lnTo>
                        <a:pt x="10" y="6"/>
                      </a:lnTo>
                      <a:lnTo>
                        <a:pt x="10" y="9"/>
                      </a:lnTo>
                      <a:lnTo>
                        <a:pt x="8" y="11"/>
                      </a:lnTo>
                      <a:lnTo>
                        <a:pt x="7" y="12"/>
                      </a:lnTo>
                      <a:lnTo>
                        <a:pt x="5" y="12"/>
                      </a:lnTo>
                      <a:lnTo>
                        <a:pt x="4" y="12"/>
                      </a:lnTo>
                      <a:lnTo>
                        <a:pt x="1" y="11"/>
                      </a:lnTo>
                      <a:lnTo>
                        <a:pt x="0" y="9"/>
                      </a:lnTo>
                      <a:lnTo>
                        <a:pt x="0" y="6"/>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4" name="Freeform 1967">
                  <a:extLst>
                    <a:ext uri="{FF2B5EF4-FFF2-40B4-BE49-F238E27FC236}">
                      <a16:creationId xmlns:a16="http://schemas.microsoft.com/office/drawing/2014/main" xmlns="" id="{11D1567A-F402-4D42-B2FB-44FD8E068286}"/>
                    </a:ext>
                  </a:extLst>
                </p:cNvPr>
                <p:cNvSpPr>
                  <a:spLocks/>
                </p:cNvSpPr>
                <p:nvPr/>
              </p:nvSpPr>
              <p:spPr bwMode="auto">
                <a:xfrm>
                  <a:off x="4759" y="3475"/>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8" y="1"/>
                      </a:lnTo>
                      <a:lnTo>
                        <a:pt x="10" y="3"/>
                      </a:lnTo>
                      <a:lnTo>
                        <a:pt x="10" y="6"/>
                      </a:lnTo>
                      <a:lnTo>
                        <a:pt x="10" y="9"/>
                      </a:lnTo>
                      <a:lnTo>
                        <a:pt x="8" y="11"/>
                      </a:lnTo>
                      <a:lnTo>
                        <a:pt x="7" y="12"/>
                      </a:lnTo>
                      <a:lnTo>
                        <a:pt x="5" y="12"/>
                      </a:lnTo>
                      <a:lnTo>
                        <a:pt x="4" y="12"/>
                      </a:lnTo>
                      <a:lnTo>
                        <a:pt x="1" y="11"/>
                      </a:lnTo>
                      <a:lnTo>
                        <a:pt x="0" y="9"/>
                      </a:lnTo>
                      <a:lnTo>
                        <a:pt x="0" y="6"/>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5" name="Freeform 1968">
                  <a:extLst>
                    <a:ext uri="{FF2B5EF4-FFF2-40B4-BE49-F238E27FC236}">
                      <a16:creationId xmlns:a16="http://schemas.microsoft.com/office/drawing/2014/main" xmlns="" id="{2F141735-81CF-4D25-AF24-934338687C5E}"/>
                    </a:ext>
                  </a:extLst>
                </p:cNvPr>
                <p:cNvSpPr>
                  <a:spLocks/>
                </p:cNvSpPr>
                <p:nvPr/>
              </p:nvSpPr>
              <p:spPr bwMode="auto">
                <a:xfrm>
                  <a:off x="4759" y="3485"/>
                  <a:ext cx="5" cy="6"/>
                </a:xfrm>
                <a:custGeom>
                  <a:avLst/>
                  <a:gdLst>
                    <a:gd name="T0" fmla="*/ 3 w 10"/>
                    <a:gd name="T1" fmla="*/ 0 h 13"/>
                    <a:gd name="T2" fmla="*/ 3 w 10"/>
                    <a:gd name="T3" fmla="*/ 0 h 13"/>
                    <a:gd name="T4" fmla="*/ 4 w 10"/>
                    <a:gd name="T5" fmla="*/ 1 h 13"/>
                    <a:gd name="T6" fmla="*/ 5 w 10"/>
                    <a:gd name="T7" fmla="*/ 2 h 13"/>
                    <a:gd name="T8" fmla="*/ 5 w 10"/>
                    <a:gd name="T9" fmla="*/ 3 h 13"/>
                    <a:gd name="T10" fmla="*/ 5 w 10"/>
                    <a:gd name="T11" fmla="*/ 4 h 13"/>
                    <a:gd name="T12" fmla="*/ 4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8" y="3"/>
                      </a:lnTo>
                      <a:lnTo>
                        <a:pt x="10" y="5"/>
                      </a:lnTo>
                      <a:lnTo>
                        <a:pt x="10" y="7"/>
                      </a:lnTo>
                      <a:lnTo>
                        <a:pt x="10" y="9"/>
                      </a:lnTo>
                      <a:lnTo>
                        <a:pt x="8" y="11"/>
                      </a:lnTo>
                      <a:lnTo>
                        <a:pt x="7" y="12"/>
                      </a:lnTo>
                      <a:lnTo>
                        <a:pt x="5" y="13"/>
                      </a:lnTo>
                      <a:lnTo>
                        <a:pt x="4" y="12"/>
                      </a:lnTo>
                      <a:lnTo>
                        <a:pt x="1" y="11"/>
                      </a:lnTo>
                      <a:lnTo>
                        <a:pt x="0" y="9"/>
                      </a:lnTo>
                      <a:lnTo>
                        <a:pt x="0" y="7"/>
                      </a:lnTo>
                      <a:lnTo>
                        <a:pt x="0" y="5"/>
                      </a:lnTo>
                      <a:lnTo>
                        <a:pt x="1"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6" name="Freeform 1969">
                  <a:extLst>
                    <a:ext uri="{FF2B5EF4-FFF2-40B4-BE49-F238E27FC236}">
                      <a16:creationId xmlns:a16="http://schemas.microsoft.com/office/drawing/2014/main" xmlns="" id="{79DBAFD4-D167-4CC5-B6AA-845983DFA2AE}"/>
                    </a:ext>
                  </a:extLst>
                </p:cNvPr>
                <p:cNvSpPr>
                  <a:spLocks/>
                </p:cNvSpPr>
                <p:nvPr/>
              </p:nvSpPr>
              <p:spPr bwMode="auto">
                <a:xfrm>
                  <a:off x="4759" y="3485"/>
                  <a:ext cx="5" cy="6"/>
                </a:xfrm>
                <a:custGeom>
                  <a:avLst/>
                  <a:gdLst>
                    <a:gd name="T0" fmla="*/ 3 w 10"/>
                    <a:gd name="T1" fmla="*/ 0 h 13"/>
                    <a:gd name="T2" fmla="*/ 3 w 10"/>
                    <a:gd name="T3" fmla="*/ 0 h 13"/>
                    <a:gd name="T4" fmla="*/ 3 w 10"/>
                    <a:gd name="T5" fmla="*/ 0 h 13"/>
                    <a:gd name="T6" fmla="*/ 4 w 10"/>
                    <a:gd name="T7" fmla="*/ 1 h 13"/>
                    <a:gd name="T8" fmla="*/ 5 w 10"/>
                    <a:gd name="T9" fmla="*/ 2 h 13"/>
                    <a:gd name="T10" fmla="*/ 5 w 10"/>
                    <a:gd name="T11" fmla="*/ 3 h 13"/>
                    <a:gd name="T12" fmla="*/ 5 w 10"/>
                    <a:gd name="T13" fmla="*/ 3 h 13"/>
                    <a:gd name="T14" fmla="*/ 5 w 10"/>
                    <a:gd name="T15" fmla="*/ 4 h 13"/>
                    <a:gd name="T16" fmla="*/ 4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8" y="3"/>
                      </a:lnTo>
                      <a:lnTo>
                        <a:pt x="10" y="5"/>
                      </a:lnTo>
                      <a:lnTo>
                        <a:pt x="10" y="7"/>
                      </a:lnTo>
                      <a:lnTo>
                        <a:pt x="10" y="9"/>
                      </a:lnTo>
                      <a:lnTo>
                        <a:pt x="8" y="11"/>
                      </a:lnTo>
                      <a:lnTo>
                        <a:pt x="7" y="12"/>
                      </a:lnTo>
                      <a:lnTo>
                        <a:pt x="5" y="13"/>
                      </a:lnTo>
                      <a:lnTo>
                        <a:pt x="4" y="12"/>
                      </a:lnTo>
                      <a:lnTo>
                        <a:pt x="1" y="11"/>
                      </a:lnTo>
                      <a:lnTo>
                        <a:pt x="0" y="9"/>
                      </a:lnTo>
                      <a:lnTo>
                        <a:pt x="0" y="7"/>
                      </a:lnTo>
                      <a:lnTo>
                        <a:pt x="0" y="5"/>
                      </a:lnTo>
                      <a:lnTo>
                        <a:pt x="1"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7" name="Freeform 1970">
                  <a:extLst>
                    <a:ext uri="{FF2B5EF4-FFF2-40B4-BE49-F238E27FC236}">
                      <a16:creationId xmlns:a16="http://schemas.microsoft.com/office/drawing/2014/main" xmlns="" id="{1DB020E5-3867-45B9-8827-A11C843400FF}"/>
                    </a:ext>
                  </a:extLst>
                </p:cNvPr>
                <p:cNvSpPr>
                  <a:spLocks/>
                </p:cNvSpPr>
                <p:nvPr/>
              </p:nvSpPr>
              <p:spPr bwMode="auto">
                <a:xfrm>
                  <a:off x="4759" y="3495"/>
                  <a:ext cx="5" cy="6"/>
                </a:xfrm>
                <a:custGeom>
                  <a:avLst/>
                  <a:gdLst>
                    <a:gd name="T0" fmla="*/ 3 w 10"/>
                    <a:gd name="T1" fmla="*/ 0 h 13"/>
                    <a:gd name="T2" fmla="*/ 3 w 10"/>
                    <a:gd name="T3" fmla="*/ 0 h 13"/>
                    <a:gd name="T4" fmla="*/ 4 w 10"/>
                    <a:gd name="T5" fmla="*/ 1 h 13"/>
                    <a:gd name="T6" fmla="*/ 5 w 10"/>
                    <a:gd name="T7" fmla="*/ 2 h 13"/>
                    <a:gd name="T8" fmla="*/ 5 w 10"/>
                    <a:gd name="T9" fmla="*/ 3 h 13"/>
                    <a:gd name="T10" fmla="*/ 5 w 10"/>
                    <a:gd name="T11" fmla="*/ 4 h 13"/>
                    <a:gd name="T12" fmla="*/ 4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8" y="2"/>
                      </a:lnTo>
                      <a:lnTo>
                        <a:pt x="10" y="4"/>
                      </a:lnTo>
                      <a:lnTo>
                        <a:pt x="10" y="6"/>
                      </a:lnTo>
                      <a:lnTo>
                        <a:pt x="10" y="8"/>
                      </a:lnTo>
                      <a:lnTo>
                        <a:pt x="8" y="11"/>
                      </a:lnTo>
                      <a:lnTo>
                        <a:pt x="7" y="12"/>
                      </a:lnTo>
                      <a:lnTo>
                        <a:pt x="5" y="13"/>
                      </a:lnTo>
                      <a:lnTo>
                        <a:pt x="4" y="12"/>
                      </a:lnTo>
                      <a:lnTo>
                        <a:pt x="1" y="11"/>
                      </a:lnTo>
                      <a:lnTo>
                        <a:pt x="0" y="8"/>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8" name="Freeform 1971">
                  <a:extLst>
                    <a:ext uri="{FF2B5EF4-FFF2-40B4-BE49-F238E27FC236}">
                      <a16:creationId xmlns:a16="http://schemas.microsoft.com/office/drawing/2014/main" xmlns="" id="{A0C53A4E-F862-44DB-9F3F-4A57533DD31C}"/>
                    </a:ext>
                  </a:extLst>
                </p:cNvPr>
                <p:cNvSpPr>
                  <a:spLocks/>
                </p:cNvSpPr>
                <p:nvPr/>
              </p:nvSpPr>
              <p:spPr bwMode="auto">
                <a:xfrm>
                  <a:off x="4759" y="3495"/>
                  <a:ext cx="5" cy="6"/>
                </a:xfrm>
                <a:custGeom>
                  <a:avLst/>
                  <a:gdLst>
                    <a:gd name="T0" fmla="*/ 3 w 10"/>
                    <a:gd name="T1" fmla="*/ 0 h 13"/>
                    <a:gd name="T2" fmla="*/ 3 w 10"/>
                    <a:gd name="T3" fmla="*/ 0 h 13"/>
                    <a:gd name="T4" fmla="*/ 3 w 10"/>
                    <a:gd name="T5" fmla="*/ 0 h 13"/>
                    <a:gd name="T6" fmla="*/ 4 w 10"/>
                    <a:gd name="T7" fmla="*/ 1 h 13"/>
                    <a:gd name="T8" fmla="*/ 5 w 10"/>
                    <a:gd name="T9" fmla="*/ 2 h 13"/>
                    <a:gd name="T10" fmla="*/ 5 w 10"/>
                    <a:gd name="T11" fmla="*/ 3 h 13"/>
                    <a:gd name="T12" fmla="*/ 5 w 10"/>
                    <a:gd name="T13" fmla="*/ 3 h 13"/>
                    <a:gd name="T14" fmla="*/ 5 w 10"/>
                    <a:gd name="T15" fmla="*/ 4 h 13"/>
                    <a:gd name="T16" fmla="*/ 4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8" y="2"/>
                      </a:lnTo>
                      <a:lnTo>
                        <a:pt x="10" y="4"/>
                      </a:lnTo>
                      <a:lnTo>
                        <a:pt x="10" y="6"/>
                      </a:lnTo>
                      <a:lnTo>
                        <a:pt x="10" y="8"/>
                      </a:lnTo>
                      <a:lnTo>
                        <a:pt x="8" y="11"/>
                      </a:lnTo>
                      <a:lnTo>
                        <a:pt x="7" y="12"/>
                      </a:lnTo>
                      <a:lnTo>
                        <a:pt x="5" y="13"/>
                      </a:lnTo>
                      <a:lnTo>
                        <a:pt x="4" y="12"/>
                      </a:lnTo>
                      <a:lnTo>
                        <a:pt x="1" y="11"/>
                      </a:lnTo>
                      <a:lnTo>
                        <a:pt x="0" y="8"/>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9" name="Freeform 1972">
                  <a:extLst>
                    <a:ext uri="{FF2B5EF4-FFF2-40B4-BE49-F238E27FC236}">
                      <a16:creationId xmlns:a16="http://schemas.microsoft.com/office/drawing/2014/main" xmlns="" id="{C3302388-FDEE-4CFE-BD76-5A306AD68156}"/>
                    </a:ext>
                  </a:extLst>
                </p:cNvPr>
                <p:cNvSpPr>
                  <a:spLocks/>
                </p:cNvSpPr>
                <p:nvPr/>
              </p:nvSpPr>
              <p:spPr bwMode="auto">
                <a:xfrm>
                  <a:off x="4759" y="3505"/>
                  <a:ext cx="5" cy="6"/>
                </a:xfrm>
                <a:custGeom>
                  <a:avLst/>
                  <a:gdLst>
                    <a:gd name="T0" fmla="*/ 3 w 11"/>
                    <a:gd name="T1" fmla="*/ 0 h 12"/>
                    <a:gd name="T2" fmla="*/ 3 w 11"/>
                    <a:gd name="T3" fmla="*/ 0 h 12"/>
                    <a:gd name="T4" fmla="*/ 5 w 11"/>
                    <a:gd name="T5" fmla="*/ 1 h 12"/>
                    <a:gd name="T6" fmla="*/ 5 w 11"/>
                    <a:gd name="T7" fmla="*/ 2 h 12"/>
                    <a:gd name="T8" fmla="*/ 5 w 11"/>
                    <a:gd name="T9" fmla="*/ 3 h 12"/>
                    <a:gd name="T10" fmla="*/ 5 w 11"/>
                    <a:gd name="T11" fmla="*/ 5 h 12"/>
                    <a:gd name="T12" fmla="*/ 5 w 11"/>
                    <a:gd name="T13" fmla="*/ 6 h 12"/>
                    <a:gd name="T14" fmla="*/ 3 w 11"/>
                    <a:gd name="T15" fmla="*/ 6 h 12"/>
                    <a:gd name="T16" fmla="*/ 3 w 11"/>
                    <a:gd name="T17" fmla="*/ 6 h 12"/>
                    <a:gd name="T18" fmla="*/ 2 w 11"/>
                    <a:gd name="T19" fmla="*/ 6 h 12"/>
                    <a:gd name="T20" fmla="*/ 0 w 11"/>
                    <a:gd name="T21" fmla="*/ 6 h 12"/>
                    <a:gd name="T22" fmla="*/ 0 w 11"/>
                    <a:gd name="T23" fmla="*/ 5 h 12"/>
                    <a:gd name="T24" fmla="*/ 0 w 11"/>
                    <a:gd name="T25" fmla="*/ 3 h 12"/>
                    <a:gd name="T26" fmla="*/ 0 w 11"/>
                    <a:gd name="T27" fmla="*/ 2 h 12"/>
                    <a:gd name="T28" fmla="*/ 0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6" y="0"/>
                      </a:moveTo>
                      <a:lnTo>
                        <a:pt x="7" y="0"/>
                      </a:lnTo>
                      <a:lnTo>
                        <a:pt x="10" y="1"/>
                      </a:lnTo>
                      <a:lnTo>
                        <a:pt x="11" y="3"/>
                      </a:lnTo>
                      <a:lnTo>
                        <a:pt x="11" y="7"/>
                      </a:lnTo>
                      <a:lnTo>
                        <a:pt x="11" y="9"/>
                      </a:lnTo>
                      <a:lnTo>
                        <a:pt x="10" y="11"/>
                      </a:lnTo>
                      <a:lnTo>
                        <a:pt x="7" y="12"/>
                      </a:lnTo>
                      <a:lnTo>
                        <a:pt x="6" y="12"/>
                      </a:lnTo>
                      <a:lnTo>
                        <a:pt x="4" y="12"/>
                      </a:lnTo>
                      <a:lnTo>
                        <a:pt x="1" y="11"/>
                      </a:lnTo>
                      <a:lnTo>
                        <a:pt x="0" y="9"/>
                      </a:lnTo>
                      <a:lnTo>
                        <a:pt x="0" y="7"/>
                      </a:lnTo>
                      <a:lnTo>
                        <a:pt x="0" y="3"/>
                      </a:lnTo>
                      <a:lnTo>
                        <a:pt x="1" y="1"/>
                      </a:lnTo>
                      <a:lnTo>
                        <a:pt x="4"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0" name="Freeform 1973">
                  <a:extLst>
                    <a:ext uri="{FF2B5EF4-FFF2-40B4-BE49-F238E27FC236}">
                      <a16:creationId xmlns:a16="http://schemas.microsoft.com/office/drawing/2014/main" xmlns="" id="{1D426C3A-3363-4113-9A0E-1718727172B6}"/>
                    </a:ext>
                  </a:extLst>
                </p:cNvPr>
                <p:cNvSpPr>
                  <a:spLocks/>
                </p:cNvSpPr>
                <p:nvPr/>
              </p:nvSpPr>
              <p:spPr bwMode="auto">
                <a:xfrm>
                  <a:off x="4759" y="3505"/>
                  <a:ext cx="5" cy="6"/>
                </a:xfrm>
                <a:custGeom>
                  <a:avLst/>
                  <a:gdLst>
                    <a:gd name="T0" fmla="*/ 3 w 11"/>
                    <a:gd name="T1" fmla="*/ 0 h 12"/>
                    <a:gd name="T2" fmla="*/ 3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5 h 12"/>
                    <a:gd name="T16" fmla="*/ 5 w 11"/>
                    <a:gd name="T17" fmla="*/ 6 h 12"/>
                    <a:gd name="T18" fmla="*/ 3 w 11"/>
                    <a:gd name="T19" fmla="*/ 6 h 12"/>
                    <a:gd name="T20" fmla="*/ 3 w 11"/>
                    <a:gd name="T21" fmla="*/ 6 h 12"/>
                    <a:gd name="T22" fmla="*/ 3 w 11"/>
                    <a:gd name="T23" fmla="*/ 6 h 12"/>
                    <a:gd name="T24" fmla="*/ 2 w 11"/>
                    <a:gd name="T25" fmla="*/ 6 h 12"/>
                    <a:gd name="T26" fmla="*/ 0 w 11"/>
                    <a:gd name="T27" fmla="*/ 6 h 12"/>
                    <a:gd name="T28" fmla="*/ 0 w 11"/>
                    <a:gd name="T29" fmla="*/ 5 h 12"/>
                    <a:gd name="T30" fmla="*/ 0 w 11"/>
                    <a:gd name="T31" fmla="*/ 3 h 12"/>
                    <a:gd name="T32" fmla="*/ 0 w 11"/>
                    <a:gd name="T33" fmla="*/ 3 h 12"/>
                    <a:gd name="T34" fmla="*/ 0 w 11"/>
                    <a:gd name="T35" fmla="*/ 2 h 12"/>
                    <a:gd name="T36" fmla="*/ 0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6" y="0"/>
                      </a:moveTo>
                      <a:lnTo>
                        <a:pt x="6" y="0"/>
                      </a:lnTo>
                      <a:lnTo>
                        <a:pt x="7" y="0"/>
                      </a:lnTo>
                      <a:lnTo>
                        <a:pt x="10" y="1"/>
                      </a:lnTo>
                      <a:lnTo>
                        <a:pt x="11" y="3"/>
                      </a:lnTo>
                      <a:lnTo>
                        <a:pt x="11" y="7"/>
                      </a:lnTo>
                      <a:lnTo>
                        <a:pt x="11" y="9"/>
                      </a:lnTo>
                      <a:lnTo>
                        <a:pt x="10" y="11"/>
                      </a:lnTo>
                      <a:lnTo>
                        <a:pt x="7" y="12"/>
                      </a:lnTo>
                      <a:lnTo>
                        <a:pt x="6" y="12"/>
                      </a:lnTo>
                      <a:lnTo>
                        <a:pt x="4" y="12"/>
                      </a:lnTo>
                      <a:lnTo>
                        <a:pt x="1" y="11"/>
                      </a:lnTo>
                      <a:lnTo>
                        <a:pt x="0" y="9"/>
                      </a:lnTo>
                      <a:lnTo>
                        <a:pt x="0" y="7"/>
                      </a:lnTo>
                      <a:lnTo>
                        <a:pt x="0" y="3"/>
                      </a:lnTo>
                      <a:lnTo>
                        <a:pt x="1" y="1"/>
                      </a:lnTo>
                      <a:lnTo>
                        <a:pt x="4"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1" name="Freeform 1974">
                  <a:extLst>
                    <a:ext uri="{FF2B5EF4-FFF2-40B4-BE49-F238E27FC236}">
                      <a16:creationId xmlns:a16="http://schemas.microsoft.com/office/drawing/2014/main" xmlns="" id="{A265CC08-FADA-4BB9-92B0-3E70C369B07D}"/>
                    </a:ext>
                  </a:extLst>
                </p:cNvPr>
                <p:cNvSpPr>
                  <a:spLocks/>
                </p:cNvSpPr>
                <p:nvPr/>
              </p:nvSpPr>
              <p:spPr bwMode="auto">
                <a:xfrm>
                  <a:off x="4759" y="3515"/>
                  <a:ext cx="5" cy="6"/>
                </a:xfrm>
                <a:custGeom>
                  <a:avLst/>
                  <a:gdLst>
                    <a:gd name="T0" fmla="*/ 3 w 11"/>
                    <a:gd name="T1" fmla="*/ 0 h 12"/>
                    <a:gd name="T2" fmla="*/ 3 w 11"/>
                    <a:gd name="T3" fmla="*/ 0 h 12"/>
                    <a:gd name="T4" fmla="*/ 5 w 11"/>
                    <a:gd name="T5" fmla="*/ 1 h 12"/>
                    <a:gd name="T6" fmla="*/ 5 w 11"/>
                    <a:gd name="T7" fmla="*/ 2 h 12"/>
                    <a:gd name="T8" fmla="*/ 5 w 11"/>
                    <a:gd name="T9" fmla="*/ 3 h 12"/>
                    <a:gd name="T10" fmla="*/ 5 w 11"/>
                    <a:gd name="T11" fmla="*/ 4 h 12"/>
                    <a:gd name="T12" fmla="*/ 5 w 11"/>
                    <a:gd name="T13" fmla="*/ 5 h 12"/>
                    <a:gd name="T14" fmla="*/ 3 w 11"/>
                    <a:gd name="T15" fmla="*/ 6 h 12"/>
                    <a:gd name="T16" fmla="*/ 3 w 11"/>
                    <a:gd name="T17" fmla="*/ 6 h 12"/>
                    <a:gd name="T18" fmla="*/ 2 w 11"/>
                    <a:gd name="T19" fmla="*/ 6 h 12"/>
                    <a:gd name="T20" fmla="*/ 0 w 11"/>
                    <a:gd name="T21" fmla="*/ 5 h 12"/>
                    <a:gd name="T22" fmla="*/ 0 w 11"/>
                    <a:gd name="T23" fmla="*/ 4 h 12"/>
                    <a:gd name="T24" fmla="*/ 0 w 11"/>
                    <a:gd name="T25" fmla="*/ 3 h 12"/>
                    <a:gd name="T26" fmla="*/ 0 w 11"/>
                    <a:gd name="T27" fmla="*/ 2 h 12"/>
                    <a:gd name="T28" fmla="*/ 0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6" y="0"/>
                      </a:moveTo>
                      <a:lnTo>
                        <a:pt x="7" y="0"/>
                      </a:lnTo>
                      <a:lnTo>
                        <a:pt x="10" y="1"/>
                      </a:lnTo>
                      <a:lnTo>
                        <a:pt x="11" y="3"/>
                      </a:lnTo>
                      <a:lnTo>
                        <a:pt x="11" y="5"/>
                      </a:lnTo>
                      <a:lnTo>
                        <a:pt x="11" y="8"/>
                      </a:lnTo>
                      <a:lnTo>
                        <a:pt x="10" y="9"/>
                      </a:lnTo>
                      <a:lnTo>
                        <a:pt x="7" y="12"/>
                      </a:lnTo>
                      <a:lnTo>
                        <a:pt x="6" y="12"/>
                      </a:lnTo>
                      <a:lnTo>
                        <a:pt x="4" y="12"/>
                      </a:lnTo>
                      <a:lnTo>
                        <a:pt x="1" y="9"/>
                      </a:lnTo>
                      <a:lnTo>
                        <a:pt x="0" y="8"/>
                      </a:lnTo>
                      <a:lnTo>
                        <a:pt x="0" y="5"/>
                      </a:lnTo>
                      <a:lnTo>
                        <a:pt x="0" y="3"/>
                      </a:lnTo>
                      <a:lnTo>
                        <a:pt x="1" y="1"/>
                      </a:lnTo>
                      <a:lnTo>
                        <a:pt x="4"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2" name="Freeform 1975">
                  <a:extLst>
                    <a:ext uri="{FF2B5EF4-FFF2-40B4-BE49-F238E27FC236}">
                      <a16:creationId xmlns:a16="http://schemas.microsoft.com/office/drawing/2014/main" xmlns="" id="{3BD1247A-AD9D-4CBB-977A-0EEB3928198A}"/>
                    </a:ext>
                  </a:extLst>
                </p:cNvPr>
                <p:cNvSpPr>
                  <a:spLocks/>
                </p:cNvSpPr>
                <p:nvPr/>
              </p:nvSpPr>
              <p:spPr bwMode="auto">
                <a:xfrm>
                  <a:off x="4759" y="3515"/>
                  <a:ext cx="5" cy="6"/>
                </a:xfrm>
                <a:custGeom>
                  <a:avLst/>
                  <a:gdLst>
                    <a:gd name="T0" fmla="*/ 3 w 11"/>
                    <a:gd name="T1" fmla="*/ 0 h 12"/>
                    <a:gd name="T2" fmla="*/ 3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4 h 12"/>
                    <a:gd name="T16" fmla="*/ 5 w 11"/>
                    <a:gd name="T17" fmla="*/ 5 h 12"/>
                    <a:gd name="T18" fmla="*/ 3 w 11"/>
                    <a:gd name="T19" fmla="*/ 6 h 12"/>
                    <a:gd name="T20" fmla="*/ 3 w 11"/>
                    <a:gd name="T21" fmla="*/ 6 h 12"/>
                    <a:gd name="T22" fmla="*/ 3 w 11"/>
                    <a:gd name="T23" fmla="*/ 6 h 12"/>
                    <a:gd name="T24" fmla="*/ 2 w 11"/>
                    <a:gd name="T25" fmla="*/ 6 h 12"/>
                    <a:gd name="T26" fmla="*/ 0 w 11"/>
                    <a:gd name="T27" fmla="*/ 5 h 12"/>
                    <a:gd name="T28" fmla="*/ 0 w 11"/>
                    <a:gd name="T29" fmla="*/ 4 h 12"/>
                    <a:gd name="T30" fmla="*/ 0 w 11"/>
                    <a:gd name="T31" fmla="*/ 3 h 12"/>
                    <a:gd name="T32" fmla="*/ 0 w 11"/>
                    <a:gd name="T33" fmla="*/ 3 h 12"/>
                    <a:gd name="T34" fmla="*/ 0 w 11"/>
                    <a:gd name="T35" fmla="*/ 2 h 12"/>
                    <a:gd name="T36" fmla="*/ 0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6" y="0"/>
                      </a:moveTo>
                      <a:lnTo>
                        <a:pt x="6" y="0"/>
                      </a:lnTo>
                      <a:lnTo>
                        <a:pt x="7" y="0"/>
                      </a:lnTo>
                      <a:lnTo>
                        <a:pt x="10" y="1"/>
                      </a:lnTo>
                      <a:lnTo>
                        <a:pt x="11" y="3"/>
                      </a:lnTo>
                      <a:lnTo>
                        <a:pt x="11" y="5"/>
                      </a:lnTo>
                      <a:lnTo>
                        <a:pt x="11" y="8"/>
                      </a:lnTo>
                      <a:lnTo>
                        <a:pt x="10" y="9"/>
                      </a:lnTo>
                      <a:lnTo>
                        <a:pt x="7" y="12"/>
                      </a:lnTo>
                      <a:lnTo>
                        <a:pt x="6" y="12"/>
                      </a:lnTo>
                      <a:lnTo>
                        <a:pt x="4" y="12"/>
                      </a:lnTo>
                      <a:lnTo>
                        <a:pt x="1" y="9"/>
                      </a:lnTo>
                      <a:lnTo>
                        <a:pt x="0" y="8"/>
                      </a:lnTo>
                      <a:lnTo>
                        <a:pt x="0" y="5"/>
                      </a:lnTo>
                      <a:lnTo>
                        <a:pt x="0" y="3"/>
                      </a:lnTo>
                      <a:lnTo>
                        <a:pt x="1" y="1"/>
                      </a:lnTo>
                      <a:lnTo>
                        <a:pt x="4"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3" name="Freeform 1976">
                  <a:extLst>
                    <a:ext uri="{FF2B5EF4-FFF2-40B4-BE49-F238E27FC236}">
                      <a16:creationId xmlns:a16="http://schemas.microsoft.com/office/drawing/2014/main" xmlns="" id="{7C49448C-C7FD-4F5B-BE68-8E80E707D90A}"/>
                    </a:ext>
                  </a:extLst>
                </p:cNvPr>
                <p:cNvSpPr>
                  <a:spLocks/>
                </p:cNvSpPr>
                <p:nvPr/>
              </p:nvSpPr>
              <p:spPr bwMode="auto">
                <a:xfrm>
                  <a:off x="4759" y="3525"/>
                  <a:ext cx="5" cy="6"/>
                </a:xfrm>
                <a:custGeom>
                  <a:avLst/>
                  <a:gdLst>
                    <a:gd name="T0" fmla="*/ 3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3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6" y="0"/>
                      </a:moveTo>
                      <a:lnTo>
                        <a:pt x="7" y="1"/>
                      </a:lnTo>
                      <a:lnTo>
                        <a:pt x="10" y="2"/>
                      </a:lnTo>
                      <a:lnTo>
                        <a:pt x="11" y="4"/>
                      </a:lnTo>
                      <a:lnTo>
                        <a:pt x="11" y="7"/>
                      </a:lnTo>
                      <a:lnTo>
                        <a:pt x="11" y="9"/>
                      </a:lnTo>
                      <a:lnTo>
                        <a:pt x="10" y="11"/>
                      </a:lnTo>
                      <a:lnTo>
                        <a:pt x="7" y="12"/>
                      </a:lnTo>
                      <a:lnTo>
                        <a:pt x="6" y="13"/>
                      </a:lnTo>
                      <a:lnTo>
                        <a:pt x="4" y="12"/>
                      </a:lnTo>
                      <a:lnTo>
                        <a:pt x="1" y="11"/>
                      </a:lnTo>
                      <a:lnTo>
                        <a:pt x="0" y="9"/>
                      </a:lnTo>
                      <a:lnTo>
                        <a:pt x="0" y="7"/>
                      </a:lnTo>
                      <a:lnTo>
                        <a:pt x="0" y="4"/>
                      </a:lnTo>
                      <a:lnTo>
                        <a:pt x="1" y="2"/>
                      </a:lnTo>
                      <a:lnTo>
                        <a:pt x="4"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4" name="Freeform 1977">
                  <a:extLst>
                    <a:ext uri="{FF2B5EF4-FFF2-40B4-BE49-F238E27FC236}">
                      <a16:creationId xmlns:a16="http://schemas.microsoft.com/office/drawing/2014/main" xmlns="" id="{236D98D6-4499-4E7E-8273-5EB8AB1C72AE}"/>
                    </a:ext>
                  </a:extLst>
                </p:cNvPr>
                <p:cNvSpPr>
                  <a:spLocks/>
                </p:cNvSpPr>
                <p:nvPr/>
              </p:nvSpPr>
              <p:spPr bwMode="auto">
                <a:xfrm>
                  <a:off x="4759" y="3525"/>
                  <a:ext cx="5" cy="6"/>
                </a:xfrm>
                <a:custGeom>
                  <a:avLst/>
                  <a:gdLst>
                    <a:gd name="T0" fmla="*/ 3 w 11"/>
                    <a:gd name="T1" fmla="*/ 0 h 13"/>
                    <a:gd name="T2" fmla="*/ 3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3 w 11"/>
                    <a:gd name="T21" fmla="*/ 6 h 13"/>
                    <a:gd name="T22" fmla="*/ 3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6" y="0"/>
                      </a:moveTo>
                      <a:lnTo>
                        <a:pt x="6" y="0"/>
                      </a:lnTo>
                      <a:lnTo>
                        <a:pt x="7" y="1"/>
                      </a:lnTo>
                      <a:lnTo>
                        <a:pt x="10" y="2"/>
                      </a:lnTo>
                      <a:lnTo>
                        <a:pt x="11" y="4"/>
                      </a:lnTo>
                      <a:lnTo>
                        <a:pt x="11" y="7"/>
                      </a:lnTo>
                      <a:lnTo>
                        <a:pt x="11" y="9"/>
                      </a:lnTo>
                      <a:lnTo>
                        <a:pt x="10" y="11"/>
                      </a:lnTo>
                      <a:lnTo>
                        <a:pt x="7" y="12"/>
                      </a:lnTo>
                      <a:lnTo>
                        <a:pt x="6" y="13"/>
                      </a:lnTo>
                      <a:lnTo>
                        <a:pt x="4" y="12"/>
                      </a:lnTo>
                      <a:lnTo>
                        <a:pt x="1" y="11"/>
                      </a:lnTo>
                      <a:lnTo>
                        <a:pt x="0" y="9"/>
                      </a:lnTo>
                      <a:lnTo>
                        <a:pt x="0" y="7"/>
                      </a:lnTo>
                      <a:lnTo>
                        <a:pt x="0" y="4"/>
                      </a:lnTo>
                      <a:lnTo>
                        <a:pt x="1" y="2"/>
                      </a:lnTo>
                      <a:lnTo>
                        <a:pt x="4"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5" name="Freeform 1978">
                  <a:extLst>
                    <a:ext uri="{FF2B5EF4-FFF2-40B4-BE49-F238E27FC236}">
                      <a16:creationId xmlns:a16="http://schemas.microsoft.com/office/drawing/2014/main" xmlns="" id="{4088C472-5FB9-4A90-8A89-7B5F7E9331B8}"/>
                    </a:ext>
                  </a:extLst>
                </p:cNvPr>
                <p:cNvSpPr>
                  <a:spLocks/>
                </p:cNvSpPr>
                <p:nvPr/>
              </p:nvSpPr>
              <p:spPr bwMode="auto">
                <a:xfrm>
                  <a:off x="4759" y="3535"/>
                  <a:ext cx="5" cy="6"/>
                </a:xfrm>
                <a:custGeom>
                  <a:avLst/>
                  <a:gdLst>
                    <a:gd name="T0" fmla="*/ 3 w 11"/>
                    <a:gd name="T1" fmla="*/ 0 h 11"/>
                    <a:gd name="T2" fmla="*/ 3 w 11"/>
                    <a:gd name="T3" fmla="*/ 1 h 11"/>
                    <a:gd name="T4" fmla="*/ 5 w 11"/>
                    <a:gd name="T5" fmla="*/ 1 h 11"/>
                    <a:gd name="T6" fmla="*/ 5 w 11"/>
                    <a:gd name="T7" fmla="*/ 2 h 11"/>
                    <a:gd name="T8" fmla="*/ 5 w 11"/>
                    <a:gd name="T9" fmla="*/ 3 h 11"/>
                    <a:gd name="T10" fmla="*/ 5 w 11"/>
                    <a:gd name="T11" fmla="*/ 4 h 11"/>
                    <a:gd name="T12" fmla="*/ 5 w 11"/>
                    <a:gd name="T13" fmla="*/ 5 h 11"/>
                    <a:gd name="T14" fmla="*/ 3 w 11"/>
                    <a:gd name="T15" fmla="*/ 6 h 11"/>
                    <a:gd name="T16" fmla="*/ 3 w 11"/>
                    <a:gd name="T17" fmla="*/ 6 h 11"/>
                    <a:gd name="T18" fmla="*/ 2 w 11"/>
                    <a:gd name="T19" fmla="*/ 6 h 11"/>
                    <a:gd name="T20" fmla="*/ 0 w 11"/>
                    <a:gd name="T21" fmla="*/ 5 h 11"/>
                    <a:gd name="T22" fmla="*/ 0 w 11"/>
                    <a:gd name="T23" fmla="*/ 4 h 11"/>
                    <a:gd name="T24" fmla="*/ 0 w 11"/>
                    <a:gd name="T25" fmla="*/ 3 h 11"/>
                    <a:gd name="T26" fmla="*/ 0 w 11"/>
                    <a:gd name="T27" fmla="*/ 2 h 11"/>
                    <a:gd name="T28" fmla="*/ 0 w 11"/>
                    <a:gd name="T29" fmla="*/ 1 h 11"/>
                    <a:gd name="T30" fmla="*/ 2 w 11"/>
                    <a:gd name="T31" fmla="*/ 1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6" y="0"/>
                      </a:moveTo>
                      <a:lnTo>
                        <a:pt x="7" y="1"/>
                      </a:lnTo>
                      <a:lnTo>
                        <a:pt x="10" y="2"/>
                      </a:lnTo>
                      <a:lnTo>
                        <a:pt x="11" y="4"/>
                      </a:lnTo>
                      <a:lnTo>
                        <a:pt x="11" y="6"/>
                      </a:lnTo>
                      <a:lnTo>
                        <a:pt x="11" y="8"/>
                      </a:lnTo>
                      <a:lnTo>
                        <a:pt x="10" y="10"/>
                      </a:lnTo>
                      <a:lnTo>
                        <a:pt x="7" y="11"/>
                      </a:lnTo>
                      <a:lnTo>
                        <a:pt x="6" y="11"/>
                      </a:lnTo>
                      <a:lnTo>
                        <a:pt x="4" y="11"/>
                      </a:lnTo>
                      <a:lnTo>
                        <a:pt x="1" y="10"/>
                      </a:lnTo>
                      <a:lnTo>
                        <a:pt x="0" y="8"/>
                      </a:lnTo>
                      <a:lnTo>
                        <a:pt x="0" y="6"/>
                      </a:lnTo>
                      <a:lnTo>
                        <a:pt x="0" y="4"/>
                      </a:lnTo>
                      <a:lnTo>
                        <a:pt x="1" y="2"/>
                      </a:lnTo>
                      <a:lnTo>
                        <a:pt x="4"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6" name="Freeform 1979">
                  <a:extLst>
                    <a:ext uri="{FF2B5EF4-FFF2-40B4-BE49-F238E27FC236}">
                      <a16:creationId xmlns:a16="http://schemas.microsoft.com/office/drawing/2014/main" xmlns="" id="{E6D09CDF-93A9-449A-90EE-66195C19F309}"/>
                    </a:ext>
                  </a:extLst>
                </p:cNvPr>
                <p:cNvSpPr>
                  <a:spLocks/>
                </p:cNvSpPr>
                <p:nvPr/>
              </p:nvSpPr>
              <p:spPr bwMode="auto">
                <a:xfrm>
                  <a:off x="4759" y="3535"/>
                  <a:ext cx="5" cy="6"/>
                </a:xfrm>
                <a:custGeom>
                  <a:avLst/>
                  <a:gdLst>
                    <a:gd name="T0" fmla="*/ 3 w 11"/>
                    <a:gd name="T1" fmla="*/ 0 h 11"/>
                    <a:gd name="T2" fmla="*/ 3 w 11"/>
                    <a:gd name="T3" fmla="*/ 0 h 11"/>
                    <a:gd name="T4" fmla="*/ 3 w 11"/>
                    <a:gd name="T5" fmla="*/ 1 h 11"/>
                    <a:gd name="T6" fmla="*/ 5 w 11"/>
                    <a:gd name="T7" fmla="*/ 1 h 11"/>
                    <a:gd name="T8" fmla="*/ 5 w 11"/>
                    <a:gd name="T9" fmla="*/ 2 h 11"/>
                    <a:gd name="T10" fmla="*/ 5 w 11"/>
                    <a:gd name="T11" fmla="*/ 3 h 11"/>
                    <a:gd name="T12" fmla="*/ 5 w 11"/>
                    <a:gd name="T13" fmla="*/ 3 h 11"/>
                    <a:gd name="T14" fmla="*/ 5 w 11"/>
                    <a:gd name="T15" fmla="*/ 4 h 11"/>
                    <a:gd name="T16" fmla="*/ 5 w 11"/>
                    <a:gd name="T17" fmla="*/ 5 h 11"/>
                    <a:gd name="T18" fmla="*/ 3 w 11"/>
                    <a:gd name="T19" fmla="*/ 6 h 11"/>
                    <a:gd name="T20" fmla="*/ 3 w 11"/>
                    <a:gd name="T21" fmla="*/ 6 h 11"/>
                    <a:gd name="T22" fmla="*/ 3 w 11"/>
                    <a:gd name="T23" fmla="*/ 6 h 11"/>
                    <a:gd name="T24" fmla="*/ 2 w 11"/>
                    <a:gd name="T25" fmla="*/ 6 h 11"/>
                    <a:gd name="T26" fmla="*/ 0 w 11"/>
                    <a:gd name="T27" fmla="*/ 5 h 11"/>
                    <a:gd name="T28" fmla="*/ 0 w 11"/>
                    <a:gd name="T29" fmla="*/ 4 h 11"/>
                    <a:gd name="T30" fmla="*/ 0 w 11"/>
                    <a:gd name="T31" fmla="*/ 3 h 11"/>
                    <a:gd name="T32" fmla="*/ 0 w 11"/>
                    <a:gd name="T33" fmla="*/ 3 h 11"/>
                    <a:gd name="T34" fmla="*/ 0 w 11"/>
                    <a:gd name="T35" fmla="*/ 2 h 11"/>
                    <a:gd name="T36" fmla="*/ 0 w 11"/>
                    <a:gd name="T37" fmla="*/ 1 h 11"/>
                    <a:gd name="T38" fmla="*/ 2 w 11"/>
                    <a:gd name="T39" fmla="*/ 1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6" y="0"/>
                      </a:moveTo>
                      <a:lnTo>
                        <a:pt x="6" y="0"/>
                      </a:lnTo>
                      <a:lnTo>
                        <a:pt x="7" y="1"/>
                      </a:lnTo>
                      <a:lnTo>
                        <a:pt x="10" y="2"/>
                      </a:lnTo>
                      <a:lnTo>
                        <a:pt x="11" y="4"/>
                      </a:lnTo>
                      <a:lnTo>
                        <a:pt x="11" y="6"/>
                      </a:lnTo>
                      <a:lnTo>
                        <a:pt x="11" y="8"/>
                      </a:lnTo>
                      <a:lnTo>
                        <a:pt x="10" y="10"/>
                      </a:lnTo>
                      <a:lnTo>
                        <a:pt x="7" y="11"/>
                      </a:lnTo>
                      <a:lnTo>
                        <a:pt x="6" y="11"/>
                      </a:lnTo>
                      <a:lnTo>
                        <a:pt x="4" y="11"/>
                      </a:lnTo>
                      <a:lnTo>
                        <a:pt x="1" y="10"/>
                      </a:lnTo>
                      <a:lnTo>
                        <a:pt x="0" y="8"/>
                      </a:lnTo>
                      <a:lnTo>
                        <a:pt x="0" y="6"/>
                      </a:lnTo>
                      <a:lnTo>
                        <a:pt x="0" y="4"/>
                      </a:lnTo>
                      <a:lnTo>
                        <a:pt x="1" y="2"/>
                      </a:lnTo>
                      <a:lnTo>
                        <a:pt x="4"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7" name="Freeform 1980">
                  <a:extLst>
                    <a:ext uri="{FF2B5EF4-FFF2-40B4-BE49-F238E27FC236}">
                      <a16:creationId xmlns:a16="http://schemas.microsoft.com/office/drawing/2014/main" xmlns="" id="{5B93FF03-F723-421B-B227-4525823583FC}"/>
                    </a:ext>
                  </a:extLst>
                </p:cNvPr>
                <p:cNvSpPr>
                  <a:spLocks/>
                </p:cNvSpPr>
                <p:nvPr/>
              </p:nvSpPr>
              <p:spPr bwMode="auto">
                <a:xfrm>
                  <a:off x="4760" y="3544"/>
                  <a:ext cx="5" cy="7"/>
                </a:xfrm>
                <a:custGeom>
                  <a:avLst/>
                  <a:gdLst>
                    <a:gd name="T0" fmla="*/ 2 w 11"/>
                    <a:gd name="T1" fmla="*/ 0 h 13"/>
                    <a:gd name="T2" fmla="*/ 3 w 11"/>
                    <a:gd name="T3" fmla="*/ 1 h 13"/>
                    <a:gd name="T4" fmla="*/ 5 w 11"/>
                    <a:gd name="T5" fmla="*/ 1 h 13"/>
                    <a:gd name="T6" fmla="*/ 5 w 11"/>
                    <a:gd name="T7" fmla="*/ 2 h 13"/>
                    <a:gd name="T8" fmla="*/ 5 w 11"/>
                    <a:gd name="T9" fmla="*/ 3 h 13"/>
                    <a:gd name="T10" fmla="*/ 5 w 11"/>
                    <a:gd name="T11" fmla="*/ 5 h 13"/>
                    <a:gd name="T12" fmla="*/ 5 w 11"/>
                    <a:gd name="T13" fmla="*/ 6 h 13"/>
                    <a:gd name="T14" fmla="*/ 3 w 11"/>
                    <a:gd name="T15" fmla="*/ 6 h 13"/>
                    <a:gd name="T16" fmla="*/ 2 w 11"/>
                    <a:gd name="T17" fmla="*/ 7 h 13"/>
                    <a:gd name="T18" fmla="*/ 2 w 11"/>
                    <a:gd name="T19" fmla="*/ 6 h 13"/>
                    <a:gd name="T20" fmla="*/ 0 w 11"/>
                    <a:gd name="T21" fmla="*/ 6 h 13"/>
                    <a:gd name="T22" fmla="*/ 0 w 11"/>
                    <a:gd name="T23" fmla="*/ 5 h 13"/>
                    <a:gd name="T24" fmla="*/ 0 w 11"/>
                    <a:gd name="T25" fmla="*/ 3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6"/>
                      </a:lnTo>
                      <a:lnTo>
                        <a:pt x="11" y="9"/>
                      </a:lnTo>
                      <a:lnTo>
                        <a:pt x="10" y="11"/>
                      </a:lnTo>
                      <a:lnTo>
                        <a:pt x="7"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8" name="Freeform 1981">
                  <a:extLst>
                    <a:ext uri="{FF2B5EF4-FFF2-40B4-BE49-F238E27FC236}">
                      <a16:creationId xmlns:a16="http://schemas.microsoft.com/office/drawing/2014/main" xmlns="" id="{1E82B5CA-AFBA-4EB5-876B-AA825ADA3E10}"/>
                    </a:ext>
                  </a:extLst>
                </p:cNvPr>
                <p:cNvSpPr>
                  <a:spLocks/>
                </p:cNvSpPr>
                <p:nvPr/>
              </p:nvSpPr>
              <p:spPr bwMode="auto">
                <a:xfrm>
                  <a:off x="4760" y="3544"/>
                  <a:ext cx="5" cy="7"/>
                </a:xfrm>
                <a:custGeom>
                  <a:avLst/>
                  <a:gdLst>
                    <a:gd name="T0" fmla="*/ 2 w 11"/>
                    <a:gd name="T1" fmla="*/ 0 h 13"/>
                    <a:gd name="T2" fmla="*/ 2 w 11"/>
                    <a:gd name="T3" fmla="*/ 0 h 13"/>
                    <a:gd name="T4" fmla="*/ 3 w 11"/>
                    <a:gd name="T5" fmla="*/ 1 h 13"/>
                    <a:gd name="T6" fmla="*/ 5 w 11"/>
                    <a:gd name="T7" fmla="*/ 1 h 13"/>
                    <a:gd name="T8" fmla="*/ 5 w 11"/>
                    <a:gd name="T9" fmla="*/ 2 h 13"/>
                    <a:gd name="T10" fmla="*/ 5 w 11"/>
                    <a:gd name="T11" fmla="*/ 3 h 13"/>
                    <a:gd name="T12" fmla="*/ 5 w 11"/>
                    <a:gd name="T13" fmla="*/ 3 h 13"/>
                    <a:gd name="T14" fmla="*/ 5 w 11"/>
                    <a:gd name="T15" fmla="*/ 5 h 13"/>
                    <a:gd name="T16" fmla="*/ 5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5 h 13"/>
                    <a:gd name="T30" fmla="*/ 0 w 11"/>
                    <a:gd name="T31" fmla="*/ 3 h 13"/>
                    <a:gd name="T32" fmla="*/ 0 w 11"/>
                    <a:gd name="T33" fmla="*/ 3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6"/>
                      </a:lnTo>
                      <a:lnTo>
                        <a:pt x="11" y="9"/>
                      </a:lnTo>
                      <a:lnTo>
                        <a:pt x="10" y="11"/>
                      </a:lnTo>
                      <a:lnTo>
                        <a:pt x="7"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9" name="Freeform 1982">
                  <a:extLst>
                    <a:ext uri="{FF2B5EF4-FFF2-40B4-BE49-F238E27FC236}">
                      <a16:creationId xmlns:a16="http://schemas.microsoft.com/office/drawing/2014/main" xmlns="" id="{C939F7EF-4818-466F-B134-F49DCDD50A1E}"/>
                    </a:ext>
                  </a:extLst>
                </p:cNvPr>
                <p:cNvSpPr>
                  <a:spLocks/>
                </p:cNvSpPr>
                <p:nvPr/>
              </p:nvSpPr>
              <p:spPr bwMode="auto">
                <a:xfrm>
                  <a:off x="4760" y="355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0 w 11"/>
                    <a:gd name="T21" fmla="*/ 5 h 13"/>
                    <a:gd name="T22" fmla="*/ 0 w 11"/>
                    <a:gd name="T23" fmla="*/ 4 h 13"/>
                    <a:gd name="T24" fmla="*/ 0 w 11"/>
                    <a:gd name="T25" fmla="*/ 3 h 13"/>
                    <a:gd name="T26" fmla="*/ 0 w 11"/>
                    <a:gd name="T27" fmla="*/ 2 h 13"/>
                    <a:gd name="T28" fmla="*/ 0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3"/>
                      </a:lnTo>
                      <a:lnTo>
                        <a:pt x="11" y="5"/>
                      </a:lnTo>
                      <a:lnTo>
                        <a:pt x="11" y="7"/>
                      </a:lnTo>
                      <a:lnTo>
                        <a:pt x="11" y="9"/>
                      </a:lnTo>
                      <a:lnTo>
                        <a:pt x="10" y="11"/>
                      </a:lnTo>
                      <a:lnTo>
                        <a:pt x="7" y="12"/>
                      </a:lnTo>
                      <a:lnTo>
                        <a:pt x="5" y="13"/>
                      </a:lnTo>
                      <a:lnTo>
                        <a:pt x="4" y="12"/>
                      </a:lnTo>
                      <a:lnTo>
                        <a:pt x="1" y="11"/>
                      </a:lnTo>
                      <a:lnTo>
                        <a:pt x="0" y="9"/>
                      </a:lnTo>
                      <a:lnTo>
                        <a:pt x="0" y="7"/>
                      </a:lnTo>
                      <a:lnTo>
                        <a:pt x="0" y="5"/>
                      </a:lnTo>
                      <a:lnTo>
                        <a:pt x="1"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0" name="Freeform 1983">
                  <a:extLst>
                    <a:ext uri="{FF2B5EF4-FFF2-40B4-BE49-F238E27FC236}">
                      <a16:creationId xmlns:a16="http://schemas.microsoft.com/office/drawing/2014/main" xmlns="" id="{3D0B3A62-DEC0-4DA3-82F8-94051E9F2B07}"/>
                    </a:ext>
                  </a:extLst>
                </p:cNvPr>
                <p:cNvSpPr>
                  <a:spLocks/>
                </p:cNvSpPr>
                <p:nvPr/>
              </p:nvSpPr>
              <p:spPr bwMode="auto">
                <a:xfrm>
                  <a:off x="4760" y="355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0 w 11"/>
                    <a:gd name="T27" fmla="*/ 5 h 13"/>
                    <a:gd name="T28" fmla="*/ 0 w 11"/>
                    <a:gd name="T29" fmla="*/ 4 h 13"/>
                    <a:gd name="T30" fmla="*/ 0 w 11"/>
                    <a:gd name="T31" fmla="*/ 3 h 13"/>
                    <a:gd name="T32" fmla="*/ 0 w 11"/>
                    <a:gd name="T33" fmla="*/ 3 h 13"/>
                    <a:gd name="T34" fmla="*/ 0 w 11"/>
                    <a:gd name="T35" fmla="*/ 2 h 13"/>
                    <a:gd name="T36" fmla="*/ 0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3"/>
                      </a:lnTo>
                      <a:lnTo>
                        <a:pt x="11" y="5"/>
                      </a:lnTo>
                      <a:lnTo>
                        <a:pt x="11" y="7"/>
                      </a:lnTo>
                      <a:lnTo>
                        <a:pt x="11" y="9"/>
                      </a:lnTo>
                      <a:lnTo>
                        <a:pt x="10" y="11"/>
                      </a:lnTo>
                      <a:lnTo>
                        <a:pt x="7" y="12"/>
                      </a:lnTo>
                      <a:lnTo>
                        <a:pt x="5" y="13"/>
                      </a:lnTo>
                      <a:lnTo>
                        <a:pt x="4" y="12"/>
                      </a:lnTo>
                      <a:lnTo>
                        <a:pt x="1" y="11"/>
                      </a:lnTo>
                      <a:lnTo>
                        <a:pt x="0" y="9"/>
                      </a:lnTo>
                      <a:lnTo>
                        <a:pt x="0" y="7"/>
                      </a:lnTo>
                      <a:lnTo>
                        <a:pt x="0" y="5"/>
                      </a:lnTo>
                      <a:lnTo>
                        <a:pt x="1"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1" name="Freeform 1984">
                  <a:extLst>
                    <a:ext uri="{FF2B5EF4-FFF2-40B4-BE49-F238E27FC236}">
                      <a16:creationId xmlns:a16="http://schemas.microsoft.com/office/drawing/2014/main" xmlns="" id="{433E730C-B46B-4962-A365-CB4BEA071643}"/>
                    </a:ext>
                  </a:extLst>
                </p:cNvPr>
                <p:cNvSpPr>
                  <a:spLocks/>
                </p:cNvSpPr>
                <p:nvPr/>
              </p:nvSpPr>
              <p:spPr bwMode="auto">
                <a:xfrm>
                  <a:off x="4760" y="3565"/>
                  <a:ext cx="5" cy="6"/>
                </a:xfrm>
                <a:custGeom>
                  <a:avLst/>
                  <a:gdLst>
                    <a:gd name="T0" fmla="*/ 2 w 11"/>
                    <a:gd name="T1" fmla="*/ 0 h 12"/>
                    <a:gd name="T2" fmla="*/ 3 w 11"/>
                    <a:gd name="T3" fmla="*/ 0 h 12"/>
                    <a:gd name="T4" fmla="*/ 5 w 11"/>
                    <a:gd name="T5" fmla="*/ 1 h 12"/>
                    <a:gd name="T6" fmla="*/ 5 w 11"/>
                    <a:gd name="T7" fmla="*/ 2 h 12"/>
                    <a:gd name="T8" fmla="*/ 5 w 11"/>
                    <a:gd name="T9" fmla="*/ 3 h 12"/>
                    <a:gd name="T10" fmla="*/ 5 w 11"/>
                    <a:gd name="T11" fmla="*/ 4 h 12"/>
                    <a:gd name="T12" fmla="*/ 5 w 11"/>
                    <a:gd name="T13" fmla="*/ 5 h 12"/>
                    <a:gd name="T14" fmla="*/ 3 w 11"/>
                    <a:gd name="T15" fmla="*/ 6 h 12"/>
                    <a:gd name="T16" fmla="*/ 2 w 11"/>
                    <a:gd name="T17" fmla="*/ 6 h 12"/>
                    <a:gd name="T18" fmla="*/ 2 w 11"/>
                    <a:gd name="T19" fmla="*/ 6 h 12"/>
                    <a:gd name="T20" fmla="*/ 0 w 11"/>
                    <a:gd name="T21" fmla="*/ 5 h 12"/>
                    <a:gd name="T22" fmla="*/ 0 w 11"/>
                    <a:gd name="T23" fmla="*/ 4 h 12"/>
                    <a:gd name="T24" fmla="*/ 0 w 11"/>
                    <a:gd name="T25" fmla="*/ 3 h 12"/>
                    <a:gd name="T26" fmla="*/ 0 w 11"/>
                    <a:gd name="T27" fmla="*/ 2 h 12"/>
                    <a:gd name="T28" fmla="*/ 0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10" y="1"/>
                      </a:lnTo>
                      <a:lnTo>
                        <a:pt x="11" y="3"/>
                      </a:lnTo>
                      <a:lnTo>
                        <a:pt x="11" y="5"/>
                      </a:lnTo>
                      <a:lnTo>
                        <a:pt x="11" y="8"/>
                      </a:lnTo>
                      <a:lnTo>
                        <a:pt x="10" y="10"/>
                      </a:lnTo>
                      <a:lnTo>
                        <a:pt x="7"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2" name="Freeform 1985">
                  <a:extLst>
                    <a:ext uri="{FF2B5EF4-FFF2-40B4-BE49-F238E27FC236}">
                      <a16:creationId xmlns:a16="http://schemas.microsoft.com/office/drawing/2014/main" xmlns="" id="{A356D654-3064-48D3-A3FD-03E62BB4C4C5}"/>
                    </a:ext>
                  </a:extLst>
                </p:cNvPr>
                <p:cNvSpPr>
                  <a:spLocks/>
                </p:cNvSpPr>
                <p:nvPr/>
              </p:nvSpPr>
              <p:spPr bwMode="auto">
                <a:xfrm>
                  <a:off x="4760" y="3565"/>
                  <a:ext cx="5" cy="6"/>
                </a:xfrm>
                <a:custGeom>
                  <a:avLst/>
                  <a:gdLst>
                    <a:gd name="T0" fmla="*/ 2 w 11"/>
                    <a:gd name="T1" fmla="*/ 0 h 12"/>
                    <a:gd name="T2" fmla="*/ 2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4 h 12"/>
                    <a:gd name="T16" fmla="*/ 5 w 11"/>
                    <a:gd name="T17" fmla="*/ 5 h 12"/>
                    <a:gd name="T18" fmla="*/ 3 w 11"/>
                    <a:gd name="T19" fmla="*/ 6 h 12"/>
                    <a:gd name="T20" fmla="*/ 2 w 11"/>
                    <a:gd name="T21" fmla="*/ 6 h 12"/>
                    <a:gd name="T22" fmla="*/ 2 w 11"/>
                    <a:gd name="T23" fmla="*/ 6 h 12"/>
                    <a:gd name="T24" fmla="*/ 2 w 11"/>
                    <a:gd name="T25" fmla="*/ 6 h 12"/>
                    <a:gd name="T26" fmla="*/ 0 w 11"/>
                    <a:gd name="T27" fmla="*/ 5 h 12"/>
                    <a:gd name="T28" fmla="*/ 0 w 11"/>
                    <a:gd name="T29" fmla="*/ 4 h 12"/>
                    <a:gd name="T30" fmla="*/ 0 w 11"/>
                    <a:gd name="T31" fmla="*/ 3 h 12"/>
                    <a:gd name="T32" fmla="*/ 0 w 11"/>
                    <a:gd name="T33" fmla="*/ 3 h 12"/>
                    <a:gd name="T34" fmla="*/ 0 w 11"/>
                    <a:gd name="T35" fmla="*/ 2 h 12"/>
                    <a:gd name="T36" fmla="*/ 0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10" y="1"/>
                      </a:lnTo>
                      <a:lnTo>
                        <a:pt x="11" y="3"/>
                      </a:lnTo>
                      <a:lnTo>
                        <a:pt x="11" y="5"/>
                      </a:lnTo>
                      <a:lnTo>
                        <a:pt x="11" y="8"/>
                      </a:lnTo>
                      <a:lnTo>
                        <a:pt x="10" y="10"/>
                      </a:lnTo>
                      <a:lnTo>
                        <a:pt x="7"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3" name="Freeform 1986">
                  <a:extLst>
                    <a:ext uri="{FF2B5EF4-FFF2-40B4-BE49-F238E27FC236}">
                      <a16:creationId xmlns:a16="http://schemas.microsoft.com/office/drawing/2014/main" xmlns="" id="{72AD8E28-DF00-4C59-B740-47BB50D1DB9B}"/>
                    </a:ext>
                  </a:extLst>
                </p:cNvPr>
                <p:cNvSpPr>
                  <a:spLocks/>
                </p:cNvSpPr>
                <p:nvPr/>
              </p:nvSpPr>
              <p:spPr bwMode="auto">
                <a:xfrm>
                  <a:off x="4760" y="3574"/>
                  <a:ext cx="5" cy="7"/>
                </a:xfrm>
                <a:custGeom>
                  <a:avLst/>
                  <a:gdLst>
                    <a:gd name="T0" fmla="*/ 2 w 11"/>
                    <a:gd name="T1" fmla="*/ 0 h 13"/>
                    <a:gd name="T2" fmla="*/ 3 w 11"/>
                    <a:gd name="T3" fmla="*/ 1 h 13"/>
                    <a:gd name="T4" fmla="*/ 5 w 11"/>
                    <a:gd name="T5" fmla="*/ 1 h 13"/>
                    <a:gd name="T6" fmla="*/ 5 w 11"/>
                    <a:gd name="T7" fmla="*/ 2 h 13"/>
                    <a:gd name="T8" fmla="*/ 5 w 11"/>
                    <a:gd name="T9" fmla="*/ 4 h 13"/>
                    <a:gd name="T10" fmla="*/ 5 w 11"/>
                    <a:gd name="T11" fmla="*/ 5 h 13"/>
                    <a:gd name="T12" fmla="*/ 5 w 11"/>
                    <a:gd name="T13" fmla="*/ 6 h 13"/>
                    <a:gd name="T14" fmla="*/ 3 w 11"/>
                    <a:gd name="T15" fmla="*/ 6 h 13"/>
                    <a:gd name="T16" fmla="*/ 2 w 11"/>
                    <a:gd name="T17" fmla="*/ 7 h 13"/>
                    <a:gd name="T18" fmla="*/ 2 w 11"/>
                    <a:gd name="T19" fmla="*/ 6 h 13"/>
                    <a:gd name="T20" fmla="*/ 0 w 11"/>
                    <a:gd name="T21" fmla="*/ 6 h 13"/>
                    <a:gd name="T22" fmla="*/ 0 w 11"/>
                    <a:gd name="T23" fmla="*/ 5 h 13"/>
                    <a:gd name="T24" fmla="*/ 0 w 11"/>
                    <a:gd name="T25" fmla="*/ 4 h 13"/>
                    <a:gd name="T26" fmla="*/ 0 w 11"/>
                    <a:gd name="T27" fmla="*/ 2 h 13"/>
                    <a:gd name="T28" fmla="*/ 0 w 11"/>
                    <a:gd name="T29" fmla="*/ 1 h 13"/>
                    <a:gd name="T30" fmla="*/ 2 w 11"/>
                    <a:gd name="T31" fmla="*/ 1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7"/>
                      </a:lnTo>
                      <a:lnTo>
                        <a:pt x="11" y="9"/>
                      </a:lnTo>
                      <a:lnTo>
                        <a:pt x="10" y="11"/>
                      </a:lnTo>
                      <a:lnTo>
                        <a:pt x="7" y="12"/>
                      </a:lnTo>
                      <a:lnTo>
                        <a:pt x="5" y="13"/>
                      </a:lnTo>
                      <a:lnTo>
                        <a:pt x="4" y="12"/>
                      </a:lnTo>
                      <a:lnTo>
                        <a:pt x="1" y="11"/>
                      </a:lnTo>
                      <a:lnTo>
                        <a:pt x="0" y="9"/>
                      </a:lnTo>
                      <a:lnTo>
                        <a:pt x="0" y="7"/>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4" name="Freeform 1987">
                  <a:extLst>
                    <a:ext uri="{FF2B5EF4-FFF2-40B4-BE49-F238E27FC236}">
                      <a16:creationId xmlns:a16="http://schemas.microsoft.com/office/drawing/2014/main" xmlns="" id="{2E600CEC-D0D9-4159-B324-9FB5A1EB7E3C}"/>
                    </a:ext>
                  </a:extLst>
                </p:cNvPr>
                <p:cNvSpPr>
                  <a:spLocks/>
                </p:cNvSpPr>
                <p:nvPr/>
              </p:nvSpPr>
              <p:spPr bwMode="auto">
                <a:xfrm>
                  <a:off x="4760" y="3574"/>
                  <a:ext cx="5" cy="7"/>
                </a:xfrm>
                <a:custGeom>
                  <a:avLst/>
                  <a:gdLst>
                    <a:gd name="T0" fmla="*/ 2 w 11"/>
                    <a:gd name="T1" fmla="*/ 0 h 13"/>
                    <a:gd name="T2" fmla="*/ 2 w 11"/>
                    <a:gd name="T3" fmla="*/ 0 h 13"/>
                    <a:gd name="T4" fmla="*/ 3 w 11"/>
                    <a:gd name="T5" fmla="*/ 1 h 13"/>
                    <a:gd name="T6" fmla="*/ 5 w 11"/>
                    <a:gd name="T7" fmla="*/ 1 h 13"/>
                    <a:gd name="T8" fmla="*/ 5 w 11"/>
                    <a:gd name="T9" fmla="*/ 2 h 13"/>
                    <a:gd name="T10" fmla="*/ 5 w 11"/>
                    <a:gd name="T11" fmla="*/ 4 h 13"/>
                    <a:gd name="T12" fmla="*/ 5 w 11"/>
                    <a:gd name="T13" fmla="*/ 4 h 13"/>
                    <a:gd name="T14" fmla="*/ 5 w 11"/>
                    <a:gd name="T15" fmla="*/ 5 h 13"/>
                    <a:gd name="T16" fmla="*/ 5 w 11"/>
                    <a:gd name="T17" fmla="*/ 6 h 13"/>
                    <a:gd name="T18" fmla="*/ 3 w 11"/>
                    <a:gd name="T19" fmla="*/ 6 h 13"/>
                    <a:gd name="T20" fmla="*/ 2 w 11"/>
                    <a:gd name="T21" fmla="*/ 7 h 13"/>
                    <a:gd name="T22" fmla="*/ 2 w 11"/>
                    <a:gd name="T23" fmla="*/ 7 h 13"/>
                    <a:gd name="T24" fmla="*/ 2 w 11"/>
                    <a:gd name="T25" fmla="*/ 6 h 13"/>
                    <a:gd name="T26" fmla="*/ 0 w 11"/>
                    <a:gd name="T27" fmla="*/ 6 h 13"/>
                    <a:gd name="T28" fmla="*/ 0 w 11"/>
                    <a:gd name="T29" fmla="*/ 5 h 13"/>
                    <a:gd name="T30" fmla="*/ 0 w 11"/>
                    <a:gd name="T31" fmla="*/ 4 h 13"/>
                    <a:gd name="T32" fmla="*/ 0 w 11"/>
                    <a:gd name="T33" fmla="*/ 4 h 13"/>
                    <a:gd name="T34" fmla="*/ 0 w 11"/>
                    <a:gd name="T35" fmla="*/ 2 h 13"/>
                    <a:gd name="T36" fmla="*/ 0 w 11"/>
                    <a:gd name="T37" fmla="*/ 1 h 13"/>
                    <a:gd name="T38" fmla="*/ 2 w 11"/>
                    <a:gd name="T39" fmla="*/ 1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7"/>
                      </a:lnTo>
                      <a:lnTo>
                        <a:pt x="11" y="9"/>
                      </a:lnTo>
                      <a:lnTo>
                        <a:pt x="10" y="11"/>
                      </a:lnTo>
                      <a:lnTo>
                        <a:pt x="7" y="12"/>
                      </a:lnTo>
                      <a:lnTo>
                        <a:pt x="5" y="13"/>
                      </a:lnTo>
                      <a:lnTo>
                        <a:pt x="4" y="12"/>
                      </a:lnTo>
                      <a:lnTo>
                        <a:pt x="1" y="11"/>
                      </a:lnTo>
                      <a:lnTo>
                        <a:pt x="0" y="9"/>
                      </a:lnTo>
                      <a:lnTo>
                        <a:pt x="0" y="7"/>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5" name="Freeform 1988">
                  <a:extLst>
                    <a:ext uri="{FF2B5EF4-FFF2-40B4-BE49-F238E27FC236}">
                      <a16:creationId xmlns:a16="http://schemas.microsoft.com/office/drawing/2014/main" xmlns="" id="{91285269-2237-4174-AFCC-46581CB86BD2}"/>
                    </a:ext>
                  </a:extLst>
                </p:cNvPr>
                <p:cNvSpPr>
                  <a:spLocks/>
                </p:cNvSpPr>
                <p:nvPr/>
              </p:nvSpPr>
              <p:spPr bwMode="auto">
                <a:xfrm>
                  <a:off x="4760" y="3585"/>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4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4"/>
                      </a:lnTo>
                      <a:lnTo>
                        <a:pt x="10" y="6"/>
                      </a:lnTo>
                      <a:lnTo>
                        <a:pt x="10" y="8"/>
                      </a:lnTo>
                      <a:lnTo>
                        <a:pt x="9" y="11"/>
                      </a:lnTo>
                      <a:lnTo>
                        <a:pt x="6" y="12"/>
                      </a:lnTo>
                      <a:lnTo>
                        <a:pt x="5" y="13"/>
                      </a:lnTo>
                      <a:lnTo>
                        <a:pt x="3" y="12"/>
                      </a:lnTo>
                      <a:lnTo>
                        <a:pt x="2" y="11"/>
                      </a:lnTo>
                      <a:lnTo>
                        <a:pt x="0" y="8"/>
                      </a:lnTo>
                      <a:lnTo>
                        <a:pt x="0" y="6"/>
                      </a:lnTo>
                      <a:lnTo>
                        <a:pt x="0" y="4"/>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6" name="Freeform 1989">
                  <a:extLst>
                    <a:ext uri="{FF2B5EF4-FFF2-40B4-BE49-F238E27FC236}">
                      <a16:creationId xmlns:a16="http://schemas.microsoft.com/office/drawing/2014/main" xmlns="" id="{374599ED-B229-462F-9EEC-526D0DA35193}"/>
                    </a:ext>
                  </a:extLst>
                </p:cNvPr>
                <p:cNvSpPr>
                  <a:spLocks/>
                </p:cNvSpPr>
                <p:nvPr/>
              </p:nvSpPr>
              <p:spPr bwMode="auto">
                <a:xfrm>
                  <a:off x="4760" y="3585"/>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4"/>
                      </a:lnTo>
                      <a:lnTo>
                        <a:pt x="10" y="6"/>
                      </a:lnTo>
                      <a:lnTo>
                        <a:pt x="10" y="8"/>
                      </a:lnTo>
                      <a:lnTo>
                        <a:pt x="9" y="11"/>
                      </a:lnTo>
                      <a:lnTo>
                        <a:pt x="6" y="12"/>
                      </a:lnTo>
                      <a:lnTo>
                        <a:pt x="5" y="13"/>
                      </a:lnTo>
                      <a:lnTo>
                        <a:pt x="3" y="12"/>
                      </a:lnTo>
                      <a:lnTo>
                        <a:pt x="2" y="11"/>
                      </a:lnTo>
                      <a:lnTo>
                        <a:pt x="0" y="8"/>
                      </a:lnTo>
                      <a:lnTo>
                        <a:pt x="0" y="6"/>
                      </a:lnTo>
                      <a:lnTo>
                        <a:pt x="0" y="4"/>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7" name="Freeform 1990">
                  <a:extLst>
                    <a:ext uri="{FF2B5EF4-FFF2-40B4-BE49-F238E27FC236}">
                      <a16:creationId xmlns:a16="http://schemas.microsoft.com/office/drawing/2014/main" xmlns="" id="{B66DD23D-A8EE-4898-9FB5-E3DF41E21FAF}"/>
                    </a:ext>
                  </a:extLst>
                </p:cNvPr>
                <p:cNvSpPr>
                  <a:spLocks/>
                </p:cNvSpPr>
                <p:nvPr/>
              </p:nvSpPr>
              <p:spPr bwMode="auto">
                <a:xfrm>
                  <a:off x="4760" y="3596"/>
                  <a:ext cx="5" cy="6"/>
                </a:xfrm>
                <a:custGeom>
                  <a:avLst/>
                  <a:gdLst>
                    <a:gd name="T0" fmla="*/ 3 w 10"/>
                    <a:gd name="T1" fmla="*/ 0 h 12"/>
                    <a:gd name="T2" fmla="*/ 3 w 10"/>
                    <a:gd name="T3" fmla="*/ 1 h 12"/>
                    <a:gd name="T4" fmla="*/ 5 w 10"/>
                    <a:gd name="T5" fmla="*/ 1 h 12"/>
                    <a:gd name="T6" fmla="*/ 5 w 10"/>
                    <a:gd name="T7" fmla="*/ 3 h 12"/>
                    <a:gd name="T8" fmla="*/ 5 w 10"/>
                    <a:gd name="T9" fmla="*/ 3 h 12"/>
                    <a:gd name="T10" fmla="*/ 5 w 10"/>
                    <a:gd name="T11" fmla="*/ 5 h 12"/>
                    <a:gd name="T12" fmla="*/ 5 w 10"/>
                    <a:gd name="T13" fmla="*/ 6 h 12"/>
                    <a:gd name="T14" fmla="*/ 3 w 10"/>
                    <a:gd name="T15" fmla="*/ 6 h 12"/>
                    <a:gd name="T16" fmla="*/ 3 w 10"/>
                    <a:gd name="T17" fmla="*/ 6 h 12"/>
                    <a:gd name="T18" fmla="*/ 1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1 w 10"/>
                    <a:gd name="T31" fmla="*/ 1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1"/>
                      </a:lnTo>
                      <a:lnTo>
                        <a:pt x="9" y="2"/>
                      </a:lnTo>
                      <a:lnTo>
                        <a:pt x="10" y="5"/>
                      </a:lnTo>
                      <a:lnTo>
                        <a:pt x="10" y="7"/>
                      </a:lnTo>
                      <a:lnTo>
                        <a:pt x="10" y="9"/>
                      </a:lnTo>
                      <a:lnTo>
                        <a:pt x="9" y="11"/>
                      </a:lnTo>
                      <a:lnTo>
                        <a:pt x="6" y="12"/>
                      </a:lnTo>
                      <a:lnTo>
                        <a:pt x="5" y="12"/>
                      </a:lnTo>
                      <a:lnTo>
                        <a:pt x="3" y="12"/>
                      </a:lnTo>
                      <a:lnTo>
                        <a:pt x="2" y="11"/>
                      </a:lnTo>
                      <a:lnTo>
                        <a:pt x="0" y="9"/>
                      </a:lnTo>
                      <a:lnTo>
                        <a:pt x="0" y="7"/>
                      </a:lnTo>
                      <a:lnTo>
                        <a:pt x="0" y="5"/>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8" name="Freeform 1991">
                  <a:extLst>
                    <a:ext uri="{FF2B5EF4-FFF2-40B4-BE49-F238E27FC236}">
                      <a16:creationId xmlns:a16="http://schemas.microsoft.com/office/drawing/2014/main" xmlns="" id="{10EE4686-8A88-49B8-9012-1A4342B62BD6}"/>
                    </a:ext>
                  </a:extLst>
                </p:cNvPr>
                <p:cNvSpPr>
                  <a:spLocks/>
                </p:cNvSpPr>
                <p:nvPr/>
              </p:nvSpPr>
              <p:spPr bwMode="auto">
                <a:xfrm>
                  <a:off x="4760" y="3596"/>
                  <a:ext cx="5" cy="6"/>
                </a:xfrm>
                <a:custGeom>
                  <a:avLst/>
                  <a:gdLst>
                    <a:gd name="T0" fmla="*/ 3 w 10"/>
                    <a:gd name="T1" fmla="*/ 0 h 12"/>
                    <a:gd name="T2" fmla="*/ 3 w 10"/>
                    <a:gd name="T3" fmla="*/ 0 h 12"/>
                    <a:gd name="T4" fmla="*/ 3 w 10"/>
                    <a:gd name="T5" fmla="*/ 1 h 12"/>
                    <a:gd name="T6" fmla="*/ 5 w 10"/>
                    <a:gd name="T7" fmla="*/ 1 h 12"/>
                    <a:gd name="T8" fmla="*/ 5 w 10"/>
                    <a:gd name="T9" fmla="*/ 3 h 12"/>
                    <a:gd name="T10" fmla="*/ 5 w 10"/>
                    <a:gd name="T11" fmla="*/ 3 h 12"/>
                    <a:gd name="T12" fmla="*/ 5 w 10"/>
                    <a:gd name="T13" fmla="*/ 3 h 12"/>
                    <a:gd name="T14" fmla="*/ 5 w 10"/>
                    <a:gd name="T15" fmla="*/ 5 h 12"/>
                    <a:gd name="T16" fmla="*/ 5 w 10"/>
                    <a:gd name="T17" fmla="*/ 6 h 12"/>
                    <a:gd name="T18" fmla="*/ 3 w 10"/>
                    <a:gd name="T19" fmla="*/ 6 h 12"/>
                    <a:gd name="T20" fmla="*/ 3 w 10"/>
                    <a:gd name="T21" fmla="*/ 6 h 12"/>
                    <a:gd name="T22" fmla="*/ 3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1 w 10"/>
                    <a:gd name="T39" fmla="*/ 1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1"/>
                      </a:lnTo>
                      <a:lnTo>
                        <a:pt x="9" y="2"/>
                      </a:lnTo>
                      <a:lnTo>
                        <a:pt x="10" y="5"/>
                      </a:lnTo>
                      <a:lnTo>
                        <a:pt x="10" y="7"/>
                      </a:lnTo>
                      <a:lnTo>
                        <a:pt x="10" y="9"/>
                      </a:lnTo>
                      <a:lnTo>
                        <a:pt x="9" y="11"/>
                      </a:lnTo>
                      <a:lnTo>
                        <a:pt x="6" y="12"/>
                      </a:lnTo>
                      <a:lnTo>
                        <a:pt x="5" y="12"/>
                      </a:lnTo>
                      <a:lnTo>
                        <a:pt x="3" y="12"/>
                      </a:lnTo>
                      <a:lnTo>
                        <a:pt x="2" y="11"/>
                      </a:lnTo>
                      <a:lnTo>
                        <a:pt x="0" y="9"/>
                      </a:lnTo>
                      <a:lnTo>
                        <a:pt x="0" y="7"/>
                      </a:lnTo>
                      <a:lnTo>
                        <a:pt x="0" y="5"/>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9" name="Freeform 1992">
                  <a:extLst>
                    <a:ext uri="{FF2B5EF4-FFF2-40B4-BE49-F238E27FC236}">
                      <a16:creationId xmlns:a16="http://schemas.microsoft.com/office/drawing/2014/main" xmlns="" id="{713A5615-116C-4EA2-9351-21D3866D7507}"/>
                    </a:ext>
                  </a:extLst>
                </p:cNvPr>
                <p:cNvSpPr>
                  <a:spLocks/>
                </p:cNvSpPr>
                <p:nvPr/>
              </p:nvSpPr>
              <p:spPr bwMode="auto">
                <a:xfrm>
                  <a:off x="4760" y="3606"/>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3 h 12"/>
                    <a:gd name="T12" fmla="*/ 5 w 10"/>
                    <a:gd name="T13" fmla="*/ 5 h 12"/>
                    <a:gd name="T14" fmla="*/ 3 w 10"/>
                    <a:gd name="T15" fmla="*/ 5 h 12"/>
                    <a:gd name="T16" fmla="*/ 3 w 10"/>
                    <a:gd name="T17" fmla="*/ 6 h 12"/>
                    <a:gd name="T18" fmla="*/ 1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7"/>
                      </a:lnTo>
                      <a:lnTo>
                        <a:pt x="9" y="9"/>
                      </a:lnTo>
                      <a:lnTo>
                        <a:pt x="6" y="10"/>
                      </a:lnTo>
                      <a:lnTo>
                        <a:pt x="5" y="12"/>
                      </a:lnTo>
                      <a:lnTo>
                        <a:pt x="3" y="10"/>
                      </a:lnTo>
                      <a:lnTo>
                        <a:pt x="2" y="9"/>
                      </a:lnTo>
                      <a:lnTo>
                        <a:pt x="0" y="7"/>
                      </a:lnTo>
                      <a:lnTo>
                        <a:pt x="0" y="5"/>
                      </a:lnTo>
                      <a:lnTo>
                        <a:pt x="0" y="3"/>
                      </a:lnTo>
                      <a:lnTo>
                        <a:pt x="2"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0" name="Freeform 1993">
                  <a:extLst>
                    <a:ext uri="{FF2B5EF4-FFF2-40B4-BE49-F238E27FC236}">
                      <a16:creationId xmlns:a16="http://schemas.microsoft.com/office/drawing/2014/main" xmlns="" id="{C7C797F7-7526-40D2-8849-A51687CD3562}"/>
                    </a:ext>
                  </a:extLst>
                </p:cNvPr>
                <p:cNvSpPr>
                  <a:spLocks/>
                </p:cNvSpPr>
                <p:nvPr/>
              </p:nvSpPr>
              <p:spPr bwMode="auto">
                <a:xfrm>
                  <a:off x="4760" y="3606"/>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3 h 12"/>
                    <a:gd name="T16" fmla="*/ 5 w 10"/>
                    <a:gd name="T17" fmla="*/ 5 h 12"/>
                    <a:gd name="T18" fmla="*/ 3 w 10"/>
                    <a:gd name="T19" fmla="*/ 5 h 12"/>
                    <a:gd name="T20" fmla="*/ 3 w 10"/>
                    <a:gd name="T21" fmla="*/ 6 h 12"/>
                    <a:gd name="T22" fmla="*/ 3 w 10"/>
                    <a:gd name="T23" fmla="*/ 6 h 12"/>
                    <a:gd name="T24" fmla="*/ 1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7"/>
                      </a:lnTo>
                      <a:lnTo>
                        <a:pt x="9" y="9"/>
                      </a:lnTo>
                      <a:lnTo>
                        <a:pt x="6" y="10"/>
                      </a:lnTo>
                      <a:lnTo>
                        <a:pt x="5" y="12"/>
                      </a:lnTo>
                      <a:lnTo>
                        <a:pt x="3" y="10"/>
                      </a:lnTo>
                      <a:lnTo>
                        <a:pt x="2" y="9"/>
                      </a:lnTo>
                      <a:lnTo>
                        <a:pt x="0" y="7"/>
                      </a:lnTo>
                      <a:lnTo>
                        <a:pt x="0" y="5"/>
                      </a:lnTo>
                      <a:lnTo>
                        <a:pt x="0" y="3"/>
                      </a:lnTo>
                      <a:lnTo>
                        <a:pt x="2"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1" name="Freeform 1994">
                  <a:extLst>
                    <a:ext uri="{FF2B5EF4-FFF2-40B4-BE49-F238E27FC236}">
                      <a16:creationId xmlns:a16="http://schemas.microsoft.com/office/drawing/2014/main" xmlns="" id="{C1253607-9E55-4DC5-8E0B-1A59EF1D3728}"/>
                    </a:ext>
                  </a:extLst>
                </p:cNvPr>
                <p:cNvSpPr>
                  <a:spLocks/>
                </p:cNvSpPr>
                <p:nvPr/>
              </p:nvSpPr>
              <p:spPr bwMode="auto">
                <a:xfrm>
                  <a:off x="4760" y="3616"/>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4"/>
                      </a:lnTo>
                      <a:lnTo>
                        <a:pt x="10" y="7"/>
                      </a:lnTo>
                      <a:lnTo>
                        <a:pt x="10" y="9"/>
                      </a:lnTo>
                      <a:lnTo>
                        <a:pt x="9" y="11"/>
                      </a:lnTo>
                      <a:lnTo>
                        <a:pt x="6" y="12"/>
                      </a:lnTo>
                      <a:lnTo>
                        <a:pt x="5" y="13"/>
                      </a:lnTo>
                      <a:lnTo>
                        <a:pt x="3" y="12"/>
                      </a:lnTo>
                      <a:lnTo>
                        <a:pt x="2" y="11"/>
                      </a:lnTo>
                      <a:lnTo>
                        <a:pt x="0" y="9"/>
                      </a:lnTo>
                      <a:lnTo>
                        <a:pt x="0" y="7"/>
                      </a:lnTo>
                      <a:lnTo>
                        <a:pt x="0" y="4"/>
                      </a:lnTo>
                      <a:lnTo>
                        <a:pt x="2"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2" name="Freeform 1995">
                  <a:extLst>
                    <a:ext uri="{FF2B5EF4-FFF2-40B4-BE49-F238E27FC236}">
                      <a16:creationId xmlns:a16="http://schemas.microsoft.com/office/drawing/2014/main" xmlns="" id="{121D21FB-9668-4169-83B0-59BA689570C6}"/>
                    </a:ext>
                  </a:extLst>
                </p:cNvPr>
                <p:cNvSpPr>
                  <a:spLocks/>
                </p:cNvSpPr>
                <p:nvPr/>
              </p:nvSpPr>
              <p:spPr bwMode="auto">
                <a:xfrm>
                  <a:off x="4760" y="3616"/>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4"/>
                      </a:lnTo>
                      <a:lnTo>
                        <a:pt x="10" y="7"/>
                      </a:lnTo>
                      <a:lnTo>
                        <a:pt x="10" y="9"/>
                      </a:lnTo>
                      <a:lnTo>
                        <a:pt x="9" y="11"/>
                      </a:lnTo>
                      <a:lnTo>
                        <a:pt x="6" y="12"/>
                      </a:lnTo>
                      <a:lnTo>
                        <a:pt x="5" y="13"/>
                      </a:lnTo>
                      <a:lnTo>
                        <a:pt x="3" y="12"/>
                      </a:lnTo>
                      <a:lnTo>
                        <a:pt x="2" y="11"/>
                      </a:lnTo>
                      <a:lnTo>
                        <a:pt x="0" y="9"/>
                      </a:lnTo>
                      <a:lnTo>
                        <a:pt x="0" y="7"/>
                      </a:lnTo>
                      <a:lnTo>
                        <a:pt x="0" y="4"/>
                      </a:lnTo>
                      <a:lnTo>
                        <a:pt x="2"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3" name="Freeform 1996">
                  <a:extLst>
                    <a:ext uri="{FF2B5EF4-FFF2-40B4-BE49-F238E27FC236}">
                      <a16:creationId xmlns:a16="http://schemas.microsoft.com/office/drawing/2014/main" xmlns="" id="{F44286A6-3422-4A5C-8DE1-9881CC944679}"/>
                    </a:ext>
                  </a:extLst>
                </p:cNvPr>
                <p:cNvSpPr>
                  <a:spLocks/>
                </p:cNvSpPr>
                <p:nvPr/>
              </p:nvSpPr>
              <p:spPr bwMode="auto">
                <a:xfrm>
                  <a:off x="4760" y="3626"/>
                  <a:ext cx="6" cy="6"/>
                </a:xfrm>
                <a:custGeom>
                  <a:avLst/>
                  <a:gdLst>
                    <a:gd name="T0" fmla="*/ 3 w 11"/>
                    <a:gd name="T1" fmla="*/ 0 h 11"/>
                    <a:gd name="T2" fmla="*/ 4 w 11"/>
                    <a:gd name="T3" fmla="*/ 0 h 11"/>
                    <a:gd name="T4" fmla="*/ 5 w 11"/>
                    <a:gd name="T5" fmla="*/ 1 h 11"/>
                    <a:gd name="T6" fmla="*/ 6 w 11"/>
                    <a:gd name="T7" fmla="*/ 2 h 11"/>
                    <a:gd name="T8" fmla="*/ 6 w 11"/>
                    <a:gd name="T9" fmla="*/ 3 h 11"/>
                    <a:gd name="T10" fmla="*/ 6 w 11"/>
                    <a:gd name="T11" fmla="*/ 4 h 11"/>
                    <a:gd name="T12" fmla="*/ 5 w 11"/>
                    <a:gd name="T13" fmla="*/ 5 h 11"/>
                    <a:gd name="T14" fmla="*/ 4 w 11"/>
                    <a:gd name="T15" fmla="*/ 6 h 11"/>
                    <a:gd name="T16" fmla="*/ 3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0 h 11"/>
                    <a:gd name="T32" fmla="*/ 3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8" y="0"/>
                      </a:lnTo>
                      <a:lnTo>
                        <a:pt x="10" y="1"/>
                      </a:lnTo>
                      <a:lnTo>
                        <a:pt x="11" y="3"/>
                      </a:lnTo>
                      <a:lnTo>
                        <a:pt x="11" y="5"/>
                      </a:lnTo>
                      <a:lnTo>
                        <a:pt x="11" y="8"/>
                      </a:lnTo>
                      <a:lnTo>
                        <a:pt x="10" y="9"/>
                      </a:lnTo>
                      <a:lnTo>
                        <a:pt x="8" y="11"/>
                      </a:lnTo>
                      <a:lnTo>
                        <a:pt x="5" y="11"/>
                      </a:lnTo>
                      <a:lnTo>
                        <a:pt x="4" y="11"/>
                      </a:lnTo>
                      <a:lnTo>
                        <a:pt x="2" y="9"/>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4" name="Freeform 1997">
                  <a:extLst>
                    <a:ext uri="{FF2B5EF4-FFF2-40B4-BE49-F238E27FC236}">
                      <a16:creationId xmlns:a16="http://schemas.microsoft.com/office/drawing/2014/main" xmlns="" id="{7F0D57EC-4A75-44D2-895E-6FD2DD95C41A}"/>
                    </a:ext>
                  </a:extLst>
                </p:cNvPr>
                <p:cNvSpPr>
                  <a:spLocks/>
                </p:cNvSpPr>
                <p:nvPr/>
              </p:nvSpPr>
              <p:spPr bwMode="auto">
                <a:xfrm>
                  <a:off x="4760" y="3626"/>
                  <a:ext cx="6" cy="6"/>
                </a:xfrm>
                <a:custGeom>
                  <a:avLst/>
                  <a:gdLst>
                    <a:gd name="T0" fmla="*/ 3 w 11"/>
                    <a:gd name="T1" fmla="*/ 0 h 11"/>
                    <a:gd name="T2" fmla="*/ 3 w 11"/>
                    <a:gd name="T3" fmla="*/ 0 h 11"/>
                    <a:gd name="T4" fmla="*/ 4 w 11"/>
                    <a:gd name="T5" fmla="*/ 0 h 11"/>
                    <a:gd name="T6" fmla="*/ 5 w 11"/>
                    <a:gd name="T7" fmla="*/ 1 h 11"/>
                    <a:gd name="T8" fmla="*/ 6 w 11"/>
                    <a:gd name="T9" fmla="*/ 2 h 11"/>
                    <a:gd name="T10" fmla="*/ 6 w 11"/>
                    <a:gd name="T11" fmla="*/ 3 h 11"/>
                    <a:gd name="T12" fmla="*/ 6 w 11"/>
                    <a:gd name="T13" fmla="*/ 3 h 11"/>
                    <a:gd name="T14" fmla="*/ 6 w 11"/>
                    <a:gd name="T15" fmla="*/ 4 h 11"/>
                    <a:gd name="T16" fmla="*/ 5 w 11"/>
                    <a:gd name="T17" fmla="*/ 5 h 11"/>
                    <a:gd name="T18" fmla="*/ 4 w 11"/>
                    <a:gd name="T19" fmla="*/ 6 h 11"/>
                    <a:gd name="T20" fmla="*/ 3 w 11"/>
                    <a:gd name="T21" fmla="*/ 6 h 11"/>
                    <a:gd name="T22" fmla="*/ 3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0 h 11"/>
                    <a:gd name="T40" fmla="*/ 3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8" y="0"/>
                      </a:lnTo>
                      <a:lnTo>
                        <a:pt x="10" y="1"/>
                      </a:lnTo>
                      <a:lnTo>
                        <a:pt x="11" y="3"/>
                      </a:lnTo>
                      <a:lnTo>
                        <a:pt x="11" y="5"/>
                      </a:lnTo>
                      <a:lnTo>
                        <a:pt x="11" y="8"/>
                      </a:lnTo>
                      <a:lnTo>
                        <a:pt x="10" y="9"/>
                      </a:lnTo>
                      <a:lnTo>
                        <a:pt x="8" y="11"/>
                      </a:lnTo>
                      <a:lnTo>
                        <a:pt x="5" y="11"/>
                      </a:lnTo>
                      <a:lnTo>
                        <a:pt x="4" y="11"/>
                      </a:lnTo>
                      <a:lnTo>
                        <a:pt x="2" y="9"/>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5" name="Freeform 1998">
                  <a:extLst>
                    <a:ext uri="{FF2B5EF4-FFF2-40B4-BE49-F238E27FC236}">
                      <a16:creationId xmlns:a16="http://schemas.microsoft.com/office/drawing/2014/main" xmlns="" id="{B2BE1642-5657-4DFE-A429-DD39F3C4AA3D}"/>
                    </a:ext>
                  </a:extLst>
                </p:cNvPr>
                <p:cNvSpPr>
                  <a:spLocks/>
                </p:cNvSpPr>
                <p:nvPr/>
              </p:nvSpPr>
              <p:spPr bwMode="auto">
                <a:xfrm>
                  <a:off x="4760" y="3635"/>
                  <a:ext cx="6" cy="7"/>
                </a:xfrm>
                <a:custGeom>
                  <a:avLst/>
                  <a:gdLst>
                    <a:gd name="T0" fmla="*/ 3 w 11"/>
                    <a:gd name="T1" fmla="*/ 0 h 13"/>
                    <a:gd name="T2" fmla="*/ 4 w 11"/>
                    <a:gd name="T3" fmla="*/ 1 h 13"/>
                    <a:gd name="T4" fmla="*/ 5 w 11"/>
                    <a:gd name="T5" fmla="*/ 1 h 13"/>
                    <a:gd name="T6" fmla="*/ 6 w 11"/>
                    <a:gd name="T7" fmla="*/ 2 h 13"/>
                    <a:gd name="T8" fmla="*/ 6 w 11"/>
                    <a:gd name="T9" fmla="*/ 3 h 13"/>
                    <a:gd name="T10" fmla="*/ 6 w 11"/>
                    <a:gd name="T11" fmla="*/ 5 h 13"/>
                    <a:gd name="T12" fmla="*/ 5 w 11"/>
                    <a:gd name="T13" fmla="*/ 6 h 13"/>
                    <a:gd name="T14" fmla="*/ 4 w 11"/>
                    <a:gd name="T15" fmla="*/ 6 h 13"/>
                    <a:gd name="T16" fmla="*/ 3 w 11"/>
                    <a:gd name="T17" fmla="*/ 7 h 13"/>
                    <a:gd name="T18" fmla="*/ 2 w 11"/>
                    <a:gd name="T19" fmla="*/ 6 h 13"/>
                    <a:gd name="T20" fmla="*/ 1 w 11"/>
                    <a:gd name="T21" fmla="*/ 6 h 13"/>
                    <a:gd name="T22" fmla="*/ 0 w 11"/>
                    <a:gd name="T23" fmla="*/ 5 h 13"/>
                    <a:gd name="T24" fmla="*/ 0 w 11"/>
                    <a:gd name="T25" fmla="*/ 3 h 13"/>
                    <a:gd name="T26" fmla="*/ 0 w 11"/>
                    <a:gd name="T27" fmla="*/ 2 h 13"/>
                    <a:gd name="T28" fmla="*/ 1 w 11"/>
                    <a:gd name="T29" fmla="*/ 1 h 13"/>
                    <a:gd name="T30" fmla="*/ 2 w 11"/>
                    <a:gd name="T31" fmla="*/ 1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8" y="1"/>
                      </a:lnTo>
                      <a:lnTo>
                        <a:pt x="10" y="2"/>
                      </a:lnTo>
                      <a:lnTo>
                        <a:pt x="11" y="4"/>
                      </a:lnTo>
                      <a:lnTo>
                        <a:pt x="11" y="6"/>
                      </a:lnTo>
                      <a:lnTo>
                        <a:pt x="11" y="9"/>
                      </a:lnTo>
                      <a:lnTo>
                        <a:pt x="10" y="11"/>
                      </a:lnTo>
                      <a:lnTo>
                        <a:pt x="8" y="12"/>
                      </a:lnTo>
                      <a:lnTo>
                        <a:pt x="5" y="13"/>
                      </a:lnTo>
                      <a:lnTo>
                        <a:pt x="4" y="12"/>
                      </a:lnTo>
                      <a:lnTo>
                        <a:pt x="2" y="11"/>
                      </a:lnTo>
                      <a:lnTo>
                        <a:pt x="0" y="9"/>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6" name="Freeform 1999">
                  <a:extLst>
                    <a:ext uri="{FF2B5EF4-FFF2-40B4-BE49-F238E27FC236}">
                      <a16:creationId xmlns:a16="http://schemas.microsoft.com/office/drawing/2014/main" xmlns="" id="{3CCF475E-A6B3-473D-8DD3-EE3750A683EC}"/>
                    </a:ext>
                  </a:extLst>
                </p:cNvPr>
                <p:cNvSpPr>
                  <a:spLocks/>
                </p:cNvSpPr>
                <p:nvPr/>
              </p:nvSpPr>
              <p:spPr bwMode="auto">
                <a:xfrm>
                  <a:off x="4760" y="3635"/>
                  <a:ext cx="6" cy="7"/>
                </a:xfrm>
                <a:custGeom>
                  <a:avLst/>
                  <a:gdLst>
                    <a:gd name="T0" fmla="*/ 3 w 11"/>
                    <a:gd name="T1" fmla="*/ 0 h 13"/>
                    <a:gd name="T2" fmla="*/ 3 w 11"/>
                    <a:gd name="T3" fmla="*/ 0 h 13"/>
                    <a:gd name="T4" fmla="*/ 4 w 11"/>
                    <a:gd name="T5" fmla="*/ 1 h 13"/>
                    <a:gd name="T6" fmla="*/ 5 w 11"/>
                    <a:gd name="T7" fmla="*/ 1 h 13"/>
                    <a:gd name="T8" fmla="*/ 6 w 11"/>
                    <a:gd name="T9" fmla="*/ 2 h 13"/>
                    <a:gd name="T10" fmla="*/ 6 w 11"/>
                    <a:gd name="T11" fmla="*/ 3 h 13"/>
                    <a:gd name="T12" fmla="*/ 6 w 11"/>
                    <a:gd name="T13" fmla="*/ 3 h 13"/>
                    <a:gd name="T14" fmla="*/ 6 w 11"/>
                    <a:gd name="T15" fmla="*/ 5 h 13"/>
                    <a:gd name="T16" fmla="*/ 5 w 11"/>
                    <a:gd name="T17" fmla="*/ 6 h 13"/>
                    <a:gd name="T18" fmla="*/ 4 w 11"/>
                    <a:gd name="T19" fmla="*/ 6 h 13"/>
                    <a:gd name="T20" fmla="*/ 3 w 11"/>
                    <a:gd name="T21" fmla="*/ 7 h 13"/>
                    <a:gd name="T22" fmla="*/ 3 w 11"/>
                    <a:gd name="T23" fmla="*/ 7 h 13"/>
                    <a:gd name="T24" fmla="*/ 2 w 11"/>
                    <a:gd name="T25" fmla="*/ 6 h 13"/>
                    <a:gd name="T26" fmla="*/ 1 w 11"/>
                    <a:gd name="T27" fmla="*/ 6 h 13"/>
                    <a:gd name="T28" fmla="*/ 0 w 11"/>
                    <a:gd name="T29" fmla="*/ 5 h 13"/>
                    <a:gd name="T30" fmla="*/ 0 w 11"/>
                    <a:gd name="T31" fmla="*/ 3 h 13"/>
                    <a:gd name="T32" fmla="*/ 0 w 11"/>
                    <a:gd name="T33" fmla="*/ 3 h 13"/>
                    <a:gd name="T34" fmla="*/ 0 w 11"/>
                    <a:gd name="T35" fmla="*/ 2 h 13"/>
                    <a:gd name="T36" fmla="*/ 1 w 11"/>
                    <a:gd name="T37" fmla="*/ 1 h 13"/>
                    <a:gd name="T38" fmla="*/ 2 w 11"/>
                    <a:gd name="T39" fmla="*/ 1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8" y="1"/>
                      </a:lnTo>
                      <a:lnTo>
                        <a:pt x="10" y="2"/>
                      </a:lnTo>
                      <a:lnTo>
                        <a:pt x="11" y="4"/>
                      </a:lnTo>
                      <a:lnTo>
                        <a:pt x="11" y="6"/>
                      </a:lnTo>
                      <a:lnTo>
                        <a:pt x="11" y="9"/>
                      </a:lnTo>
                      <a:lnTo>
                        <a:pt x="10" y="11"/>
                      </a:lnTo>
                      <a:lnTo>
                        <a:pt x="8" y="12"/>
                      </a:lnTo>
                      <a:lnTo>
                        <a:pt x="5" y="13"/>
                      </a:lnTo>
                      <a:lnTo>
                        <a:pt x="4" y="12"/>
                      </a:lnTo>
                      <a:lnTo>
                        <a:pt x="2" y="11"/>
                      </a:lnTo>
                      <a:lnTo>
                        <a:pt x="0" y="9"/>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7" name="Freeform 2000">
                  <a:extLst>
                    <a:ext uri="{FF2B5EF4-FFF2-40B4-BE49-F238E27FC236}">
                      <a16:creationId xmlns:a16="http://schemas.microsoft.com/office/drawing/2014/main" xmlns="" id="{0A7120D2-B73E-455A-966D-C9FA35085094}"/>
                    </a:ext>
                  </a:extLst>
                </p:cNvPr>
                <p:cNvSpPr>
                  <a:spLocks/>
                </p:cNvSpPr>
                <p:nvPr/>
              </p:nvSpPr>
              <p:spPr bwMode="auto">
                <a:xfrm>
                  <a:off x="4760" y="364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4"/>
                      </a:lnTo>
                      <a:lnTo>
                        <a:pt x="11" y="7"/>
                      </a:lnTo>
                      <a:lnTo>
                        <a:pt x="11" y="9"/>
                      </a:lnTo>
                      <a:lnTo>
                        <a:pt x="10" y="11"/>
                      </a:lnTo>
                      <a:lnTo>
                        <a:pt x="8" y="12"/>
                      </a:lnTo>
                      <a:lnTo>
                        <a:pt x="5" y="12"/>
                      </a:lnTo>
                      <a:lnTo>
                        <a:pt x="4" y="12"/>
                      </a:lnTo>
                      <a:lnTo>
                        <a:pt x="2" y="11"/>
                      </a:lnTo>
                      <a:lnTo>
                        <a:pt x="0" y="9"/>
                      </a:lnTo>
                      <a:lnTo>
                        <a:pt x="0" y="7"/>
                      </a:lnTo>
                      <a:lnTo>
                        <a:pt x="0" y="4"/>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8" name="Freeform 2001">
                  <a:extLst>
                    <a:ext uri="{FF2B5EF4-FFF2-40B4-BE49-F238E27FC236}">
                      <a16:creationId xmlns:a16="http://schemas.microsoft.com/office/drawing/2014/main" xmlns="" id="{8D539EE6-7D1C-4AF1-A7F0-707372C25B96}"/>
                    </a:ext>
                  </a:extLst>
                </p:cNvPr>
                <p:cNvSpPr>
                  <a:spLocks/>
                </p:cNvSpPr>
                <p:nvPr/>
              </p:nvSpPr>
              <p:spPr bwMode="auto">
                <a:xfrm>
                  <a:off x="4760" y="364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4"/>
                      </a:lnTo>
                      <a:lnTo>
                        <a:pt x="11" y="7"/>
                      </a:lnTo>
                      <a:lnTo>
                        <a:pt x="11" y="9"/>
                      </a:lnTo>
                      <a:lnTo>
                        <a:pt x="10" y="11"/>
                      </a:lnTo>
                      <a:lnTo>
                        <a:pt x="8" y="12"/>
                      </a:lnTo>
                      <a:lnTo>
                        <a:pt x="5" y="12"/>
                      </a:lnTo>
                      <a:lnTo>
                        <a:pt x="4" y="12"/>
                      </a:lnTo>
                      <a:lnTo>
                        <a:pt x="2" y="11"/>
                      </a:lnTo>
                      <a:lnTo>
                        <a:pt x="0" y="9"/>
                      </a:lnTo>
                      <a:lnTo>
                        <a:pt x="0" y="7"/>
                      </a:lnTo>
                      <a:lnTo>
                        <a:pt x="0" y="4"/>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9" name="Freeform 2002">
                  <a:extLst>
                    <a:ext uri="{FF2B5EF4-FFF2-40B4-BE49-F238E27FC236}">
                      <a16:creationId xmlns:a16="http://schemas.microsoft.com/office/drawing/2014/main" xmlns="" id="{328C9BD1-1195-4B8B-8460-24E6729FA556}"/>
                    </a:ext>
                  </a:extLst>
                </p:cNvPr>
                <p:cNvSpPr>
                  <a:spLocks/>
                </p:cNvSpPr>
                <p:nvPr/>
              </p:nvSpPr>
              <p:spPr bwMode="auto">
                <a:xfrm>
                  <a:off x="4760" y="365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4 h 12"/>
                    <a:gd name="T12" fmla="*/ 5 w 11"/>
                    <a:gd name="T13" fmla="*/ 5 h 12"/>
                    <a:gd name="T14" fmla="*/ 4 w 11"/>
                    <a:gd name="T15" fmla="*/ 6 h 12"/>
                    <a:gd name="T16" fmla="*/ 3 w 11"/>
                    <a:gd name="T17" fmla="*/ 6 h 12"/>
                    <a:gd name="T18" fmla="*/ 2 w 11"/>
                    <a:gd name="T19" fmla="*/ 6 h 12"/>
                    <a:gd name="T20" fmla="*/ 1 w 11"/>
                    <a:gd name="T21" fmla="*/ 5 h 12"/>
                    <a:gd name="T22" fmla="*/ 0 w 11"/>
                    <a:gd name="T23" fmla="*/ 4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8" y="0"/>
                      </a:lnTo>
                      <a:lnTo>
                        <a:pt x="10" y="1"/>
                      </a:lnTo>
                      <a:lnTo>
                        <a:pt x="11" y="3"/>
                      </a:lnTo>
                      <a:lnTo>
                        <a:pt x="11" y="5"/>
                      </a:lnTo>
                      <a:lnTo>
                        <a:pt x="11" y="8"/>
                      </a:lnTo>
                      <a:lnTo>
                        <a:pt x="10" y="10"/>
                      </a:lnTo>
                      <a:lnTo>
                        <a:pt x="8"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0" name="Freeform 2003">
                  <a:extLst>
                    <a:ext uri="{FF2B5EF4-FFF2-40B4-BE49-F238E27FC236}">
                      <a16:creationId xmlns:a16="http://schemas.microsoft.com/office/drawing/2014/main" xmlns="" id="{25952F16-1D2B-4DBF-BA8B-98B08533914E}"/>
                    </a:ext>
                  </a:extLst>
                </p:cNvPr>
                <p:cNvSpPr>
                  <a:spLocks/>
                </p:cNvSpPr>
                <p:nvPr/>
              </p:nvSpPr>
              <p:spPr bwMode="auto">
                <a:xfrm>
                  <a:off x="4760" y="365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4 h 12"/>
                    <a:gd name="T16" fmla="*/ 5 w 11"/>
                    <a:gd name="T17" fmla="*/ 5 h 12"/>
                    <a:gd name="T18" fmla="*/ 4 w 11"/>
                    <a:gd name="T19" fmla="*/ 6 h 12"/>
                    <a:gd name="T20" fmla="*/ 3 w 11"/>
                    <a:gd name="T21" fmla="*/ 6 h 12"/>
                    <a:gd name="T22" fmla="*/ 3 w 11"/>
                    <a:gd name="T23" fmla="*/ 6 h 12"/>
                    <a:gd name="T24" fmla="*/ 2 w 11"/>
                    <a:gd name="T25" fmla="*/ 6 h 12"/>
                    <a:gd name="T26" fmla="*/ 1 w 11"/>
                    <a:gd name="T27" fmla="*/ 5 h 12"/>
                    <a:gd name="T28" fmla="*/ 0 w 11"/>
                    <a:gd name="T29" fmla="*/ 4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8" y="0"/>
                      </a:lnTo>
                      <a:lnTo>
                        <a:pt x="10" y="1"/>
                      </a:lnTo>
                      <a:lnTo>
                        <a:pt x="11" y="3"/>
                      </a:lnTo>
                      <a:lnTo>
                        <a:pt x="11" y="5"/>
                      </a:lnTo>
                      <a:lnTo>
                        <a:pt x="11" y="8"/>
                      </a:lnTo>
                      <a:lnTo>
                        <a:pt x="10" y="10"/>
                      </a:lnTo>
                      <a:lnTo>
                        <a:pt x="8"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1" name="Rectangle 2004">
                  <a:extLst>
                    <a:ext uri="{FF2B5EF4-FFF2-40B4-BE49-F238E27FC236}">
                      <a16:creationId xmlns:a16="http://schemas.microsoft.com/office/drawing/2014/main" xmlns="" id="{FC86EF53-3EC4-4251-BCBC-E0BA2B5D0EEE}"/>
                    </a:ext>
                  </a:extLst>
                </p:cNvPr>
                <p:cNvSpPr>
                  <a:spLocks noChangeArrowheads="1"/>
                </p:cNvSpPr>
                <p:nvPr/>
              </p:nvSpPr>
              <p:spPr bwMode="auto">
                <a:xfrm>
                  <a:off x="4784"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2" name="Rectangle 2005">
                  <a:extLst>
                    <a:ext uri="{FF2B5EF4-FFF2-40B4-BE49-F238E27FC236}">
                      <a16:creationId xmlns:a16="http://schemas.microsoft.com/office/drawing/2014/main" xmlns="" id="{28131EE6-D822-41D5-89E9-80BB921B466F}"/>
                    </a:ext>
                  </a:extLst>
                </p:cNvPr>
                <p:cNvSpPr>
                  <a:spLocks noChangeArrowheads="1"/>
                </p:cNvSpPr>
                <p:nvPr/>
              </p:nvSpPr>
              <p:spPr bwMode="auto">
                <a:xfrm>
                  <a:off x="4784"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3" name="Freeform 2006">
                  <a:extLst>
                    <a:ext uri="{FF2B5EF4-FFF2-40B4-BE49-F238E27FC236}">
                      <a16:creationId xmlns:a16="http://schemas.microsoft.com/office/drawing/2014/main" xmlns="" id="{AE0B3BB0-082A-432C-850A-6EF601619E43}"/>
                    </a:ext>
                  </a:extLst>
                </p:cNvPr>
                <p:cNvSpPr>
                  <a:spLocks/>
                </p:cNvSpPr>
                <p:nvPr/>
              </p:nvSpPr>
              <p:spPr bwMode="auto">
                <a:xfrm>
                  <a:off x="4790" y="3426"/>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6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6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4" name="Freeform 2007">
                  <a:extLst>
                    <a:ext uri="{FF2B5EF4-FFF2-40B4-BE49-F238E27FC236}">
                      <a16:creationId xmlns:a16="http://schemas.microsoft.com/office/drawing/2014/main" xmlns="" id="{4724D812-287C-4341-B5D9-258F80E17090}"/>
                    </a:ext>
                  </a:extLst>
                </p:cNvPr>
                <p:cNvSpPr>
                  <a:spLocks/>
                </p:cNvSpPr>
                <p:nvPr/>
              </p:nvSpPr>
              <p:spPr bwMode="auto">
                <a:xfrm>
                  <a:off x="4790" y="3426"/>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6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6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5" name="Freeform 2008">
                  <a:extLst>
                    <a:ext uri="{FF2B5EF4-FFF2-40B4-BE49-F238E27FC236}">
                      <a16:creationId xmlns:a16="http://schemas.microsoft.com/office/drawing/2014/main" xmlns="" id="{BD7ADE41-A657-4D00-B35A-74F7752B35AF}"/>
                    </a:ext>
                  </a:extLst>
                </p:cNvPr>
                <p:cNvSpPr>
                  <a:spLocks/>
                </p:cNvSpPr>
                <p:nvPr/>
              </p:nvSpPr>
              <p:spPr bwMode="auto">
                <a:xfrm>
                  <a:off x="4790" y="3439"/>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6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6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11"/>
                      </a:lnTo>
                      <a:lnTo>
                        <a:pt x="19" y="12"/>
                      </a:lnTo>
                      <a:lnTo>
                        <a:pt x="17" y="14"/>
                      </a:lnTo>
                      <a:lnTo>
                        <a:pt x="12" y="14"/>
                      </a:lnTo>
                      <a:lnTo>
                        <a:pt x="7" y="14"/>
                      </a:lnTo>
                      <a:lnTo>
                        <a:pt x="4" y="12"/>
                      </a:lnTo>
                      <a:lnTo>
                        <a:pt x="1" y="11"/>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6" name="Freeform 2009">
                  <a:extLst>
                    <a:ext uri="{FF2B5EF4-FFF2-40B4-BE49-F238E27FC236}">
                      <a16:creationId xmlns:a16="http://schemas.microsoft.com/office/drawing/2014/main" xmlns="" id="{F5E2A528-44C3-45A4-8A81-32BBD7912D39}"/>
                    </a:ext>
                  </a:extLst>
                </p:cNvPr>
                <p:cNvSpPr>
                  <a:spLocks/>
                </p:cNvSpPr>
                <p:nvPr/>
              </p:nvSpPr>
              <p:spPr bwMode="auto">
                <a:xfrm>
                  <a:off x="4790" y="3439"/>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6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6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11"/>
                      </a:lnTo>
                      <a:lnTo>
                        <a:pt x="19" y="12"/>
                      </a:lnTo>
                      <a:lnTo>
                        <a:pt x="17" y="14"/>
                      </a:lnTo>
                      <a:lnTo>
                        <a:pt x="12" y="14"/>
                      </a:lnTo>
                      <a:lnTo>
                        <a:pt x="7" y="14"/>
                      </a:lnTo>
                      <a:lnTo>
                        <a:pt x="4" y="12"/>
                      </a:lnTo>
                      <a:lnTo>
                        <a:pt x="1" y="11"/>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7" name="Freeform 2010">
                  <a:extLst>
                    <a:ext uri="{FF2B5EF4-FFF2-40B4-BE49-F238E27FC236}">
                      <a16:creationId xmlns:a16="http://schemas.microsoft.com/office/drawing/2014/main" xmlns="" id="{6947432D-5196-4CE1-AFE4-FAE521528851}"/>
                    </a:ext>
                  </a:extLst>
                </p:cNvPr>
                <p:cNvSpPr>
                  <a:spLocks/>
                </p:cNvSpPr>
                <p:nvPr/>
              </p:nvSpPr>
              <p:spPr bwMode="auto">
                <a:xfrm>
                  <a:off x="4790" y="3453"/>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10"/>
                      </a:lnTo>
                      <a:lnTo>
                        <a:pt x="19" y="12"/>
                      </a:lnTo>
                      <a:lnTo>
                        <a:pt x="17" y="13"/>
                      </a:lnTo>
                      <a:lnTo>
                        <a:pt x="12" y="14"/>
                      </a:lnTo>
                      <a:lnTo>
                        <a:pt x="7" y="13"/>
                      </a:lnTo>
                      <a:lnTo>
                        <a:pt x="4" y="12"/>
                      </a:lnTo>
                      <a:lnTo>
                        <a:pt x="1" y="10"/>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8" name="Freeform 2011">
                  <a:extLst>
                    <a:ext uri="{FF2B5EF4-FFF2-40B4-BE49-F238E27FC236}">
                      <a16:creationId xmlns:a16="http://schemas.microsoft.com/office/drawing/2014/main" xmlns="" id="{3D8580CD-D1DD-4B68-AD74-4F62405C519B}"/>
                    </a:ext>
                  </a:extLst>
                </p:cNvPr>
                <p:cNvSpPr>
                  <a:spLocks/>
                </p:cNvSpPr>
                <p:nvPr/>
              </p:nvSpPr>
              <p:spPr bwMode="auto">
                <a:xfrm>
                  <a:off x="4790" y="3453"/>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10"/>
                      </a:lnTo>
                      <a:lnTo>
                        <a:pt x="19" y="12"/>
                      </a:lnTo>
                      <a:lnTo>
                        <a:pt x="17" y="13"/>
                      </a:lnTo>
                      <a:lnTo>
                        <a:pt x="12" y="14"/>
                      </a:lnTo>
                      <a:lnTo>
                        <a:pt x="7" y="13"/>
                      </a:lnTo>
                      <a:lnTo>
                        <a:pt x="4" y="12"/>
                      </a:lnTo>
                      <a:lnTo>
                        <a:pt x="1" y="10"/>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9" name="Freeform 2012">
                  <a:extLst>
                    <a:ext uri="{FF2B5EF4-FFF2-40B4-BE49-F238E27FC236}">
                      <a16:creationId xmlns:a16="http://schemas.microsoft.com/office/drawing/2014/main" xmlns="" id="{5AF35DEA-67B7-48BB-8098-92D8CEB81005}"/>
                    </a:ext>
                  </a:extLst>
                </p:cNvPr>
                <p:cNvSpPr>
                  <a:spLocks/>
                </p:cNvSpPr>
                <p:nvPr/>
              </p:nvSpPr>
              <p:spPr bwMode="auto">
                <a:xfrm>
                  <a:off x="4790" y="3466"/>
                  <a:ext cx="11" cy="7"/>
                </a:xfrm>
                <a:custGeom>
                  <a:avLst/>
                  <a:gdLst>
                    <a:gd name="T0" fmla="*/ 6 w 23"/>
                    <a:gd name="T1" fmla="*/ 0 h 14"/>
                    <a:gd name="T2" fmla="*/ 8 w 23"/>
                    <a:gd name="T3" fmla="*/ 1 h 14"/>
                    <a:gd name="T4" fmla="*/ 9 w 23"/>
                    <a:gd name="T5" fmla="*/ 1 h 14"/>
                    <a:gd name="T6" fmla="*/ 10 w 23"/>
                    <a:gd name="T7" fmla="*/ 2 h 14"/>
                    <a:gd name="T8" fmla="*/ 11 w 23"/>
                    <a:gd name="T9" fmla="*/ 3 h 14"/>
                    <a:gd name="T10" fmla="*/ 10 w 23"/>
                    <a:gd name="T11" fmla="*/ 5 h 14"/>
                    <a:gd name="T12" fmla="*/ 9 w 23"/>
                    <a:gd name="T13" fmla="*/ 6 h 14"/>
                    <a:gd name="T14" fmla="*/ 8 w 23"/>
                    <a:gd name="T15" fmla="*/ 7 h 14"/>
                    <a:gd name="T16" fmla="*/ 6 w 23"/>
                    <a:gd name="T17" fmla="*/ 7 h 14"/>
                    <a:gd name="T18" fmla="*/ 3 w 23"/>
                    <a:gd name="T19" fmla="*/ 7 h 14"/>
                    <a:gd name="T20" fmla="*/ 2 w 23"/>
                    <a:gd name="T21" fmla="*/ 6 h 14"/>
                    <a:gd name="T22" fmla="*/ 0 w 23"/>
                    <a:gd name="T23" fmla="*/ 5 h 14"/>
                    <a:gd name="T24" fmla="*/ 0 w 23"/>
                    <a:gd name="T25" fmla="*/ 3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0" name="Freeform 2013">
                  <a:extLst>
                    <a:ext uri="{FF2B5EF4-FFF2-40B4-BE49-F238E27FC236}">
                      <a16:creationId xmlns:a16="http://schemas.microsoft.com/office/drawing/2014/main" xmlns="" id="{EAE0EFAF-2DC6-4072-82EC-EFD052726A1A}"/>
                    </a:ext>
                  </a:extLst>
                </p:cNvPr>
                <p:cNvSpPr>
                  <a:spLocks/>
                </p:cNvSpPr>
                <p:nvPr/>
              </p:nvSpPr>
              <p:spPr bwMode="auto">
                <a:xfrm>
                  <a:off x="4790" y="3466"/>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3 h 14"/>
                    <a:gd name="T12" fmla="*/ 11 w 23"/>
                    <a:gd name="T13" fmla="*/ 3 h 14"/>
                    <a:gd name="T14" fmla="*/ 10 w 23"/>
                    <a:gd name="T15" fmla="*/ 5 h 14"/>
                    <a:gd name="T16" fmla="*/ 9 w 23"/>
                    <a:gd name="T17" fmla="*/ 6 h 14"/>
                    <a:gd name="T18" fmla="*/ 8 w 23"/>
                    <a:gd name="T19" fmla="*/ 7 h 14"/>
                    <a:gd name="T20" fmla="*/ 6 w 23"/>
                    <a:gd name="T21" fmla="*/ 7 h 14"/>
                    <a:gd name="T22" fmla="*/ 6 w 23"/>
                    <a:gd name="T23" fmla="*/ 7 h 14"/>
                    <a:gd name="T24" fmla="*/ 3 w 23"/>
                    <a:gd name="T25" fmla="*/ 7 h 14"/>
                    <a:gd name="T26" fmla="*/ 2 w 23"/>
                    <a:gd name="T27" fmla="*/ 6 h 14"/>
                    <a:gd name="T28" fmla="*/ 0 w 23"/>
                    <a:gd name="T29" fmla="*/ 5 h 14"/>
                    <a:gd name="T30" fmla="*/ 0 w 23"/>
                    <a:gd name="T31" fmla="*/ 3 h 14"/>
                    <a:gd name="T32" fmla="*/ 0 w 23"/>
                    <a:gd name="T33" fmla="*/ 3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1" name="Freeform 2014">
                  <a:extLst>
                    <a:ext uri="{FF2B5EF4-FFF2-40B4-BE49-F238E27FC236}">
                      <a16:creationId xmlns:a16="http://schemas.microsoft.com/office/drawing/2014/main" xmlns="" id="{27847343-B97B-491D-ABB6-AA0C384F8A54}"/>
                    </a:ext>
                  </a:extLst>
                </p:cNvPr>
                <p:cNvSpPr>
                  <a:spLocks/>
                </p:cNvSpPr>
                <p:nvPr/>
              </p:nvSpPr>
              <p:spPr bwMode="auto">
                <a:xfrm>
                  <a:off x="4790" y="3479"/>
                  <a:ext cx="11" cy="8"/>
                </a:xfrm>
                <a:custGeom>
                  <a:avLst/>
                  <a:gdLst>
                    <a:gd name="T0" fmla="*/ 6 w 23"/>
                    <a:gd name="T1" fmla="*/ 0 h 15"/>
                    <a:gd name="T2" fmla="*/ 8 w 23"/>
                    <a:gd name="T3" fmla="*/ 1 h 15"/>
                    <a:gd name="T4" fmla="*/ 9 w 23"/>
                    <a:gd name="T5" fmla="*/ 1 h 15"/>
                    <a:gd name="T6" fmla="*/ 10 w 23"/>
                    <a:gd name="T7" fmla="*/ 2 h 15"/>
                    <a:gd name="T8" fmla="*/ 11 w 23"/>
                    <a:gd name="T9" fmla="*/ 4 h 15"/>
                    <a:gd name="T10" fmla="*/ 10 w 23"/>
                    <a:gd name="T11" fmla="*/ 5 h 15"/>
                    <a:gd name="T12" fmla="*/ 9 w 23"/>
                    <a:gd name="T13" fmla="*/ 7 h 15"/>
                    <a:gd name="T14" fmla="*/ 8 w 23"/>
                    <a:gd name="T15" fmla="*/ 7 h 15"/>
                    <a:gd name="T16" fmla="*/ 6 w 23"/>
                    <a:gd name="T17" fmla="*/ 8 h 15"/>
                    <a:gd name="T18" fmla="*/ 3 w 23"/>
                    <a:gd name="T19" fmla="*/ 7 h 15"/>
                    <a:gd name="T20" fmla="*/ 2 w 23"/>
                    <a:gd name="T21" fmla="*/ 7 h 15"/>
                    <a:gd name="T22" fmla="*/ 0 w 23"/>
                    <a:gd name="T23" fmla="*/ 5 h 15"/>
                    <a:gd name="T24" fmla="*/ 0 w 23"/>
                    <a:gd name="T25" fmla="*/ 4 h 15"/>
                    <a:gd name="T26" fmla="*/ 0 w 23"/>
                    <a:gd name="T27" fmla="*/ 2 h 15"/>
                    <a:gd name="T28" fmla="*/ 2 w 23"/>
                    <a:gd name="T29" fmla="*/ 1 h 15"/>
                    <a:gd name="T30" fmla="*/ 3 w 23"/>
                    <a:gd name="T31" fmla="*/ 1 h 15"/>
                    <a:gd name="T32" fmla="*/ 6 w 2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5"/>
                    <a:gd name="T53" fmla="*/ 23 w 2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5">
                      <a:moveTo>
                        <a:pt x="12" y="0"/>
                      </a:moveTo>
                      <a:lnTo>
                        <a:pt x="17" y="1"/>
                      </a:lnTo>
                      <a:lnTo>
                        <a:pt x="19" y="2"/>
                      </a:lnTo>
                      <a:lnTo>
                        <a:pt x="21" y="4"/>
                      </a:lnTo>
                      <a:lnTo>
                        <a:pt x="23" y="7"/>
                      </a:lnTo>
                      <a:lnTo>
                        <a:pt x="21" y="10"/>
                      </a:lnTo>
                      <a:lnTo>
                        <a:pt x="19" y="13"/>
                      </a:lnTo>
                      <a:lnTo>
                        <a:pt x="17" y="14"/>
                      </a:lnTo>
                      <a:lnTo>
                        <a:pt x="12" y="15"/>
                      </a:lnTo>
                      <a:lnTo>
                        <a:pt x="7" y="14"/>
                      </a:lnTo>
                      <a:lnTo>
                        <a:pt x="4" y="13"/>
                      </a:lnTo>
                      <a:lnTo>
                        <a:pt x="1" y="10"/>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2" name="Freeform 2015">
                  <a:extLst>
                    <a:ext uri="{FF2B5EF4-FFF2-40B4-BE49-F238E27FC236}">
                      <a16:creationId xmlns:a16="http://schemas.microsoft.com/office/drawing/2014/main" xmlns="" id="{8CD545D8-2698-4019-81E2-64FB51181901}"/>
                    </a:ext>
                  </a:extLst>
                </p:cNvPr>
                <p:cNvSpPr>
                  <a:spLocks/>
                </p:cNvSpPr>
                <p:nvPr/>
              </p:nvSpPr>
              <p:spPr bwMode="auto">
                <a:xfrm>
                  <a:off x="4790" y="3479"/>
                  <a:ext cx="11" cy="8"/>
                </a:xfrm>
                <a:custGeom>
                  <a:avLst/>
                  <a:gdLst>
                    <a:gd name="T0" fmla="*/ 6 w 23"/>
                    <a:gd name="T1" fmla="*/ 0 h 15"/>
                    <a:gd name="T2" fmla="*/ 6 w 23"/>
                    <a:gd name="T3" fmla="*/ 0 h 15"/>
                    <a:gd name="T4" fmla="*/ 8 w 23"/>
                    <a:gd name="T5" fmla="*/ 1 h 15"/>
                    <a:gd name="T6" fmla="*/ 9 w 23"/>
                    <a:gd name="T7" fmla="*/ 1 h 15"/>
                    <a:gd name="T8" fmla="*/ 10 w 23"/>
                    <a:gd name="T9" fmla="*/ 2 h 15"/>
                    <a:gd name="T10" fmla="*/ 11 w 23"/>
                    <a:gd name="T11" fmla="*/ 4 h 15"/>
                    <a:gd name="T12" fmla="*/ 11 w 23"/>
                    <a:gd name="T13" fmla="*/ 4 h 15"/>
                    <a:gd name="T14" fmla="*/ 10 w 23"/>
                    <a:gd name="T15" fmla="*/ 5 h 15"/>
                    <a:gd name="T16" fmla="*/ 9 w 23"/>
                    <a:gd name="T17" fmla="*/ 7 h 15"/>
                    <a:gd name="T18" fmla="*/ 8 w 23"/>
                    <a:gd name="T19" fmla="*/ 7 h 15"/>
                    <a:gd name="T20" fmla="*/ 6 w 23"/>
                    <a:gd name="T21" fmla="*/ 8 h 15"/>
                    <a:gd name="T22" fmla="*/ 6 w 23"/>
                    <a:gd name="T23" fmla="*/ 8 h 15"/>
                    <a:gd name="T24" fmla="*/ 3 w 23"/>
                    <a:gd name="T25" fmla="*/ 7 h 15"/>
                    <a:gd name="T26" fmla="*/ 2 w 23"/>
                    <a:gd name="T27" fmla="*/ 7 h 15"/>
                    <a:gd name="T28" fmla="*/ 0 w 23"/>
                    <a:gd name="T29" fmla="*/ 5 h 15"/>
                    <a:gd name="T30" fmla="*/ 0 w 23"/>
                    <a:gd name="T31" fmla="*/ 4 h 15"/>
                    <a:gd name="T32" fmla="*/ 0 w 23"/>
                    <a:gd name="T33" fmla="*/ 4 h 15"/>
                    <a:gd name="T34" fmla="*/ 0 w 23"/>
                    <a:gd name="T35" fmla="*/ 2 h 15"/>
                    <a:gd name="T36" fmla="*/ 2 w 23"/>
                    <a:gd name="T37" fmla="*/ 1 h 15"/>
                    <a:gd name="T38" fmla="*/ 3 w 23"/>
                    <a:gd name="T39" fmla="*/ 1 h 15"/>
                    <a:gd name="T40" fmla="*/ 6 w 23"/>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5"/>
                    <a:gd name="T65" fmla="*/ 23 w 23"/>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5">
                      <a:moveTo>
                        <a:pt x="12" y="0"/>
                      </a:moveTo>
                      <a:lnTo>
                        <a:pt x="12" y="0"/>
                      </a:lnTo>
                      <a:lnTo>
                        <a:pt x="17" y="1"/>
                      </a:lnTo>
                      <a:lnTo>
                        <a:pt x="19" y="2"/>
                      </a:lnTo>
                      <a:lnTo>
                        <a:pt x="21" y="4"/>
                      </a:lnTo>
                      <a:lnTo>
                        <a:pt x="23" y="7"/>
                      </a:lnTo>
                      <a:lnTo>
                        <a:pt x="21" y="10"/>
                      </a:lnTo>
                      <a:lnTo>
                        <a:pt x="19" y="13"/>
                      </a:lnTo>
                      <a:lnTo>
                        <a:pt x="17" y="14"/>
                      </a:lnTo>
                      <a:lnTo>
                        <a:pt x="12" y="15"/>
                      </a:lnTo>
                      <a:lnTo>
                        <a:pt x="7" y="14"/>
                      </a:lnTo>
                      <a:lnTo>
                        <a:pt x="4" y="13"/>
                      </a:lnTo>
                      <a:lnTo>
                        <a:pt x="1" y="10"/>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3" name="Freeform 2016">
                  <a:extLst>
                    <a:ext uri="{FF2B5EF4-FFF2-40B4-BE49-F238E27FC236}">
                      <a16:creationId xmlns:a16="http://schemas.microsoft.com/office/drawing/2014/main" xmlns="" id="{E8E8C287-4CED-4E7E-9FAF-02B48C9F9766}"/>
                    </a:ext>
                  </a:extLst>
                </p:cNvPr>
                <p:cNvSpPr>
                  <a:spLocks/>
                </p:cNvSpPr>
                <p:nvPr/>
              </p:nvSpPr>
              <p:spPr bwMode="auto">
                <a:xfrm>
                  <a:off x="4790" y="3493"/>
                  <a:ext cx="11" cy="7"/>
                </a:xfrm>
                <a:custGeom>
                  <a:avLst/>
                  <a:gdLst>
                    <a:gd name="T0" fmla="*/ 6 w 23"/>
                    <a:gd name="T1" fmla="*/ 0 h 14"/>
                    <a:gd name="T2" fmla="*/ 8 w 23"/>
                    <a:gd name="T3" fmla="*/ 1 h 14"/>
                    <a:gd name="T4" fmla="*/ 9 w 23"/>
                    <a:gd name="T5" fmla="*/ 1 h 14"/>
                    <a:gd name="T6" fmla="*/ 10 w 23"/>
                    <a:gd name="T7" fmla="*/ 2 h 14"/>
                    <a:gd name="T8" fmla="*/ 11 w 23"/>
                    <a:gd name="T9" fmla="*/ 4 h 14"/>
                    <a:gd name="T10" fmla="*/ 10 w 23"/>
                    <a:gd name="T11" fmla="*/ 5 h 14"/>
                    <a:gd name="T12" fmla="*/ 9 w 23"/>
                    <a:gd name="T13" fmla="*/ 6 h 14"/>
                    <a:gd name="T14" fmla="*/ 8 w 23"/>
                    <a:gd name="T15" fmla="*/ 6 h 14"/>
                    <a:gd name="T16" fmla="*/ 6 w 23"/>
                    <a:gd name="T17" fmla="*/ 7 h 14"/>
                    <a:gd name="T18" fmla="*/ 3 w 23"/>
                    <a:gd name="T19" fmla="*/ 6 h 14"/>
                    <a:gd name="T20" fmla="*/ 2 w 23"/>
                    <a:gd name="T21" fmla="*/ 6 h 14"/>
                    <a:gd name="T22" fmla="*/ 0 w 23"/>
                    <a:gd name="T23" fmla="*/ 5 h 14"/>
                    <a:gd name="T24" fmla="*/ 0 w 23"/>
                    <a:gd name="T25" fmla="*/ 4 h 14"/>
                    <a:gd name="T26" fmla="*/ 0 w 23"/>
                    <a:gd name="T27" fmla="*/ 2 h 14"/>
                    <a:gd name="T28" fmla="*/ 2 w 23"/>
                    <a:gd name="T29" fmla="*/ 1 h 14"/>
                    <a:gd name="T30" fmla="*/ 3 w 23"/>
                    <a:gd name="T31" fmla="*/ 1 h 14"/>
                    <a:gd name="T32" fmla="*/ 6 w 2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2" y="0"/>
                      </a:moveTo>
                      <a:lnTo>
                        <a:pt x="17" y="1"/>
                      </a:lnTo>
                      <a:lnTo>
                        <a:pt x="19" y="2"/>
                      </a:lnTo>
                      <a:lnTo>
                        <a:pt x="21" y="4"/>
                      </a:lnTo>
                      <a:lnTo>
                        <a:pt x="23" y="7"/>
                      </a:lnTo>
                      <a:lnTo>
                        <a:pt x="21" y="9"/>
                      </a:lnTo>
                      <a:lnTo>
                        <a:pt x="19" y="11"/>
                      </a:lnTo>
                      <a:lnTo>
                        <a:pt x="17" y="12"/>
                      </a:lnTo>
                      <a:lnTo>
                        <a:pt x="12" y="14"/>
                      </a:lnTo>
                      <a:lnTo>
                        <a:pt x="7" y="12"/>
                      </a:lnTo>
                      <a:lnTo>
                        <a:pt x="4" y="11"/>
                      </a:lnTo>
                      <a:lnTo>
                        <a:pt x="1" y="9"/>
                      </a:lnTo>
                      <a:lnTo>
                        <a:pt x="0" y="7"/>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4" name="Freeform 2017">
                  <a:extLst>
                    <a:ext uri="{FF2B5EF4-FFF2-40B4-BE49-F238E27FC236}">
                      <a16:creationId xmlns:a16="http://schemas.microsoft.com/office/drawing/2014/main" xmlns="" id="{970570D4-948D-4C02-9CB5-0CD1FB1CCDFC}"/>
                    </a:ext>
                  </a:extLst>
                </p:cNvPr>
                <p:cNvSpPr>
                  <a:spLocks/>
                </p:cNvSpPr>
                <p:nvPr/>
              </p:nvSpPr>
              <p:spPr bwMode="auto">
                <a:xfrm>
                  <a:off x="4790" y="3493"/>
                  <a:ext cx="11" cy="7"/>
                </a:xfrm>
                <a:custGeom>
                  <a:avLst/>
                  <a:gdLst>
                    <a:gd name="T0" fmla="*/ 6 w 23"/>
                    <a:gd name="T1" fmla="*/ 0 h 14"/>
                    <a:gd name="T2" fmla="*/ 6 w 23"/>
                    <a:gd name="T3" fmla="*/ 0 h 14"/>
                    <a:gd name="T4" fmla="*/ 8 w 23"/>
                    <a:gd name="T5" fmla="*/ 1 h 14"/>
                    <a:gd name="T6" fmla="*/ 9 w 23"/>
                    <a:gd name="T7" fmla="*/ 1 h 14"/>
                    <a:gd name="T8" fmla="*/ 10 w 23"/>
                    <a:gd name="T9" fmla="*/ 2 h 14"/>
                    <a:gd name="T10" fmla="*/ 11 w 23"/>
                    <a:gd name="T11" fmla="*/ 4 h 14"/>
                    <a:gd name="T12" fmla="*/ 11 w 23"/>
                    <a:gd name="T13" fmla="*/ 4 h 14"/>
                    <a:gd name="T14" fmla="*/ 10 w 23"/>
                    <a:gd name="T15" fmla="*/ 5 h 14"/>
                    <a:gd name="T16" fmla="*/ 9 w 23"/>
                    <a:gd name="T17" fmla="*/ 6 h 14"/>
                    <a:gd name="T18" fmla="*/ 8 w 23"/>
                    <a:gd name="T19" fmla="*/ 6 h 14"/>
                    <a:gd name="T20" fmla="*/ 6 w 23"/>
                    <a:gd name="T21" fmla="*/ 7 h 14"/>
                    <a:gd name="T22" fmla="*/ 6 w 23"/>
                    <a:gd name="T23" fmla="*/ 7 h 14"/>
                    <a:gd name="T24" fmla="*/ 3 w 23"/>
                    <a:gd name="T25" fmla="*/ 6 h 14"/>
                    <a:gd name="T26" fmla="*/ 2 w 23"/>
                    <a:gd name="T27" fmla="*/ 6 h 14"/>
                    <a:gd name="T28" fmla="*/ 0 w 23"/>
                    <a:gd name="T29" fmla="*/ 5 h 14"/>
                    <a:gd name="T30" fmla="*/ 0 w 23"/>
                    <a:gd name="T31" fmla="*/ 4 h 14"/>
                    <a:gd name="T32" fmla="*/ 0 w 23"/>
                    <a:gd name="T33" fmla="*/ 4 h 14"/>
                    <a:gd name="T34" fmla="*/ 0 w 23"/>
                    <a:gd name="T35" fmla="*/ 2 h 14"/>
                    <a:gd name="T36" fmla="*/ 2 w 23"/>
                    <a:gd name="T37" fmla="*/ 1 h 14"/>
                    <a:gd name="T38" fmla="*/ 3 w 23"/>
                    <a:gd name="T39" fmla="*/ 1 h 14"/>
                    <a:gd name="T40" fmla="*/ 6 w 23"/>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4"/>
                    <a:gd name="T65" fmla="*/ 23 w 23"/>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4">
                      <a:moveTo>
                        <a:pt x="12" y="0"/>
                      </a:moveTo>
                      <a:lnTo>
                        <a:pt x="12" y="0"/>
                      </a:lnTo>
                      <a:lnTo>
                        <a:pt x="17" y="1"/>
                      </a:lnTo>
                      <a:lnTo>
                        <a:pt x="19" y="2"/>
                      </a:lnTo>
                      <a:lnTo>
                        <a:pt x="21" y="4"/>
                      </a:lnTo>
                      <a:lnTo>
                        <a:pt x="23" y="7"/>
                      </a:lnTo>
                      <a:lnTo>
                        <a:pt x="21" y="9"/>
                      </a:lnTo>
                      <a:lnTo>
                        <a:pt x="19" y="11"/>
                      </a:lnTo>
                      <a:lnTo>
                        <a:pt x="17" y="12"/>
                      </a:lnTo>
                      <a:lnTo>
                        <a:pt x="12" y="14"/>
                      </a:lnTo>
                      <a:lnTo>
                        <a:pt x="7" y="12"/>
                      </a:lnTo>
                      <a:lnTo>
                        <a:pt x="4" y="11"/>
                      </a:lnTo>
                      <a:lnTo>
                        <a:pt x="1" y="9"/>
                      </a:lnTo>
                      <a:lnTo>
                        <a:pt x="0" y="7"/>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5" name="Freeform 2018">
                  <a:extLst>
                    <a:ext uri="{FF2B5EF4-FFF2-40B4-BE49-F238E27FC236}">
                      <a16:creationId xmlns:a16="http://schemas.microsoft.com/office/drawing/2014/main" xmlns="" id="{ACCA58A2-CA54-4999-8350-B50982C2BAC8}"/>
                    </a:ext>
                  </a:extLst>
                </p:cNvPr>
                <p:cNvSpPr>
                  <a:spLocks/>
                </p:cNvSpPr>
                <p:nvPr/>
              </p:nvSpPr>
              <p:spPr bwMode="auto">
                <a:xfrm>
                  <a:off x="4791" y="3505"/>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21" name="Group 2019">
                <a:extLst>
                  <a:ext uri="{FF2B5EF4-FFF2-40B4-BE49-F238E27FC236}">
                    <a16:creationId xmlns:a16="http://schemas.microsoft.com/office/drawing/2014/main" xmlns="" id="{4F502035-5689-4997-B7A7-394D2E148FD4}"/>
                  </a:ext>
                </a:extLst>
              </p:cNvPr>
              <p:cNvGrpSpPr>
                <a:grpSpLocks/>
              </p:cNvGrpSpPr>
              <p:nvPr/>
            </p:nvGrpSpPr>
            <p:grpSpPr bwMode="auto">
              <a:xfrm>
                <a:off x="4791" y="3417"/>
                <a:ext cx="125" cy="282"/>
                <a:chOff x="4791" y="3417"/>
                <a:chExt cx="125" cy="282"/>
              </a:xfrm>
            </p:grpSpPr>
            <p:sp>
              <p:nvSpPr>
                <p:cNvPr id="1852" name="Freeform 2020">
                  <a:extLst>
                    <a:ext uri="{FF2B5EF4-FFF2-40B4-BE49-F238E27FC236}">
                      <a16:creationId xmlns:a16="http://schemas.microsoft.com/office/drawing/2014/main" xmlns="" id="{D20036E8-CB58-4CFC-A345-A4ED3C8062EB}"/>
                    </a:ext>
                  </a:extLst>
                </p:cNvPr>
                <p:cNvSpPr>
                  <a:spLocks/>
                </p:cNvSpPr>
                <p:nvPr/>
              </p:nvSpPr>
              <p:spPr bwMode="auto">
                <a:xfrm>
                  <a:off x="4791" y="3505"/>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3" name="Freeform 2021">
                  <a:extLst>
                    <a:ext uri="{FF2B5EF4-FFF2-40B4-BE49-F238E27FC236}">
                      <a16:creationId xmlns:a16="http://schemas.microsoft.com/office/drawing/2014/main" xmlns="" id="{CA491D84-EBBF-42F3-93A9-8938758DDF04}"/>
                    </a:ext>
                  </a:extLst>
                </p:cNvPr>
                <p:cNvSpPr>
                  <a:spLocks/>
                </p:cNvSpPr>
                <p:nvPr/>
              </p:nvSpPr>
              <p:spPr bwMode="auto">
                <a:xfrm>
                  <a:off x="4791" y="3518"/>
                  <a:ext cx="10" cy="8"/>
                </a:xfrm>
                <a:custGeom>
                  <a:avLst/>
                  <a:gdLst>
                    <a:gd name="T0" fmla="*/ 5 w 21"/>
                    <a:gd name="T1" fmla="*/ 0 h 15"/>
                    <a:gd name="T2" fmla="*/ 7 w 21"/>
                    <a:gd name="T3" fmla="*/ 1 h 15"/>
                    <a:gd name="T4" fmla="*/ 8 w 21"/>
                    <a:gd name="T5" fmla="*/ 1 h 15"/>
                    <a:gd name="T6" fmla="*/ 10 w 21"/>
                    <a:gd name="T7" fmla="*/ 2 h 15"/>
                    <a:gd name="T8" fmla="*/ 10 w 21"/>
                    <a:gd name="T9" fmla="*/ 4 h 15"/>
                    <a:gd name="T10" fmla="*/ 10 w 21"/>
                    <a:gd name="T11" fmla="*/ 6 h 15"/>
                    <a:gd name="T12" fmla="*/ 8 w 21"/>
                    <a:gd name="T13" fmla="*/ 7 h 15"/>
                    <a:gd name="T14" fmla="*/ 7 w 21"/>
                    <a:gd name="T15" fmla="*/ 7 h 15"/>
                    <a:gd name="T16" fmla="*/ 5 w 21"/>
                    <a:gd name="T17" fmla="*/ 8 h 15"/>
                    <a:gd name="T18" fmla="*/ 3 w 21"/>
                    <a:gd name="T19" fmla="*/ 7 h 15"/>
                    <a:gd name="T20" fmla="*/ 1 w 21"/>
                    <a:gd name="T21" fmla="*/ 7 h 15"/>
                    <a:gd name="T22" fmla="*/ 0 w 21"/>
                    <a:gd name="T23" fmla="*/ 6 h 15"/>
                    <a:gd name="T24" fmla="*/ 0 w 21"/>
                    <a:gd name="T25" fmla="*/ 4 h 15"/>
                    <a:gd name="T26" fmla="*/ 0 w 21"/>
                    <a:gd name="T27" fmla="*/ 2 h 15"/>
                    <a:gd name="T28" fmla="*/ 1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4" name="Freeform 2022">
                  <a:extLst>
                    <a:ext uri="{FF2B5EF4-FFF2-40B4-BE49-F238E27FC236}">
                      <a16:creationId xmlns:a16="http://schemas.microsoft.com/office/drawing/2014/main" xmlns="" id="{5D2C6D8B-555A-4AE3-83B3-21DFD9C51CBB}"/>
                    </a:ext>
                  </a:extLst>
                </p:cNvPr>
                <p:cNvSpPr>
                  <a:spLocks/>
                </p:cNvSpPr>
                <p:nvPr/>
              </p:nvSpPr>
              <p:spPr bwMode="auto">
                <a:xfrm>
                  <a:off x="4791" y="3518"/>
                  <a:ext cx="10" cy="8"/>
                </a:xfrm>
                <a:custGeom>
                  <a:avLst/>
                  <a:gdLst>
                    <a:gd name="T0" fmla="*/ 5 w 21"/>
                    <a:gd name="T1" fmla="*/ 0 h 15"/>
                    <a:gd name="T2" fmla="*/ 5 w 21"/>
                    <a:gd name="T3" fmla="*/ 0 h 15"/>
                    <a:gd name="T4" fmla="*/ 7 w 21"/>
                    <a:gd name="T5" fmla="*/ 1 h 15"/>
                    <a:gd name="T6" fmla="*/ 8 w 21"/>
                    <a:gd name="T7" fmla="*/ 1 h 15"/>
                    <a:gd name="T8" fmla="*/ 10 w 21"/>
                    <a:gd name="T9" fmla="*/ 2 h 15"/>
                    <a:gd name="T10" fmla="*/ 10 w 21"/>
                    <a:gd name="T11" fmla="*/ 4 h 15"/>
                    <a:gd name="T12" fmla="*/ 10 w 21"/>
                    <a:gd name="T13" fmla="*/ 4 h 15"/>
                    <a:gd name="T14" fmla="*/ 10 w 21"/>
                    <a:gd name="T15" fmla="*/ 6 h 15"/>
                    <a:gd name="T16" fmla="*/ 8 w 21"/>
                    <a:gd name="T17" fmla="*/ 7 h 15"/>
                    <a:gd name="T18" fmla="*/ 7 w 21"/>
                    <a:gd name="T19" fmla="*/ 7 h 15"/>
                    <a:gd name="T20" fmla="*/ 5 w 21"/>
                    <a:gd name="T21" fmla="*/ 8 h 15"/>
                    <a:gd name="T22" fmla="*/ 5 w 21"/>
                    <a:gd name="T23" fmla="*/ 8 h 15"/>
                    <a:gd name="T24" fmla="*/ 3 w 21"/>
                    <a:gd name="T25" fmla="*/ 7 h 15"/>
                    <a:gd name="T26" fmla="*/ 1 w 21"/>
                    <a:gd name="T27" fmla="*/ 7 h 15"/>
                    <a:gd name="T28" fmla="*/ 0 w 21"/>
                    <a:gd name="T29" fmla="*/ 6 h 15"/>
                    <a:gd name="T30" fmla="*/ 0 w 21"/>
                    <a:gd name="T31" fmla="*/ 4 h 15"/>
                    <a:gd name="T32" fmla="*/ 0 w 21"/>
                    <a:gd name="T33" fmla="*/ 4 h 15"/>
                    <a:gd name="T34" fmla="*/ 0 w 21"/>
                    <a:gd name="T35" fmla="*/ 2 h 15"/>
                    <a:gd name="T36" fmla="*/ 1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5" name="Freeform 2023">
                  <a:extLst>
                    <a:ext uri="{FF2B5EF4-FFF2-40B4-BE49-F238E27FC236}">
                      <a16:creationId xmlns:a16="http://schemas.microsoft.com/office/drawing/2014/main" xmlns="" id="{35906B0B-88EE-4B75-9E09-F5C863D5B170}"/>
                    </a:ext>
                  </a:extLst>
                </p:cNvPr>
                <p:cNvSpPr>
                  <a:spLocks/>
                </p:cNvSpPr>
                <p:nvPr/>
              </p:nvSpPr>
              <p:spPr bwMode="auto">
                <a:xfrm>
                  <a:off x="4791" y="3532"/>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6" name="Freeform 2024">
                  <a:extLst>
                    <a:ext uri="{FF2B5EF4-FFF2-40B4-BE49-F238E27FC236}">
                      <a16:creationId xmlns:a16="http://schemas.microsoft.com/office/drawing/2014/main" xmlns="" id="{6D922390-8BCE-4571-8EB1-3730F09A85FF}"/>
                    </a:ext>
                  </a:extLst>
                </p:cNvPr>
                <p:cNvSpPr>
                  <a:spLocks/>
                </p:cNvSpPr>
                <p:nvPr/>
              </p:nvSpPr>
              <p:spPr bwMode="auto">
                <a:xfrm>
                  <a:off x="4791" y="3532"/>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7" name="Freeform 2025">
                  <a:extLst>
                    <a:ext uri="{FF2B5EF4-FFF2-40B4-BE49-F238E27FC236}">
                      <a16:creationId xmlns:a16="http://schemas.microsoft.com/office/drawing/2014/main" xmlns="" id="{AF4B39BB-703A-424E-806F-DE17F7F1D2F1}"/>
                    </a:ext>
                  </a:extLst>
                </p:cNvPr>
                <p:cNvSpPr>
                  <a:spLocks/>
                </p:cNvSpPr>
                <p:nvPr/>
              </p:nvSpPr>
              <p:spPr bwMode="auto">
                <a:xfrm>
                  <a:off x="4791" y="3545"/>
                  <a:ext cx="10" cy="7"/>
                </a:xfrm>
                <a:custGeom>
                  <a:avLst/>
                  <a:gdLst>
                    <a:gd name="T0" fmla="*/ 5 w 21"/>
                    <a:gd name="T1" fmla="*/ 0 h 14"/>
                    <a:gd name="T2" fmla="*/ 7 w 21"/>
                    <a:gd name="T3" fmla="*/ 1 h 14"/>
                    <a:gd name="T4" fmla="*/ 8 w 21"/>
                    <a:gd name="T5" fmla="*/ 1 h 14"/>
                    <a:gd name="T6" fmla="*/ 10 w 21"/>
                    <a:gd name="T7" fmla="*/ 2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8"/>
                      </a:lnTo>
                      <a:lnTo>
                        <a:pt x="20" y="10"/>
                      </a:lnTo>
                      <a:lnTo>
                        <a:pt x="17" y="12"/>
                      </a:lnTo>
                      <a:lnTo>
                        <a:pt x="15" y="13"/>
                      </a:lnTo>
                      <a:lnTo>
                        <a:pt x="10" y="14"/>
                      </a:lnTo>
                      <a:lnTo>
                        <a:pt x="6" y="13"/>
                      </a:lnTo>
                      <a:lnTo>
                        <a:pt x="3" y="12"/>
                      </a:lnTo>
                      <a:lnTo>
                        <a:pt x="1" y="10"/>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8" name="Freeform 2026">
                  <a:extLst>
                    <a:ext uri="{FF2B5EF4-FFF2-40B4-BE49-F238E27FC236}">
                      <a16:creationId xmlns:a16="http://schemas.microsoft.com/office/drawing/2014/main" xmlns="" id="{F66B721D-1ECF-4701-A1D0-71F3684C86FF}"/>
                    </a:ext>
                  </a:extLst>
                </p:cNvPr>
                <p:cNvSpPr>
                  <a:spLocks/>
                </p:cNvSpPr>
                <p:nvPr/>
              </p:nvSpPr>
              <p:spPr bwMode="auto">
                <a:xfrm>
                  <a:off x="4791" y="3545"/>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8"/>
                      </a:lnTo>
                      <a:lnTo>
                        <a:pt x="20" y="10"/>
                      </a:lnTo>
                      <a:lnTo>
                        <a:pt x="17" y="12"/>
                      </a:lnTo>
                      <a:lnTo>
                        <a:pt x="15" y="13"/>
                      </a:lnTo>
                      <a:lnTo>
                        <a:pt x="10" y="14"/>
                      </a:lnTo>
                      <a:lnTo>
                        <a:pt x="6" y="13"/>
                      </a:lnTo>
                      <a:lnTo>
                        <a:pt x="3" y="12"/>
                      </a:lnTo>
                      <a:lnTo>
                        <a:pt x="1" y="10"/>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9" name="Freeform 2027">
                  <a:extLst>
                    <a:ext uri="{FF2B5EF4-FFF2-40B4-BE49-F238E27FC236}">
                      <a16:creationId xmlns:a16="http://schemas.microsoft.com/office/drawing/2014/main" xmlns="" id="{6ABF257E-FFD2-4B3A-ACF3-3C51036DB335}"/>
                    </a:ext>
                  </a:extLst>
                </p:cNvPr>
                <p:cNvSpPr>
                  <a:spLocks/>
                </p:cNvSpPr>
                <p:nvPr/>
              </p:nvSpPr>
              <p:spPr bwMode="auto">
                <a:xfrm>
                  <a:off x="4791" y="3558"/>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10"/>
                      </a:lnTo>
                      <a:lnTo>
                        <a:pt x="17" y="12"/>
                      </a:lnTo>
                      <a:lnTo>
                        <a:pt x="15" y="13"/>
                      </a:lnTo>
                      <a:lnTo>
                        <a:pt x="10" y="14"/>
                      </a:lnTo>
                      <a:lnTo>
                        <a:pt x="6" y="13"/>
                      </a:lnTo>
                      <a:lnTo>
                        <a:pt x="3" y="12"/>
                      </a:lnTo>
                      <a:lnTo>
                        <a:pt x="1" y="10"/>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0" name="Freeform 2028">
                  <a:extLst>
                    <a:ext uri="{FF2B5EF4-FFF2-40B4-BE49-F238E27FC236}">
                      <a16:creationId xmlns:a16="http://schemas.microsoft.com/office/drawing/2014/main" xmlns="" id="{E72B2E20-99A8-4A90-9023-E86104B8894C}"/>
                    </a:ext>
                  </a:extLst>
                </p:cNvPr>
                <p:cNvSpPr>
                  <a:spLocks/>
                </p:cNvSpPr>
                <p:nvPr/>
              </p:nvSpPr>
              <p:spPr bwMode="auto">
                <a:xfrm>
                  <a:off x="4791" y="3558"/>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10"/>
                      </a:lnTo>
                      <a:lnTo>
                        <a:pt x="17" y="12"/>
                      </a:lnTo>
                      <a:lnTo>
                        <a:pt x="15" y="13"/>
                      </a:lnTo>
                      <a:lnTo>
                        <a:pt x="10" y="14"/>
                      </a:lnTo>
                      <a:lnTo>
                        <a:pt x="6" y="13"/>
                      </a:lnTo>
                      <a:lnTo>
                        <a:pt x="3" y="12"/>
                      </a:lnTo>
                      <a:lnTo>
                        <a:pt x="1" y="10"/>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1" name="Freeform 2029">
                  <a:extLst>
                    <a:ext uri="{FF2B5EF4-FFF2-40B4-BE49-F238E27FC236}">
                      <a16:creationId xmlns:a16="http://schemas.microsoft.com/office/drawing/2014/main" xmlns="" id="{772135DB-F714-4A0F-9E44-2708621CE01B}"/>
                    </a:ext>
                  </a:extLst>
                </p:cNvPr>
                <p:cNvSpPr>
                  <a:spLocks/>
                </p:cNvSpPr>
                <p:nvPr/>
              </p:nvSpPr>
              <p:spPr bwMode="auto">
                <a:xfrm>
                  <a:off x="4791" y="3571"/>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2" name="Freeform 2030">
                  <a:extLst>
                    <a:ext uri="{FF2B5EF4-FFF2-40B4-BE49-F238E27FC236}">
                      <a16:creationId xmlns:a16="http://schemas.microsoft.com/office/drawing/2014/main" xmlns="" id="{61902B16-2125-4E36-BFF7-21B80CA54AF3}"/>
                    </a:ext>
                  </a:extLst>
                </p:cNvPr>
                <p:cNvSpPr>
                  <a:spLocks/>
                </p:cNvSpPr>
                <p:nvPr/>
              </p:nvSpPr>
              <p:spPr bwMode="auto">
                <a:xfrm>
                  <a:off x="4791" y="3571"/>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3" name="Freeform 2031">
                  <a:extLst>
                    <a:ext uri="{FF2B5EF4-FFF2-40B4-BE49-F238E27FC236}">
                      <a16:creationId xmlns:a16="http://schemas.microsoft.com/office/drawing/2014/main" xmlns="" id="{3C1EF227-FD34-4BF1-B4AE-F003FE68A2C2}"/>
                    </a:ext>
                  </a:extLst>
                </p:cNvPr>
                <p:cNvSpPr>
                  <a:spLocks/>
                </p:cNvSpPr>
                <p:nvPr/>
              </p:nvSpPr>
              <p:spPr bwMode="auto">
                <a:xfrm>
                  <a:off x="4791" y="3584"/>
                  <a:ext cx="10" cy="7"/>
                </a:xfrm>
                <a:custGeom>
                  <a:avLst/>
                  <a:gdLst>
                    <a:gd name="T0" fmla="*/ 5 w 21"/>
                    <a:gd name="T1" fmla="*/ 0 h 14"/>
                    <a:gd name="T2" fmla="*/ 7 w 21"/>
                    <a:gd name="T3" fmla="*/ 1 h 14"/>
                    <a:gd name="T4" fmla="*/ 8 w 21"/>
                    <a:gd name="T5" fmla="*/ 1 h 14"/>
                    <a:gd name="T6" fmla="*/ 10 w 21"/>
                    <a:gd name="T7" fmla="*/ 2 h 14"/>
                    <a:gd name="T8" fmla="*/ 10 w 21"/>
                    <a:gd name="T9" fmla="*/ 3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3 h 14"/>
                    <a:gd name="T26" fmla="*/ 0 w 21"/>
                    <a:gd name="T27" fmla="*/ 2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1"/>
                      </a:lnTo>
                      <a:lnTo>
                        <a:pt x="15" y="13"/>
                      </a:lnTo>
                      <a:lnTo>
                        <a:pt x="10" y="14"/>
                      </a:lnTo>
                      <a:lnTo>
                        <a:pt x="6" y="13"/>
                      </a:lnTo>
                      <a:lnTo>
                        <a:pt x="3" y="11"/>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4" name="Freeform 2032">
                  <a:extLst>
                    <a:ext uri="{FF2B5EF4-FFF2-40B4-BE49-F238E27FC236}">
                      <a16:creationId xmlns:a16="http://schemas.microsoft.com/office/drawing/2014/main" xmlns="" id="{AA999455-B7EB-481A-A082-6D0F568EC1AE}"/>
                    </a:ext>
                  </a:extLst>
                </p:cNvPr>
                <p:cNvSpPr>
                  <a:spLocks/>
                </p:cNvSpPr>
                <p:nvPr/>
              </p:nvSpPr>
              <p:spPr bwMode="auto">
                <a:xfrm>
                  <a:off x="4791" y="3584"/>
                  <a:ext cx="10" cy="7"/>
                </a:xfrm>
                <a:custGeom>
                  <a:avLst/>
                  <a:gdLst>
                    <a:gd name="T0" fmla="*/ 5 w 21"/>
                    <a:gd name="T1" fmla="*/ 0 h 14"/>
                    <a:gd name="T2" fmla="*/ 5 w 21"/>
                    <a:gd name="T3" fmla="*/ 0 h 14"/>
                    <a:gd name="T4" fmla="*/ 7 w 21"/>
                    <a:gd name="T5" fmla="*/ 1 h 14"/>
                    <a:gd name="T6" fmla="*/ 8 w 21"/>
                    <a:gd name="T7" fmla="*/ 1 h 14"/>
                    <a:gd name="T8" fmla="*/ 10 w 21"/>
                    <a:gd name="T9" fmla="*/ 2 h 14"/>
                    <a:gd name="T10" fmla="*/ 10 w 21"/>
                    <a:gd name="T11" fmla="*/ 3 h 14"/>
                    <a:gd name="T12" fmla="*/ 10 w 21"/>
                    <a:gd name="T13" fmla="*/ 3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3 h 14"/>
                    <a:gd name="T32" fmla="*/ 0 w 21"/>
                    <a:gd name="T33" fmla="*/ 3 h 14"/>
                    <a:gd name="T34" fmla="*/ 0 w 21"/>
                    <a:gd name="T35" fmla="*/ 2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1"/>
                      </a:lnTo>
                      <a:lnTo>
                        <a:pt x="15" y="13"/>
                      </a:lnTo>
                      <a:lnTo>
                        <a:pt x="10" y="14"/>
                      </a:lnTo>
                      <a:lnTo>
                        <a:pt x="6" y="13"/>
                      </a:lnTo>
                      <a:lnTo>
                        <a:pt x="3" y="11"/>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5" name="Freeform 2033">
                  <a:extLst>
                    <a:ext uri="{FF2B5EF4-FFF2-40B4-BE49-F238E27FC236}">
                      <a16:creationId xmlns:a16="http://schemas.microsoft.com/office/drawing/2014/main" xmlns="" id="{6A7C595A-FDFE-4D84-AD99-7D3987C81322}"/>
                    </a:ext>
                  </a:extLst>
                </p:cNvPr>
                <p:cNvSpPr>
                  <a:spLocks/>
                </p:cNvSpPr>
                <p:nvPr/>
              </p:nvSpPr>
              <p:spPr bwMode="auto">
                <a:xfrm>
                  <a:off x="4791" y="3597"/>
                  <a:ext cx="10" cy="8"/>
                </a:xfrm>
                <a:custGeom>
                  <a:avLst/>
                  <a:gdLst>
                    <a:gd name="T0" fmla="*/ 5 w 21"/>
                    <a:gd name="T1" fmla="*/ 0 h 16"/>
                    <a:gd name="T2" fmla="*/ 7 w 21"/>
                    <a:gd name="T3" fmla="*/ 1 h 16"/>
                    <a:gd name="T4" fmla="*/ 8 w 21"/>
                    <a:gd name="T5" fmla="*/ 1 h 16"/>
                    <a:gd name="T6" fmla="*/ 10 w 21"/>
                    <a:gd name="T7" fmla="*/ 2 h 16"/>
                    <a:gd name="T8" fmla="*/ 10 w 21"/>
                    <a:gd name="T9" fmla="*/ 4 h 16"/>
                    <a:gd name="T10" fmla="*/ 10 w 21"/>
                    <a:gd name="T11" fmla="*/ 5 h 16"/>
                    <a:gd name="T12" fmla="*/ 8 w 21"/>
                    <a:gd name="T13" fmla="*/ 6 h 16"/>
                    <a:gd name="T14" fmla="*/ 7 w 21"/>
                    <a:gd name="T15" fmla="*/ 7 h 16"/>
                    <a:gd name="T16" fmla="*/ 5 w 21"/>
                    <a:gd name="T17" fmla="*/ 8 h 16"/>
                    <a:gd name="T18" fmla="*/ 3 w 21"/>
                    <a:gd name="T19" fmla="*/ 7 h 16"/>
                    <a:gd name="T20" fmla="*/ 1 w 21"/>
                    <a:gd name="T21" fmla="*/ 6 h 16"/>
                    <a:gd name="T22" fmla="*/ 0 w 21"/>
                    <a:gd name="T23" fmla="*/ 5 h 16"/>
                    <a:gd name="T24" fmla="*/ 0 w 21"/>
                    <a:gd name="T25" fmla="*/ 4 h 16"/>
                    <a:gd name="T26" fmla="*/ 0 w 21"/>
                    <a:gd name="T27" fmla="*/ 2 h 16"/>
                    <a:gd name="T28" fmla="*/ 1 w 21"/>
                    <a:gd name="T29" fmla="*/ 1 h 16"/>
                    <a:gd name="T30" fmla="*/ 3 w 21"/>
                    <a:gd name="T31" fmla="*/ 1 h 16"/>
                    <a:gd name="T32" fmla="*/ 5 w 21"/>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6"/>
                    <a:gd name="T53" fmla="*/ 21 w 2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6">
                      <a:moveTo>
                        <a:pt x="10" y="0"/>
                      </a:moveTo>
                      <a:lnTo>
                        <a:pt x="15" y="2"/>
                      </a:lnTo>
                      <a:lnTo>
                        <a:pt x="17" y="3"/>
                      </a:lnTo>
                      <a:lnTo>
                        <a:pt x="20" y="5"/>
                      </a:lnTo>
                      <a:lnTo>
                        <a:pt x="21" y="8"/>
                      </a:lnTo>
                      <a:lnTo>
                        <a:pt x="20" y="11"/>
                      </a:lnTo>
                      <a:lnTo>
                        <a:pt x="17" y="13"/>
                      </a:lnTo>
                      <a:lnTo>
                        <a:pt x="15" y="14"/>
                      </a:lnTo>
                      <a:lnTo>
                        <a:pt x="10" y="16"/>
                      </a:lnTo>
                      <a:lnTo>
                        <a:pt x="6" y="14"/>
                      </a:lnTo>
                      <a:lnTo>
                        <a:pt x="3" y="13"/>
                      </a:lnTo>
                      <a:lnTo>
                        <a:pt x="1" y="11"/>
                      </a:lnTo>
                      <a:lnTo>
                        <a:pt x="0" y="8"/>
                      </a:lnTo>
                      <a:lnTo>
                        <a:pt x="1" y="5"/>
                      </a:lnTo>
                      <a:lnTo>
                        <a:pt x="3" y="3"/>
                      </a:lnTo>
                      <a:lnTo>
                        <a:pt x="6" y="2"/>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6" name="Freeform 2034">
                  <a:extLst>
                    <a:ext uri="{FF2B5EF4-FFF2-40B4-BE49-F238E27FC236}">
                      <a16:creationId xmlns:a16="http://schemas.microsoft.com/office/drawing/2014/main" xmlns="" id="{87810BEF-0E37-4EC2-8D63-A234AE9CBF88}"/>
                    </a:ext>
                  </a:extLst>
                </p:cNvPr>
                <p:cNvSpPr>
                  <a:spLocks/>
                </p:cNvSpPr>
                <p:nvPr/>
              </p:nvSpPr>
              <p:spPr bwMode="auto">
                <a:xfrm>
                  <a:off x="4791" y="3597"/>
                  <a:ext cx="10" cy="8"/>
                </a:xfrm>
                <a:custGeom>
                  <a:avLst/>
                  <a:gdLst>
                    <a:gd name="T0" fmla="*/ 5 w 21"/>
                    <a:gd name="T1" fmla="*/ 0 h 16"/>
                    <a:gd name="T2" fmla="*/ 5 w 21"/>
                    <a:gd name="T3" fmla="*/ 0 h 16"/>
                    <a:gd name="T4" fmla="*/ 7 w 21"/>
                    <a:gd name="T5" fmla="*/ 1 h 16"/>
                    <a:gd name="T6" fmla="*/ 8 w 21"/>
                    <a:gd name="T7" fmla="*/ 1 h 16"/>
                    <a:gd name="T8" fmla="*/ 10 w 21"/>
                    <a:gd name="T9" fmla="*/ 2 h 16"/>
                    <a:gd name="T10" fmla="*/ 10 w 21"/>
                    <a:gd name="T11" fmla="*/ 4 h 16"/>
                    <a:gd name="T12" fmla="*/ 10 w 21"/>
                    <a:gd name="T13" fmla="*/ 4 h 16"/>
                    <a:gd name="T14" fmla="*/ 10 w 21"/>
                    <a:gd name="T15" fmla="*/ 5 h 16"/>
                    <a:gd name="T16" fmla="*/ 8 w 21"/>
                    <a:gd name="T17" fmla="*/ 6 h 16"/>
                    <a:gd name="T18" fmla="*/ 7 w 21"/>
                    <a:gd name="T19" fmla="*/ 7 h 16"/>
                    <a:gd name="T20" fmla="*/ 5 w 21"/>
                    <a:gd name="T21" fmla="*/ 8 h 16"/>
                    <a:gd name="T22" fmla="*/ 5 w 21"/>
                    <a:gd name="T23" fmla="*/ 8 h 16"/>
                    <a:gd name="T24" fmla="*/ 3 w 21"/>
                    <a:gd name="T25" fmla="*/ 7 h 16"/>
                    <a:gd name="T26" fmla="*/ 1 w 21"/>
                    <a:gd name="T27" fmla="*/ 6 h 16"/>
                    <a:gd name="T28" fmla="*/ 0 w 21"/>
                    <a:gd name="T29" fmla="*/ 5 h 16"/>
                    <a:gd name="T30" fmla="*/ 0 w 21"/>
                    <a:gd name="T31" fmla="*/ 4 h 16"/>
                    <a:gd name="T32" fmla="*/ 0 w 21"/>
                    <a:gd name="T33" fmla="*/ 4 h 16"/>
                    <a:gd name="T34" fmla="*/ 0 w 21"/>
                    <a:gd name="T35" fmla="*/ 2 h 16"/>
                    <a:gd name="T36" fmla="*/ 1 w 21"/>
                    <a:gd name="T37" fmla="*/ 1 h 16"/>
                    <a:gd name="T38" fmla="*/ 3 w 21"/>
                    <a:gd name="T39" fmla="*/ 1 h 16"/>
                    <a:gd name="T40" fmla="*/ 5 w 21"/>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6"/>
                    <a:gd name="T65" fmla="*/ 21 w 21"/>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6">
                      <a:moveTo>
                        <a:pt x="10" y="0"/>
                      </a:moveTo>
                      <a:lnTo>
                        <a:pt x="10" y="0"/>
                      </a:lnTo>
                      <a:lnTo>
                        <a:pt x="15" y="2"/>
                      </a:lnTo>
                      <a:lnTo>
                        <a:pt x="17" y="3"/>
                      </a:lnTo>
                      <a:lnTo>
                        <a:pt x="20" y="5"/>
                      </a:lnTo>
                      <a:lnTo>
                        <a:pt x="21" y="8"/>
                      </a:lnTo>
                      <a:lnTo>
                        <a:pt x="20" y="11"/>
                      </a:lnTo>
                      <a:lnTo>
                        <a:pt x="17" y="13"/>
                      </a:lnTo>
                      <a:lnTo>
                        <a:pt x="15" y="14"/>
                      </a:lnTo>
                      <a:lnTo>
                        <a:pt x="10" y="16"/>
                      </a:lnTo>
                      <a:lnTo>
                        <a:pt x="6" y="14"/>
                      </a:lnTo>
                      <a:lnTo>
                        <a:pt x="3" y="13"/>
                      </a:lnTo>
                      <a:lnTo>
                        <a:pt x="1" y="11"/>
                      </a:lnTo>
                      <a:lnTo>
                        <a:pt x="0" y="8"/>
                      </a:lnTo>
                      <a:lnTo>
                        <a:pt x="1" y="5"/>
                      </a:lnTo>
                      <a:lnTo>
                        <a:pt x="3" y="3"/>
                      </a:lnTo>
                      <a:lnTo>
                        <a:pt x="6" y="2"/>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7" name="Freeform 2035">
                  <a:extLst>
                    <a:ext uri="{FF2B5EF4-FFF2-40B4-BE49-F238E27FC236}">
                      <a16:creationId xmlns:a16="http://schemas.microsoft.com/office/drawing/2014/main" xmlns="" id="{0C68E8DA-AE67-4801-82D7-11B496A5B9FF}"/>
                    </a:ext>
                  </a:extLst>
                </p:cNvPr>
                <p:cNvSpPr>
                  <a:spLocks/>
                </p:cNvSpPr>
                <p:nvPr/>
              </p:nvSpPr>
              <p:spPr bwMode="auto">
                <a:xfrm>
                  <a:off x="4791" y="3611"/>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3"/>
                      </a:lnTo>
                      <a:lnTo>
                        <a:pt x="20" y="5"/>
                      </a:lnTo>
                      <a:lnTo>
                        <a:pt x="21" y="8"/>
                      </a:lnTo>
                      <a:lnTo>
                        <a:pt x="20" y="11"/>
                      </a:lnTo>
                      <a:lnTo>
                        <a:pt x="17" y="13"/>
                      </a:lnTo>
                      <a:lnTo>
                        <a:pt x="15" y="14"/>
                      </a:lnTo>
                      <a:lnTo>
                        <a:pt x="10" y="15"/>
                      </a:lnTo>
                      <a:lnTo>
                        <a:pt x="6" y="14"/>
                      </a:lnTo>
                      <a:lnTo>
                        <a:pt x="3" y="13"/>
                      </a:lnTo>
                      <a:lnTo>
                        <a:pt x="1" y="11"/>
                      </a:lnTo>
                      <a:lnTo>
                        <a:pt x="0" y="8"/>
                      </a:lnTo>
                      <a:lnTo>
                        <a:pt x="1" y="5"/>
                      </a:lnTo>
                      <a:lnTo>
                        <a:pt x="3"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8" name="Freeform 2036">
                  <a:extLst>
                    <a:ext uri="{FF2B5EF4-FFF2-40B4-BE49-F238E27FC236}">
                      <a16:creationId xmlns:a16="http://schemas.microsoft.com/office/drawing/2014/main" xmlns="" id="{73528DF3-5D9A-4600-87CC-ACA6FFACC96F}"/>
                    </a:ext>
                  </a:extLst>
                </p:cNvPr>
                <p:cNvSpPr>
                  <a:spLocks/>
                </p:cNvSpPr>
                <p:nvPr/>
              </p:nvSpPr>
              <p:spPr bwMode="auto">
                <a:xfrm>
                  <a:off x="4791" y="3611"/>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3"/>
                      </a:lnTo>
                      <a:lnTo>
                        <a:pt x="20" y="5"/>
                      </a:lnTo>
                      <a:lnTo>
                        <a:pt x="21" y="8"/>
                      </a:lnTo>
                      <a:lnTo>
                        <a:pt x="20" y="11"/>
                      </a:lnTo>
                      <a:lnTo>
                        <a:pt x="17" y="13"/>
                      </a:lnTo>
                      <a:lnTo>
                        <a:pt x="15" y="14"/>
                      </a:lnTo>
                      <a:lnTo>
                        <a:pt x="10" y="15"/>
                      </a:lnTo>
                      <a:lnTo>
                        <a:pt x="6" y="14"/>
                      </a:lnTo>
                      <a:lnTo>
                        <a:pt x="3" y="13"/>
                      </a:lnTo>
                      <a:lnTo>
                        <a:pt x="1" y="11"/>
                      </a:lnTo>
                      <a:lnTo>
                        <a:pt x="0" y="8"/>
                      </a:lnTo>
                      <a:lnTo>
                        <a:pt x="1" y="5"/>
                      </a:lnTo>
                      <a:lnTo>
                        <a:pt x="3"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69" name="Freeform 2037">
                  <a:extLst>
                    <a:ext uri="{FF2B5EF4-FFF2-40B4-BE49-F238E27FC236}">
                      <a16:creationId xmlns:a16="http://schemas.microsoft.com/office/drawing/2014/main" xmlns="" id="{9C7459E6-9AF9-4CB6-8895-779E44B587AE}"/>
                    </a:ext>
                  </a:extLst>
                </p:cNvPr>
                <p:cNvSpPr>
                  <a:spLocks/>
                </p:cNvSpPr>
                <p:nvPr/>
              </p:nvSpPr>
              <p:spPr bwMode="auto">
                <a:xfrm>
                  <a:off x="4791" y="3624"/>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8"/>
                      </a:lnTo>
                      <a:lnTo>
                        <a:pt x="20" y="10"/>
                      </a:lnTo>
                      <a:lnTo>
                        <a:pt x="17" y="12"/>
                      </a:lnTo>
                      <a:lnTo>
                        <a:pt x="15" y="13"/>
                      </a:lnTo>
                      <a:lnTo>
                        <a:pt x="10" y="14"/>
                      </a:lnTo>
                      <a:lnTo>
                        <a:pt x="6" y="13"/>
                      </a:lnTo>
                      <a:lnTo>
                        <a:pt x="3" y="12"/>
                      </a:lnTo>
                      <a:lnTo>
                        <a:pt x="1" y="10"/>
                      </a:lnTo>
                      <a:lnTo>
                        <a:pt x="0" y="8"/>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0" name="Freeform 2038">
                  <a:extLst>
                    <a:ext uri="{FF2B5EF4-FFF2-40B4-BE49-F238E27FC236}">
                      <a16:creationId xmlns:a16="http://schemas.microsoft.com/office/drawing/2014/main" xmlns="" id="{F8EC16FA-D6BB-46E2-A116-870C4295550A}"/>
                    </a:ext>
                  </a:extLst>
                </p:cNvPr>
                <p:cNvSpPr>
                  <a:spLocks/>
                </p:cNvSpPr>
                <p:nvPr/>
              </p:nvSpPr>
              <p:spPr bwMode="auto">
                <a:xfrm>
                  <a:off x="4791" y="3624"/>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8"/>
                      </a:lnTo>
                      <a:lnTo>
                        <a:pt x="20" y="10"/>
                      </a:lnTo>
                      <a:lnTo>
                        <a:pt x="17" y="12"/>
                      </a:lnTo>
                      <a:lnTo>
                        <a:pt x="15" y="13"/>
                      </a:lnTo>
                      <a:lnTo>
                        <a:pt x="10" y="14"/>
                      </a:lnTo>
                      <a:lnTo>
                        <a:pt x="6" y="13"/>
                      </a:lnTo>
                      <a:lnTo>
                        <a:pt x="3" y="12"/>
                      </a:lnTo>
                      <a:lnTo>
                        <a:pt x="1" y="10"/>
                      </a:lnTo>
                      <a:lnTo>
                        <a:pt x="0" y="8"/>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1" name="Freeform 2039">
                  <a:extLst>
                    <a:ext uri="{FF2B5EF4-FFF2-40B4-BE49-F238E27FC236}">
                      <a16:creationId xmlns:a16="http://schemas.microsoft.com/office/drawing/2014/main" xmlns="" id="{E3B846FF-EBA2-4C50-A988-231B2E9F4209}"/>
                    </a:ext>
                  </a:extLst>
                </p:cNvPr>
                <p:cNvSpPr>
                  <a:spLocks/>
                </p:cNvSpPr>
                <p:nvPr/>
              </p:nvSpPr>
              <p:spPr bwMode="auto">
                <a:xfrm>
                  <a:off x="4791" y="3638"/>
                  <a:ext cx="10" cy="7"/>
                </a:xfrm>
                <a:custGeom>
                  <a:avLst/>
                  <a:gdLst>
                    <a:gd name="T0" fmla="*/ 5 w 21"/>
                    <a:gd name="T1" fmla="*/ 0 h 14"/>
                    <a:gd name="T2" fmla="*/ 7 w 21"/>
                    <a:gd name="T3" fmla="*/ 1 h 14"/>
                    <a:gd name="T4" fmla="*/ 8 w 21"/>
                    <a:gd name="T5" fmla="*/ 1 h 14"/>
                    <a:gd name="T6" fmla="*/ 10 w 21"/>
                    <a:gd name="T7" fmla="*/ 3 h 14"/>
                    <a:gd name="T8" fmla="*/ 10 w 21"/>
                    <a:gd name="T9" fmla="*/ 4 h 14"/>
                    <a:gd name="T10" fmla="*/ 10 w 21"/>
                    <a:gd name="T11" fmla="*/ 5 h 14"/>
                    <a:gd name="T12" fmla="*/ 8 w 21"/>
                    <a:gd name="T13" fmla="*/ 6 h 14"/>
                    <a:gd name="T14" fmla="*/ 7 w 21"/>
                    <a:gd name="T15" fmla="*/ 7 h 14"/>
                    <a:gd name="T16" fmla="*/ 5 w 21"/>
                    <a:gd name="T17" fmla="*/ 7 h 14"/>
                    <a:gd name="T18" fmla="*/ 3 w 21"/>
                    <a:gd name="T19" fmla="*/ 7 h 14"/>
                    <a:gd name="T20" fmla="*/ 1 w 21"/>
                    <a:gd name="T21" fmla="*/ 6 h 14"/>
                    <a:gd name="T22" fmla="*/ 0 w 21"/>
                    <a:gd name="T23" fmla="*/ 5 h 14"/>
                    <a:gd name="T24" fmla="*/ 0 w 21"/>
                    <a:gd name="T25" fmla="*/ 4 h 14"/>
                    <a:gd name="T26" fmla="*/ 0 w 21"/>
                    <a:gd name="T27" fmla="*/ 3 h 14"/>
                    <a:gd name="T28" fmla="*/ 1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2" name="Freeform 2040">
                  <a:extLst>
                    <a:ext uri="{FF2B5EF4-FFF2-40B4-BE49-F238E27FC236}">
                      <a16:creationId xmlns:a16="http://schemas.microsoft.com/office/drawing/2014/main" xmlns="" id="{D7AB8D3C-0F21-4DE2-8FB5-D293A2D8B438}"/>
                    </a:ext>
                  </a:extLst>
                </p:cNvPr>
                <p:cNvSpPr>
                  <a:spLocks/>
                </p:cNvSpPr>
                <p:nvPr/>
              </p:nvSpPr>
              <p:spPr bwMode="auto">
                <a:xfrm>
                  <a:off x="4791" y="3638"/>
                  <a:ext cx="10" cy="7"/>
                </a:xfrm>
                <a:custGeom>
                  <a:avLst/>
                  <a:gdLst>
                    <a:gd name="T0" fmla="*/ 5 w 21"/>
                    <a:gd name="T1" fmla="*/ 0 h 14"/>
                    <a:gd name="T2" fmla="*/ 5 w 21"/>
                    <a:gd name="T3" fmla="*/ 0 h 14"/>
                    <a:gd name="T4" fmla="*/ 7 w 21"/>
                    <a:gd name="T5" fmla="*/ 1 h 14"/>
                    <a:gd name="T6" fmla="*/ 8 w 21"/>
                    <a:gd name="T7" fmla="*/ 1 h 14"/>
                    <a:gd name="T8" fmla="*/ 10 w 21"/>
                    <a:gd name="T9" fmla="*/ 3 h 14"/>
                    <a:gd name="T10" fmla="*/ 10 w 21"/>
                    <a:gd name="T11" fmla="*/ 4 h 14"/>
                    <a:gd name="T12" fmla="*/ 10 w 21"/>
                    <a:gd name="T13" fmla="*/ 4 h 14"/>
                    <a:gd name="T14" fmla="*/ 10 w 21"/>
                    <a:gd name="T15" fmla="*/ 5 h 14"/>
                    <a:gd name="T16" fmla="*/ 8 w 21"/>
                    <a:gd name="T17" fmla="*/ 6 h 14"/>
                    <a:gd name="T18" fmla="*/ 7 w 21"/>
                    <a:gd name="T19" fmla="*/ 7 h 14"/>
                    <a:gd name="T20" fmla="*/ 5 w 21"/>
                    <a:gd name="T21" fmla="*/ 7 h 14"/>
                    <a:gd name="T22" fmla="*/ 5 w 21"/>
                    <a:gd name="T23" fmla="*/ 7 h 14"/>
                    <a:gd name="T24" fmla="*/ 3 w 21"/>
                    <a:gd name="T25" fmla="*/ 7 h 14"/>
                    <a:gd name="T26" fmla="*/ 1 w 21"/>
                    <a:gd name="T27" fmla="*/ 6 h 14"/>
                    <a:gd name="T28" fmla="*/ 0 w 21"/>
                    <a:gd name="T29" fmla="*/ 5 h 14"/>
                    <a:gd name="T30" fmla="*/ 0 w 21"/>
                    <a:gd name="T31" fmla="*/ 4 h 14"/>
                    <a:gd name="T32" fmla="*/ 0 w 21"/>
                    <a:gd name="T33" fmla="*/ 4 h 14"/>
                    <a:gd name="T34" fmla="*/ 0 w 21"/>
                    <a:gd name="T35" fmla="*/ 3 h 14"/>
                    <a:gd name="T36" fmla="*/ 1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5"/>
                      </a:lnTo>
                      <a:lnTo>
                        <a:pt x="21" y="7"/>
                      </a:lnTo>
                      <a:lnTo>
                        <a:pt x="20" y="10"/>
                      </a:lnTo>
                      <a:lnTo>
                        <a:pt x="17"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3" name="Freeform 2041">
                  <a:extLst>
                    <a:ext uri="{FF2B5EF4-FFF2-40B4-BE49-F238E27FC236}">
                      <a16:creationId xmlns:a16="http://schemas.microsoft.com/office/drawing/2014/main" xmlns="" id="{098F9FEA-5F6E-488B-957F-CD9AE29ACECB}"/>
                    </a:ext>
                  </a:extLst>
                </p:cNvPr>
                <p:cNvSpPr>
                  <a:spLocks/>
                </p:cNvSpPr>
                <p:nvPr/>
              </p:nvSpPr>
              <p:spPr bwMode="auto">
                <a:xfrm>
                  <a:off x="4791" y="3651"/>
                  <a:ext cx="10" cy="7"/>
                </a:xfrm>
                <a:custGeom>
                  <a:avLst/>
                  <a:gdLst>
                    <a:gd name="T0" fmla="*/ 5 w 21"/>
                    <a:gd name="T1" fmla="*/ 0 h 15"/>
                    <a:gd name="T2" fmla="*/ 7 w 21"/>
                    <a:gd name="T3" fmla="*/ 0 h 15"/>
                    <a:gd name="T4" fmla="*/ 8 w 21"/>
                    <a:gd name="T5" fmla="*/ 1 h 15"/>
                    <a:gd name="T6" fmla="*/ 10 w 21"/>
                    <a:gd name="T7" fmla="*/ 2 h 15"/>
                    <a:gd name="T8" fmla="*/ 10 w 21"/>
                    <a:gd name="T9" fmla="*/ 4 h 15"/>
                    <a:gd name="T10" fmla="*/ 10 w 21"/>
                    <a:gd name="T11" fmla="*/ 5 h 15"/>
                    <a:gd name="T12" fmla="*/ 8 w 21"/>
                    <a:gd name="T13" fmla="*/ 6 h 15"/>
                    <a:gd name="T14" fmla="*/ 7 w 21"/>
                    <a:gd name="T15" fmla="*/ 7 h 15"/>
                    <a:gd name="T16" fmla="*/ 5 w 21"/>
                    <a:gd name="T17" fmla="*/ 7 h 15"/>
                    <a:gd name="T18" fmla="*/ 3 w 21"/>
                    <a:gd name="T19" fmla="*/ 7 h 15"/>
                    <a:gd name="T20" fmla="*/ 1 w 21"/>
                    <a:gd name="T21" fmla="*/ 6 h 15"/>
                    <a:gd name="T22" fmla="*/ 0 w 21"/>
                    <a:gd name="T23" fmla="*/ 5 h 15"/>
                    <a:gd name="T24" fmla="*/ 0 w 21"/>
                    <a:gd name="T25" fmla="*/ 4 h 15"/>
                    <a:gd name="T26" fmla="*/ 0 w 21"/>
                    <a:gd name="T27" fmla="*/ 2 h 15"/>
                    <a:gd name="T28" fmla="*/ 1 w 21"/>
                    <a:gd name="T29" fmla="*/ 1 h 15"/>
                    <a:gd name="T30" fmla="*/ 3 w 21"/>
                    <a:gd name="T31" fmla="*/ 0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4" name="Freeform 2042">
                  <a:extLst>
                    <a:ext uri="{FF2B5EF4-FFF2-40B4-BE49-F238E27FC236}">
                      <a16:creationId xmlns:a16="http://schemas.microsoft.com/office/drawing/2014/main" xmlns="" id="{88577664-53FB-4428-9976-2060A2EC9710}"/>
                    </a:ext>
                  </a:extLst>
                </p:cNvPr>
                <p:cNvSpPr>
                  <a:spLocks/>
                </p:cNvSpPr>
                <p:nvPr/>
              </p:nvSpPr>
              <p:spPr bwMode="auto">
                <a:xfrm>
                  <a:off x="4791" y="3651"/>
                  <a:ext cx="10" cy="7"/>
                </a:xfrm>
                <a:custGeom>
                  <a:avLst/>
                  <a:gdLst>
                    <a:gd name="T0" fmla="*/ 5 w 21"/>
                    <a:gd name="T1" fmla="*/ 0 h 15"/>
                    <a:gd name="T2" fmla="*/ 5 w 21"/>
                    <a:gd name="T3" fmla="*/ 0 h 15"/>
                    <a:gd name="T4" fmla="*/ 7 w 21"/>
                    <a:gd name="T5" fmla="*/ 0 h 15"/>
                    <a:gd name="T6" fmla="*/ 8 w 21"/>
                    <a:gd name="T7" fmla="*/ 1 h 15"/>
                    <a:gd name="T8" fmla="*/ 10 w 21"/>
                    <a:gd name="T9" fmla="*/ 2 h 15"/>
                    <a:gd name="T10" fmla="*/ 10 w 21"/>
                    <a:gd name="T11" fmla="*/ 4 h 15"/>
                    <a:gd name="T12" fmla="*/ 10 w 21"/>
                    <a:gd name="T13" fmla="*/ 4 h 15"/>
                    <a:gd name="T14" fmla="*/ 10 w 21"/>
                    <a:gd name="T15" fmla="*/ 5 h 15"/>
                    <a:gd name="T16" fmla="*/ 8 w 21"/>
                    <a:gd name="T17" fmla="*/ 6 h 15"/>
                    <a:gd name="T18" fmla="*/ 7 w 21"/>
                    <a:gd name="T19" fmla="*/ 7 h 15"/>
                    <a:gd name="T20" fmla="*/ 5 w 21"/>
                    <a:gd name="T21" fmla="*/ 7 h 15"/>
                    <a:gd name="T22" fmla="*/ 5 w 21"/>
                    <a:gd name="T23" fmla="*/ 7 h 15"/>
                    <a:gd name="T24" fmla="*/ 3 w 21"/>
                    <a:gd name="T25" fmla="*/ 7 h 15"/>
                    <a:gd name="T26" fmla="*/ 1 w 21"/>
                    <a:gd name="T27" fmla="*/ 6 h 15"/>
                    <a:gd name="T28" fmla="*/ 0 w 21"/>
                    <a:gd name="T29" fmla="*/ 5 h 15"/>
                    <a:gd name="T30" fmla="*/ 0 w 21"/>
                    <a:gd name="T31" fmla="*/ 4 h 15"/>
                    <a:gd name="T32" fmla="*/ 0 w 21"/>
                    <a:gd name="T33" fmla="*/ 4 h 15"/>
                    <a:gd name="T34" fmla="*/ 0 w 21"/>
                    <a:gd name="T35" fmla="*/ 2 h 15"/>
                    <a:gd name="T36" fmla="*/ 1 w 21"/>
                    <a:gd name="T37" fmla="*/ 1 h 15"/>
                    <a:gd name="T38" fmla="*/ 3 w 21"/>
                    <a:gd name="T39" fmla="*/ 0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5" name="Freeform 2043">
                  <a:extLst>
                    <a:ext uri="{FF2B5EF4-FFF2-40B4-BE49-F238E27FC236}">
                      <a16:creationId xmlns:a16="http://schemas.microsoft.com/office/drawing/2014/main" xmlns="" id="{1282D284-27C8-49D6-91B7-54536DBE5843}"/>
                    </a:ext>
                  </a:extLst>
                </p:cNvPr>
                <p:cNvSpPr>
                  <a:spLocks/>
                </p:cNvSpPr>
                <p:nvPr/>
              </p:nvSpPr>
              <p:spPr bwMode="auto">
                <a:xfrm>
                  <a:off x="4810" y="3417"/>
                  <a:ext cx="51" cy="282"/>
                </a:xfrm>
                <a:custGeom>
                  <a:avLst/>
                  <a:gdLst>
                    <a:gd name="T0" fmla="*/ 6 w 104"/>
                    <a:gd name="T1" fmla="*/ 0 h 564"/>
                    <a:gd name="T2" fmla="*/ 45 w 104"/>
                    <a:gd name="T3" fmla="*/ 0 h 564"/>
                    <a:gd name="T4" fmla="*/ 47 w 104"/>
                    <a:gd name="T5" fmla="*/ 1 h 564"/>
                    <a:gd name="T6" fmla="*/ 49 w 104"/>
                    <a:gd name="T7" fmla="*/ 2 h 564"/>
                    <a:gd name="T8" fmla="*/ 51 w 104"/>
                    <a:gd name="T9" fmla="*/ 5 h 564"/>
                    <a:gd name="T10" fmla="*/ 51 w 104"/>
                    <a:gd name="T11" fmla="*/ 9 h 564"/>
                    <a:gd name="T12" fmla="*/ 51 w 104"/>
                    <a:gd name="T13" fmla="*/ 274 h 564"/>
                    <a:gd name="T14" fmla="*/ 51 w 104"/>
                    <a:gd name="T15" fmla="*/ 277 h 564"/>
                    <a:gd name="T16" fmla="*/ 49 w 104"/>
                    <a:gd name="T17" fmla="*/ 280 h 564"/>
                    <a:gd name="T18" fmla="*/ 47 w 104"/>
                    <a:gd name="T19" fmla="*/ 282 h 564"/>
                    <a:gd name="T20" fmla="*/ 45 w 104"/>
                    <a:gd name="T21" fmla="*/ 282 h 564"/>
                    <a:gd name="T22" fmla="*/ 6 w 104"/>
                    <a:gd name="T23" fmla="*/ 282 h 564"/>
                    <a:gd name="T24" fmla="*/ 4 w 104"/>
                    <a:gd name="T25" fmla="*/ 282 h 564"/>
                    <a:gd name="T26" fmla="*/ 2 w 104"/>
                    <a:gd name="T27" fmla="*/ 280 h 564"/>
                    <a:gd name="T28" fmla="*/ 0 w 104"/>
                    <a:gd name="T29" fmla="*/ 277 h 564"/>
                    <a:gd name="T30" fmla="*/ 0 w 104"/>
                    <a:gd name="T31" fmla="*/ 274 h 564"/>
                    <a:gd name="T32" fmla="*/ 0 w 104"/>
                    <a:gd name="T33" fmla="*/ 9 h 564"/>
                    <a:gd name="T34" fmla="*/ 0 w 104"/>
                    <a:gd name="T35" fmla="*/ 5 h 564"/>
                    <a:gd name="T36" fmla="*/ 2 w 104"/>
                    <a:gd name="T37" fmla="*/ 2 h 564"/>
                    <a:gd name="T38" fmla="*/ 4 w 104"/>
                    <a:gd name="T39" fmla="*/ 1 h 564"/>
                    <a:gd name="T40" fmla="*/ 6 w 104"/>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564"/>
                    <a:gd name="T65" fmla="*/ 104 w 104"/>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1" y="553"/>
                      </a:lnTo>
                      <a:lnTo>
                        <a:pt x="0" y="547"/>
                      </a:lnTo>
                      <a:lnTo>
                        <a:pt x="0" y="17"/>
                      </a:lnTo>
                      <a:lnTo>
                        <a:pt x="1" y="10"/>
                      </a:lnTo>
                      <a:lnTo>
                        <a:pt x="4" y="5"/>
                      </a:lnTo>
                      <a:lnTo>
                        <a:pt x="9" y="1"/>
                      </a:lnTo>
                      <a:lnTo>
                        <a:pt x="1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6" name="Freeform 2044">
                  <a:extLst>
                    <a:ext uri="{FF2B5EF4-FFF2-40B4-BE49-F238E27FC236}">
                      <a16:creationId xmlns:a16="http://schemas.microsoft.com/office/drawing/2014/main" xmlns="" id="{F81BE8AD-A55F-439C-B8C8-9AF25D3E3625}"/>
                    </a:ext>
                  </a:extLst>
                </p:cNvPr>
                <p:cNvSpPr>
                  <a:spLocks/>
                </p:cNvSpPr>
                <p:nvPr/>
              </p:nvSpPr>
              <p:spPr bwMode="auto">
                <a:xfrm>
                  <a:off x="4810" y="3417"/>
                  <a:ext cx="51" cy="282"/>
                </a:xfrm>
                <a:custGeom>
                  <a:avLst/>
                  <a:gdLst>
                    <a:gd name="T0" fmla="*/ 6 w 104"/>
                    <a:gd name="T1" fmla="*/ 0 h 564"/>
                    <a:gd name="T2" fmla="*/ 45 w 104"/>
                    <a:gd name="T3" fmla="*/ 0 h 564"/>
                    <a:gd name="T4" fmla="*/ 45 w 104"/>
                    <a:gd name="T5" fmla="*/ 0 h 564"/>
                    <a:gd name="T6" fmla="*/ 47 w 104"/>
                    <a:gd name="T7" fmla="*/ 1 h 564"/>
                    <a:gd name="T8" fmla="*/ 49 w 104"/>
                    <a:gd name="T9" fmla="*/ 2 h 564"/>
                    <a:gd name="T10" fmla="*/ 51 w 104"/>
                    <a:gd name="T11" fmla="*/ 5 h 564"/>
                    <a:gd name="T12" fmla="*/ 51 w 104"/>
                    <a:gd name="T13" fmla="*/ 9 h 564"/>
                    <a:gd name="T14" fmla="*/ 51 w 104"/>
                    <a:gd name="T15" fmla="*/ 274 h 564"/>
                    <a:gd name="T16" fmla="*/ 51 w 104"/>
                    <a:gd name="T17" fmla="*/ 274 h 564"/>
                    <a:gd name="T18" fmla="*/ 51 w 104"/>
                    <a:gd name="T19" fmla="*/ 277 h 564"/>
                    <a:gd name="T20" fmla="*/ 49 w 104"/>
                    <a:gd name="T21" fmla="*/ 280 h 564"/>
                    <a:gd name="T22" fmla="*/ 47 w 104"/>
                    <a:gd name="T23" fmla="*/ 282 h 564"/>
                    <a:gd name="T24" fmla="*/ 45 w 104"/>
                    <a:gd name="T25" fmla="*/ 282 h 564"/>
                    <a:gd name="T26" fmla="*/ 6 w 104"/>
                    <a:gd name="T27" fmla="*/ 282 h 564"/>
                    <a:gd name="T28" fmla="*/ 6 w 104"/>
                    <a:gd name="T29" fmla="*/ 282 h 564"/>
                    <a:gd name="T30" fmla="*/ 4 w 104"/>
                    <a:gd name="T31" fmla="*/ 282 h 564"/>
                    <a:gd name="T32" fmla="*/ 2 w 104"/>
                    <a:gd name="T33" fmla="*/ 280 h 564"/>
                    <a:gd name="T34" fmla="*/ 0 w 104"/>
                    <a:gd name="T35" fmla="*/ 277 h 564"/>
                    <a:gd name="T36" fmla="*/ 0 w 104"/>
                    <a:gd name="T37" fmla="*/ 274 h 564"/>
                    <a:gd name="T38" fmla="*/ 0 w 104"/>
                    <a:gd name="T39" fmla="*/ 9 h 564"/>
                    <a:gd name="T40" fmla="*/ 0 w 104"/>
                    <a:gd name="T41" fmla="*/ 9 h 564"/>
                    <a:gd name="T42" fmla="*/ 0 w 104"/>
                    <a:gd name="T43" fmla="*/ 5 h 564"/>
                    <a:gd name="T44" fmla="*/ 2 w 104"/>
                    <a:gd name="T45" fmla="*/ 2 h 564"/>
                    <a:gd name="T46" fmla="*/ 4 w 104"/>
                    <a:gd name="T47" fmla="*/ 1 h 564"/>
                    <a:gd name="T48" fmla="*/ 6 w 104"/>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64"/>
                    <a:gd name="T77" fmla="*/ 104 w 104"/>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64">
                      <a:moveTo>
                        <a:pt x="13" y="0"/>
                      </a:moveTo>
                      <a:lnTo>
                        <a:pt x="91" y="0"/>
                      </a:lnTo>
                      <a:lnTo>
                        <a:pt x="96" y="1"/>
                      </a:lnTo>
                      <a:lnTo>
                        <a:pt x="100" y="5"/>
                      </a:lnTo>
                      <a:lnTo>
                        <a:pt x="103" y="10"/>
                      </a:lnTo>
                      <a:lnTo>
                        <a:pt x="104" y="17"/>
                      </a:lnTo>
                      <a:lnTo>
                        <a:pt x="104" y="547"/>
                      </a:lnTo>
                      <a:lnTo>
                        <a:pt x="103" y="553"/>
                      </a:lnTo>
                      <a:lnTo>
                        <a:pt x="100" y="559"/>
                      </a:lnTo>
                      <a:lnTo>
                        <a:pt x="96" y="563"/>
                      </a:lnTo>
                      <a:lnTo>
                        <a:pt x="91" y="564"/>
                      </a:lnTo>
                      <a:lnTo>
                        <a:pt x="13" y="564"/>
                      </a:lnTo>
                      <a:lnTo>
                        <a:pt x="9" y="563"/>
                      </a:lnTo>
                      <a:lnTo>
                        <a:pt x="4" y="559"/>
                      </a:lnTo>
                      <a:lnTo>
                        <a:pt x="1" y="553"/>
                      </a:lnTo>
                      <a:lnTo>
                        <a:pt x="0" y="547"/>
                      </a:lnTo>
                      <a:lnTo>
                        <a:pt x="0" y="17"/>
                      </a:lnTo>
                      <a:lnTo>
                        <a:pt x="1" y="10"/>
                      </a:lnTo>
                      <a:lnTo>
                        <a:pt x="4" y="5"/>
                      </a:lnTo>
                      <a:lnTo>
                        <a:pt x="9" y="1"/>
                      </a:lnTo>
                      <a:lnTo>
                        <a:pt x="1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7" name="Rectangle 2045">
                  <a:extLst>
                    <a:ext uri="{FF2B5EF4-FFF2-40B4-BE49-F238E27FC236}">
                      <a16:creationId xmlns:a16="http://schemas.microsoft.com/office/drawing/2014/main" xmlns="" id="{BC4A61A8-907B-42DD-87A4-B56E7D4EFF5D}"/>
                    </a:ext>
                  </a:extLst>
                </p:cNvPr>
                <p:cNvSpPr>
                  <a:spLocks noChangeArrowheads="1"/>
                </p:cNvSpPr>
                <p:nvPr/>
              </p:nvSpPr>
              <p:spPr bwMode="auto">
                <a:xfrm>
                  <a:off x="4810"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8" name="Rectangle 2046">
                  <a:extLst>
                    <a:ext uri="{FF2B5EF4-FFF2-40B4-BE49-F238E27FC236}">
                      <a16:creationId xmlns:a16="http://schemas.microsoft.com/office/drawing/2014/main" xmlns="" id="{5F81D98B-BDCC-41F0-8A1D-5471DCEA06D9}"/>
                    </a:ext>
                  </a:extLst>
                </p:cNvPr>
                <p:cNvSpPr>
                  <a:spLocks noChangeArrowheads="1"/>
                </p:cNvSpPr>
                <p:nvPr/>
              </p:nvSpPr>
              <p:spPr bwMode="auto">
                <a:xfrm>
                  <a:off x="4810"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79" name="Freeform 2047">
                  <a:extLst>
                    <a:ext uri="{FF2B5EF4-FFF2-40B4-BE49-F238E27FC236}">
                      <a16:creationId xmlns:a16="http://schemas.microsoft.com/office/drawing/2014/main" xmlns="" id="{BDB9B8B9-7125-40B4-980E-F7A78841F538}"/>
                    </a:ext>
                  </a:extLst>
                </p:cNvPr>
                <p:cNvSpPr>
                  <a:spLocks/>
                </p:cNvSpPr>
                <p:nvPr/>
              </p:nvSpPr>
              <p:spPr bwMode="auto">
                <a:xfrm>
                  <a:off x="4813" y="342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0" name="Freeform 2048">
                  <a:extLst>
                    <a:ext uri="{FF2B5EF4-FFF2-40B4-BE49-F238E27FC236}">
                      <a16:creationId xmlns:a16="http://schemas.microsoft.com/office/drawing/2014/main" xmlns="" id="{A31EFC54-3E1B-4375-B549-DE30AEEFA25D}"/>
                    </a:ext>
                  </a:extLst>
                </p:cNvPr>
                <p:cNvSpPr>
                  <a:spLocks/>
                </p:cNvSpPr>
                <p:nvPr/>
              </p:nvSpPr>
              <p:spPr bwMode="auto">
                <a:xfrm>
                  <a:off x="4813" y="342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5"/>
                      </a:lnTo>
                      <a:lnTo>
                        <a:pt x="10" y="8"/>
                      </a:lnTo>
                      <a:lnTo>
                        <a:pt x="9" y="10"/>
                      </a:lnTo>
                      <a:lnTo>
                        <a:pt x="6" y="12"/>
                      </a:lnTo>
                      <a:lnTo>
                        <a:pt x="5" y="12"/>
                      </a:lnTo>
                      <a:lnTo>
                        <a:pt x="4" y="12"/>
                      </a:lnTo>
                      <a:lnTo>
                        <a:pt x="2" y="10"/>
                      </a:lnTo>
                      <a:lnTo>
                        <a:pt x="0" y="8"/>
                      </a:lnTo>
                      <a:lnTo>
                        <a:pt x="0" y="5"/>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1" name="Freeform 2049">
                  <a:extLst>
                    <a:ext uri="{FF2B5EF4-FFF2-40B4-BE49-F238E27FC236}">
                      <a16:creationId xmlns:a16="http://schemas.microsoft.com/office/drawing/2014/main" xmlns="" id="{33892D8A-83BF-471E-B1F9-5004C287E15E}"/>
                    </a:ext>
                  </a:extLst>
                </p:cNvPr>
                <p:cNvSpPr>
                  <a:spLocks/>
                </p:cNvSpPr>
                <p:nvPr/>
              </p:nvSpPr>
              <p:spPr bwMode="auto">
                <a:xfrm>
                  <a:off x="4813" y="343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2" name="Freeform 2050">
                  <a:extLst>
                    <a:ext uri="{FF2B5EF4-FFF2-40B4-BE49-F238E27FC236}">
                      <a16:creationId xmlns:a16="http://schemas.microsoft.com/office/drawing/2014/main" xmlns="" id="{EAD67EC5-728F-44FC-8E67-42D253817744}"/>
                    </a:ext>
                  </a:extLst>
                </p:cNvPr>
                <p:cNvSpPr>
                  <a:spLocks/>
                </p:cNvSpPr>
                <p:nvPr/>
              </p:nvSpPr>
              <p:spPr bwMode="auto">
                <a:xfrm>
                  <a:off x="4813" y="343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9" y="2"/>
                      </a:lnTo>
                      <a:lnTo>
                        <a:pt x="10" y="5"/>
                      </a:lnTo>
                      <a:lnTo>
                        <a:pt x="10" y="7"/>
                      </a:lnTo>
                      <a:lnTo>
                        <a:pt x="10" y="9"/>
                      </a:lnTo>
                      <a:lnTo>
                        <a:pt x="9" y="11"/>
                      </a:lnTo>
                      <a:lnTo>
                        <a:pt x="6" y="12"/>
                      </a:lnTo>
                      <a:lnTo>
                        <a:pt x="5" y="13"/>
                      </a:lnTo>
                      <a:lnTo>
                        <a:pt x="4" y="12"/>
                      </a:lnTo>
                      <a:lnTo>
                        <a:pt x="2" y="11"/>
                      </a:lnTo>
                      <a:lnTo>
                        <a:pt x="0" y="9"/>
                      </a:lnTo>
                      <a:lnTo>
                        <a:pt x="0" y="7"/>
                      </a:lnTo>
                      <a:lnTo>
                        <a:pt x="0" y="5"/>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3" name="Freeform 2051">
                  <a:extLst>
                    <a:ext uri="{FF2B5EF4-FFF2-40B4-BE49-F238E27FC236}">
                      <a16:creationId xmlns:a16="http://schemas.microsoft.com/office/drawing/2014/main" xmlns="" id="{6D252A6B-B70C-4DA6-B0F1-CC5BDB5107F7}"/>
                    </a:ext>
                  </a:extLst>
                </p:cNvPr>
                <p:cNvSpPr>
                  <a:spLocks/>
                </p:cNvSpPr>
                <p:nvPr/>
              </p:nvSpPr>
              <p:spPr bwMode="auto">
                <a:xfrm>
                  <a:off x="4813" y="344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4" name="Freeform 2052">
                  <a:extLst>
                    <a:ext uri="{FF2B5EF4-FFF2-40B4-BE49-F238E27FC236}">
                      <a16:creationId xmlns:a16="http://schemas.microsoft.com/office/drawing/2014/main" xmlns="" id="{5A6D9BAA-B036-48B3-AF73-0C484990B6E7}"/>
                    </a:ext>
                  </a:extLst>
                </p:cNvPr>
                <p:cNvSpPr>
                  <a:spLocks/>
                </p:cNvSpPr>
                <p:nvPr/>
              </p:nvSpPr>
              <p:spPr bwMode="auto">
                <a:xfrm>
                  <a:off x="4813" y="344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8"/>
                      </a:lnTo>
                      <a:lnTo>
                        <a:pt x="9" y="10"/>
                      </a:lnTo>
                      <a:lnTo>
                        <a:pt x="6" y="12"/>
                      </a:lnTo>
                      <a:lnTo>
                        <a:pt x="5" y="12"/>
                      </a:lnTo>
                      <a:lnTo>
                        <a:pt x="4" y="12"/>
                      </a:lnTo>
                      <a:lnTo>
                        <a:pt x="2" y="10"/>
                      </a:lnTo>
                      <a:lnTo>
                        <a:pt x="0" y="8"/>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5" name="Freeform 2053">
                  <a:extLst>
                    <a:ext uri="{FF2B5EF4-FFF2-40B4-BE49-F238E27FC236}">
                      <a16:creationId xmlns:a16="http://schemas.microsoft.com/office/drawing/2014/main" xmlns="" id="{C7065A35-2789-4160-B085-BBBF0BC2B653}"/>
                    </a:ext>
                  </a:extLst>
                </p:cNvPr>
                <p:cNvSpPr>
                  <a:spLocks/>
                </p:cNvSpPr>
                <p:nvPr/>
              </p:nvSpPr>
              <p:spPr bwMode="auto">
                <a:xfrm>
                  <a:off x="4813" y="345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5 h 12"/>
                    <a:gd name="T14" fmla="*/ 3 w 10"/>
                    <a:gd name="T15" fmla="*/ 6 h 12"/>
                    <a:gd name="T16" fmla="*/ 3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6" name="Freeform 2054">
                  <a:extLst>
                    <a:ext uri="{FF2B5EF4-FFF2-40B4-BE49-F238E27FC236}">
                      <a16:creationId xmlns:a16="http://schemas.microsoft.com/office/drawing/2014/main" xmlns="" id="{3C47077C-0DAC-429A-ADC6-AA0A438169F5}"/>
                    </a:ext>
                  </a:extLst>
                </p:cNvPr>
                <p:cNvSpPr>
                  <a:spLocks/>
                </p:cNvSpPr>
                <p:nvPr/>
              </p:nvSpPr>
              <p:spPr bwMode="auto">
                <a:xfrm>
                  <a:off x="4813" y="345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9" y="1"/>
                      </a:lnTo>
                      <a:lnTo>
                        <a:pt x="10" y="3"/>
                      </a:lnTo>
                      <a:lnTo>
                        <a:pt x="10" y="6"/>
                      </a:lnTo>
                      <a:lnTo>
                        <a:pt x="10" y="9"/>
                      </a:lnTo>
                      <a:lnTo>
                        <a:pt x="9" y="10"/>
                      </a:lnTo>
                      <a:lnTo>
                        <a:pt x="6" y="12"/>
                      </a:lnTo>
                      <a:lnTo>
                        <a:pt x="5" y="12"/>
                      </a:lnTo>
                      <a:lnTo>
                        <a:pt x="4" y="12"/>
                      </a:lnTo>
                      <a:lnTo>
                        <a:pt x="2" y="10"/>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7" name="Freeform 2055">
                  <a:extLst>
                    <a:ext uri="{FF2B5EF4-FFF2-40B4-BE49-F238E27FC236}">
                      <a16:creationId xmlns:a16="http://schemas.microsoft.com/office/drawing/2014/main" xmlns="" id="{D4DAD991-221D-4669-91BD-77145617076C}"/>
                    </a:ext>
                  </a:extLst>
                </p:cNvPr>
                <p:cNvSpPr>
                  <a:spLocks/>
                </p:cNvSpPr>
                <p:nvPr/>
              </p:nvSpPr>
              <p:spPr bwMode="auto">
                <a:xfrm>
                  <a:off x="4813" y="3465"/>
                  <a:ext cx="5" cy="6"/>
                </a:xfrm>
                <a:custGeom>
                  <a:avLst/>
                  <a:gdLst>
                    <a:gd name="T0" fmla="*/ 2 w 11"/>
                    <a:gd name="T1" fmla="*/ 0 h 11"/>
                    <a:gd name="T2" fmla="*/ 3 w 11"/>
                    <a:gd name="T3" fmla="*/ 1 h 11"/>
                    <a:gd name="T4" fmla="*/ 5 w 11"/>
                    <a:gd name="T5" fmla="*/ 1 h 11"/>
                    <a:gd name="T6" fmla="*/ 5 w 11"/>
                    <a:gd name="T7" fmla="*/ 2 h 11"/>
                    <a:gd name="T8" fmla="*/ 5 w 11"/>
                    <a:gd name="T9" fmla="*/ 3 h 11"/>
                    <a:gd name="T10" fmla="*/ 5 w 11"/>
                    <a:gd name="T11" fmla="*/ 4 h 11"/>
                    <a:gd name="T12" fmla="*/ 5 w 11"/>
                    <a:gd name="T13" fmla="*/ 5 h 11"/>
                    <a:gd name="T14" fmla="*/ 3 w 11"/>
                    <a:gd name="T15" fmla="*/ 6 h 11"/>
                    <a:gd name="T16" fmla="*/ 2 w 11"/>
                    <a:gd name="T17" fmla="*/ 6 h 11"/>
                    <a:gd name="T18" fmla="*/ 2 w 11"/>
                    <a:gd name="T19" fmla="*/ 6 h 11"/>
                    <a:gd name="T20" fmla="*/ 1 w 11"/>
                    <a:gd name="T21" fmla="*/ 5 h 11"/>
                    <a:gd name="T22" fmla="*/ 0 w 11"/>
                    <a:gd name="T23" fmla="*/ 4 h 11"/>
                    <a:gd name="T24" fmla="*/ 0 w 11"/>
                    <a:gd name="T25" fmla="*/ 3 h 11"/>
                    <a:gd name="T26" fmla="*/ 0 w 11"/>
                    <a:gd name="T27" fmla="*/ 2 h 11"/>
                    <a:gd name="T28" fmla="*/ 1 w 11"/>
                    <a:gd name="T29" fmla="*/ 1 h 11"/>
                    <a:gd name="T30" fmla="*/ 2 w 11"/>
                    <a:gd name="T31" fmla="*/ 1 h 11"/>
                    <a:gd name="T32" fmla="*/ 2 w 1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5" y="0"/>
                      </a:moveTo>
                      <a:lnTo>
                        <a:pt x="7" y="1"/>
                      </a:lnTo>
                      <a:lnTo>
                        <a:pt x="10" y="2"/>
                      </a:lnTo>
                      <a:lnTo>
                        <a:pt x="11" y="4"/>
                      </a:lnTo>
                      <a:lnTo>
                        <a:pt x="11" y="6"/>
                      </a:lnTo>
                      <a:lnTo>
                        <a:pt x="11" y="8"/>
                      </a:lnTo>
                      <a:lnTo>
                        <a:pt x="10" y="10"/>
                      </a:lnTo>
                      <a:lnTo>
                        <a:pt x="7" y="11"/>
                      </a:lnTo>
                      <a:lnTo>
                        <a:pt x="5" y="11"/>
                      </a:lnTo>
                      <a:lnTo>
                        <a:pt x="4" y="11"/>
                      </a:lnTo>
                      <a:lnTo>
                        <a:pt x="2" y="10"/>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8" name="Freeform 2056">
                  <a:extLst>
                    <a:ext uri="{FF2B5EF4-FFF2-40B4-BE49-F238E27FC236}">
                      <a16:creationId xmlns:a16="http://schemas.microsoft.com/office/drawing/2014/main" xmlns="" id="{E3DE5111-C231-452E-811D-FD8A643BE2E3}"/>
                    </a:ext>
                  </a:extLst>
                </p:cNvPr>
                <p:cNvSpPr>
                  <a:spLocks/>
                </p:cNvSpPr>
                <p:nvPr/>
              </p:nvSpPr>
              <p:spPr bwMode="auto">
                <a:xfrm>
                  <a:off x="4813" y="3465"/>
                  <a:ext cx="5" cy="6"/>
                </a:xfrm>
                <a:custGeom>
                  <a:avLst/>
                  <a:gdLst>
                    <a:gd name="T0" fmla="*/ 2 w 11"/>
                    <a:gd name="T1" fmla="*/ 0 h 11"/>
                    <a:gd name="T2" fmla="*/ 2 w 11"/>
                    <a:gd name="T3" fmla="*/ 0 h 11"/>
                    <a:gd name="T4" fmla="*/ 3 w 11"/>
                    <a:gd name="T5" fmla="*/ 1 h 11"/>
                    <a:gd name="T6" fmla="*/ 5 w 11"/>
                    <a:gd name="T7" fmla="*/ 1 h 11"/>
                    <a:gd name="T8" fmla="*/ 5 w 11"/>
                    <a:gd name="T9" fmla="*/ 2 h 11"/>
                    <a:gd name="T10" fmla="*/ 5 w 11"/>
                    <a:gd name="T11" fmla="*/ 3 h 11"/>
                    <a:gd name="T12" fmla="*/ 5 w 11"/>
                    <a:gd name="T13" fmla="*/ 3 h 11"/>
                    <a:gd name="T14" fmla="*/ 5 w 11"/>
                    <a:gd name="T15" fmla="*/ 4 h 11"/>
                    <a:gd name="T16" fmla="*/ 5 w 11"/>
                    <a:gd name="T17" fmla="*/ 5 h 11"/>
                    <a:gd name="T18" fmla="*/ 3 w 11"/>
                    <a:gd name="T19" fmla="*/ 6 h 11"/>
                    <a:gd name="T20" fmla="*/ 2 w 11"/>
                    <a:gd name="T21" fmla="*/ 6 h 11"/>
                    <a:gd name="T22" fmla="*/ 2 w 11"/>
                    <a:gd name="T23" fmla="*/ 6 h 11"/>
                    <a:gd name="T24" fmla="*/ 2 w 11"/>
                    <a:gd name="T25" fmla="*/ 6 h 11"/>
                    <a:gd name="T26" fmla="*/ 1 w 11"/>
                    <a:gd name="T27" fmla="*/ 5 h 11"/>
                    <a:gd name="T28" fmla="*/ 0 w 11"/>
                    <a:gd name="T29" fmla="*/ 4 h 11"/>
                    <a:gd name="T30" fmla="*/ 0 w 11"/>
                    <a:gd name="T31" fmla="*/ 3 h 11"/>
                    <a:gd name="T32" fmla="*/ 0 w 11"/>
                    <a:gd name="T33" fmla="*/ 3 h 11"/>
                    <a:gd name="T34" fmla="*/ 0 w 11"/>
                    <a:gd name="T35" fmla="*/ 2 h 11"/>
                    <a:gd name="T36" fmla="*/ 1 w 11"/>
                    <a:gd name="T37" fmla="*/ 1 h 11"/>
                    <a:gd name="T38" fmla="*/ 2 w 11"/>
                    <a:gd name="T39" fmla="*/ 1 h 11"/>
                    <a:gd name="T40" fmla="*/ 2 w 11"/>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1"/>
                    <a:gd name="T65" fmla="*/ 11 w 11"/>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1">
                      <a:moveTo>
                        <a:pt x="5" y="0"/>
                      </a:moveTo>
                      <a:lnTo>
                        <a:pt x="5" y="0"/>
                      </a:lnTo>
                      <a:lnTo>
                        <a:pt x="7" y="1"/>
                      </a:lnTo>
                      <a:lnTo>
                        <a:pt x="10" y="2"/>
                      </a:lnTo>
                      <a:lnTo>
                        <a:pt x="11" y="4"/>
                      </a:lnTo>
                      <a:lnTo>
                        <a:pt x="11" y="6"/>
                      </a:lnTo>
                      <a:lnTo>
                        <a:pt x="11" y="8"/>
                      </a:lnTo>
                      <a:lnTo>
                        <a:pt x="10" y="10"/>
                      </a:lnTo>
                      <a:lnTo>
                        <a:pt x="7" y="11"/>
                      </a:lnTo>
                      <a:lnTo>
                        <a:pt x="5" y="11"/>
                      </a:lnTo>
                      <a:lnTo>
                        <a:pt x="4" y="11"/>
                      </a:lnTo>
                      <a:lnTo>
                        <a:pt x="2" y="10"/>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89" name="Freeform 2057">
                  <a:extLst>
                    <a:ext uri="{FF2B5EF4-FFF2-40B4-BE49-F238E27FC236}">
                      <a16:creationId xmlns:a16="http://schemas.microsoft.com/office/drawing/2014/main" xmlns="" id="{9C5CF5C0-E35F-4747-AA23-584E6DB9B295}"/>
                    </a:ext>
                  </a:extLst>
                </p:cNvPr>
                <p:cNvSpPr>
                  <a:spLocks/>
                </p:cNvSpPr>
                <p:nvPr/>
              </p:nvSpPr>
              <p:spPr bwMode="auto">
                <a:xfrm>
                  <a:off x="4813" y="3475"/>
                  <a:ext cx="5" cy="6"/>
                </a:xfrm>
                <a:custGeom>
                  <a:avLst/>
                  <a:gdLst>
                    <a:gd name="T0" fmla="*/ 2 w 11"/>
                    <a:gd name="T1" fmla="*/ 0 h 12"/>
                    <a:gd name="T2" fmla="*/ 3 w 11"/>
                    <a:gd name="T3" fmla="*/ 0 h 12"/>
                    <a:gd name="T4" fmla="*/ 5 w 11"/>
                    <a:gd name="T5" fmla="*/ 1 h 12"/>
                    <a:gd name="T6" fmla="*/ 5 w 11"/>
                    <a:gd name="T7" fmla="*/ 2 h 12"/>
                    <a:gd name="T8" fmla="*/ 5 w 11"/>
                    <a:gd name="T9" fmla="*/ 3 h 12"/>
                    <a:gd name="T10" fmla="*/ 5 w 11"/>
                    <a:gd name="T11" fmla="*/ 5 h 12"/>
                    <a:gd name="T12" fmla="*/ 5 w 11"/>
                    <a:gd name="T13" fmla="*/ 6 h 12"/>
                    <a:gd name="T14" fmla="*/ 3 w 11"/>
                    <a:gd name="T15" fmla="*/ 6 h 12"/>
                    <a:gd name="T16" fmla="*/ 2 w 11"/>
                    <a:gd name="T17" fmla="*/ 6 h 12"/>
                    <a:gd name="T18" fmla="*/ 2 w 11"/>
                    <a:gd name="T19" fmla="*/ 6 h 12"/>
                    <a:gd name="T20" fmla="*/ 1 w 11"/>
                    <a:gd name="T21" fmla="*/ 6 h 12"/>
                    <a:gd name="T22" fmla="*/ 0 w 11"/>
                    <a:gd name="T23" fmla="*/ 5 h 12"/>
                    <a:gd name="T24" fmla="*/ 0 w 11"/>
                    <a:gd name="T25" fmla="*/ 3 h 12"/>
                    <a:gd name="T26" fmla="*/ 0 w 11"/>
                    <a:gd name="T27" fmla="*/ 2 h 12"/>
                    <a:gd name="T28" fmla="*/ 1 w 11"/>
                    <a:gd name="T29" fmla="*/ 1 h 12"/>
                    <a:gd name="T30" fmla="*/ 2 w 11"/>
                    <a:gd name="T31" fmla="*/ 0 h 12"/>
                    <a:gd name="T32" fmla="*/ 2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10" y="1"/>
                      </a:lnTo>
                      <a:lnTo>
                        <a:pt x="11" y="3"/>
                      </a:lnTo>
                      <a:lnTo>
                        <a:pt x="11" y="6"/>
                      </a:lnTo>
                      <a:lnTo>
                        <a:pt x="11" y="9"/>
                      </a:lnTo>
                      <a:lnTo>
                        <a:pt x="10" y="11"/>
                      </a:lnTo>
                      <a:lnTo>
                        <a:pt x="7" y="12"/>
                      </a:lnTo>
                      <a:lnTo>
                        <a:pt x="5" y="12"/>
                      </a:lnTo>
                      <a:lnTo>
                        <a:pt x="4" y="12"/>
                      </a:lnTo>
                      <a:lnTo>
                        <a:pt x="2" y="11"/>
                      </a:lnTo>
                      <a:lnTo>
                        <a:pt x="0" y="9"/>
                      </a:lnTo>
                      <a:lnTo>
                        <a:pt x="0" y="6"/>
                      </a:lnTo>
                      <a:lnTo>
                        <a:pt x="0" y="3"/>
                      </a:lnTo>
                      <a:lnTo>
                        <a:pt x="2"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0" name="Freeform 2058">
                  <a:extLst>
                    <a:ext uri="{FF2B5EF4-FFF2-40B4-BE49-F238E27FC236}">
                      <a16:creationId xmlns:a16="http://schemas.microsoft.com/office/drawing/2014/main" xmlns="" id="{9CBBE5D0-03D8-45A1-A75A-63438C8BB095}"/>
                    </a:ext>
                  </a:extLst>
                </p:cNvPr>
                <p:cNvSpPr>
                  <a:spLocks/>
                </p:cNvSpPr>
                <p:nvPr/>
              </p:nvSpPr>
              <p:spPr bwMode="auto">
                <a:xfrm>
                  <a:off x="4813" y="3475"/>
                  <a:ext cx="5" cy="6"/>
                </a:xfrm>
                <a:custGeom>
                  <a:avLst/>
                  <a:gdLst>
                    <a:gd name="T0" fmla="*/ 2 w 11"/>
                    <a:gd name="T1" fmla="*/ 0 h 12"/>
                    <a:gd name="T2" fmla="*/ 2 w 11"/>
                    <a:gd name="T3" fmla="*/ 0 h 12"/>
                    <a:gd name="T4" fmla="*/ 3 w 11"/>
                    <a:gd name="T5" fmla="*/ 0 h 12"/>
                    <a:gd name="T6" fmla="*/ 5 w 11"/>
                    <a:gd name="T7" fmla="*/ 1 h 12"/>
                    <a:gd name="T8" fmla="*/ 5 w 11"/>
                    <a:gd name="T9" fmla="*/ 2 h 12"/>
                    <a:gd name="T10" fmla="*/ 5 w 11"/>
                    <a:gd name="T11" fmla="*/ 3 h 12"/>
                    <a:gd name="T12" fmla="*/ 5 w 11"/>
                    <a:gd name="T13" fmla="*/ 3 h 12"/>
                    <a:gd name="T14" fmla="*/ 5 w 11"/>
                    <a:gd name="T15" fmla="*/ 5 h 12"/>
                    <a:gd name="T16" fmla="*/ 5 w 11"/>
                    <a:gd name="T17" fmla="*/ 6 h 12"/>
                    <a:gd name="T18" fmla="*/ 3 w 11"/>
                    <a:gd name="T19" fmla="*/ 6 h 12"/>
                    <a:gd name="T20" fmla="*/ 2 w 11"/>
                    <a:gd name="T21" fmla="*/ 6 h 12"/>
                    <a:gd name="T22" fmla="*/ 2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2 h 12"/>
                    <a:gd name="T36" fmla="*/ 1 w 11"/>
                    <a:gd name="T37" fmla="*/ 1 h 12"/>
                    <a:gd name="T38" fmla="*/ 2 w 11"/>
                    <a:gd name="T39" fmla="*/ 0 h 12"/>
                    <a:gd name="T40" fmla="*/ 2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10" y="1"/>
                      </a:lnTo>
                      <a:lnTo>
                        <a:pt x="11" y="3"/>
                      </a:lnTo>
                      <a:lnTo>
                        <a:pt x="11" y="6"/>
                      </a:lnTo>
                      <a:lnTo>
                        <a:pt x="11" y="9"/>
                      </a:lnTo>
                      <a:lnTo>
                        <a:pt x="10" y="11"/>
                      </a:lnTo>
                      <a:lnTo>
                        <a:pt x="7" y="12"/>
                      </a:lnTo>
                      <a:lnTo>
                        <a:pt x="5" y="12"/>
                      </a:lnTo>
                      <a:lnTo>
                        <a:pt x="4" y="12"/>
                      </a:lnTo>
                      <a:lnTo>
                        <a:pt x="2" y="11"/>
                      </a:lnTo>
                      <a:lnTo>
                        <a:pt x="0" y="9"/>
                      </a:lnTo>
                      <a:lnTo>
                        <a:pt x="0" y="6"/>
                      </a:lnTo>
                      <a:lnTo>
                        <a:pt x="0" y="3"/>
                      </a:lnTo>
                      <a:lnTo>
                        <a:pt x="2"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1" name="Freeform 2059">
                  <a:extLst>
                    <a:ext uri="{FF2B5EF4-FFF2-40B4-BE49-F238E27FC236}">
                      <a16:creationId xmlns:a16="http://schemas.microsoft.com/office/drawing/2014/main" xmlns="" id="{9ABD74B7-B05C-49B3-9C78-91B2EE4BD8D0}"/>
                    </a:ext>
                  </a:extLst>
                </p:cNvPr>
                <p:cNvSpPr>
                  <a:spLocks/>
                </p:cNvSpPr>
                <p:nvPr/>
              </p:nvSpPr>
              <p:spPr bwMode="auto">
                <a:xfrm>
                  <a:off x="4813" y="348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3"/>
                      </a:lnTo>
                      <a:lnTo>
                        <a:pt x="11" y="5"/>
                      </a:lnTo>
                      <a:lnTo>
                        <a:pt x="11" y="7"/>
                      </a:lnTo>
                      <a:lnTo>
                        <a:pt x="11" y="9"/>
                      </a:lnTo>
                      <a:lnTo>
                        <a:pt x="10" y="11"/>
                      </a:lnTo>
                      <a:lnTo>
                        <a:pt x="7" y="12"/>
                      </a:lnTo>
                      <a:lnTo>
                        <a:pt x="5" y="13"/>
                      </a:lnTo>
                      <a:lnTo>
                        <a:pt x="4" y="12"/>
                      </a:lnTo>
                      <a:lnTo>
                        <a:pt x="2" y="11"/>
                      </a:lnTo>
                      <a:lnTo>
                        <a:pt x="0" y="9"/>
                      </a:lnTo>
                      <a:lnTo>
                        <a:pt x="0" y="7"/>
                      </a:lnTo>
                      <a:lnTo>
                        <a:pt x="0" y="5"/>
                      </a:lnTo>
                      <a:lnTo>
                        <a:pt x="2" y="3"/>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2" name="Freeform 2060">
                  <a:extLst>
                    <a:ext uri="{FF2B5EF4-FFF2-40B4-BE49-F238E27FC236}">
                      <a16:creationId xmlns:a16="http://schemas.microsoft.com/office/drawing/2014/main" xmlns="" id="{C58B2216-B30D-48B9-98AF-D193BFB353E5}"/>
                    </a:ext>
                  </a:extLst>
                </p:cNvPr>
                <p:cNvSpPr>
                  <a:spLocks/>
                </p:cNvSpPr>
                <p:nvPr/>
              </p:nvSpPr>
              <p:spPr bwMode="auto">
                <a:xfrm>
                  <a:off x="4813" y="348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3"/>
                      </a:lnTo>
                      <a:lnTo>
                        <a:pt x="11" y="5"/>
                      </a:lnTo>
                      <a:lnTo>
                        <a:pt x="11" y="7"/>
                      </a:lnTo>
                      <a:lnTo>
                        <a:pt x="11" y="9"/>
                      </a:lnTo>
                      <a:lnTo>
                        <a:pt x="10" y="11"/>
                      </a:lnTo>
                      <a:lnTo>
                        <a:pt x="7" y="12"/>
                      </a:lnTo>
                      <a:lnTo>
                        <a:pt x="5" y="13"/>
                      </a:lnTo>
                      <a:lnTo>
                        <a:pt x="4" y="12"/>
                      </a:lnTo>
                      <a:lnTo>
                        <a:pt x="2" y="11"/>
                      </a:lnTo>
                      <a:lnTo>
                        <a:pt x="0" y="9"/>
                      </a:lnTo>
                      <a:lnTo>
                        <a:pt x="0" y="7"/>
                      </a:lnTo>
                      <a:lnTo>
                        <a:pt x="0" y="5"/>
                      </a:lnTo>
                      <a:lnTo>
                        <a:pt x="2" y="3"/>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3" name="Freeform 2061">
                  <a:extLst>
                    <a:ext uri="{FF2B5EF4-FFF2-40B4-BE49-F238E27FC236}">
                      <a16:creationId xmlns:a16="http://schemas.microsoft.com/office/drawing/2014/main" xmlns="" id="{8807E38F-EDB5-4A99-A34B-F36EBDB0FDC6}"/>
                    </a:ext>
                  </a:extLst>
                </p:cNvPr>
                <p:cNvSpPr>
                  <a:spLocks/>
                </p:cNvSpPr>
                <p:nvPr/>
              </p:nvSpPr>
              <p:spPr bwMode="auto">
                <a:xfrm>
                  <a:off x="4813" y="3495"/>
                  <a:ext cx="5" cy="6"/>
                </a:xfrm>
                <a:custGeom>
                  <a:avLst/>
                  <a:gdLst>
                    <a:gd name="T0" fmla="*/ 2 w 11"/>
                    <a:gd name="T1" fmla="*/ 0 h 13"/>
                    <a:gd name="T2" fmla="*/ 3 w 11"/>
                    <a:gd name="T3" fmla="*/ 0 h 13"/>
                    <a:gd name="T4" fmla="*/ 5 w 11"/>
                    <a:gd name="T5" fmla="*/ 1 h 13"/>
                    <a:gd name="T6" fmla="*/ 5 w 11"/>
                    <a:gd name="T7" fmla="*/ 2 h 13"/>
                    <a:gd name="T8" fmla="*/ 5 w 11"/>
                    <a:gd name="T9" fmla="*/ 3 h 13"/>
                    <a:gd name="T10" fmla="*/ 5 w 11"/>
                    <a:gd name="T11" fmla="*/ 4 h 13"/>
                    <a:gd name="T12" fmla="*/ 5 w 11"/>
                    <a:gd name="T13" fmla="*/ 5 h 13"/>
                    <a:gd name="T14" fmla="*/ 3 w 11"/>
                    <a:gd name="T15" fmla="*/ 6 h 13"/>
                    <a:gd name="T16" fmla="*/ 2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2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10" y="2"/>
                      </a:lnTo>
                      <a:lnTo>
                        <a:pt x="11" y="4"/>
                      </a:lnTo>
                      <a:lnTo>
                        <a:pt x="11" y="6"/>
                      </a:lnTo>
                      <a:lnTo>
                        <a:pt x="11" y="8"/>
                      </a:lnTo>
                      <a:lnTo>
                        <a:pt x="10" y="11"/>
                      </a:lnTo>
                      <a:lnTo>
                        <a:pt x="7" y="12"/>
                      </a:lnTo>
                      <a:lnTo>
                        <a:pt x="5" y="13"/>
                      </a:lnTo>
                      <a:lnTo>
                        <a:pt x="4" y="12"/>
                      </a:lnTo>
                      <a:lnTo>
                        <a:pt x="2" y="11"/>
                      </a:lnTo>
                      <a:lnTo>
                        <a:pt x="0" y="8"/>
                      </a:lnTo>
                      <a:lnTo>
                        <a:pt x="0" y="6"/>
                      </a:lnTo>
                      <a:lnTo>
                        <a:pt x="0" y="4"/>
                      </a:lnTo>
                      <a:lnTo>
                        <a:pt x="2"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4" name="Freeform 2062">
                  <a:extLst>
                    <a:ext uri="{FF2B5EF4-FFF2-40B4-BE49-F238E27FC236}">
                      <a16:creationId xmlns:a16="http://schemas.microsoft.com/office/drawing/2014/main" xmlns="" id="{07B7E2D7-0A62-40F8-A29F-46FEF1A5314D}"/>
                    </a:ext>
                  </a:extLst>
                </p:cNvPr>
                <p:cNvSpPr>
                  <a:spLocks/>
                </p:cNvSpPr>
                <p:nvPr/>
              </p:nvSpPr>
              <p:spPr bwMode="auto">
                <a:xfrm>
                  <a:off x="4813" y="3495"/>
                  <a:ext cx="5" cy="6"/>
                </a:xfrm>
                <a:custGeom>
                  <a:avLst/>
                  <a:gdLst>
                    <a:gd name="T0" fmla="*/ 2 w 11"/>
                    <a:gd name="T1" fmla="*/ 0 h 13"/>
                    <a:gd name="T2" fmla="*/ 2 w 11"/>
                    <a:gd name="T3" fmla="*/ 0 h 13"/>
                    <a:gd name="T4" fmla="*/ 3 w 11"/>
                    <a:gd name="T5" fmla="*/ 0 h 13"/>
                    <a:gd name="T6" fmla="*/ 5 w 11"/>
                    <a:gd name="T7" fmla="*/ 1 h 13"/>
                    <a:gd name="T8" fmla="*/ 5 w 11"/>
                    <a:gd name="T9" fmla="*/ 2 h 13"/>
                    <a:gd name="T10" fmla="*/ 5 w 11"/>
                    <a:gd name="T11" fmla="*/ 3 h 13"/>
                    <a:gd name="T12" fmla="*/ 5 w 11"/>
                    <a:gd name="T13" fmla="*/ 3 h 13"/>
                    <a:gd name="T14" fmla="*/ 5 w 11"/>
                    <a:gd name="T15" fmla="*/ 4 h 13"/>
                    <a:gd name="T16" fmla="*/ 5 w 11"/>
                    <a:gd name="T17" fmla="*/ 5 h 13"/>
                    <a:gd name="T18" fmla="*/ 3 w 11"/>
                    <a:gd name="T19" fmla="*/ 6 h 13"/>
                    <a:gd name="T20" fmla="*/ 2 w 11"/>
                    <a:gd name="T21" fmla="*/ 6 h 13"/>
                    <a:gd name="T22" fmla="*/ 2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2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10" y="2"/>
                      </a:lnTo>
                      <a:lnTo>
                        <a:pt x="11" y="4"/>
                      </a:lnTo>
                      <a:lnTo>
                        <a:pt x="11" y="6"/>
                      </a:lnTo>
                      <a:lnTo>
                        <a:pt x="11" y="8"/>
                      </a:lnTo>
                      <a:lnTo>
                        <a:pt x="10" y="11"/>
                      </a:lnTo>
                      <a:lnTo>
                        <a:pt x="7" y="12"/>
                      </a:lnTo>
                      <a:lnTo>
                        <a:pt x="5" y="13"/>
                      </a:lnTo>
                      <a:lnTo>
                        <a:pt x="4" y="12"/>
                      </a:lnTo>
                      <a:lnTo>
                        <a:pt x="2" y="11"/>
                      </a:lnTo>
                      <a:lnTo>
                        <a:pt x="0" y="8"/>
                      </a:lnTo>
                      <a:lnTo>
                        <a:pt x="0" y="6"/>
                      </a:lnTo>
                      <a:lnTo>
                        <a:pt x="0" y="4"/>
                      </a:lnTo>
                      <a:lnTo>
                        <a:pt x="2"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5" name="Freeform 2063">
                  <a:extLst>
                    <a:ext uri="{FF2B5EF4-FFF2-40B4-BE49-F238E27FC236}">
                      <a16:creationId xmlns:a16="http://schemas.microsoft.com/office/drawing/2014/main" xmlns="" id="{9AF9045C-3D7B-4B8B-ADD5-9B0DFDB8554A}"/>
                    </a:ext>
                  </a:extLst>
                </p:cNvPr>
                <p:cNvSpPr>
                  <a:spLocks/>
                </p:cNvSpPr>
                <p:nvPr/>
              </p:nvSpPr>
              <p:spPr bwMode="auto">
                <a:xfrm>
                  <a:off x="4814" y="3505"/>
                  <a:ext cx="4" cy="6"/>
                </a:xfrm>
                <a:custGeom>
                  <a:avLst/>
                  <a:gdLst>
                    <a:gd name="T0" fmla="*/ 2 w 9"/>
                    <a:gd name="T1" fmla="*/ 0 h 12"/>
                    <a:gd name="T2" fmla="*/ 2 w 9"/>
                    <a:gd name="T3" fmla="*/ 0 h 12"/>
                    <a:gd name="T4" fmla="*/ 4 w 9"/>
                    <a:gd name="T5" fmla="*/ 1 h 12"/>
                    <a:gd name="T6" fmla="*/ 4 w 9"/>
                    <a:gd name="T7" fmla="*/ 2 h 12"/>
                    <a:gd name="T8" fmla="*/ 4 w 9"/>
                    <a:gd name="T9" fmla="*/ 3 h 12"/>
                    <a:gd name="T10" fmla="*/ 4 w 9"/>
                    <a:gd name="T11" fmla="*/ 5 h 12"/>
                    <a:gd name="T12" fmla="*/ 4 w 9"/>
                    <a:gd name="T13" fmla="*/ 6 h 12"/>
                    <a:gd name="T14" fmla="*/ 2 w 9"/>
                    <a:gd name="T15" fmla="*/ 6 h 12"/>
                    <a:gd name="T16" fmla="*/ 2 w 9"/>
                    <a:gd name="T17" fmla="*/ 6 h 12"/>
                    <a:gd name="T18" fmla="*/ 1 w 9"/>
                    <a:gd name="T19" fmla="*/ 6 h 12"/>
                    <a:gd name="T20" fmla="*/ 0 w 9"/>
                    <a:gd name="T21" fmla="*/ 6 h 12"/>
                    <a:gd name="T22" fmla="*/ 0 w 9"/>
                    <a:gd name="T23" fmla="*/ 5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5" y="0"/>
                      </a:lnTo>
                      <a:lnTo>
                        <a:pt x="8" y="1"/>
                      </a:lnTo>
                      <a:lnTo>
                        <a:pt x="9" y="3"/>
                      </a:lnTo>
                      <a:lnTo>
                        <a:pt x="9" y="7"/>
                      </a:lnTo>
                      <a:lnTo>
                        <a:pt x="9" y="9"/>
                      </a:lnTo>
                      <a:lnTo>
                        <a:pt x="8" y="11"/>
                      </a:lnTo>
                      <a:lnTo>
                        <a:pt x="5"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6" name="Freeform 2064">
                  <a:extLst>
                    <a:ext uri="{FF2B5EF4-FFF2-40B4-BE49-F238E27FC236}">
                      <a16:creationId xmlns:a16="http://schemas.microsoft.com/office/drawing/2014/main" xmlns="" id="{8578E7A2-8F98-4878-9FC5-B8F774D34D4B}"/>
                    </a:ext>
                  </a:extLst>
                </p:cNvPr>
                <p:cNvSpPr>
                  <a:spLocks/>
                </p:cNvSpPr>
                <p:nvPr/>
              </p:nvSpPr>
              <p:spPr bwMode="auto">
                <a:xfrm>
                  <a:off x="4814" y="3505"/>
                  <a:ext cx="4" cy="6"/>
                </a:xfrm>
                <a:custGeom>
                  <a:avLst/>
                  <a:gdLst>
                    <a:gd name="T0" fmla="*/ 2 w 9"/>
                    <a:gd name="T1" fmla="*/ 0 h 12"/>
                    <a:gd name="T2" fmla="*/ 2 w 9"/>
                    <a:gd name="T3" fmla="*/ 0 h 12"/>
                    <a:gd name="T4" fmla="*/ 2 w 9"/>
                    <a:gd name="T5" fmla="*/ 0 h 12"/>
                    <a:gd name="T6" fmla="*/ 4 w 9"/>
                    <a:gd name="T7" fmla="*/ 1 h 12"/>
                    <a:gd name="T8" fmla="*/ 4 w 9"/>
                    <a:gd name="T9" fmla="*/ 2 h 12"/>
                    <a:gd name="T10" fmla="*/ 4 w 9"/>
                    <a:gd name="T11" fmla="*/ 3 h 12"/>
                    <a:gd name="T12" fmla="*/ 4 w 9"/>
                    <a:gd name="T13" fmla="*/ 3 h 12"/>
                    <a:gd name="T14" fmla="*/ 4 w 9"/>
                    <a:gd name="T15" fmla="*/ 5 h 12"/>
                    <a:gd name="T16" fmla="*/ 4 w 9"/>
                    <a:gd name="T17" fmla="*/ 6 h 12"/>
                    <a:gd name="T18" fmla="*/ 2 w 9"/>
                    <a:gd name="T19" fmla="*/ 6 h 12"/>
                    <a:gd name="T20" fmla="*/ 2 w 9"/>
                    <a:gd name="T21" fmla="*/ 6 h 12"/>
                    <a:gd name="T22" fmla="*/ 2 w 9"/>
                    <a:gd name="T23" fmla="*/ 6 h 12"/>
                    <a:gd name="T24" fmla="*/ 1 w 9"/>
                    <a:gd name="T25" fmla="*/ 6 h 12"/>
                    <a:gd name="T26" fmla="*/ 0 w 9"/>
                    <a:gd name="T27" fmla="*/ 6 h 12"/>
                    <a:gd name="T28" fmla="*/ 0 w 9"/>
                    <a:gd name="T29" fmla="*/ 5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5" y="0"/>
                      </a:lnTo>
                      <a:lnTo>
                        <a:pt x="8" y="1"/>
                      </a:lnTo>
                      <a:lnTo>
                        <a:pt x="9" y="3"/>
                      </a:lnTo>
                      <a:lnTo>
                        <a:pt x="9" y="7"/>
                      </a:lnTo>
                      <a:lnTo>
                        <a:pt x="9" y="9"/>
                      </a:lnTo>
                      <a:lnTo>
                        <a:pt x="8" y="11"/>
                      </a:lnTo>
                      <a:lnTo>
                        <a:pt x="5"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7" name="Freeform 2065">
                  <a:extLst>
                    <a:ext uri="{FF2B5EF4-FFF2-40B4-BE49-F238E27FC236}">
                      <a16:creationId xmlns:a16="http://schemas.microsoft.com/office/drawing/2014/main" xmlns="" id="{558E8B02-3F46-4285-8EF1-E35CE39810A9}"/>
                    </a:ext>
                  </a:extLst>
                </p:cNvPr>
                <p:cNvSpPr>
                  <a:spLocks/>
                </p:cNvSpPr>
                <p:nvPr/>
              </p:nvSpPr>
              <p:spPr bwMode="auto">
                <a:xfrm>
                  <a:off x="4814" y="3515"/>
                  <a:ext cx="4" cy="6"/>
                </a:xfrm>
                <a:custGeom>
                  <a:avLst/>
                  <a:gdLst>
                    <a:gd name="T0" fmla="*/ 2 w 9"/>
                    <a:gd name="T1" fmla="*/ 0 h 12"/>
                    <a:gd name="T2" fmla="*/ 2 w 9"/>
                    <a:gd name="T3" fmla="*/ 0 h 12"/>
                    <a:gd name="T4" fmla="*/ 4 w 9"/>
                    <a:gd name="T5" fmla="*/ 1 h 12"/>
                    <a:gd name="T6" fmla="*/ 4 w 9"/>
                    <a:gd name="T7" fmla="*/ 2 h 12"/>
                    <a:gd name="T8" fmla="*/ 4 w 9"/>
                    <a:gd name="T9" fmla="*/ 3 h 12"/>
                    <a:gd name="T10" fmla="*/ 4 w 9"/>
                    <a:gd name="T11" fmla="*/ 4 h 12"/>
                    <a:gd name="T12" fmla="*/ 4 w 9"/>
                    <a:gd name="T13" fmla="*/ 5 h 12"/>
                    <a:gd name="T14" fmla="*/ 2 w 9"/>
                    <a:gd name="T15" fmla="*/ 6 h 12"/>
                    <a:gd name="T16" fmla="*/ 2 w 9"/>
                    <a:gd name="T17" fmla="*/ 6 h 12"/>
                    <a:gd name="T18" fmla="*/ 1 w 9"/>
                    <a:gd name="T19" fmla="*/ 6 h 12"/>
                    <a:gd name="T20" fmla="*/ 0 w 9"/>
                    <a:gd name="T21" fmla="*/ 5 h 12"/>
                    <a:gd name="T22" fmla="*/ 0 w 9"/>
                    <a:gd name="T23" fmla="*/ 4 h 12"/>
                    <a:gd name="T24" fmla="*/ 0 w 9"/>
                    <a:gd name="T25" fmla="*/ 3 h 12"/>
                    <a:gd name="T26" fmla="*/ 0 w 9"/>
                    <a:gd name="T27" fmla="*/ 2 h 12"/>
                    <a:gd name="T28" fmla="*/ 0 w 9"/>
                    <a:gd name="T29" fmla="*/ 1 h 12"/>
                    <a:gd name="T30" fmla="*/ 1 w 9"/>
                    <a:gd name="T31" fmla="*/ 0 h 12"/>
                    <a:gd name="T32" fmla="*/ 2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2"/>
                    <a:gd name="T53" fmla="*/ 9 w 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2">
                      <a:moveTo>
                        <a:pt x="4" y="0"/>
                      </a:moveTo>
                      <a:lnTo>
                        <a:pt x="5" y="0"/>
                      </a:lnTo>
                      <a:lnTo>
                        <a:pt x="8" y="1"/>
                      </a:lnTo>
                      <a:lnTo>
                        <a:pt x="9" y="3"/>
                      </a:lnTo>
                      <a:lnTo>
                        <a:pt x="9" y="5"/>
                      </a:lnTo>
                      <a:lnTo>
                        <a:pt x="9" y="8"/>
                      </a:lnTo>
                      <a:lnTo>
                        <a:pt x="8" y="9"/>
                      </a:lnTo>
                      <a:lnTo>
                        <a:pt x="5"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8" name="Freeform 2066">
                  <a:extLst>
                    <a:ext uri="{FF2B5EF4-FFF2-40B4-BE49-F238E27FC236}">
                      <a16:creationId xmlns:a16="http://schemas.microsoft.com/office/drawing/2014/main" xmlns="" id="{69828EBA-3776-4E58-8F76-528DBAB75516}"/>
                    </a:ext>
                  </a:extLst>
                </p:cNvPr>
                <p:cNvSpPr>
                  <a:spLocks/>
                </p:cNvSpPr>
                <p:nvPr/>
              </p:nvSpPr>
              <p:spPr bwMode="auto">
                <a:xfrm>
                  <a:off x="4814" y="3515"/>
                  <a:ext cx="4" cy="6"/>
                </a:xfrm>
                <a:custGeom>
                  <a:avLst/>
                  <a:gdLst>
                    <a:gd name="T0" fmla="*/ 2 w 9"/>
                    <a:gd name="T1" fmla="*/ 0 h 12"/>
                    <a:gd name="T2" fmla="*/ 2 w 9"/>
                    <a:gd name="T3" fmla="*/ 0 h 12"/>
                    <a:gd name="T4" fmla="*/ 2 w 9"/>
                    <a:gd name="T5" fmla="*/ 0 h 12"/>
                    <a:gd name="T6" fmla="*/ 4 w 9"/>
                    <a:gd name="T7" fmla="*/ 1 h 12"/>
                    <a:gd name="T8" fmla="*/ 4 w 9"/>
                    <a:gd name="T9" fmla="*/ 2 h 12"/>
                    <a:gd name="T10" fmla="*/ 4 w 9"/>
                    <a:gd name="T11" fmla="*/ 3 h 12"/>
                    <a:gd name="T12" fmla="*/ 4 w 9"/>
                    <a:gd name="T13" fmla="*/ 3 h 12"/>
                    <a:gd name="T14" fmla="*/ 4 w 9"/>
                    <a:gd name="T15" fmla="*/ 4 h 12"/>
                    <a:gd name="T16" fmla="*/ 4 w 9"/>
                    <a:gd name="T17" fmla="*/ 5 h 12"/>
                    <a:gd name="T18" fmla="*/ 2 w 9"/>
                    <a:gd name="T19" fmla="*/ 6 h 12"/>
                    <a:gd name="T20" fmla="*/ 2 w 9"/>
                    <a:gd name="T21" fmla="*/ 6 h 12"/>
                    <a:gd name="T22" fmla="*/ 2 w 9"/>
                    <a:gd name="T23" fmla="*/ 6 h 12"/>
                    <a:gd name="T24" fmla="*/ 1 w 9"/>
                    <a:gd name="T25" fmla="*/ 6 h 12"/>
                    <a:gd name="T26" fmla="*/ 0 w 9"/>
                    <a:gd name="T27" fmla="*/ 5 h 12"/>
                    <a:gd name="T28" fmla="*/ 0 w 9"/>
                    <a:gd name="T29" fmla="*/ 4 h 12"/>
                    <a:gd name="T30" fmla="*/ 0 w 9"/>
                    <a:gd name="T31" fmla="*/ 3 h 12"/>
                    <a:gd name="T32" fmla="*/ 0 w 9"/>
                    <a:gd name="T33" fmla="*/ 3 h 12"/>
                    <a:gd name="T34" fmla="*/ 0 w 9"/>
                    <a:gd name="T35" fmla="*/ 2 h 12"/>
                    <a:gd name="T36" fmla="*/ 0 w 9"/>
                    <a:gd name="T37" fmla="*/ 1 h 12"/>
                    <a:gd name="T38" fmla="*/ 1 w 9"/>
                    <a:gd name="T39" fmla="*/ 0 h 12"/>
                    <a:gd name="T40" fmla="*/ 2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4" y="0"/>
                      </a:moveTo>
                      <a:lnTo>
                        <a:pt x="4" y="0"/>
                      </a:lnTo>
                      <a:lnTo>
                        <a:pt x="5" y="0"/>
                      </a:lnTo>
                      <a:lnTo>
                        <a:pt x="8" y="1"/>
                      </a:lnTo>
                      <a:lnTo>
                        <a:pt x="9" y="3"/>
                      </a:lnTo>
                      <a:lnTo>
                        <a:pt x="9" y="5"/>
                      </a:lnTo>
                      <a:lnTo>
                        <a:pt x="9" y="8"/>
                      </a:lnTo>
                      <a:lnTo>
                        <a:pt x="8" y="9"/>
                      </a:lnTo>
                      <a:lnTo>
                        <a:pt x="5"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99" name="Freeform 2067">
                  <a:extLst>
                    <a:ext uri="{FF2B5EF4-FFF2-40B4-BE49-F238E27FC236}">
                      <a16:creationId xmlns:a16="http://schemas.microsoft.com/office/drawing/2014/main" xmlns="" id="{30926541-78E5-418E-9159-49F99C79F777}"/>
                    </a:ext>
                  </a:extLst>
                </p:cNvPr>
                <p:cNvSpPr>
                  <a:spLocks/>
                </p:cNvSpPr>
                <p:nvPr/>
              </p:nvSpPr>
              <p:spPr bwMode="auto">
                <a:xfrm>
                  <a:off x="4814" y="3525"/>
                  <a:ext cx="4" cy="6"/>
                </a:xfrm>
                <a:custGeom>
                  <a:avLst/>
                  <a:gdLst>
                    <a:gd name="T0" fmla="*/ 2 w 9"/>
                    <a:gd name="T1" fmla="*/ 0 h 13"/>
                    <a:gd name="T2" fmla="*/ 2 w 9"/>
                    <a:gd name="T3" fmla="*/ 0 h 13"/>
                    <a:gd name="T4" fmla="*/ 4 w 9"/>
                    <a:gd name="T5" fmla="*/ 1 h 13"/>
                    <a:gd name="T6" fmla="*/ 4 w 9"/>
                    <a:gd name="T7" fmla="*/ 2 h 13"/>
                    <a:gd name="T8" fmla="*/ 4 w 9"/>
                    <a:gd name="T9" fmla="*/ 3 h 13"/>
                    <a:gd name="T10" fmla="*/ 4 w 9"/>
                    <a:gd name="T11" fmla="*/ 4 h 13"/>
                    <a:gd name="T12" fmla="*/ 4 w 9"/>
                    <a:gd name="T13" fmla="*/ 5 h 13"/>
                    <a:gd name="T14" fmla="*/ 2 w 9"/>
                    <a:gd name="T15" fmla="*/ 6 h 13"/>
                    <a:gd name="T16" fmla="*/ 2 w 9"/>
                    <a:gd name="T17" fmla="*/ 6 h 13"/>
                    <a:gd name="T18" fmla="*/ 1 w 9"/>
                    <a:gd name="T19" fmla="*/ 6 h 13"/>
                    <a:gd name="T20" fmla="*/ 0 w 9"/>
                    <a:gd name="T21" fmla="*/ 5 h 13"/>
                    <a:gd name="T22" fmla="*/ 0 w 9"/>
                    <a:gd name="T23" fmla="*/ 4 h 13"/>
                    <a:gd name="T24" fmla="*/ 0 w 9"/>
                    <a:gd name="T25" fmla="*/ 3 h 13"/>
                    <a:gd name="T26" fmla="*/ 0 w 9"/>
                    <a:gd name="T27" fmla="*/ 2 h 13"/>
                    <a:gd name="T28" fmla="*/ 0 w 9"/>
                    <a:gd name="T29" fmla="*/ 1 h 13"/>
                    <a:gd name="T30" fmla="*/ 1 w 9"/>
                    <a:gd name="T31" fmla="*/ 0 h 13"/>
                    <a:gd name="T32" fmla="*/ 2 w 9"/>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3"/>
                    <a:gd name="T53" fmla="*/ 9 w 9"/>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3">
                      <a:moveTo>
                        <a:pt x="4" y="0"/>
                      </a:moveTo>
                      <a:lnTo>
                        <a:pt x="5" y="1"/>
                      </a:lnTo>
                      <a:lnTo>
                        <a:pt x="8" y="2"/>
                      </a:lnTo>
                      <a:lnTo>
                        <a:pt x="9" y="4"/>
                      </a:lnTo>
                      <a:lnTo>
                        <a:pt x="9" y="7"/>
                      </a:lnTo>
                      <a:lnTo>
                        <a:pt x="9" y="9"/>
                      </a:lnTo>
                      <a:lnTo>
                        <a:pt x="8" y="11"/>
                      </a:lnTo>
                      <a:lnTo>
                        <a:pt x="5"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0" name="Freeform 2068">
                  <a:extLst>
                    <a:ext uri="{FF2B5EF4-FFF2-40B4-BE49-F238E27FC236}">
                      <a16:creationId xmlns:a16="http://schemas.microsoft.com/office/drawing/2014/main" xmlns="" id="{C2579BBD-7B79-4610-BCFE-7100D9F6CAD2}"/>
                    </a:ext>
                  </a:extLst>
                </p:cNvPr>
                <p:cNvSpPr>
                  <a:spLocks/>
                </p:cNvSpPr>
                <p:nvPr/>
              </p:nvSpPr>
              <p:spPr bwMode="auto">
                <a:xfrm>
                  <a:off x="4814" y="3525"/>
                  <a:ext cx="4" cy="6"/>
                </a:xfrm>
                <a:custGeom>
                  <a:avLst/>
                  <a:gdLst>
                    <a:gd name="T0" fmla="*/ 2 w 9"/>
                    <a:gd name="T1" fmla="*/ 0 h 13"/>
                    <a:gd name="T2" fmla="*/ 2 w 9"/>
                    <a:gd name="T3" fmla="*/ 0 h 13"/>
                    <a:gd name="T4" fmla="*/ 2 w 9"/>
                    <a:gd name="T5" fmla="*/ 0 h 13"/>
                    <a:gd name="T6" fmla="*/ 4 w 9"/>
                    <a:gd name="T7" fmla="*/ 1 h 13"/>
                    <a:gd name="T8" fmla="*/ 4 w 9"/>
                    <a:gd name="T9" fmla="*/ 2 h 13"/>
                    <a:gd name="T10" fmla="*/ 4 w 9"/>
                    <a:gd name="T11" fmla="*/ 3 h 13"/>
                    <a:gd name="T12" fmla="*/ 4 w 9"/>
                    <a:gd name="T13" fmla="*/ 3 h 13"/>
                    <a:gd name="T14" fmla="*/ 4 w 9"/>
                    <a:gd name="T15" fmla="*/ 4 h 13"/>
                    <a:gd name="T16" fmla="*/ 4 w 9"/>
                    <a:gd name="T17" fmla="*/ 5 h 13"/>
                    <a:gd name="T18" fmla="*/ 2 w 9"/>
                    <a:gd name="T19" fmla="*/ 6 h 13"/>
                    <a:gd name="T20" fmla="*/ 2 w 9"/>
                    <a:gd name="T21" fmla="*/ 6 h 13"/>
                    <a:gd name="T22" fmla="*/ 2 w 9"/>
                    <a:gd name="T23" fmla="*/ 6 h 13"/>
                    <a:gd name="T24" fmla="*/ 1 w 9"/>
                    <a:gd name="T25" fmla="*/ 6 h 13"/>
                    <a:gd name="T26" fmla="*/ 0 w 9"/>
                    <a:gd name="T27" fmla="*/ 5 h 13"/>
                    <a:gd name="T28" fmla="*/ 0 w 9"/>
                    <a:gd name="T29" fmla="*/ 4 h 13"/>
                    <a:gd name="T30" fmla="*/ 0 w 9"/>
                    <a:gd name="T31" fmla="*/ 3 h 13"/>
                    <a:gd name="T32" fmla="*/ 0 w 9"/>
                    <a:gd name="T33" fmla="*/ 3 h 13"/>
                    <a:gd name="T34" fmla="*/ 0 w 9"/>
                    <a:gd name="T35" fmla="*/ 2 h 13"/>
                    <a:gd name="T36" fmla="*/ 0 w 9"/>
                    <a:gd name="T37" fmla="*/ 1 h 13"/>
                    <a:gd name="T38" fmla="*/ 1 w 9"/>
                    <a:gd name="T39" fmla="*/ 0 h 13"/>
                    <a:gd name="T40" fmla="*/ 2 w 9"/>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4" y="0"/>
                      </a:moveTo>
                      <a:lnTo>
                        <a:pt x="4" y="0"/>
                      </a:lnTo>
                      <a:lnTo>
                        <a:pt x="5" y="1"/>
                      </a:lnTo>
                      <a:lnTo>
                        <a:pt x="8" y="2"/>
                      </a:lnTo>
                      <a:lnTo>
                        <a:pt x="9" y="4"/>
                      </a:lnTo>
                      <a:lnTo>
                        <a:pt x="9" y="7"/>
                      </a:lnTo>
                      <a:lnTo>
                        <a:pt x="9" y="9"/>
                      </a:lnTo>
                      <a:lnTo>
                        <a:pt x="8" y="11"/>
                      </a:lnTo>
                      <a:lnTo>
                        <a:pt x="5"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1" name="Freeform 2069">
                  <a:extLst>
                    <a:ext uri="{FF2B5EF4-FFF2-40B4-BE49-F238E27FC236}">
                      <a16:creationId xmlns:a16="http://schemas.microsoft.com/office/drawing/2014/main" xmlns="" id="{B82B88A2-917C-45F6-B353-393B49176992}"/>
                    </a:ext>
                  </a:extLst>
                </p:cNvPr>
                <p:cNvSpPr>
                  <a:spLocks/>
                </p:cNvSpPr>
                <p:nvPr/>
              </p:nvSpPr>
              <p:spPr bwMode="auto">
                <a:xfrm>
                  <a:off x="4814" y="3535"/>
                  <a:ext cx="4" cy="6"/>
                </a:xfrm>
                <a:custGeom>
                  <a:avLst/>
                  <a:gdLst>
                    <a:gd name="T0" fmla="*/ 2 w 9"/>
                    <a:gd name="T1" fmla="*/ 0 h 11"/>
                    <a:gd name="T2" fmla="*/ 2 w 9"/>
                    <a:gd name="T3" fmla="*/ 1 h 11"/>
                    <a:gd name="T4" fmla="*/ 4 w 9"/>
                    <a:gd name="T5" fmla="*/ 1 h 11"/>
                    <a:gd name="T6" fmla="*/ 4 w 9"/>
                    <a:gd name="T7" fmla="*/ 2 h 11"/>
                    <a:gd name="T8" fmla="*/ 4 w 9"/>
                    <a:gd name="T9" fmla="*/ 3 h 11"/>
                    <a:gd name="T10" fmla="*/ 4 w 9"/>
                    <a:gd name="T11" fmla="*/ 4 h 11"/>
                    <a:gd name="T12" fmla="*/ 4 w 9"/>
                    <a:gd name="T13" fmla="*/ 5 h 11"/>
                    <a:gd name="T14" fmla="*/ 2 w 9"/>
                    <a:gd name="T15" fmla="*/ 6 h 11"/>
                    <a:gd name="T16" fmla="*/ 2 w 9"/>
                    <a:gd name="T17" fmla="*/ 6 h 11"/>
                    <a:gd name="T18" fmla="*/ 1 w 9"/>
                    <a:gd name="T19" fmla="*/ 6 h 11"/>
                    <a:gd name="T20" fmla="*/ 0 w 9"/>
                    <a:gd name="T21" fmla="*/ 5 h 11"/>
                    <a:gd name="T22" fmla="*/ 0 w 9"/>
                    <a:gd name="T23" fmla="*/ 4 h 11"/>
                    <a:gd name="T24" fmla="*/ 0 w 9"/>
                    <a:gd name="T25" fmla="*/ 3 h 11"/>
                    <a:gd name="T26" fmla="*/ 0 w 9"/>
                    <a:gd name="T27" fmla="*/ 2 h 11"/>
                    <a:gd name="T28" fmla="*/ 0 w 9"/>
                    <a:gd name="T29" fmla="*/ 1 h 11"/>
                    <a:gd name="T30" fmla="*/ 1 w 9"/>
                    <a:gd name="T31" fmla="*/ 1 h 11"/>
                    <a:gd name="T32" fmla="*/ 2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4" y="0"/>
                      </a:moveTo>
                      <a:lnTo>
                        <a:pt x="5" y="1"/>
                      </a:lnTo>
                      <a:lnTo>
                        <a:pt x="8" y="2"/>
                      </a:lnTo>
                      <a:lnTo>
                        <a:pt x="9" y="4"/>
                      </a:lnTo>
                      <a:lnTo>
                        <a:pt x="9" y="6"/>
                      </a:lnTo>
                      <a:lnTo>
                        <a:pt x="9" y="8"/>
                      </a:lnTo>
                      <a:lnTo>
                        <a:pt x="8" y="10"/>
                      </a:lnTo>
                      <a:lnTo>
                        <a:pt x="5"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2" name="Freeform 2070">
                  <a:extLst>
                    <a:ext uri="{FF2B5EF4-FFF2-40B4-BE49-F238E27FC236}">
                      <a16:creationId xmlns:a16="http://schemas.microsoft.com/office/drawing/2014/main" xmlns="" id="{7CDC4D83-04F1-4A02-ACCD-F206FC87E083}"/>
                    </a:ext>
                  </a:extLst>
                </p:cNvPr>
                <p:cNvSpPr>
                  <a:spLocks/>
                </p:cNvSpPr>
                <p:nvPr/>
              </p:nvSpPr>
              <p:spPr bwMode="auto">
                <a:xfrm>
                  <a:off x="4814" y="3535"/>
                  <a:ext cx="4" cy="6"/>
                </a:xfrm>
                <a:custGeom>
                  <a:avLst/>
                  <a:gdLst>
                    <a:gd name="T0" fmla="*/ 2 w 9"/>
                    <a:gd name="T1" fmla="*/ 0 h 11"/>
                    <a:gd name="T2" fmla="*/ 2 w 9"/>
                    <a:gd name="T3" fmla="*/ 0 h 11"/>
                    <a:gd name="T4" fmla="*/ 2 w 9"/>
                    <a:gd name="T5" fmla="*/ 1 h 11"/>
                    <a:gd name="T6" fmla="*/ 4 w 9"/>
                    <a:gd name="T7" fmla="*/ 1 h 11"/>
                    <a:gd name="T8" fmla="*/ 4 w 9"/>
                    <a:gd name="T9" fmla="*/ 2 h 11"/>
                    <a:gd name="T10" fmla="*/ 4 w 9"/>
                    <a:gd name="T11" fmla="*/ 3 h 11"/>
                    <a:gd name="T12" fmla="*/ 4 w 9"/>
                    <a:gd name="T13" fmla="*/ 3 h 11"/>
                    <a:gd name="T14" fmla="*/ 4 w 9"/>
                    <a:gd name="T15" fmla="*/ 4 h 11"/>
                    <a:gd name="T16" fmla="*/ 4 w 9"/>
                    <a:gd name="T17" fmla="*/ 5 h 11"/>
                    <a:gd name="T18" fmla="*/ 2 w 9"/>
                    <a:gd name="T19" fmla="*/ 6 h 11"/>
                    <a:gd name="T20" fmla="*/ 2 w 9"/>
                    <a:gd name="T21" fmla="*/ 6 h 11"/>
                    <a:gd name="T22" fmla="*/ 2 w 9"/>
                    <a:gd name="T23" fmla="*/ 6 h 11"/>
                    <a:gd name="T24" fmla="*/ 1 w 9"/>
                    <a:gd name="T25" fmla="*/ 6 h 11"/>
                    <a:gd name="T26" fmla="*/ 0 w 9"/>
                    <a:gd name="T27" fmla="*/ 5 h 11"/>
                    <a:gd name="T28" fmla="*/ 0 w 9"/>
                    <a:gd name="T29" fmla="*/ 4 h 11"/>
                    <a:gd name="T30" fmla="*/ 0 w 9"/>
                    <a:gd name="T31" fmla="*/ 3 h 11"/>
                    <a:gd name="T32" fmla="*/ 0 w 9"/>
                    <a:gd name="T33" fmla="*/ 3 h 11"/>
                    <a:gd name="T34" fmla="*/ 0 w 9"/>
                    <a:gd name="T35" fmla="*/ 2 h 11"/>
                    <a:gd name="T36" fmla="*/ 0 w 9"/>
                    <a:gd name="T37" fmla="*/ 1 h 11"/>
                    <a:gd name="T38" fmla="*/ 1 w 9"/>
                    <a:gd name="T39" fmla="*/ 1 h 11"/>
                    <a:gd name="T40" fmla="*/ 2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4" y="0"/>
                      </a:moveTo>
                      <a:lnTo>
                        <a:pt x="4" y="0"/>
                      </a:lnTo>
                      <a:lnTo>
                        <a:pt x="5" y="1"/>
                      </a:lnTo>
                      <a:lnTo>
                        <a:pt x="8" y="2"/>
                      </a:lnTo>
                      <a:lnTo>
                        <a:pt x="9" y="4"/>
                      </a:lnTo>
                      <a:lnTo>
                        <a:pt x="9" y="6"/>
                      </a:lnTo>
                      <a:lnTo>
                        <a:pt x="9" y="8"/>
                      </a:lnTo>
                      <a:lnTo>
                        <a:pt x="8" y="10"/>
                      </a:lnTo>
                      <a:lnTo>
                        <a:pt x="5"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3" name="Freeform 2071">
                  <a:extLst>
                    <a:ext uri="{FF2B5EF4-FFF2-40B4-BE49-F238E27FC236}">
                      <a16:creationId xmlns:a16="http://schemas.microsoft.com/office/drawing/2014/main" xmlns="" id="{682D3C5C-52D5-4847-915D-D2A257291D13}"/>
                    </a:ext>
                  </a:extLst>
                </p:cNvPr>
                <p:cNvSpPr>
                  <a:spLocks/>
                </p:cNvSpPr>
                <p:nvPr/>
              </p:nvSpPr>
              <p:spPr bwMode="auto">
                <a:xfrm>
                  <a:off x="4814" y="3544"/>
                  <a:ext cx="5" cy="7"/>
                </a:xfrm>
                <a:custGeom>
                  <a:avLst/>
                  <a:gdLst>
                    <a:gd name="T0" fmla="*/ 2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4" name="Freeform 2072">
                  <a:extLst>
                    <a:ext uri="{FF2B5EF4-FFF2-40B4-BE49-F238E27FC236}">
                      <a16:creationId xmlns:a16="http://schemas.microsoft.com/office/drawing/2014/main" xmlns="" id="{C331B100-B839-41F0-86D1-F89FEDC9B552}"/>
                    </a:ext>
                  </a:extLst>
                </p:cNvPr>
                <p:cNvSpPr>
                  <a:spLocks/>
                </p:cNvSpPr>
                <p:nvPr/>
              </p:nvSpPr>
              <p:spPr bwMode="auto">
                <a:xfrm>
                  <a:off x="4814" y="354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9"/>
                      </a:lnTo>
                      <a:lnTo>
                        <a:pt x="9" y="11"/>
                      </a:lnTo>
                      <a:lnTo>
                        <a:pt x="7" y="12"/>
                      </a:lnTo>
                      <a:lnTo>
                        <a:pt x="4" y="13"/>
                      </a:lnTo>
                      <a:lnTo>
                        <a:pt x="3" y="12"/>
                      </a:lnTo>
                      <a:lnTo>
                        <a:pt x="1" y="11"/>
                      </a:lnTo>
                      <a:lnTo>
                        <a:pt x="0" y="9"/>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5" name="Freeform 2073">
                  <a:extLst>
                    <a:ext uri="{FF2B5EF4-FFF2-40B4-BE49-F238E27FC236}">
                      <a16:creationId xmlns:a16="http://schemas.microsoft.com/office/drawing/2014/main" xmlns="" id="{B9D9F3DD-5097-44D7-92CC-89BF404EDBDE}"/>
                    </a:ext>
                  </a:extLst>
                </p:cNvPr>
                <p:cNvSpPr>
                  <a:spLocks/>
                </p:cNvSpPr>
                <p:nvPr/>
              </p:nvSpPr>
              <p:spPr bwMode="auto">
                <a:xfrm>
                  <a:off x="4814" y="355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6" name="Freeform 2074">
                  <a:extLst>
                    <a:ext uri="{FF2B5EF4-FFF2-40B4-BE49-F238E27FC236}">
                      <a16:creationId xmlns:a16="http://schemas.microsoft.com/office/drawing/2014/main" xmlns="" id="{79E42A19-B392-453E-A114-4CCE5F417D48}"/>
                    </a:ext>
                  </a:extLst>
                </p:cNvPr>
                <p:cNvSpPr>
                  <a:spLocks/>
                </p:cNvSpPr>
                <p:nvPr/>
              </p:nvSpPr>
              <p:spPr bwMode="auto">
                <a:xfrm>
                  <a:off x="4814" y="355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3"/>
                      </a:lnTo>
                      <a:lnTo>
                        <a:pt x="10" y="5"/>
                      </a:lnTo>
                      <a:lnTo>
                        <a:pt x="10" y="7"/>
                      </a:lnTo>
                      <a:lnTo>
                        <a:pt x="10" y="9"/>
                      </a:lnTo>
                      <a:lnTo>
                        <a:pt x="9" y="11"/>
                      </a:lnTo>
                      <a:lnTo>
                        <a:pt x="7" y="12"/>
                      </a:lnTo>
                      <a:lnTo>
                        <a:pt x="4" y="13"/>
                      </a:lnTo>
                      <a:lnTo>
                        <a:pt x="3" y="12"/>
                      </a:lnTo>
                      <a:lnTo>
                        <a:pt x="1" y="11"/>
                      </a:lnTo>
                      <a:lnTo>
                        <a:pt x="0" y="9"/>
                      </a:lnTo>
                      <a:lnTo>
                        <a:pt x="0" y="7"/>
                      </a:lnTo>
                      <a:lnTo>
                        <a:pt x="0" y="5"/>
                      </a:lnTo>
                      <a:lnTo>
                        <a:pt x="1" y="3"/>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7" name="Freeform 2075">
                  <a:extLst>
                    <a:ext uri="{FF2B5EF4-FFF2-40B4-BE49-F238E27FC236}">
                      <a16:creationId xmlns:a16="http://schemas.microsoft.com/office/drawing/2014/main" xmlns="" id="{A24CEA8C-CB5A-4673-B662-E8925F3CC1A1}"/>
                    </a:ext>
                  </a:extLst>
                </p:cNvPr>
                <p:cNvSpPr>
                  <a:spLocks/>
                </p:cNvSpPr>
                <p:nvPr/>
              </p:nvSpPr>
              <p:spPr bwMode="auto">
                <a:xfrm>
                  <a:off x="4814" y="356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8" name="Freeform 2076">
                  <a:extLst>
                    <a:ext uri="{FF2B5EF4-FFF2-40B4-BE49-F238E27FC236}">
                      <a16:creationId xmlns:a16="http://schemas.microsoft.com/office/drawing/2014/main" xmlns="" id="{612AD13C-8220-4B31-A818-5FBBDFCE7379}"/>
                    </a:ext>
                  </a:extLst>
                </p:cNvPr>
                <p:cNvSpPr>
                  <a:spLocks/>
                </p:cNvSpPr>
                <p:nvPr/>
              </p:nvSpPr>
              <p:spPr bwMode="auto">
                <a:xfrm>
                  <a:off x="4814" y="356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09" name="Freeform 2077">
                  <a:extLst>
                    <a:ext uri="{FF2B5EF4-FFF2-40B4-BE49-F238E27FC236}">
                      <a16:creationId xmlns:a16="http://schemas.microsoft.com/office/drawing/2014/main" xmlns="" id="{C6C5D645-29A8-4095-A013-0EB4C1CB3B14}"/>
                    </a:ext>
                  </a:extLst>
                </p:cNvPr>
                <p:cNvSpPr>
                  <a:spLocks/>
                </p:cNvSpPr>
                <p:nvPr/>
              </p:nvSpPr>
              <p:spPr bwMode="auto">
                <a:xfrm>
                  <a:off x="4814" y="3574"/>
                  <a:ext cx="5" cy="7"/>
                </a:xfrm>
                <a:custGeom>
                  <a:avLst/>
                  <a:gdLst>
                    <a:gd name="T0" fmla="*/ 2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2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0" name="Freeform 2078">
                  <a:extLst>
                    <a:ext uri="{FF2B5EF4-FFF2-40B4-BE49-F238E27FC236}">
                      <a16:creationId xmlns:a16="http://schemas.microsoft.com/office/drawing/2014/main" xmlns="" id="{D7C55B0C-B8ED-4510-ABC6-77A3DC28BE46}"/>
                    </a:ext>
                  </a:extLst>
                </p:cNvPr>
                <p:cNvSpPr>
                  <a:spLocks/>
                </p:cNvSpPr>
                <p:nvPr/>
              </p:nvSpPr>
              <p:spPr bwMode="auto">
                <a:xfrm>
                  <a:off x="4814" y="3574"/>
                  <a:ext cx="5" cy="7"/>
                </a:xfrm>
                <a:custGeom>
                  <a:avLst/>
                  <a:gdLst>
                    <a:gd name="T0" fmla="*/ 2 w 10"/>
                    <a:gd name="T1" fmla="*/ 0 h 13"/>
                    <a:gd name="T2" fmla="*/ 2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2 w 10"/>
                    <a:gd name="T21" fmla="*/ 7 h 13"/>
                    <a:gd name="T22" fmla="*/ 2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1" name="Freeform 2079">
                  <a:extLst>
                    <a:ext uri="{FF2B5EF4-FFF2-40B4-BE49-F238E27FC236}">
                      <a16:creationId xmlns:a16="http://schemas.microsoft.com/office/drawing/2014/main" xmlns="" id="{E722D87C-7267-4EEC-98DB-4E6DF9CE2DA1}"/>
                    </a:ext>
                  </a:extLst>
                </p:cNvPr>
                <p:cNvSpPr>
                  <a:spLocks/>
                </p:cNvSpPr>
                <p:nvPr/>
              </p:nvSpPr>
              <p:spPr bwMode="auto">
                <a:xfrm>
                  <a:off x="4814" y="3585"/>
                  <a:ext cx="6" cy="7"/>
                </a:xfrm>
                <a:custGeom>
                  <a:avLst/>
                  <a:gdLst>
                    <a:gd name="T0" fmla="*/ 2 w 10"/>
                    <a:gd name="T1" fmla="*/ 0 h 13"/>
                    <a:gd name="T2" fmla="*/ 4 w 10"/>
                    <a:gd name="T3" fmla="*/ 1 h 13"/>
                    <a:gd name="T4" fmla="*/ 5 w 10"/>
                    <a:gd name="T5" fmla="*/ 1 h 13"/>
                    <a:gd name="T6" fmla="*/ 6 w 10"/>
                    <a:gd name="T7" fmla="*/ 2 h 13"/>
                    <a:gd name="T8" fmla="*/ 6 w 10"/>
                    <a:gd name="T9" fmla="*/ 3 h 13"/>
                    <a:gd name="T10" fmla="*/ 6 w 10"/>
                    <a:gd name="T11" fmla="*/ 4 h 13"/>
                    <a:gd name="T12" fmla="*/ 5 w 10"/>
                    <a:gd name="T13" fmla="*/ 6 h 13"/>
                    <a:gd name="T14" fmla="*/ 4 w 10"/>
                    <a:gd name="T15" fmla="*/ 6 h 13"/>
                    <a:gd name="T16" fmla="*/ 2 w 10"/>
                    <a:gd name="T17" fmla="*/ 7 h 13"/>
                    <a:gd name="T18" fmla="*/ 2 w 10"/>
                    <a:gd name="T19" fmla="*/ 6 h 13"/>
                    <a:gd name="T20" fmla="*/ 1 w 10"/>
                    <a:gd name="T21" fmla="*/ 6 h 13"/>
                    <a:gd name="T22" fmla="*/ 0 w 10"/>
                    <a:gd name="T23" fmla="*/ 4 h 13"/>
                    <a:gd name="T24" fmla="*/ 0 w 10"/>
                    <a:gd name="T25" fmla="*/ 3 h 13"/>
                    <a:gd name="T26" fmla="*/ 0 w 10"/>
                    <a:gd name="T27" fmla="*/ 2 h 13"/>
                    <a:gd name="T28" fmla="*/ 1 w 10"/>
                    <a:gd name="T29" fmla="*/ 1 h 13"/>
                    <a:gd name="T30" fmla="*/ 2 w 10"/>
                    <a:gd name="T31" fmla="*/ 1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6"/>
                      </a:lnTo>
                      <a:lnTo>
                        <a:pt x="10" y="8"/>
                      </a:lnTo>
                      <a:lnTo>
                        <a:pt x="9" y="11"/>
                      </a:lnTo>
                      <a:lnTo>
                        <a:pt x="7" y="12"/>
                      </a:lnTo>
                      <a:lnTo>
                        <a:pt x="4" y="13"/>
                      </a:lnTo>
                      <a:lnTo>
                        <a:pt x="3" y="12"/>
                      </a:lnTo>
                      <a:lnTo>
                        <a:pt x="1" y="11"/>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2" name="Freeform 2080">
                  <a:extLst>
                    <a:ext uri="{FF2B5EF4-FFF2-40B4-BE49-F238E27FC236}">
                      <a16:creationId xmlns:a16="http://schemas.microsoft.com/office/drawing/2014/main" xmlns="" id="{91B2B88D-A661-4555-B2A0-397F26134F1F}"/>
                    </a:ext>
                  </a:extLst>
                </p:cNvPr>
                <p:cNvSpPr>
                  <a:spLocks/>
                </p:cNvSpPr>
                <p:nvPr/>
              </p:nvSpPr>
              <p:spPr bwMode="auto">
                <a:xfrm>
                  <a:off x="4814" y="3585"/>
                  <a:ext cx="6" cy="7"/>
                </a:xfrm>
                <a:custGeom>
                  <a:avLst/>
                  <a:gdLst>
                    <a:gd name="T0" fmla="*/ 2 w 10"/>
                    <a:gd name="T1" fmla="*/ 0 h 13"/>
                    <a:gd name="T2" fmla="*/ 2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6 h 13"/>
                    <a:gd name="T18" fmla="*/ 4 w 10"/>
                    <a:gd name="T19" fmla="*/ 6 h 13"/>
                    <a:gd name="T20" fmla="*/ 2 w 10"/>
                    <a:gd name="T21" fmla="*/ 7 h 13"/>
                    <a:gd name="T22" fmla="*/ 2 w 10"/>
                    <a:gd name="T23" fmla="*/ 7 h 13"/>
                    <a:gd name="T24" fmla="*/ 2 w 10"/>
                    <a:gd name="T25" fmla="*/ 6 h 13"/>
                    <a:gd name="T26" fmla="*/ 1 w 10"/>
                    <a:gd name="T27" fmla="*/ 6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1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6"/>
                      </a:lnTo>
                      <a:lnTo>
                        <a:pt x="10" y="8"/>
                      </a:lnTo>
                      <a:lnTo>
                        <a:pt x="9" y="11"/>
                      </a:lnTo>
                      <a:lnTo>
                        <a:pt x="7" y="12"/>
                      </a:lnTo>
                      <a:lnTo>
                        <a:pt x="4" y="13"/>
                      </a:lnTo>
                      <a:lnTo>
                        <a:pt x="3" y="12"/>
                      </a:lnTo>
                      <a:lnTo>
                        <a:pt x="1" y="11"/>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3" name="Freeform 2081">
                  <a:extLst>
                    <a:ext uri="{FF2B5EF4-FFF2-40B4-BE49-F238E27FC236}">
                      <a16:creationId xmlns:a16="http://schemas.microsoft.com/office/drawing/2014/main" xmlns="" id="{AA9E8759-3918-47BE-8E6F-8C9D1AF5B521}"/>
                    </a:ext>
                  </a:extLst>
                </p:cNvPr>
                <p:cNvSpPr>
                  <a:spLocks/>
                </p:cNvSpPr>
                <p:nvPr/>
              </p:nvSpPr>
              <p:spPr bwMode="auto">
                <a:xfrm>
                  <a:off x="4814" y="3596"/>
                  <a:ext cx="6" cy="6"/>
                </a:xfrm>
                <a:custGeom>
                  <a:avLst/>
                  <a:gdLst>
                    <a:gd name="T0" fmla="*/ 2 w 10"/>
                    <a:gd name="T1" fmla="*/ 0 h 12"/>
                    <a:gd name="T2" fmla="*/ 4 w 10"/>
                    <a:gd name="T3" fmla="*/ 1 h 12"/>
                    <a:gd name="T4" fmla="*/ 5 w 10"/>
                    <a:gd name="T5" fmla="*/ 1 h 12"/>
                    <a:gd name="T6" fmla="*/ 6 w 10"/>
                    <a:gd name="T7" fmla="*/ 3 h 12"/>
                    <a:gd name="T8" fmla="*/ 6 w 10"/>
                    <a:gd name="T9" fmla="*/ 3 h 12"/>
                    <a:gd name="T10" fmla="*/ 6 w 10"/>
                    <a:gd name="T11" fmla="*/ 5 h 12"/>
                    <a:gd name="T12" fmla="*/ 5 w 10"/>
                    <a:gd name="T13" fmla="*/ 6 h 12"/>
                    <a:gd name="T14" fmla="*/ 4 w 10"/>
                    <a:gd name="T15" fmla="*/ 6 h 12"/>
                    <a:gd name="T16" fmla="*/ 2 w 10"/>
                    <a:gd name="T17" fmla="*/ 6 h 12"/>
                    <a:gd name="T18" fmla="*/ 2 w 10"/>
                    <a:gd name="T19" fmla="*/ 6 h 12"/>
                    <a:gd name="T20" fmla="*/ 1 w 10"/>
                    <a:gd name="T21" fmla="*/ 6 h 12"/>
                    <a:gd name="T22" fmla="*/ 0 w 10"/>
                    <a:gd name="T23" fmla="*/ 5 h 12"/>
                    <a:gd name="T24" fmla="*/ 0 w 10"/>
                    <a:gd name="T25" fmla="*/ 3 h 12"/>
                    <a:gd name="T26" fmla="*/ 0 w 10"/>
                    <a:gd name="T27" fmla="*/ 3 h 12"/>
                    <a:gd name="T28" fmla="*/ 1 w 10"/>
                    <a:gd name="T29" fmla="*/ 1 h 12"/>
                    <a:gd name="T30" fmla="*/ 2 w 10"/>
                    <a:gd name="T31" fmla="*/ 1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1"/>
                      </a:lnTo>
                      <a:lnTo>
                        <a:pt x="9" y="2"/>
                      </a:lnTo>
                      <a:lnTo>
                        <a:pt x="10" y="5"/>
                      </a:lnTo>
                      <a:lnTo>
                        <a:pt x="10" y="7"/>
                      </a:lnTo>
                      <a:lnTo>
                        <a:pt x="10" y="9"/>
                      </a:lnTo>
                      <a:lnTo>
                        <a:pt x="9" y="11"/>
                      </a:lnTo>
                      <a:lnTo>
                        <a:pt x="7" y="12"/>
                      </a:lnTo>
                      <a:lnTo>
                        <a:pt x="4" y="12"/>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4" name="Freeform 2082">
                  <a:extLst>
                    <a:ext uri="{FF2B5EF4-FFF2-40B4-BE49-F238E27FC236}">
                      <a16:creationId xmlns:a16="http://schemas.microsoft.com/office/drawing/2014/main" xmlns="" id="{9F1C1AB6-FF9C-4D6D-BE62-69414F708EE0}"/>
                    </a:ext>
                  </a:extLst>
                </p:cNvPr>
                <p:cNvSpPr>
                  <a:spLocks/>
                </p:cNvSpPr>
                <p:nvPr/>
              </p:nvSpPr>
              <p:spPr bwMode="auto">
                <a:xfrm>
                  <a:off x="4814" y="3596"/>
                  <a:ext cx="6" cy="6"/>
                </a:xfrm>
                <a:custGeom>
                  <a:avLst/>
                  <a:gdLst>
                    <a:gd name="T0" fmla="*/ 2 w 10"/>
                    <a:gd name="T1" fmla="*/ 0 h 12"/>
                    <a:gd name="T2" fmla="*/ 2 w 10"/>
                    <a:gd name="T3" fmla="*/ 0 h 12"/>
                    <a:gd name="T4" fmla="*/ 4 w 10"/>
                    <a:gd name="T5" fmla="*/ 1 h 12"/>
                    <a:gd name="T6" fmla="*/ 5 w 10"/>
                    <a:gd name="T7" fmla="*/ 1 h 12"/>
                    <a:gd name="T8" fmla="*/ 6 w 10"/>
                    <a:gd name="T9" fmla="*/ 3 h 12"/>
                    <a:gd name="T10" fmla="*/ 6 w 10"/>
                    <a:gd name="T11" fmla="*/ 3 h 12"/>
                    <a:gd name="T12" fmla="*/ 6 w 10"/>
                    <a:gd name="T13" fmla="*/ 3 h 12"/>
                    <a:gd name="T14" fmla="*/ 6 w 10"/>
                    <a:gd name="T15" fmla="*/ 5 h 12"/>
                    <a:gd name="T16" fmla="*/ 5 w 10"/>
                    <a:gd name="T17" fmla="*/ 6 h 12"/>
                    <a:gd name="T18" fmla="*/ 4 w 10"/>
                    <a:gd name="T19" fmla="*/ 6 h 12"/>
                    <a:gd name="T20" fmla="*/ 2 w 10"/>
                    <a:gd name="T21" fmla="*/ 6 h 12"/>
                    <a:gd name="T22" fmla="*/ 2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3 h 12"/>
                    <a:gd name="T36" fmla="*/ 1 w 10"/>
                    <a:gd name="T37" fmla="*/ 1 h 12"/>
                    <a:gd name="T38" fmla="*/ 2 w 10"/>
                    <a:gd name="T39" fmla="*/ 1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1"/>
                      </a:lnTo>
                      <a:lnTo>
                        <a:pt x="9" y="2"/>
                      </a:lnTo>
                      <a:lnTo>
                        <a:pt x="10" y="5"/>
                      </a:lnTo>
                      <a:lnTo>
                        <a:pt x="10" y="7"/>
                      </a:lnTo>
                      <a:lnTo>
                        <a:pt x="10" y="9"/>
                      </a:lnTo>
                      <a:lnTo>
                        <a:pt x="9" y="11"/>
                      </a:lnTo>
                      <a:lnTo>
                        <a:pt x="7" y="12"/>
                      </a:lnTo>
                      <a:lnTo>
                        <a:pt x="4" y="12"/>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5" name="Freeform 2083">
                  <a:extLst>
                    <a:ext uri="{FF2B5EF4-FFF2-40B4-BE49-F238E27FC236}">
                      <a16:creationId xmlns:a16="http://schemas.microsoft.com/office/drawing/2014/main" xmlns="" id="{B1B400AA-A092-4DD0-881E-EA35DAB5FC0A}"/>
                    </a:ext>
                  </a:extLst>
                </p:cNvPr>
                <p:cNvSpPr>
                  <a:spLocks/>
                </p:cNvSpPr>
                <p:nvPr/>
              </p:nvSpPr>
              <p:spPr bwMode="auto">
                <a:xfrm>
                  <a:off x="4814" y="3606"/>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3 h 12"/>
                    <a:gd name="T12" fmla="*/ 5 w 10"/>
                    <a:gd name="T13" fmla="*/ 5 h 12"/>
                    <a:gd name="T14" fmla="*/ 4 w 10"/>
                    <a:gd name="T15" fmla="*/ 5 h 12"/>
                    <a:gd name="T16" fmla="*/ 2 w 10"/>
                    <a:gd name="T17" fmla="*/ 6 h 12"/>
                    <a:gd name="T18" fmla="*/ 2 w 10"/>
                    <a:gd name="T19" fmla="*/ 5 h 12"/>
                    <a:gd name="T20" fmla="*/ 1 w 10"/>
                    <a:gd name="T21" fmla="*/ 5 h 12"/>
                    <a:gd name="T22" fmla="*/ 0 w 10"/>
                    <a:gd name="T23" fmla="*/ 3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7"/>
                      </a:lnTo>
                      <a:lnTo>
                        <a:pt x="9" y="9"/>
                      </a:lnTo>
                      <a:lnTo>
                        <a:pt x="7" y="10"/>
                      </a:lnTo>
                      <a:lnTo>
                        <a:pt x="4" y="12"/>
                      </a:lnTo>
                      <a:lnTo>
                        <a:pt x="3" y="10"/>
                      </a:lnTo>
                      <a:lnTo>
                        <a:pt x="1" y="9"/>
                      </a:lnTo>
                      <a:lnTo>
                        <a:pt x="0" y="7"/>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6" name="Freeform 2084">
                  <a:extLst>
                    <a:ext uri="{FF2B5EF4-FFF2-40B4-BE49-F238E27FC236}">
                      <a16:creationId xmlns:a16="http://schemas.microsoft.com/office/drawing/2014/main" xmlns="" id="{A525E90C-3CD7-4D30-9EAC-D975B1DBA498}"/>
                    </a:ext>
                  </a:extLst>
                </p:cNvPr>
                <p:cNvSpPr>
                  <a:spLocks/>
                </p:cNvSpPr>
                <p:nvPr/>
              </p:nvSpPr>
              <p:spPr bwMode="auto">
                <a:xfrm>
                  <a:off x="4814" y="3606"/>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3 h 12"/>
                    <a:gd name="T16" fmla="*/ 5 w 10"/>
                    <a:gd name="T17" fmla="*/ 5 h 12"/>
                    <a:gd name="T18" fmla="*/ 4 w 10"/>
                    <a:gd name="T19" fmla="*/ 5 h 12"/>
                    <a:gd name="T20" fmla="*/ 2 w 10"/>
                    <a:gd name="T21" fmla="*/ 6 h 12"/>
                    <a:gd name="T22" fmla="*/ 2 w 10"/>
                    <a:gd name="T23" fmla="*/ 6 h 12"/>
                    <a:gd name="T24" fmla="*/ 2 w 10"/>
                    <a:gd name="T25" fmla="*/ 5 h 12"/>
                    <a:gd name="T26" fmla="*/ 1 w 10"/>
                    <a:gd name="T27" fmla="*/ 5 h 12"/>
                    <a:gd name="T28" fmla="*/ 0 w 10"/>
                    <a:gd name="T29" fmla="*/ 3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7"/>
                      </a:lnTo>
                      <a:lnTo>
                        <a:pt x="9" y="9"/>
                      </a:lnTo>
                      <a:lnTo>
                        <a:pt x="7" y="10"/>
                      </a:lnTo>
                      <a:lnTo>
                        <a:pt x="4" y="12"/>
                      </a:lnTo>
                      <a:lnTo>
                        <a:pt x="3" y="10"/>
                      </a:lnTo>
                      <a:lnTo>
                        <a:pt x="1" y="9"/>
                      </a:lnTo>
                      <a:lnTo>
                        <a:pt x="0" y="7"/>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7" name="Freeform 2085">
                  <a:extLst>
                    <a:ext uri="{FF2B5EF4-FFF2-40B4-BE49-F238E27FC236}">
                      <a16:creationId xmlns:a16="http://schemas.microsoft.com/office/drawing/2014/main" xmlns="" id="{9E8E0D6A-F713-4778-A2D8-1E16B793A056}"/>
                    </a:ext>
                  </a:extLst>
                </p:cNvPr>
                <p:cNvSpPr>
                  <a:spLocks/>
                </p:cNvSpPr>
                <p:nvPr/>
              </p:nvSpPr>
              <p:spPr bwMode="auto">
                <a:xfrm>
                  <a:off x="4814" y="3616"/>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8" name="Freeform 2086">
                  <a:extLst>
                    <a:ext uri="{FF2B5EF4-FFF2-40B4-BE49-F238E27FC236}">
                      <a16:creationId xmlns:a16="http://schemas.microsoft.com/office/drawing/2014/main" xmlns="" id="{7E0FC169-4332-4C4E-985E-E7E5BF63B7E2}"/>
                    </a:ext>
                  </a:extLst>
                </p:cNvPr>
                <p:cNvSpPr>
                  <a:spLocks/>
                </p:cNvSpPr>
                <p:nvPr/>
              </p:nvSpPr>
              <p:spPr bwMode="auto">
                <a:xfrm>
                  <a:off x="4814" y="3616"/>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19" name="Freeform 2087">
                  <a:extLst>
                    <a:ext uri="{FF2B5EF4-FFF2-40B4-BE49-F238E27FC236}">
                      <a16:creationId xmlns:a16="http://schemas.microsoft.com/office/drawing/2014/main" xmlns="" id="{FCF72756-9797-4098-9A87-13587CA52DFE}"/>
                    </a:ext>
                  </a:extLst>
                </p:cNvPr>
                <p:cNvSpPr>
                  <a:spLocks/>
                </p:cNvSpPr>
                <p:nvPr/>
              </p:nvSpPr>
              <p:spPr bwMode="auto">
                <a:xfrm>
                  <a:off x="4814" y="3626"/>
                  <a:ext cx="6" cy="6"/>
                </a:xfrm>
                <a:custGeom>
                  <a:avLst/>
                  <a:gdLst>
                    <a:gd name="T0" fmla="*/ 4 w 10"/>
                    <a:gd name="T1" fmla="*/ 0 h 11"/>
                    <a:gd name="T2" fmla="*/ 4 w 10"/>
                    <a:gd name="T3" fmla="*/ 0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4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4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6" y="0"/>
                      </a:move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0" name="Freeform 2088">
                  <a:extLst>
                    <a:ext uri="{FF2B5EF4-FFF2-40B4-BE49-F238E27FC236}">
                      <a16:creationId xmlns:a16="http://schemas.microsoft.com/office/drawing/2014/main" xmlns="" id="{4BFDEA8A-CD32-47DF-A5E7-AB5F2B9C8023}"/>
                    </a:ext>
                  </a:extLst>
                </p:cNvPr>
                <p:cNvSpPr>
                  <a:spLocks/>
                </p:cNvSpPr>
                <p:nvPr/>
              </p:nvSpPr>
              <p:spPr bwMode="auto">
                <a:xfrm>
                  <a:off x="4814" y="3626"/>
                  <a:ext cx="6" cy="6"/>
                </a:xfrm>
                <a:custGeom>
                  <a:avLst/>
                  <a:gdLst>
                    <a:gd name="T0" fmla="*/ 4 w 10"/>
                    <a:gd name="T1" fmla="*/ 0 h 11"/>
                    <a:gd name="T2" fmla="*/ 4 w 10"/>
                    <a:gd name="T3" fmla="*/ 0 h 11"/>
                    <a:gd name="T4" fmla="*/ 4 w 10"/>
                    <a:gd name="T5" fmla="*/ 0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4 w 10"/>
                    <a:gd name="T21" fmla="*/ 6 h 11"/>
                    <a:gd name="T22" fmla="*/ 4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4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6" y="0"/>
                      </a:moveTo>
                      <a:lnTo>
                        <a:pt x="6" y="0"/>
                      </a:lnTo>
                      <a:lnTo>
                        <a:pt x="7" y="0"/>
                      </a:lnTo>
                      <a:lnTo>
                        <a:pt x="9" y="1"/>
                      </a:lnTo>
                      <a:lnTo>
                        <a:pt x="10" y="3"/>
                      </a:lnTo>
                      <a:lnTo>
                        <a:pt x="10" y="5"/>
                      </a:lnTo>
                      <a:lnTo>
                        <a:pt x="10" y="8"/>
                      </a:lnTo>
                      <a:lnTo>
                        <a:pt x="9" y="9"/>
                      </a:lnTo>
                      <a:lnTo>
                        <a:pt x="7" y="11"/>
                      </a:lnTo>
                      <a:lnTo>
                        <a:pt x="6" y="11"/>
                      </a:lnTo>
                      <a:lnTo>
                        <a:pt x="3" y="11"/>
                      </a:lnTo>
                      <a:lnTo>
                        <a:pt x="1" y="9"/>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1" name="Freeform 2089">
                  <a:extLst>
                    <a:ext uri="{FF2B5EF4-FFF2-40B4-BE49-F238E27FC236}">
                      <a16:creationId xmlns:a16="http://schemas.microsoft.com/office/drawing/2014/main" xmlns="" id="{D107BE43-92A9-4A01-AAED-7DC6EFB07A00}"/>
                    </a:ext>
                  </a:extLst>
                </p:cNvPr>
                <p:cNvSpPr>
                  <a:spLocks/>
                </p:cNvSpPr>
                <p:nvPr/>
              </p:nvSpPr>
              <p:spPr bwMode="auto">
                <a:xfrm>
                  <a:off x="4814" y="3635"/>
                  <a:ext cx="6" cy="7"/>
                </a:xfrm>
                <a:custGeom>
                  <a:avLst/>
                  <a:gdLst>
                    <a:gd name="T0" fmla="*/ 4 w 10"/>
                    <a:gd name="T1" fmla="*/ 0 h 13"/>
                    <a:gd name="T2" fmla="*/ 4 w 10"/>
                    <a:gd name="T3" fmla="*/ 1 h 13"/>
                    <a:gd name="T4" fmla="*/ 5 w 10"/>
                    <a:gd name="T5" fmla="*/ 1 h 13"/>
                    <a:gd name="T6" fmla="*/ 6 w 10"/>
                    <a:gd name="T7" fmla="*/ 2 h 13"/>
                    <a:gd name="T8" fmla="*/ 6 w 10"/>
                    <a:gd name="T9" fmla="*/ 3 h 13"/>
                    <a:gd name="T10" fmla="*/ 6 w 10"/>
                    <a:gd name="T11" fmla="*/ 5 h 13"/>
                    <a:gd name="T12" fmla="*/ 5 w 10"/>
                    <a:gd name="T13" fmla="*/ 6 h 13"/>
                    <a:gd name="T14" fmla="*/ 4 w 10"/>
                    <a:gd name="T15" fmla="*/ 6 h 13"/>
                    <a:gd name="T16" fmla="*/ 4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4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2" name="Freeform 2090">
                  <a:extLst>
                    <a:ext uri="{FF2B5EF4-FFF2-40B4-BE49-F238E27FC236}">
                      <a16:creationId xmlns:a16="http://schemas.microsoft.com/office/drawing/2014/main" xmlns="" id="{EFCC498E-9C65-473F-9778-E48B34CA7252}"/>
                    </a:ext>
                  </a:extLst>
                </p:cNvPr>
                <p:cNvSpPr>
                  <a:spLocks/>
                </p:cNvSpPr>
                <p:nvPr/>
              </p:nvSpPr>
              <p:spPr bwMode="auto">
                <a:xfrm>
                  <a:off x="4814" y="3635"/>
                  <a:ext cx="6" cy="7"/>
                </a:xfrm>
                <a:custGeom>
                  <a:avLst/>
                  <a:gdLst>
                    <a:gd name="T0" fmla="*/ 4 w 10"/>
                    <a:gd name="T1" fmla="*/ 0 h 13"/>
                    <a:gd name="T2" fmla="*/ 4 w 10"/>
                    <a:gd name="T3" fmla="*/ 0 h 13"/>
                    <a:gd name="T4" fmla="*/ 4 w 10"/>
                    <a:gd name="T5" fmla="*/ 1 h 13"/>
                    <a:gd name="T6" fmla="*/ 5 w 10"/>
                    <a:gd name="T7" fmla="*/ 1 h 13"/>
                    <a:gd name="T8" fmla="*/ 6 w 10"/>
                    <a:gd name="T9" fmla="*/ 2 h 13"/>
                    <a:gd name="T10" fmla="*/ 6 w 10"/>
                    <a:gd name="T11" fmla="*/ 3 h 13"/>
                    <a:gd name="T12" fmla="*/ 6 w 10"/>
                    <a:gd name="T13" fmla="*/ 3 h 13"/>
                    <a:gd name="T14" fmla="*/ 6 w 10"/>
                    <a:gd name="T15" fmla="*/ 5 h 13"/>
                    <a:gd name="T16" fmla="*/ 5 w 10"/>
                    <a:gd name="T17" fmla="*/ 6 h 13"/>
                    <a:gd name="T18" fmla="*/ 4 w 10"/>
                    <a:gd name="T19" fmla="*/ 6 h 13"/>
                    <a:gd name="T20" fmla="*/ 4 w 10"/>
                    <a:gd name="T21" fmla="*/ 7 h 13"/>
                    <a:gd name="T22" fmla="*/ 4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4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3" name="Freeform 2091">
                  <a:extLst>
                    <a:ext uri="{FF2B5EF4-FFF2-40B4-BE49-F238E27FC236}">
                      <a16:creationId xmlns:a16="http://schemas.microsoft.com/office/drawing/2014/main" xmlns="" id="{08FB6F10-64AC-48A9-B840-F762783BFEB9}"/>
                    </a:ext>
                  </a:extLst>
                </p:cNvPr>
                <p:cNvSpPr>
                  <a:spLocks/>
                </p:cNvSpPr>
                <p:nvPr/>
              </p:nvSpPr>
              <p:spPr bwMode="auto">
                <a:xfrm>
                  <a:off x="4814" y="364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4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4" name="Freeform 2092">
                  <a:extLst>
                    <a:ext uri="{FF2B5EF4-FFF2-40B4-BE49-F238E27FC236}">
                      <a16:creationId xmlns:a16="http://schemas.microsoft.com/office/drawing/2014/main" xmlns="" id="{5A43FA3C-9D5F-4FBC-9F8D-4DE3D15A90C7}"/>
                    </a:ext>
                  </a:extLst>
                </p:cNvPr>
                <p:cNvSpPr>
                  <a:spLocks/>
                </p:cNvSpPr>
                <p:nvPr/>
              </p:nvSpPr>
              <p:spPr bwMode="auto">
                <a:xfrm>
                  <a:off x="4814" y="364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4 w 10"/>
                    <a:gd name="T21" fmla="*/ 6 h 12"/>
                    <a:gd name="T22" fmla="*/ 4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4"/>
                      </a:lnTo>
                      <a:lnTo>
                        <a:pt x="10" y="7"/>
                      </a:lnTo>
                      <a:lnTo>
                        <a:pt x="10" y="9"/>
                      </a:lnTo>
                      <a:lnTo>
                        <a:pt x="9" y="11"/>
                      </a:lnTo>
                      <a:lnTo>
                        <a:pt x="7" y="12"/>
                      </a:lnTo>
                      <a:lnTo>
                        <a:pt x="6" y="12"/>
                      </a:lnTo>
                      <a:lnTo>
                        <a:pt x="3" y="12"/>
                      </a:lnTo>
                      <a:lnTo>
                        <a:pt x="1" y="11"/>
                      </a:lnTo>
                      <a:lnTo>
                        <a:pt x="0" y="9"/>
                      </a:lnTo>
                      <a:lnTo>
                        <a:pt x="0" y="7"/>
                      </a:lnTo>
                      <a:lnTo>
                        <a:pt x="0" y="4"/>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5" name="Freeform 2093">
                  <a:extLst>
                    <a:ext uri="{FF2B5EF4-FFF2-40B4-BE49-F238E27FC236}">
                      <a16:creationId xmlns:a16="http://schemas.microsoft.com/office/drawing/2014/main" xmlns="" id="{5161CD79-8E4F-4982-AB2E-0CB17FF4BC0F}"/>
                    </a:ext>
                  </a:extLst>
                </p:cNvPr>
                <p:cNvSpPr>
                  <a:spLocks/>
                </p:cNvSpPr>
                <p:nvPr/>
              </p:nvSpPr>
              <p:spPr bwMode="auto">
                <a:xfrm>
                  <a:off x="4814" y="3656"/>
                  <a:ext cx="6" cy="6"/>
                </a:xfrm>
                <a:custGeom>
                  <a:avLst/>
                  <a:gdLst>
                    <a:gd name="T0" fmla="*/ 4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4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4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6" name="Freeform 2094">
                  <a:extLst>
                    <a:ext uri="{FF2B5EF4-FFF2-40B4-BE49-F238E27FC236}">
                      <a16:creationId xmlns:a16="http://schemas.microsoft.com/office/drawing/2014/main" xmlns="" id="{48223180-1A76-4B60-AE68-B6D9403A657E}"/>
                    </a:ext>
                  </a:extLst>
                </p:cNvPr>
                <p:cNvSpPr>
                  <a:spLocks/>
                </p:cNvSpPr>
                <p:nvPr/>
              </p:nvSpPr>
              <p:spPr bwMode="auto">
                <a:xfrm>
                  <a:off x="4814" y="3656"/>
                  <a:ext cx="6" cy="6"/>
                </a:xfrm>
                <a:custGeom>
                  <a:avLst/>
                  <a:gdLst>
                    <a:gd name="T0" fmla="*/ 4 w 10"/>
                    <a:gd name="T1" fmla="*/ 0 h 12"/>
                    <a:gd name="T2" fmla="*/ 4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4 w 10"/>
                    <a:gd name="T21" fmla="*/ 6 h 12"/>
                    <a:gd name="T22" fmla="*/ 4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4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7" name="Rectangle 2095">
                  <a:extLst>
                    <a:ext uri="{FF2B5EF4-FFF2-40B4-BE49-F238E27FC236}">
                      <a16:creationId xmlns:a16="http://schemas.microsoft.com/office/drawing/2014/main" xmlns="" id="{9BA77377-D139-49D5-B3B1-EA767A2C3412}"/>
                    </a:ext>
                  </a:extLst>
                </p:cNvPr>
                <p:cNvSpPr>
                  <a:spLocks noChangeArrowheads="1"/>
                </p:cNvSpPr>
                <p:nvPr/>
              </p:nvSpPr>
              <p:spPr bwMode="auto">
                <a:xfrm>
                  <a:off x="4838" y="3422"/>
                  <a:ext cx="23"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8" name="Rectangle 2096">
                  <a:extLst>
                    <a:ext uri="{FF2B5EF4-FFF2-40B4-BE49-F238E27FC236}">
                      <a16:creationId xmlns:a16="http://schemas.microsoft.com/office/drawing/2014/main" xmlns="" id="{73DC29B2-F46A-4335-B09C-020CD9B897D4}"/>
                    </a:ext>
                  </a:extLst>
                </p:cNvPr>
                <p:cNvSpPr>
                  <a:spLocks noChangeArrowheads="1"/>
                </p:cNvSpPr>
                <p:nvPr/>
              </p:nvSpPr>
              <p:spPr bwMode="auto">
                <a:xfrm>
                  <a:off x="4838" y="3422"/>
                  <a:ext cx="23"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29" name="Freeform 2097">
                  <a:extLst>
                    <a:ext uri="{FF2B5EF4-FFF2-40B4-BE49-F238E27FC236}">
                      <a16:creationId xmlns:a16="http://schemas.microsoft.com/office/drawing/2014/main" xmlns="" id="{512D5737-7E5B-49B9-B29B-EB22B0378E88}"/>
                    </a:ext>
                  </a:extLst>
                </p:cNvPr>
                <p:cNvSpPr>
                  <a:spLocks/>
                </p:cNvSpPr>
                <p:nvPr/>
              </p:nvSpPr>
              <p:spPr bwMode="auto">
                <a:xfrm>
                  <a:off x="4844" y="3426"/>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6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6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0" name="Freeform 2098">
                  <a:extLst>
                    <a:ext uri="{FF2B5EF4-FFF2-40B4-BE49-F238E27FC236}">
                      <a16:creationId xmlns:a16="http://schemas.microsoft.com/office/drawing/2014/main" xmlns="" id="{6557E4B2-1C08-4859-9A34-8041C7F9AB01}"/>
                    </a:ext>
                  </a:extLst>
                </p:cNvPr>
                <p:cNvSpPr>
                  <a:spLocks/>
                </p:cNvSpPr>
                <p:nvPr/>
              </p:nvSpPr>
              <p:spPr bwMode="auto">
                <a:xfrm>
                  <a:off x="4844" y="3426"/>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6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6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8"/>
                      </a:lnTo>
                      <a:lnTo>
                        <a:pt x="20" y="11"/>
                      </a:lnTo>
                      <a:lnTo>
                        <a:pt x="17"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1" name="Freeform 2099">
                  <a:extLst>
                    <a:ext uri="{FF2B5EF4-FFF2-40B4-BE49-F238E27FC236}">
                      <a16:creationId xmlns:a16="http://schemas.microsoft.com/office/drawing/2014/main" xmlns="" id="{2EE141C2-B3B5-46C1-AAD3-8D56F332C89D}"/>
                    </a:ext>
                  </a:extLst>
                </p:cNvPr>
                <p:cNvSpPr>
                  <a:spLocks/>
                </p:cNvSpPr>
                <p:nvPr/>
              </p:nvSpPr>
              <p:spPr bwMode="auto">
                <a:xfrm>
                  <a:off x="4844" y="3439"/>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6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6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2" name="Freeform 2100">
                  <a:extLst>
                    <a:ext uri="{FF2B5EF4-FFF2-40B4-BE49-F238E27FC236}">
                      <a16:creationId xmlns:a16="http://schemas.microsoft.com/office/drawing/2014/main" xmlns="" id="{A7925123-44DF-4848-9510-E0C087E15E19}"/>
                    </a:ext>
                  </a:extLst>
                </p:cNvPr>
                <p:cNvSpPr>
                  <a:spLocks/>
                </p:cNvSpPr>
                <p:nvPr/>
              </p:nvSpPr>
              <p:spPr bwMode="auto">
                <a:xfrm>
                  <a:off x="4844" y="3439"/>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6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6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1"/>
                      </a:lnTo>
                      <a:lnTo>
                        <a:pt x="17" y="12"/>
                      </a:lnTo>
                      <a:lnTo>
                        <a:pt x="15" y="14"/>
                      </a:lnTo>
                      <a:lnTo>
                        <a:pt x="10" y="14"/>
                      </a:lnTo>
                      <a:lnTo>
                        <a:pt x="6" y="14"/>
                      </a:lnTo>
                      <a:lnTo>
                        <a:pt x="3" y="12"/>
                      </a:lnTo>
                      <a:lnTo>
                        <a:pt x="1" y="11"/>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3" name="Freeform 2101">
                  <a:extLst>
                    <a:ext uri="{FF2B5EF4-FFF2-40B4-BE49-F238E27FC236}">
                      <a16:creationId xmlns:a16="http://schemas.microsoft.com/office/drawing/2014/main" xmlns="" id="{7C38676D-34AE-4833-A9A4-447313EDF670}"/>
                    </a:ext>
                  </a:extLst>
                </p:cNvPr>
                <p:cNvSpPr>
                  <a:spLocks/>
                </p:cNvSpPr>
                <p:nvPr/>
              </p:nvSpPr>
              <p:spPr bwMode="auto">
                <a:xfrm>
                  <a:off x="4844" y="345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4" name="Freeform 2102">
                  <a:extLst>
                    <a:ext uri="{FF2B5EF4-FFF2-40B4-BE49-F238E27FC236}">
                      <a16:creationId xmlns:a16="http://schemas.microsoft.com/office/drawing/2014/main" xmlns="" id="{746FBE0E-E3EA-4510-8397-8DE55904397C}"/>
                    </a:ext>
                  </a:extLst>
                </p:cNvPr>
                <p:cNvSpPr>
                  <a:spLocks/>
                </p:cNvSpPr>
                <p:nvPr/>
              </p:nvSpPr>
              <p:spPr bwMode="auto">
                <a:xfrm>
                  <a:off x="4844" y="345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10"/>
                      </a:lnTo>
                      <a:lnTo>
                        <a:pt x="17" y="12"/>
                      </a:lnTo>
                      <a:lnTo>
                        <a:pt x="15" y="13"/>
                      </a:lnTo>
                      <a:lnTo>
                        <a:pt x="10" y="14"/>
                      </a:lnTo>
                      <a:lnTo>
                        <a:pt x="6" y="13"/>
                      </a:lnTo>
                      <a:lnTo>
                        <a:pt x="3" y="12"/>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5" name="Freeform 2103">
                  <a:extLst>
                    <a:ext uri="{FF2B5EF4-FFF2-40B4-BE49-F238E27FC236}">
                      <a16:creationId xmlns:a16="http://schemas.microsoft.com/office/drawing/2014/main" xmlns="" id="{D9EEEC8D-2A1F-4DF5-A724-73816714868E}"/>
                    </a:ext>
                  </a:extLst>
                </p:cNvPr>
                <p:cNvSpPr>
                  <a:spLocks/>
                </p:cNvSpPr>
                <p:nvPr/>
              </p:nvSpPr>
              <p:spPr bwMode="auto">
                <a:xfrm>
                  <a:off x="4844" y="3466"/>
                  <a:ext cx="11" cy="7"/>
                </a:xfrm>
                <a:custGeom>
                  <a:avLst/>
                  <a:gdLst>
                    <a:gd name="T0" fmla="*/ 5 w 21"/>
                    <a:gd name="T1" fmla="*/ 0 h 14"/>
                    <a:gd name="T2" fmla="*/ 8 w 21"/>
                    <a:gd name="T3" fmla="*/ 1 h 14"/>
                    <a:gd name="T4" fmla="*/ 9 w 21"/>
                    <a:gd name="T5" fmla="*/ 1 h 14"/>
                    <a:gd name="T6" fmla="*/ 10 w 21"/>
                    <a:gd name="T7" fmla="*/ 2 h 14"/>
                    <a:gd name="T8" fmla="*/ 11 w 21"/>
                    <a:gd name="T9" fmla="*/ 3 h 14"/>
                    <a:gd name="T10" fmla="*/ 10 w 21"/>
                    <a:gd name="T11" fmla="*/ 5 h 14"/>
                    <a:gd name="T12" fmla="*/ 9 w 21"/>
                    <a:gd name="T13" fmla="*/ 6 h 14"/>
                    <a:gd name="T14" fmla="*/ 8 w 21"/>
                    <a:gd name="T15" fmla="*/ 7 h 14"/>
                    <a:gd name="T16" fmla="*/ 5 w 21"/>
                    <a:gd name="T17" fmla="*/ 7 h 14"/>
                    <a:gd name="T18" fmla="*/ 3 w 21"/>
                    <a:gd name="T19" fmla="*/ 7 h 14"/>
                    <a:gd name="T20" fmla="*/ 2 w 21"/>
                    <a:gd name="T21" fmla="*/ 6 h 14"/>
                    <a:gd name="T22" fmla="*/ 1 w 21"/>
                    <a:gd name="T23" fmla="*/ 5 h 14"/>
                    <a:gd name="T24" fmla="*/ 0 w 21"/>
                    <a:gd name="T25" fmla="*/ 3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6" name="Freeform 2104">
                  <a:extLst>
                    <a:ext uri="{FF2B5EF4-FFF2-40B4-BE49-F238E27FC236}">
                      <a16:creationId xmlns:a16="http://schemas.microsoft.com/office/drawing/2014/main" xmlns="" id="{E35948C4-B566-4513-910C-A298020F7AEE}"/>
                    </a:ext>
                  </a:extLst>
                </p:cNvPr>
                <p:cNvSpPr>
                  <a:spLocks/>
                </p:cNvSpPr>
                <p:nvPr/>
              </p:nvSpPr>
              <p:spPr bwMode="auto">
                <a:xfrm>
                  <a:off x="4844" y="3466"/>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3 h 14"/>
                    <a:gd name="T12" fmla="*/ 11 w 21"/>
                    <a:gd name="T13" fmla="*/ 3 h 14"/>
                    <a:gd name="T14" fmla="*/ 10 w 21"/>
                    <a:gd name="T15" fmla="*/ 5 h 14"/>
                    <a:gd name="T16" fmla="*/ 9 w 21"/>
                    <a:gd name="T17" fmla="*/ 6 h 14"/>
                    <a:gd name="T18" fmla="*/ 8 w 21"/>
                    <a:gd name="T19" fmla="*/ 7 h 14"/>
                    <a:gd name="T20" fmla="*/ 5 w 21"/>
                    <a:gd name="T21" fmla="*/ 7 h 14"/>
                    <a:gd name="T22" fmla="*/ 5 w 21"/>
                    <a:gd name="T23" fmla="*/ 7 h 14"/>
                    <a:gd name="T24" fmla="*/ 3 w 21"/>
                    <a:gd name="T25" fmla="*/ 7 h 14"/>
                    <a:gd name="T26" fmla="*/ 2 w 21"/>
                    <a:gd name="T27" fmla="*/ 6 h 14"/>
                    <a:gd name="T28" fmla="*/ 1 w 21"/>
                    <a:gd name="T29" fmla="*/ 5 h 14"/>
                    <a:gd name="T30" fmla="*/ 0 w 21"/>
                    <a:gd name="T31" fmla="*/ 3 h 14"/>
                    <a:gd name="T32" fmla="*/ 0 w 21"/>
                    <a:gd name="T33" fmla="*/ 3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6"/>
                      </a:lnTo>
                      <a:lnTo>
                        <a:pt x="20" y="9"/>
                      </a:lnTo>
                      <a:lnTo>
                        <a:pt x="17"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7" name="Freeform 2105">
                  <a:extLst>
                    <a:ext uri="{FF2B5EF4-FFF2-40B4-BE49-F238E27FC236}">
                      <a16:creationId xmlns:a16="http://schemas.microsoft.com/office/drawing/2014/main" xmlns="" id="{C75657B8-C9BA-478E-9C47-84D2FFEEDBCD}"/>
                    </a:ext>
                  </a:extLst>
                </p:cNvPr>
                <p:cNvSpPr>
                  <a:spLocks/>
                </p:cNvSpPr>
                <p:nvPr/>
              </p:nvSpPr>
              <p:spPr bwMode="auto">
                <a:xfrm>
                  <a:off x="4844" y="3479"/>
                  <a:ext cx="11" cy="8"/>
                </a:xfrm>
                <a:custGeom>
                  <a:avLst/>
                  <a:gdLst>
                    <a:gd name="T0" fmla="*/ 5 w 21"/>
                    <a:gd name="T1" fmla="*/ 0 h 15"/>
                    <a:gd name="T2" fmla="*/ 8 w 21"/>
                    <a:gd name="T3" fmla="*/ 1 h 15"/>
                    <a:gd name="T4" fmla="*/ 9 w 21"/>
                    <a:gd name="T5" fmla="*/ 1 h 15"/>
                    <a:gd name="T6" fmla="*/ 10 w 21"/>
                    <a:gd name="T7" fmla="*/ 2 h 15"/>
                    <a:gd name="T8" fmla="*/ 11 w 21"/>
                    <a:gd name="T9" fmla="*/ 4 h 15"/>
                    <a:gd name="T10" fmla="*/ 10 w 21"/>
                    <a:gd name="T11" fmla="*/ 5 h 15"/>
                    <a:gd name="T12" fmla="*/ 9 w 21"/>
                    <a:gd name="T13" fmla="*/ 7 h 15"/>
                    <a:gd name="T14" fmla="*/ 8 w 21"/>
                    <a:gd name="T15" fmla="*/ 7 h 15"/>
                    <a:gd name="T16" fmla="*/ 5 w 21"/>
                    <a:gd name="T17" fmla="*/ 8 h 15"/>
                    <a:gd name="T18" fmla="*/ 3 w 21"/>
                    <a:gd name="T19" fmla="*/ 7 h 15"/>
                    <a:gd name="T20" fmla="*/ 2 w 21"/>
                    <a:gd name="T21" fmla="*/ 7 h 15"/>
                    <a:gd name="T22" fmla="*/ 1 w 21"/>
                    <a:gd name="T23" fmla="*/ 5 h 15"/>
                    <a:gd name="T24" fmla="*/ 0 w 21"/>
                    <a:gd name="T25" fmla="*/ 4 h 15"/>
                    <a:gd name="T26" fmla="*/ 1 w 21"/>
                    <a:gd name="T27" fmla="*/ 2 h 15"/>
                    <a:gd name="T28" fmla="*/ 2 w 21"/>
                    <a:gd name="T29" fmla="*/ 1 h 15"/>
                    <a:gd name="T30" fmla="*/ 3 w 21"/>
                    <a:gd name="T31" fmla="*/ 1 h 15"/>
                    <a:gd name="T32" fmla="*/ 5 w 21"/>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5"/>
                    <a:gd name="T53" fmla="*/ 21 w 2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5">
                      <a:moveTo>
                        <a:pt x="10" y="0"/>
                      </a:move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8" name="Freeform 2106">
                  <a:extLst>
                    <a:ext uri="{FF2B5EF4-FFF2-40B4-BE49-F238E27FC236}">
                      <a16:creationId xmlns:a16="http://schemas.microsoft.com/office/drawing/2014/main" xmlns="" id="{29C46EDE-DEFC-4826-9333-F69BBE4C8E48}"/>
                    </a:ext>
                  </a:extLst>
                </p:cNvPr>
                <p:cNvSpPr>
                  <a:spLocks/>
                </p:cNvSpPr>
                <p:nvPr/>
              </p:nvSpPr>
              <p:spPr bwMode="auto">
                <a:xfrm>
                  <a:off x="4844" y="3479"/>
                  <a:ext cx="11" cy="8"/>
                </a:xfrm>
                <a:custGeom>
                  <a:avLst/>
                  <a:gdLst>
                    <a:gd name="T0" fmla="*/ 5 w 21"/>
                    <a:gd name="T1" fmla="*/ 0 h 15"/>
                    <a:gd name="T2" fmla="*/ 5 w 21"/>
                    <a:gd name="T3" fmla="*/ 0 h 15"/>
                    <a:gd name="T4" fmla="*/ 8 w 21"/>
                    <a:gd name="T5" fmla="*/ 1 h 15"/>
                    <a:gd name="T6" fmla="*/ 9 w 21"/>
                    <a:gd name="T7" fmla="*/ 1 h 15"/>
                    <a:gd name="T8" fmla="*/ 10 w 21"/>
                    <a:gd name="T9" fmla="*/ 2 h 15"/>
                    <a:gd name="T10" fmla="*/ 11 w 21"/>
                    <a:gd name="T11" fmla="*/ 4 h 15"/>
                    <a:gd name="T12" fmla="*/ 11 w 21"/>
                    <a:gd name="T13" fmla="*/ 4 h 15"/>
                    <a:gd name="T14" fmla="*/ 10 w 21"/>
                    <a:gd name="T15" fmla="*/ 5 h 15"/>
                    <a:gd name="T16" fmla="*/ 9 w 21"/>
                    <a:gd name="T17" fmla="*/ 7 h 15"/>
                    <a:gd name="T18" fmla="*/ 8 w 21"/>
                    <a:gd name="T19" fmla="*/ 7 h 15"/>
                    <a:gd name="T20" fmla="*/ 5 w 21"/>
                    <a:gd name="T21" fmla="*/ 8 h 15"/>
                    <a:gd name="T22" fmla="*/ 5 w 21"/>
                    <a:gd name="T23" fmla="*/ 8 h 15"/>
                    <a:gd name="T24" fmla="*/ 3 w 21"/>
                    <a:gd name="T25" fmla="*/ 7 h 15"/>
                    <a:gd name="T26" fmla="*/ 2 w 21"/>
                    <a:gd name="T27" fmla="*/ 7 h 15"/>
                    <a:gd name="T28" fmla="*/ 1 w 21"/>
                    <a:gd name="T29" fmla="*/ 5 h 15"/>
                    <a:gd name="T30" fmla="*/ 0 w 21"/>
                    <a:gd name="T31" fmla="*/ 4 h 15"/>
                    <a:gd name="T32" fmla="*/ 0 w 21"/>
                    <a:gd name="T33" fmla="*/ 4 h 15"/>
                    <a:gd name="T34" fmla="*/ 1 w 21"/>
                    <a:gd name="T35" fmla="*/ 2 h 15"/>
                    <a:gd name="T36" fmla="*/ 2 w 21"/>
                    <a:gd name="T37" fmla="*/ 1 h 15"/>
                    <a:gd name="T38" fmla="*/ 3 w 21"/>
                    <a:gd name="T39" fmla="*/ 1 h 15"/>
                    <a:gd name="T40" fmla="*/ 5 w 21"/>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5"/>
                    <a:gd name="T65" fmla="*/ 21 w 21"/>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5">
                      <a:moveTo>
                        <a:pt x="10" y="0"/>
                      </a:moveTo>
                      <a:lnTo>
                        <a:pt x="10" y="0"/>
                      </a:lnTo>
                      <a:lnTo>
                        <a:pt x="15" y="1"/>
                      </a:lnTo>
                      <a:lnTo>
                        <a:pt x="17" y="2"/>
                      </a:lnTo>
                      <a:lnTo>
                        <a:pt x="20" y="4"/>
                      </a:lnTo>
                      <a:lnTo>
                        <a:pt x="21" y="7"/>
                      </a:lnTo>
                      <a:lnTo>
                        <a:pt x="20" y="10"/>
                      </a:lnTo>
                      <a:lnTo>
                        <a:pt x="17" y="13"/>
                      </a:lnTo>
                      <a:lnTo>
                        <a:pt x="15" y="14"/>
                      </a:lnTo>
                      <a:lnTo>
                        <a:pt x="10" y="15"/>
                      </a:lnTo>
                      <a:lnTo>
                        <a:pt x="6" y="14"/>
                      </a:lnTo>
                      <a:lnTo>
                        <a:pt x="3" y="13"/>
                      </a:lnTo>
                      <a:lnTo>
                        <a:pt x="1" y="10"/>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39" name="Freeform 2107">
                  <a:extLst>
                    <a:ext uri="{FF2B5EF4-FFF2-40B4-BE49-F238E27FC236}">
                      <a16:creationId xmlns:a16="http://schemas.microsoft.com/office/drawing/2014/main" xmlns="" id="{71666202-5574-4C0A-BA70-6A8D4BCEF847}"/>
                    </a:ext>
                  </a:extLst>
                </p:cNvPr>
                <p:cNvSpPr>
                  <a:spLocks/>
                </p:cNvSpPr>
                <p:nvPr/>
              </p:nvSpPr>
              <p:spPr bwMode="auto">
                <a:xfrm>
                  <a:off x="4844" y="3493"/>
                  <a:ext cx="11" cy="7"/>
                </a:xfrm>
                <a:custGeom>
                  <a:avLst/>
                  <a:gdLst>
                    <a:gd name="T0" fmla="*/ 5 w 21"/>
                    <a:gd name="T1" fmla="*/ 0 h 14"/>
                    <a:gd name="T2" fmla="*/ 8 w 21"/>
                    <a:gd name="T3" fmla="*/ 1 h 14"/>
                    <a:gd name="T4" fmla="*/ 9 w 21"/>
                    <a:gd name="T5" fmla="*/ 1 h 14"/>
                    <a:gd name="T6" fmla="*/ 10 w 21"/>
                    <a:gd name="T7" fmla="*/ 2 h 14"/>
                    <a:gd name="T8" fmla="*/ 11 w 21"/>
                    <a:gd name="T9" fmla="*/ 4 h 14"/>
                    <a:gd name="T10" fmla="*/ 10 w 21"/>
                    <a:gd name="T11" fmla="*/ 5 h 14"/>
                    <a:gd name="T12" fmla="*/ 9 w 21"/>
                    <a:gd name="T13" fmla="*/ 6 h 14"/>
                    <a:gd name="T14" fmla="*/ 8 w 21"/>
                    <a:gd name="T15" fmla="*/ 6 h 14"/>
                    <a:gd name="T16" fmla="*/ 5 w 21"/>
                    <a:gd name="T17" fmla="*/ 7 h 14"/>
                    <a:gd name="T18" fmla="*/ 3 w 21"/>
                    <a:gd name="T19" fmla="*/ 6 h 14"/>
                    <a:gd name="T20" fmla="*/ 2 w 21"/>
                    <a:gd name="T21" fmla="*/ 6 h 14"/>
                    <a:gd name="T22" fmla="*/ 1 w 21"/>
                    <a:gd name="T23" fmla="*/ 5 h 14"/>
                    <a:gd name="T24" fmla="*/ 0 w 21"/>
                    <a:gd name="T25" fmla="*/ 4 h 14"/>
                    <a:gd name="T26" fmla="*/ 1 w 21"/>
                    <a:gd name="T27" fmla="*/ 2 h 14"/>
                    <a:gd name="T28" fmla="*/ 2 w 21"/>
                    <a:gd name="T29" fmla="*/ 1 h 14"/>
                    <a:gd name="T30" fmla="*/ 3 w 21"/>
                    <a:gd name="T31" fmla="*/ 1 h 14"/>
                    <a:gd name="T32" fmla="*/ 5 w 21"/>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4"/>
                    <a:gd name="T53" fmla="*/ 21 w 21"/>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4">
                      <a:moveTo>
                        <a:pt x="10" y="0"/>
                      </a:move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0" name="Freeform 2108">
                  <a:extLst>
                    <a:ext uri="{FF2B5EF4-FFF2-40B4-BE49-F238E27FC236}">
                      <a16:creationId xmlns:a16="http://schemas.microsoft.com/office/drawing/2014/main" xmlns="" id="{4792F558-86F3-403C-AD55-578A1A6D517B}"/>
                    </a:ext>
                  </a:extLst>
                </p:cNvPr>
                <p:cNvSpPr>
                  <a:spLocks/>
                </p:cNvSpPr>
                <p:nvPr/>
              </p:nvSpPr>
              <p:spPr bwMode="auto">
                <a:xfrm>
                  <a:off x="4844" y="3493"/>
                  <a:ext cx="11" cy="7"/>
                </a:xfrm>
                <a:custGeom>
                  <a:avLst/>
                  <a:gdLst>
                    <a:gd name="T0" fmla="*/ 5 w 21"/>
                    <a:gd name="T1" fmla="*/ 0 h 14"/>
                    <a:gd name="T2" fmla="*/ 5 w 21"/>
                    <a:gd name="T3" fmla="*/ 0 h 14"/>
                    <a:gd name="T4" fmla="*/ 8 w 21"/>
                    <a:gd name="T5" fmla="*/ 1 h 14"/>
                    <a:gd name="T6" fmla="*/ 9 w 21"/>
                    <a:gd name="T7" fmla="*/ 1 h 14"/>
                    <a:gd name="T8" fmla="*/ 10 w 21"/>
                    <a:gd name="T9" fmla="*/ 2 h 14"/>
                    <a:gd name="T10" fmla="*/ 11 w 21"/>
                    <a:gd name="T11" fmla="*/ 4 h 14"/>
                    <a:gd name="T12" fmla="*/ 11 w 21"/>
                    <a:gd name="T13" fmla="*/ 4 h 14"/>
                    <a:gd name="T14" fmla="*/ 10 w 21"/>
                    <a:gd name="T15" fmla="*/ 5 h 14"/>
                    <a:gd name="T16" fmla="*/ 9 w 21"/>
                    <a:gd name="T17" fmla="*/ 6 h 14"/>
                    <a:gd name="T18" fmla="*/ 8 w 21"/>
                    <a:gd name="T19" fmla="*/ 6 h 14"/>
                    <a:gd name="T20" fmla="*/ 5 w 21"/>
                    <a:gd name="T21" fmla="*/ 7 h 14"/>
                    <a:gd name="T22" fmla="*/ 5 w 21"/>
                    <a:gd name="T23" fmla="*/ 7 h 14"/>
                    <a:gd name="T24" fmla="*/ 3 w 21"/>
                    <a:gd name="T25" fmla="*/ 6 h 14"/>
                    <a:gd name="T26" fmla="*/ 2 w 21"/>
                    <a:gd name="T27" fmla="*/ 6 h 14"/>
                    <a:gd name="T28" fmla="*/ 1 w 21"/>
                    <a:gd name="T29" fmla="*/ 5 h 14"/>
                    <a:gd name="T30" fmla="*/ 0 w 21"/>
                    <a:gd name="T31" fmla="*/ 4 h 14"/>
                    <a:gd name="T32" fmla="*/ 0 w 21"/>
                    <a:gd name="T33" fmla="*/ 4 h 14"/>
                    <a:gd name="T34" fmla="*/ 1 w 21"/>
                    <a:gd name="T35" fmla="*/ 2 h 14"/>
                    <a:gd name="T36" fmla="*/ 2 w 21"/>
                    <a:gd name="T37" fmla="*/ 1 h 14"/>
                    <a:gd name="T38" fmla="*/ 3 w 21"/>
                    <a:gd name="T39" fmla="*/ 1 h 14"/>
                    <a:gd name="T40" fmla="*/ 5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4"/>
                    <a:gd name="T65" fmla="*/ 21 w 21"/>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4">
                      <a:moveTo>
                        <a:pt x="10" y="0"/>
                      </a:moveTo>
                      <a:lnTo>
                        <a:pt x="10" y="0"/>
                      </a:lnTo>
                      <a:lnTo>
                        <a:pt x="15" y="1"/>
                      </a:lnTo>
                      <a:lnTo>
                        <a:pt x="17" y="2"/>
                      </a:lnTo>
                      <a:lnTo>
                        <a:pt x="20" y="4"/>
                      </a:lnTo>
                      <a:lnTo>
                        <a:pt x="21" y="7"/>
                      </a:lnTo>
                      <a:lnTo>
                        <a:pt x="20" y="9"/>
                      </a:lnTo>
                      <a:lnTo>
                        <a:pt x="17" y="11"/>
                      </a:lnTo>
                      <a:lnTo>
                        <a:pt x="15" y="12"/>
                      </a:lnTo>
                      <a:lnTo>
                        <a:pt x="10" y="14"/>
                      </a:lnTo>
                      <a:lnTo>
                        <a:pt x="6" y="12"/>
                      </a:lnTo>
                      <a:lnTo>
                        <a:pt x="3" y="11"/>
                      </a:lnTo>
                      <a:lnTo>
                        <a:pt x="1" y="9"/>
                      </a:lnTo>
                      <a:lnTo>
                        <a:pt x="0" y="7"/>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1" name="Freeform 2109">
                  <a:extLst>
                    <a:ext uri="{FF2B5EF4-FFF2-40B4-BE49-F238E27FC236}">
                      <a16:creationId xmlns:a16="http://schemas.microsoft.com/office/drawing/2014/main" xmlns="" id="{17531818-CDAB-462B-BAB8-34372F84B19C}"/>
                    </a:ext>
                  </a:extLst>
                </p:cNvPr>
                <p:cNvSpPr>
                  <a:spLocks/>
                </p:cNvSpPr>
                <p:nvPr/>
              </p:nvSpPr>
              <p:spPr bwMode="auto">
                <a:xfrm>
                  <a:off x="4845" y="3505"/>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2" name="Freeform 2110">
                  <a:extLst>
                    <a:ext uri="{FF2B5EF4-FFF2-40B4-BE49-F238E27FC236}">
                      <a16:creationId xmlns:a16="http://schemas.microsoft.com/office/drawing/2014/main" xmlns="" id="{BE426C8C-91CC-4E45-9F53-4865A2D1FCB5}"/>
                    </a:ext>
                  </a:extLst>
                </p:cNvPr>
                <p:cNvSpPr>
                  <a:spLocks/>
                </p:cNvSpPr>
                <p:nvPr/>
              </p:nvSpPr>
              <p:spPr bwMode="auto">
                <a:xfrm>
                  <a:off x="4845" y="3505"/>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3" name="Freeform 2111">
                  <a:extLst>
                    <a:ext uri="{FF2B5EF4-FFF2-40B4-BE49-F238E27FC236}">
                      <a16:creationId xmlns:a16="http://schemas.microsoft.com/office/drawing/2014/main" xmlns="" id="{2BD95639-0D0E-4E1D-8647-E3B4844913A2}"/>
                    </a:ext>
                  </a:extLst>
                </p:cNvPr>
                <p:cNvSpPr>
                  <a:spLocks/>
                </p:cNvSpPr>
                <p:nvPr/>
              </p:nvSpPr>
              <p:spPr bwMode="auto">
                <a:xfrm>
                  <a:off x="4845" y="3518"/>
                  <a:ext cx="11" cy="8"/>
                </a:xfrm>
                <a:custGeom>
                  <a:avLst/>
                  <a:gdLst>
                    <a:gd name="T0" fmla="*/ 5 w 22"/>
                    <a:gd name="T1" fmla="*/ 0 h 15"/>
                    <a:gd name="T2" fmla="*/ 7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7 w 22"/>
                    <a:gd name="T15" fmla="*/ 7 h 15"/>
                    <a:gd name="T16" fmla="*/ 5 w 22"/>
                    <a:gd name="T17" fmla="*/ 8 h 15"/>
                    <a:gd name="T18" fmla="*/ 3 w 22"/>
                    <a:gd name="T19" fmla="*/ 7 h 15"/>
                    <a:gd name="T20" fmla="*/ 1 w 22"/>
                    <a:gd name="T21" fmla="*/ 7 h 15"/>
                    <a:gd name="T22" fmla="*/ 1 w 22"/>
                    <a:gd name="T23" fmla="*/ 6 h 15"/>
                    <a:gd name="T24" fmla="*/ 0 w 22"/>
                    <a:gd name="T25" fmla="*/ 4 h 15"/>
                    <a:gd name="T26" fmla="*/ 1 w 22"/>
                    <a:gd name="T27" fmla="*/ 2 h 15"/>
                    <a:gd name="T28" fmla="*/ 1 w 22"/>
                    <a:gd name="T29" fmla="*/ 1 h 15"/>
                    <a:gd name="T30" fmla="*/ 3 w 22"/>
                    <a:gd name="T31" fmla="*/ 1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4" name="Freeform 2112">
                  <a:extLst>
                    <a:ext uri="{FF2B5EF4-FFF2-40B4-BE49-F238E27FC236}">
                      <a16:creationId xmlns:a16="http://schemas.microsoft.com/office/drawing/2014/main" xmlns="" id="{79B3AAE5-DC02-4E21-A17F-6929A5594934}"/>
                    </a:ext>
                  </a:extLst>
                </p:cNvPr>
                <p:cNvSpPr>
                  <a:spLocks/>
                </p:cNvSpPr>
                <p:nvPr/>
              </p:nvSpPr>
              <p:spPr bwMode="auto">
                <a:xfrm>
                  <a:off x="4845" y="3518"/>
                  <a:ext cx="11" cy="8"/>
                </a:xfrm>
                <a:custGeom>
                  <a:avLst/>
                  <a:gdLst>
                    <a:gd name="T0" fmla="*/ 5 w 22"/>
                    <a:gd name="T1" fmla="*/ 0 h 15"/>
                    <a:gd name="T2" fmla="*/ 5 w 22"/>
                    <a:gd name="T3" fmla="*/ 0 h 15"/>
                    <a:gd name="T4" fmla="*/ 7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7 w 22"/>
                    <a:gd name="T19" fmla="*/ 7 h 15"/>
                    <a:gd name="T20" fmla="*/ 5 w 22"/>
                    <a:gd name="T21" fmla="*/ 8 h 15"/>
                    <a:gd name="T22" fmla="*/ 5 w 22"/>
                    <a:gd name="T23" fmla="*/ 8 h 15"/>
                    <a:gd name="T24" fmla="*/ 3 w 22"/>
                    <a:gd name="T25" fmla="*/ 7 h 15"/>
                    <a:gd name="T26" fmla="*/ 1 w 22"/>
                    <a:gd name="T27" fmla="*/ 7 h 15"/>
                    <a:gd name="T28" fmla="*/ 1 w 22"/>
                    <a:gd name="T29" fmla="*/ 6 h 15"/>
                    <a:gd name="T30" fmla="*/ 0 w 22"/>
                    <a:gd name="T31" fmla="*/ 4 h 15"/>
                    <a:gd name="T32" fmla="*/ 0 w 22"/>
                    <a:gd name="T33" fmla="*/ 4 h 15"/>
                    <a:gd name="T34" fmla="*/ 1 w 22"/>
                    <a:gd name="T35" fmla="*/ 2 h 15"/>
                    <a:gd name="T36" fmla="*/ 1 w 22"/>
                    <a:gd name="T37" fmla="*/ 1 h 15"/>
                    <a:gd name="T38" fmla="*/ 3 w 22"/>
                    <a:gd name="T39" fmla="*/ 1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5" name="Freeform 2113">
                  <a:extLst>
                    <a:ext uri="{FF2B5EF4-FFF2-40B4-BE49-F238E27FC236}">
                      <a16:creationId xmlns:a16="http://schemas.microsoft.com/office/drawing/2014/main" xmlns="" id="{2B721F15-C31C-499D-8430-942E28D276DE}"/>
                    </a:ext>
                  </a:extLst>
                </p:cNvPr>
                <p:cNvSpPr>
                  <a:spLocks/>
                </p:cNvSpPr>
                <p:nvPr/>
              </p:nvSpPr>
              <p:spPr bwMode="auto">
                <a:xfrm>
                  <a:off x="4845" y="3532"/>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6" name="Freeform 2114">
                  <a:extLst>
                    <a:ext uri="{FF2B5EF4-FFF2-40B4-BE49-F238E27FC236}">
                      <a16:creationId xmlns:a16="http://schemas.microsoft.com/office/drawing/2014/main" xmlns="" id="{735FFC4A-9D76-4F9C-9CC0-C5A165761FE0}"/>
                    </a:ext>
                  </a:extLst>
                </p:cNvPr>
                <p:cNvSpPr>
                  <a:spLocks/>
                </p:cNvSpPr>
                <p:nvPr/>
              </p:nvSpPr>
              <p:spPr bwMode="auto">
                <a:xfrm>
                  <a:off x="4845" y="3532"/>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7" name="Freeform 2115">
                  <a:extLst>
                    <a:ext uri="{FF2B5EF4-FFF2-40B4-BE49-F238E27FC236}">
                      <a16:creationId xmlns:a16="http://schemas.microsoft.com/office/drawing/2014/main" xmlns="" id="{A184C556-C0B7-45EE-A267-D676A046E20A}"/>
                    </a:ext>
                  </a:extLst>
                </p:cNvPr>
                <p:cNvSpPr>
                  <a:spLocks/>
                </p:cNvSpPr>
                <p:nvPr/>
              </p:nvSpPr>
              <p:spPr bwMode="auto">
                <a:xfrm>
                  <a:off x="4845" y="3545"/>
                  <a:ext cx="11" cy="7"/>
                </a:xfrm>
                <a:custGeom>
                  <a:avLst/>
                  <a:gdLst>
                    <a:gd name="T0" fmla="*/ 5 w 22"/>
                    <a:gd name="T1" fmla="*/ 0 h 14"/>
                    <a:gd name="T2" fmla="*/ 7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8"/>
                      </a:lnTo>
                      <a:lnTo>
                        <a:pt x="21" y="10"/>
                      </a:lnTo>
                      <a:lnTo>
                        <a:pt x="19" y="12"/>
                      </a:lnTo>
                      <a:lnTo>
                        <a:pt x="15" y="13"/>
                      </a:lnTo>
                      <a:lnTo>
                        <a:pt x="10" y="14"/>
                      </a:lnTo>
                      <a:lnTo>
                        <a:pt x="6" y="13"/>
                      </a:lnTo>
                      <a:lnTo>
                        <a:pt x="3" y="12"/>
                      </a:lnTo>
                      <a:lnTo>
                        <a:pt x="1" y="10"/>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8" name="Freeform 2116">
                  <a:extLst>
                    <a:ext uri="{FF2B5EF4-FFF2-40B4-BE49-F238E27FC236}">
                      <a16:creationId xmlns:a16="http://schemas.microsoft.com/office/drawing/2014/main" xmlns="" id="{A98ECCB3-12E2-4D7C-82D0-F044D6883996}"/>
                    </a:ext>
                  </a:extLst>
                </p:cNvPr>
                <p:cNvSpPr>
                  <a:spLocks/>
                </p:cNvSpPr>
                <p:nvPr/>
              </p:nvSpPr>
              <p:spPr bwMode="auto">
                <a:xfrm>
                  <a:off x="4845" y="3545"/>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8"/>
                      </a:lnTo>
                      <a:lnTo>
                        <a:pt x="21" y="10"/>
                      </a:lnTo>
                      <a:lnTo>
                        <a:pt x="19" y="12"/>
                      </a:lnTo>
                      <a:lnTo>
                        <a:pt x="15" y="13"/>
                      </a:lnTo>
                      <a:lnTo>
                        <a:pt x="10" y="14"/>
                      </a:lnTo>
                      <a:lnTo>
                        <a:pt x="6" y="13"/>
                      </a:lnTo>
                      <a:lnTo>
                        <a:pt x="3" y="12"/>
                      </a:lnTo>
                      <a:lnTo>
                        <a:pt x="1" y="10"/>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49" name="Freeform 2117">
                  <a:extLst>
                    <a:ext uri="{FF2B5EF4-FFF2-40B4-BE49-F238E27FC236}">
                      <a16:creationId xmlns:a16="http://schemas.microsoft.com/office/drawing/2014/main" xmlns="" id="{9A97BD4C-8F63-4B52-B92E-4F618DBA1063}"/>
                    </a:ext>
                  </a:extLst>
                </p:cNvPr>
                <p:cNvSpPr>
                  <a:spLocks/>
                </p:cNvSpPr>
                <p:nvPr/>
              </p:nvSpPr>
              <p:spPr bwMode="auto">
                <a:xfrm>
                  <a:off x="4845" y="3558"/>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10"/>
                      </a:lnTo>
                      <a:lnTo>
                        <a:pt x="19" y="12"/>
                      </a:lnTo>
                      <a:lnTo>
                        <a:pt x="15" y="13"/>
                      </a:lnTo>
                      <a:lnTo>
                        <a:pt x="10" y="14"/>
                      </a:lnTo>
                      <a:lnTo>
                        <a:pt x="6" y="13"/>
                      </a:lnTo>
                      <a:lnTo>
                        <a:pt x="3" y="12"/>
                      </a:lnTo>
                      <a:lnTo>
                        <a:pt x="1" y="10"/>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0" name="Freeform 2118">
                  <a:extLst>
                    <a:ext uri="{FF2B5EF4-FFF2-40B4-BE49-F238E27FC236}">
                      <a16:creationId xmlns:a16="http://schemas.microsoft.com/office/drawing/2014/main" xmlns="" id="{E1AB84BE-F384-4700-9CB7-7B342892D8FE}"/>
                    </a:ext>
                  </a:extLst>
                </p:cNvPr>
                <p:cNvSpPr>
                  <a:spLocks/>
                </p:cNvSpPr>
                <p:nvPr/>
              </p:nvSpPr>
              <p:spPr bwMode="auto">
                <a:xfrm>
                  <a:off x="4845" y="3558"/>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10"/>
                      </a:lnTo>
                      <a:lnTo>
                        <a:pt x="19" y="12"/>
                      </a:lnTo>
                      <a:lnTo>
                        <a:pt x="15" y="13"/>
                      </a:lnTo>
                      <a:lnTo>
                        <a:pt x="10" y="14"/>
                      </a:lnTo>
                      <a:lnTo>
                        <a:pt x="6" y="13"/>
                      </a:lnTo>
                      <a:lnTo>
                        <a:pt x="3" y="12"/>
                      </a:lnTo>
                      <a:lnTo>
                        <a:pt x="1" y="10"/>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1" name="Freeform 2119">
                  <a:extLst>
                    <a:ext uri="{FF2B5EF4-FFF2-40B4-BE49-F238E27FC236}">
                      <a16:creationId xmlns:a16="http://schemas.microsoft.com/office/drawing/2014/main" xmlns="" id="{360CF07B-C5EA-4E93-937F-1D16574DAC86}"/>
                    </a:ext>
                  </a:extLst>
                </p:cNvPr>
                <p:cNvSpPr>
                  <a:spLocks/>
                </p:cNvSpPr>
                <p:nvPr/>
              </p:nvSpPr>
              <p:spPr bwMode="auto">
                <a:xfrm>
                  <a:off x="4845" y="3571"/>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9"/>
                      </a:lnTo>
                      <a:lnTo>
                        <a:pt x="19" y="12"/>
                      </a:lnTo>
                      <a:lnTo>
                        <a:pt x="15" y="13"/>
                      </a:lnTo>
                      <a:lnTo>
                        <a:pt x="10" y="14"/>
                      </a:lnTo>
                      <a:lnTo>
                        <a:pt x="6" y="13"/>
                      </a:lnTo>
                      <a:lnTo>
                        <a:pt x="3" y="12"/>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2" name="Freeform 2120">
                  <a:extLst>
                    <a:ext uri="{FF2B5EF4-FFF2-40B4-BE49-F238E27FC236}">
                      <a16:creationId xmlns:a16="http://schemas.microsoft.com/office/drawing/2014/main" xmlns="" id="{7ECBF8A1-065E-4936-8104-DB0CA53E7E1A}"/>
                    </a:ext>
                  </a:extLst>
                </p:cNvPr>
                <p:cNvSpPr>
                  <a:spLocks/>
                </p:cNvSpPr>
                <p:nvPr/>
              </p:nvSpPr>
              <p:spPr bwMode="auto">
                <a:xfrm>
                  <a:off x="4845" y="3571"/>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9"/>
                      </a:lnTo>
                      <a:lnTo>
                        <a:pt x="19" y="12"/>
                      </a:lnTo>
                      <a:lnTo>
                        <a:pt x="15" y="13"/>
                      </a:lnTo>
                      <a:lnTo>
                        <a:pt x="10" y="14"/>
                      </a:lnTo>
                      <a:lnTo>
                        <a:pt x="6" y="13"/>
                      </a:lnTo>
                      <a:lnTo>
                        <a:pt x="3" y="12"/>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3" name="Freeform 2121">
                  <a:extLst>
                    <a:ext uri="{FF2B5EF4-FFF2-40B4-BE49-F238E27FC236}">
                      <a16:creationId xmlns:a16="http://schemas.microsoft.com/office/drawing/2014/main" xmlns="" id="{A45BDCD1-9A0A-4719-91CD-6D0FFCFD6A5E}"/>
                    </a:ext>
                  </a:extLst>
                </p:cNvPr>
                <p:cNvSpPr>
                  <a:spLocks/>
                </p:cNvSpPr>
                <p:nvPr/>
              </p:nvSpPr>
              <p:spPr bwMode="auto">
                <a:xfrm>
                  <a:off x="4845" y="3584"/>
                  <a:ext cx="11" cy="7"/>
                </a:xfrm>
                <a:custGeom>
                  <a:avLst/>
                  <a:gdLst>
                    <a:gd name="T0" fmla="*/ 5 w 22"/>
                    <a:gd name="T1" fmla="*/ 0 h 14"/>
                    <a:gd name="T2" fmla="*/ 7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3 h 14"/>
                    <a:gd name="T26" fmla="*/ 1 w 22"/>
                    <a:gd name="T27" fmla="*/ 2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4"/>
                      </a:lnTo>
                      <a:lnTo>
                        <a:pt x="22" y="6"/>
                      </a:lnTo>
                      <a:lnTo>
                        <a:pt x="21" y="9"/>
                      </a:lnTo>
                      <a:lnTo>
                        <a:pt x="19" y="11"/>
                      </a:lnTo>
                      <a:lnTo>
                        <a:pt x="15" y="13"/>
                      </a:lnTo>
                      <a:lnTo>
                        <a:pt x="10" y="14"/>
                      </a:lnTo>
                      <a:lnTo>
                        <a:pt x="6" y="13"/>
                      </a:lnTo>
                      <a:lnTo>
                        <a:pt x="3" y="11"/>
                      </a:lnTo>
                      <a:lnTo>
                        <a:pt x="1" y="9"/>
                      </a:lnTo>
                      <a:lnTo>
                        <a:pt x="0" y="6"/>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4" name="Freeform 2122">
                  <a:extLst>
                    <a:ext uri="{FF2B5EF4-FFF2-40B4-BE49-F238E27FC236}">
                      <a16:creationId xmlns:a16="http://schemas.microsoft.com/office/drawing/2014/main" xmlns="" id="{6146A177-8C50-407C-AC02-2CF3997070E5}"/>
                    </a:ext>
                  </a:extLst>
                </p:cNvPr>
                <p:cNvSpPr>
                  <a:spLocks/>
                </p:cNvSpPr>
                <p:nvPr/>
              </p:nvSpPr>
              <p:spPr bwMode="auto">
                <a:xfrm>
                  <a:off x="4845" y="3584"/>
                  <a:ext cx="11" cy="7"/>
                </a:xfrm>
                <a:custGeom>
                  <a:avLst/>
                  <a:gdLst>
                    <a:gd name="T0" fmla="*/ 5 w 22"/>
                    <a:gd name="T1" fmla="*/ 0 h 14"/>
                    <a:gd name="T2" fmla="*/ 5 w 22"/>
                    <a:gd name="T3" fmla="*/ 0 h 14"/>
                    <a:gd name="T4" fmla="*/ 7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3 h 14"/>
                    <a:gd name="T32" fmla="*/ 0 w 22"/>
                    <a:gd name="T33" fmla="*/ 3 h 14"/>
                    <a:gd name="T34" fmla="*/ 1 w 22"/>
                    <a:gd name="T35" fmla="*/ 2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4"/>
                      </a:lnTo>
                      <a:lnTo>
                        <a:pt x="22" y="6"/>
                      </a:lnTo>
                      <a:lnTo>
                        <a:pt x="21" y="9"/>
                      </a:lnTo>
                      <a:lnTo>
                        <a:pt x="19" y="11"/>
                      </a:lnTo>
                      <a:lnTo>
                        <a:pt x="15" y="13"/>
                      </a:lnTo>
                      <a:lnTo>
                        <a:pt x="10" y="14"/>
                      </a:lnTo>
                      <a:lnTo>
                        <a:pt x="6" y="13"/>
                      </a:lnTo>
                      <a:lnTo>
                        <a:pt x="3" y="11"/>
                      </a:lnTo>
                      <a:lnTo>
                        <a:pt x="1" y="9"/>
                      </a:lnTo>
                      <a:lnTo>
                        <a:pt x="0" y="6"/>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5" name="Freeform 2123">
                  <a:extLst>
                    <a:ext uri="{FF2B5EF4-FFF2-40B4-BE49-F238E27FC236}">
                      <a16:creationId xmlns:a16="http://schemas.microsoft.com/office/drawing/2014/main" xmlns="" id="{EF34E7EE-FFBE-46C5-A477-4651BFB763C5}"/>
                    </a:ext>
                  </a:extLst>
                </p:cNvPr>
                <p:cNvSpPr>
                  <a:spLocks/>
                </p:cNvSpPr>
                <p:nvPr/>
              </p:nvSpPr>
              <p:spPr bwMode="auto">
                <a:xfrm>
                  <a:off x="4845" y="3597"/>
                  <a:ext cx="11" cy="8"/>
                </a:xfrm>
                <a:custGeom>
                  <a:avLst/>
                  <a:gdLst>
                    <a:gd name="T0" fmla="*/ 5 w 22"/>
                    <a:gd name="T1" fmla="*/ 0 h 16"/>
                    <a:gd name="T2" fmla="*/ 7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7 w 22"/>
                    <a:gd name="T15" fmla="*/ 7 h 16"/>
                    <a:gd name="T16" fmla="*/ 5 w 22"/>
                    <a:gd name="T17" fmla="*/ 8 h 16"/>
                    <a:gd name="T18" fmla="*/ 3 w 22"/>
                    <a:gd name="T19" fmla="*/ 7 h 16"/>
                    <a:gd name="T20" fmla="*/ 1 w 22"/>
                    <a:gd name="T21" fmla="*/ 6 h 16"/>
                    <a:gd name="T22" fmla="*/ 1 w 22"/>
                    <a:gd name="T23" fmla="*/ 5 h 16"/>
                    <a:gd name="T24" fmla="*/ 0 w 22"/>
                    <a:gd name="T25" fmla="*/ 4 h 16"/>
                    <a:gd name="T26" fmla="*/ 1 w 22"/>
                    <a:gd name="T27" fmla="*/ 2 h 16"/>
                    <a:gd name="T28" fmla="*/ 1 w 22"/>
                    <a:gd name="T29" fmla="*/ 1 h 16"/>
                    <a:gd name="T30" fmla="*/ 3 w 22"/>
                    <a:gd name="T31" fmla="*/ 1 h 16"/>
                    <a:gd name="T32" fmla="*/ 5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0" y="0"/>
                      </a:moveTo>
                      <a:lnTo>
                        <a:pt x="15" y="2"/>
                      </a:lnTo>
                      <a:lnTo>
                        <a:pt x="19" y="3"/>
                      </a:lnTo>
                      <a:lnTo>
                        <a:pt x="21" y="5"/>
                      </a:lnTo>
                      <a:lnTo>
                        <a:pt x="22" y="8"/>
                      </a:lnTo>
                      <a:lnTo>
                        <a:pt x="21" y="11"/>
                      </a:lnTo>
                      <a:lnTo>
                        <a:pt x="19" y="13"/>
                      </a:lnTo>
                      <a:lnTo>
                        <a:pt x="15" y="14"/>
                      </a:lnTo>
                      <a:lnTo>
                        <a:pt x="10" y="16"/>
                      </a:lnTo>
                      <a:lnTo>
                        <a:pt x="6" y="14"/>
                      </a:lnTo>
                      <a:lnTo>
                        <a:pt x="3" y="13"/>
                      </a:lnTo>
                      <a:lnTo>
                        <a:pt x="1" y="11"/>
                      </a:lnTo>
                      <a:lnTo>
                        <a:pt x="0" y="8"/>
                      </a:lnTo>
                      <a:lnTo>
                        <a:pt x="1" y="5"/>
                      </a:lnTo>
                      <a:lnTo>
                        <a:pt x="3" y="3"/>
                      </a:lnTo>
                      <a:lnTo>
                        <a:pt x="6" y="2"/>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6" name="Freeform 2124">
                  <a:extLst>
                    <a:ext uri="{FF2B5EF4-FFF2-40B4-BE49-F238E27FC236}">
                      <a16:creationId xmlns:a16="http://schemas.microsoft.com/office/drawing/2014/main" xmlns="" id="{56EC41E8-839F-4414-BD9C-7094B2E887A1}"/>
                    </a:ext>
                  </a:extLst>
                </p:cNvPr>
                <p:cNvSpPr>
                  <a:spLocks/>
                </p:cNvSpPr>
                <p:nvPr/>
              </p:nvSpPr>
              <p:spPr bwMode="auto">
                <a:xfrm>
                  <a:off x="4845" y="3597"/>
                  <a:ext cx="11" cy="8"/>
                </a:xfrm>
                <a:custGeom>
                  <a:avLst/>
                  <a:gdLst>
                    <a:gd name="T0" fmla="*/ 5 w 22"/>
                    <a:gd name="T1" fmla="*/ 0 h 16"/>
                    <a:gd name="T2" fmla="*/ 5 w 22"/>
                    <a:gd name="T3" fmla="*/ 0 h 16"/>
                    <a:gd name="T4" fmla="*/ 7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7 w 22"/>
                    <a:gd name="T19" fmla="*/ 7 h 16"/>
                    <a:gd name="T20" fmla="*/ 5 w 22"/>
                    <a:gd name="T21" fmla="*/ 8 h 16"/>
                    <a:gd name="T22" fmla="*/ 5 w 22"/>
                    <a:gd name="T23" fmla="*/ 8 h 16"/>
                    <a:gd name="T24" fmla="*/ 3 w 22"/>
                    <a:gd name="T25" fmla="*/ 7 h 16"/>
                    <a:gd name="T26" fmla="*/ 1 w 22"/>
                    <a:gd name="T27" fmla="*/ 6 h 16"/>
                    <a:gd name="T28" fmla="*/ 1 w 22"/>
                    <a:gd name="T29" fmla="*/ 5 h 16"/>
                    <a:gd name="T30" fmla="*/ 0 w 22"/>
                    <a:gd name="T31" fmla="*/ 4 h 16"/>
                    <a:gd name="T32" fmla="*/ 0 w 22"/>
                    <a:gd name="T33" fmla="*/ 4 h 16"/>
                    <a:gd name="T34" fmla="*/ 1 w 22"/>
                    <a:gd name="T35" fmla="*/ 2 h 16"/>
                    <a:gd name="T36" fmla="*/ 1 w 22"/>
                    <a:gd name="T37" fmla="*/ 1 h 16"/>
                    <a:gd name="T38" fmla="*/ 3 w 22"/>
                    <a:gd name="T39" fmla="*/ 1 h 16"/>
                    <a:gd name="T40" fmla="*/ 5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0" y="0"/>
                      </a:moveTo>
                      <a:lnTo>
                        <a:pt x="10" y="0"/>
                      </a:lnTo>
                      <a:lnTo>
                        <a:pt x="15" y="2"/>
                      </a:lnTo>
                      <a:lnTo>
                        <a:pt x="19" y="3"/>
                      </a:lnTo>
                      <a:lnTo>
                        <a:pt x="21" y="5"/>
                      </a:lnTo>
                      <a:lnTo>
                        <a:pt x="22" y="8"/>
                      </a:lnTo>
                      <a:lnTo>
                        <a:pt x="21" y="11"/>
                      </a:lnTo>
                      <a:lnTo>
                        <a:pt x="19" y="13"/>
                      </a:lnTo>
                      <a:lnTo>
                        <a:pt x="15" y="14"/>
                      </a:lnTo>
                      <a:lnTo>
                        <a:pt x="10" y="16"/>
                      </a:lnTo>
                      <a:lnTo>
                        <a:pt x="6" y="14"/>
                      </a:lnTo>
                      <a:lnTo>
                        <a:pt x="3" y="13"/>
                      </a:lnTo>
                      <a:lnTo>
                        <a:pt x="1" y="11"/>
                      </a:lnTo>
                      <a:lnTo>
                        <a:pt x="0" y="8"/>
                      </a:lnTo>
                      <a:lnTo>
                        <a:pt x="1" y="5"/>
                      </a:lnTo>
                      <a:lnTo>
                        <a:pt x="3" y="3"/>
                      </a:lnTo>
                      <a:lnTo>
                        <a:pt x="6" y="2"/>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7" name="Freeform 2125">
                  <a:extLst>
                    <a:ext uri="{FF2B5EF4-FFF2-40B4-BE49-F238E27FC236}">
                      <a16:creationId xmlns:a16="http://schemas.microsoft.com/office/drawing/2014/main" xmlns="" id="{E6A18F09-C010-42F3-8D30-37B1F6DE71BC}"/>
                    </a:ext>
                  </a:extLst>
                </p:cNvPr>
                <p:cNvSpPr>
                  <a:spLocks/>
                </p:cNvSpPr>
                <p:nvPr/>
              </p:nvSpPr>
              <p:spPr bwMode="auto">
                <a:xfrm>
                  <a:off x="4845" y="3611"/>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3"/>
                      </a:lnTo>
                      <a:lnTo>
                        <a:pt x="21" y="5"/>
                      </a:lnTo>
                      <a:lnTo>
                        <a:pt x="22" y="8"/>
                      </a:lnTo>
                      <a:lnTo>
                        <a:pt x="21" y="11"/>
                      </a:lnTo>
                      <a:lnTo>
                        <a:pt x="19" y="13"/>
                      </a:lnTo>
                      <a:lnTo>
                        <a:pt x="15" y="14"/>
                      </a:lnTo>
                      <a:lnTo>
                        <a:pt x="10" y="15"/>
                      </a:lnTo>
                      <a:lnTo>
                        <a:pt x="6" y="14"/>
                      </a:lnTo>
                      <a:lnTo>
                        <a:pt x="3" y="13"/>
                      </a:lnTo>
                      <a:lnTo>
                        <a:pt x="1" y="11"/>
                      </a:lnTo>
                      <a:lnTo>
                        <a:pt x="0" y="8"/>
                      </a:lnTo>
                      <a:lnTo>
                        <a:pt x="1" y="5"/>
                      </a:lnTo>
                      <a:lnTo>
                        <a:pt x="3" y="3"/>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8" name="Freeform 2126">
                  <a:extLst>
                    <a:ext uri="{FF2B5EF4-FFF2-40B4-BE49-F238E27FC236}">
                      <a16:creationId xmlns:a16="http://schemas.microsoft.com/office/drawing/2014/main" xmlns="" id="{16613C20-2808-4CCE-AF07-9C3831054FE0}"/>
                    </a:ext>
                  </a:extLst>
                </p:cNvPr>
                <p:cNvSpPr>
                  <a:spLocks/>
                </p:cNvSpPr>
                <p:nvPr/>
              </p:nvSpPr>
              <p:spPr bwMode="auto">
                <a:xfrm>
                  <a:off x="4845" y="3611"/>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3"/>
                      </a:lnTo>
                      <a:lnTo>
                        <a:pt x="21" y="5"/>
                      </a:lnTo>
                      <a:lnTo>
                        <a:pt x="22" y="8"/>
                      </a:lnTo>
                      <a:lnTo>
                        <a:pt x="21" y="11"/>
                      </a:lnTo>
                      <a:lnTo>
                        <a:pt x="19" y="13"/>
                      </a:lnTo>
                      <a:lnTo>
                        <a:pt x="15" y="14"/>
                      </a:lnTo>
                      <a:lnTo>
                        <a:pt x="10" y="15"/>
                      </a:lnTo>
                      <a:lnTo>
                        <a:pt x="6" y="14"/>
                      </a:lnTo>
                      <a:lnTo>
                        <a:pt x="3" y="13"/>
                      </a:lnTo>
                      <a:lnTo>
                        <a:pt x="1" y="11"/>
                      </a:lnTo>
                      <a:lnTo>
                        <a:pt x="0" y="8"/>
                      </a:lnTo>
                      <a:lnTo>
                        <a:pt x="1" y="5"/>
                      </a:lnTo>
                      <a:lnTo>
                        <a:pt x="3" y="3"/>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59" name="Freeform 2127">
                  <a:extLst>
                    <a:ext uri="{FF2B5EF4-FFF2-40B4-BE49-F238E27FC236}">
                      <a16:creationId xmlns:a16="http://schemas.microsoft.com/office/drawing/2014/main" xmlns="" id="{8D8181BB-D8A3-4513-B86F-E76D159868F8}"/>
                    </a:ext>
                  </a:extLst>
                </p:cNvPr>
                <p:cNvSpPr>
                  <a:spLocks/>
                </p:cNvSpPr>
                <p:nvPr/>
              </p:nvSpPr>
              <p:spPr bwMode="auto">
                <a:xfrm>
                  <a:off x="4845" y="3624"/>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8"/>
                      </a:lnTo>
                      <a:lnTo>
                        <a:pt x="21" y="10"/>
                      </a:lnTo>
                      <a:lnTo>
                        <a:pt x="19" y="12"/>
                      </a:lnTo>
                      <a:lnTo>
                        <a:pt x="15" y="13"/>
                      </a:lnTo>
                      <a:lnTo>
                        <a:pt x="10" y="14"/>
                      </a:lnTo>
                      <a:lnTo>
                        <a:pt x="6" y="13"/>
                      </a:lnTo>
                      <a:lnTo>
                        <a:pt x="3" y="12"/>
                      </a:lnTo>
                      <a:lnTo>
                        <a:pt x="1" y="10"/>
                      </a:lnTo>
                      <a:lnTo>
                        <a:pt x="0" y="8"/>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0" name="Freeform 2128">
                  <a:extLst>
                    <a:ext uri="{FF2B5EF4-FFF2-40B4-BE49-F238E27FC236}">
                      <a16:creationId xmlns:a16="http://schemas.microsoft.com/office/drawing/2014/main" xmlns="" id="{757266C1-2F20-4749-BE51-273159931074}"/>
                    </a:ext>
                  </a:extLst>
                </p:cNvPr>
                <p:cNvSpPr>
                  <a:spLocks/>
                </p:cNvSpPr>
                <p:nvPr/>
              </p:nvSpPr>
              <p:spPr bwMode="auto">
                <a:xfrm>
                  <a:off x="4845" y="3624"/>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8"/>
                      </a:lnTo>
                      <a:lnTo>
                        <a:pt x="21" y="10"/>
                      </a:lnTo>
                      <a:lnTo>
                        <a:pt x="19" y="12"/>
                      </a:lnTo>
                      <a:lnTo>
                        <a:pt x="15" y="13"/>
                      </a:lnTo>
                      <a:lnTo>
                        <a:pt x="10" y="14"/>
                      </a:lnTo>
                      <a:lnTo>
                        <a:pt x="6" y="13"/>
                      </a:lnTo>
                      <a:lnTo>
                        <a:pt x="3" y="12"/>
                      </a:lnTo>
                      <a:lnTo>
                        <a:pt x="1" y="10"/>
                      </a:lnTo>
                      <a:lnTo>
                        <a:pt x="0" y="8"/>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1" name="Freeform 2129">
                  <a:extLst>
                    <a:ext uri="{FF2B5EF4-FFF2-40B4-BE49-F238E27FC236}">
                      <a16:creationId xmlns:a16="http://schemas.microsoft.com/office/drawing/2014/main" xmlns="" id="{9DE4A95D-6A4A-4A4A-A445-B551E71892E0}"/>
                    </a:ext>
                  </a:extLst>
                </p:cNvPr>
                <p:cNvSpPr>
                  <a:spLocks/>
                </p:cNvSpPr>
                <p:nvPr/>
              </p:nvSpPr>
              <p:spPr bwMode="auto">
                <a:xfrm>
                  <a:off x="4845" y="3638"/>
                  <a:ext cx="11" cy="7"/>
                </a:xfrm>
                <a:custGeom>
                  <a:avLst/>
                  <a:gdLst>
                    <a:gd name="T0" fmla="*/ 5 w 22"/>
                    <a:gd name="T1" fmla="*/ 0 h 14"/>
                    <a:gd name="T2" fmla="*/ 7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7 w 22"/>
                    <a:gd name="T15" fmla="*/ 7 h 14"/>
                    <a:gd name="T16" fmla="*/ 5 w 22"/>
                    <a:gd name="T17" fmla="*/ 7 h 14"/>
                    <a:gd name="T18" fmla="*/ 3 w 22"/>
                    <a:gd name="T19" fmla="*/ 7 h 14"/>
                    <a:gd name="T20" fmla="*/ 1 w 22"/>
                    <a:gd name="T21" fmla="*/ 6 h 14"/>
                    <a:gd name="T22" fmla="*/ 1 w 22"/>
                    <a:gd name="T23" fmla="*/ 5 h 14"/>
                    <a:gd name="T24" fmla="*/ 0 w 22"/>
                    <a:gd name="T25" fmla="*/ 4 h 14"/>
                    <a:gd name="T26" fmla="*/ 1 w 22"/>
                    <a:gd name="T27" fmla="*/ 3 h 14"/>
                    <a:gd name="T28" fmla="*/ 1 w 22"/>
                    <a:gd name="T29" fmla="*/ 1 h 14"/>
                    <a:gd name="T30" fmla="*/ 3 w 22"/>
                    <a:gd name="T31" fmla="*/ 1 h 14"/>
                    <a:gd name="T32" fmla="*/ 5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0" y="0"/>
                      </a:move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2" name="Freeform 2130">
                  <a:extLst>
                    <a:ext uri="{FF2B5EF4-FFF2-40B4-BE49-F238E27FC236}">
                      <a16:creationId xmlns:a16="http://schemas.microsoft.com/office/drawing/2014/main" xmlns="" id="{D0BFDC99-18C8-4839-A875-E0B7E40B3065}"/>
                    </a:ext>
                  </a:extLst>
                </p:cNvPr>
                <p:cNvSpPr>
                  <a:spLocks/>
                </p:cNvSpPr>
                <p:nvPr/>
              </p:nvSpPr>
              <p:spPr bwMode="auto">
                <a:xfrm>
                  <a:off x="4845" y="3638"/>
                  <a:ext cx="11" cy="7"/>
                </a:xfrm>
                <a:custGeom>
                  <a:avLst/>
                  <a:gdLst>
                    <a:gd name="T0" fmla="*/ 5 w 22"/>
                    <a:gd name="T1" fmla="*/ 0 h 14"/>
                    <a:gd name="T2" fmla="*/ 5 w 22"/>
                    <a:gd name="T3" fmla="*/ 0 h 14"/>
                    <a:gd name="T4" fmla="*/ 7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7 w 22"/>
                    <a:gd name="T19" fmla="*/ 7 h 14"/>
                    <a:gd name="T20" fmla="*/ 5 w 22"/>
                    <a:gd name="T21" fmla="*/ 7 h 14"/>
                    <a:gd name="T22" fmla="*/ 5 w 22"/>
                    <a:gd name="T23" fmla="*/ 7 h 14"/>
                    <a:gd name="T24" fmla="*/ 3 w 22"/>
                    <a:gd name="T25" fmla="*/ 7 h 14"/>
                    <a:gd name="T26" fmla="*/ 1 w 22"/>
                    <a:gd name="T27" fmla="*/ 6 h 14"/>
                    <a:gd name="T28" fmla="*/ 1 w 22"/>
                    <a:gd name="T29" fmla="*/ 5 h 14"/>
                    <a:gd name="T30" fmla="*/ 0 w 22"/>
                    <a:gd name="T31" fmla="*/ 4 h 14"/>
                    <a:gd name="T32" fmla="*/ 0 w 22"/>
                    <a:gd name="T33" fmla="*/ 4 h 14"/>
                    <a:gd name="T34" fmla="*/ 1 w 22"/>
                    <a:gd name="T35" fmla="*/ 3 h 14"/>
                    <a:gd name="T36" fmla="*/ 1 w 22"/>
                    <a:gd name="T37" fmla="*/ 1 h 14"/>
                    <a:gd name="T38" fmla="*/ 3 w 22"/>
                    <a:gd name="T39" fmla="*/ 1 h 14"/>
                    <a:gd name="T40" fmla="*/ 5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0" y="0"/>
                      </a:moveTo>
                      <a:lnTo>
                        <a:pt x="10" y="0"/>
                      </a:lnTo>
                      <a:lnTo>
                        <a:pt x="15" y="1"/>
                      </a:lnTo>
                      <a:lnTo>
                        <a:pt x="19" y="2"/>
                      </a:lnTo>
                      <a:lnTo>
                        <a:pt x="21" y="5"/>
                      </a:lnTo>
                      <a:lnTo>
                        <a:pt x="22" y="7"/>
                      </a:lnTo>
                      <a:lnTo>
                        <a:pt x="21" y="10"/>
                      </a:lnTo>
                      <a:lnTo>
                        <a:pt x="19" y="12"/>
                      </a:lnTo>
                      <a:lnTo>
                        <a:pt x="15" y="13"/>
                      </a:lnTo>
                      <a:lnTo>
                        <a:pt x="10" y="14"/>
                      </a:lnTo>
                      <a:lnTo>
                        <a:pt x="6" y="13"/>
                      </a:lnTo>
                      <a:lnTo>
                        <a:pt x="3" y="12"/>
                      </a:lnTo>
                      <a:lnTo>
                        <a:pt x="1" y="10"/>
                      </a:lnTo>
                      <a:lnTo>
                        <a:pt x="0" y="7"/>
                      </a:lnTo>
                      <a:lnTo>
                        <a:pt x="1" y="5"/>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3" name="Freeform 2131">
                  <a:extLst>
                    <a:ext uri="{FF2B5EF4-FFF2-40B4-BE49-F238E27FC236}">
                      <a16:creationId xmlns:a16="http://schemas.microsoft.com/office/drawing/2014/main" xmlns="" id="{E9A9A9F9-13A4-4A9D-910A-8112E3AC4305}"/>
                    </a:ext>
                  </a:extLst>
                </p:cNvPr>
                <p:cNvSpPr>
                  <a:spLocks/>
                </p:cNvSpPr>
                <p:nvPr/>
              </p:nvSpPr>
              <p:spPr bwMode="auto">
                <a:xfrm>
                  <a:off x="4845" y="3651"/>
                  <a:ext cx="11" cy="7"/>
                </a:xfrm>
                <a:custGeom>
                  <a:avLst/>
                  <a:gdLst>
                    <a:gd name="T0" fmla="*/ 5 w 22"/>
                    <a:gd name="T1" fmla="*/ 0 h 15"/>
                    <a:gd name="T2" fmla="*/ 7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7 w 22"/>
                    <a:gd name="T15" fmla="*/ 7 h 15"/>
                    <a:gd name="T16" fmla="*/ 5 w 22"/>
                    <a:gd name="T17" fmla="*/ 7 h 15"/>
                    <a:gd name="T18" fmla="*/ 3 w 22"/>
                    <a:gd name="T19" fmla="*/ 7 h 15"/>
                    <a:gd name="T20" fmla="*/ 1 w 22"/>
                    <a:gd name="T21" fmla="*/ 6 h 15"/>
                    <a:gd name="T22" fmla="*/ 1 w 22"/>
                    <a:gd name="T23" fmla="*/ 5 h 15"/>
                    <a:gd name="T24" fmla="*/ 0 w 22"/>
                    <a:gd name="T25" fmla="*/ 4 h 15"/>
                    <a:gd name="T26" fmla="*/ 1 w 22"/>
                    <a:gd name="T27" fmla="*/ 2 h 15"/>
                    <a:gd name="T28" fmla="*/ 1 w 22"/>
                    <a:gd name="T29" fmla="*/ 1 h 15"/>
                    <a:gd name="T30" fmla="*/ 3 w 22"/>
                    <a:gd name="T31" fmla="*/ 0 h 15"/>
                    <a:gd name="T32" fmla="*/ 5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0" y="0"/>
                      </a:move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4" name="Freeform 2132">
                  <a:extLst>
                    <a:ext uri="{FF2B5EF4-FFF2-40B4-BE49-F238E27FC236}">
                      <a16:creationId xmlns:a16="http://schemas.microsoft.com/office/drawing/2014/main" xmlns="" id="{162B309E-8816-4BF8-86B1-D267B2852E82}"/>
                    </a:ext>
                  </a:extLst>
                </p:cNvPr>
                <p:cNvSpPr>
                  <a:spLocks/>
                </p:cNvSpPr>
                <p:nvPr/>
              </p:nvSpPr>
              <p:spPr bwMode="auto">
                <a:xfrm>
                  <a:off x="4845" y="3651"/>
                  <a:ext cx="11" cy="7"/>
                </a:xfrm>
                <a:custGeom>
                  <a:avLst/>
                  <a:gdLst>
                    <a:gd name="T0" fmla="*/ 5 w 22"/>
                    <a:gd name="T1" fmla="*/ 0 h 15"/>
                    <a:gd name="T2" fmla="*/ 5 w 22"/>
                    <a:gd name="T3" fmla="*/ 0 h 15"/>
                    <a:gd name="T4" fmla="*/ 7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7 w 22"/>
                    <a:gd name="T19" fmla="*/ 7 h 15"/>
                    <a:gd name="T20" fmla="*/ 5 w 22"/>
                    <a:gd name="T21" fmla="*/ 7 h 15"/>
                    <a:gd name="T22" fmla="*/ 5 w 22"/>
                    <a:gd name="T23" fmla="*/ 7 h 15"/>
                    <a:gd name="T24" fmla="*/ 3 w 22"/>
                    <a:gd name="T25" fmla="*/ 7 h 15"/>
                    <a:gd name="T26" fmla="*/ 1 w 22"/>
                    <a:gd name="T27" fmla="*/ 6 h 15"/>
                    <a:gd name="T28" fmla="*/ 1 w 22"/>
                    <a:gd name="T29" fmla="*/ 5 h 15"/>
                    <a:gd name="T30" fmla="*/ 0 w 22"/>
                    <a:gd name="T31" fmla="*/ 4 h 15"/>
                    <a:gd name="T32" fmla="*/ 0 w 22"/>
                    <a:gd name="T33" fmla="*/ 4 h 15"/>
                    <a:gd name="T34" fmla="*/ 1 w 22"/>
                    <a:gd name="T35" fmla="*/ 2 h 15"/>
                    <a:gd name="T36" fmla="*/ 1 w 22"/>
                    <a:gd name="T37" fmla="*/ 1 h 15"/>
                    <a:gd name="T38" fmla="*/ 3 w 22"/>
                    <a:gd name="T39" fmla="*/ 0 h 15"/>
                    <a:gd name="T40" fmla="*/ 5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0" y="0"/>
                      </a:moveTo>
                      <a:lnTo>
                        <a:pt x="10" y="0"/>
                      </a:lnTo>
                      <a:lnTo>
                        <a:pt x="15" y="1"/>
                      </a:lnTo>
                      <a:lnTo>
                        <a:pt x="19" y="2"/>
                      </a:lnTo>
                      <a:lnTo>
                        <a:pt x="21" y="4"/>
                      </a:lnTo>
                      <a:lnTo>
                        <a:pt x="22" y="8"/>
                      </a:lnTo>
                      <a:lnTo>
                        <a:pt x="21" y="11"/>
                      </a:lnTo>
                      <a:lnTo>
                        <a:pt x="19" y="13"/>
                      </a:lnTo>
                      <a:lnTo>
                        <a:pt x="15" y="14"/>
                      </a:lnTo>
                      <a:lnTo>
                        <a:pt x="10" y="15"/>
                      </a:lnTo>
                      <a:lnTo>
                        <a:pt x="6" y="14"/>
                      </a:lnTo>
                      <a:lnTo>
                        <a:pt x="3" y="13"/>
                      </a:lnTo>
                      <a:lnTo>
                        <a:pt x="1" y="11"/>
                      </a:lnTo>
                      <a:lnTo>
                        <a:pt x="0" y="8"/>
                      </a:lnTo>
                      <a:lnTo>
                        <a:pt x="1" y="4"/>
                      </a:lnTo>
                      <a:lnTo>
                        <a:pt x="3" y="2"/>
                      </a:lnTo>
                      <a:lnTo>
                        <a:pt x="6" y="1"/>
                      </a:lnTo>
                      <a:lnTo>
                        <a:pt x="1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5" name="Freeform 2133">
                  <a:extLst>
                    <a:ext uri="{FF2B5EF4-FFF2-40B4-BE49-F238E27FC236}">
                      <a16:creationId xmlns:a16="http://schemas.microsoft.com/office/drawing/2014/main" xmlns="" id="{544AEC21-81B1-42A9-83B4-7E62587CF95B}"/>
                    </a:ext>
                  </a:extLst>
                </p:cNvPr>
                <p:cNvSpPr>
                  <a:spLocks/>
                </p:cNvSpPr>
                <p:nvPr/>
              </p:nvSpPr>
              <p:spPr bwMode="auto">
                <a:xfrm>
                  <a:off x="4864" y="3417"/>
                  <a:ext cx="52" cy="282"/>
                </a:xfrm>
                <a:custGeom>
                  <a:avLst/>
                  <a:gdLst>
                    <a:gd name="T0" fmla="*/ 6 w 103"/>
                    <a:gd name="T1" fmla="*/ 0 h 564"/>
                    <a:gd name="T2" fmla="*/ 45 w 103"/>
                    <a:gd name="T3" fmla="*/ 0 h 564"/>
                    <a:gd name="T4" fmla="*/ 48 w 103"/>
                    <a:gd name="T5" fmla="*/ 1 h 564"/>
                    <a:gd name="T6" fmla="*/ 50 w 103"/>
                    <a:gd name="T7" fmla="*/ 2 h 564"/>
                    <a:gd name="T8" fmla="*/ 51 w 103"/>
                    <a:gd name="T9" fmla="*/ 5 h 564"/>
                    <a:gd name="T10" fmla="*/ 52 w 103"/>
                    <a:gd name="T11" fmla="*/ 9 h 564"/>
                    <a:gd name="T12" fmla="*/ 52 w 103"/>
                    <a:gd name="T13" fmla="*/ 274 h 564"/>
                    <a:gd name="T14" fmla="*/ 51 w 103"/>
                    <a:gd name="T15" fmla="*/ 277 h 564"/>
                    <a:gd name="T16" fmla="*/ 50 w 103"/>
                    <a:gd name="T17" fmla="*/ 280 h 564"/>
                    <a:gd name="T18" fmla="*/ 48 w 103"/>
                    <a:gd name="T19" fmla="*/ 282 h 564"/>
                    <a:gd name="T20" fmla="*/ 45 w 103"/>
                    <a:gd name="T21" fmla="*/ 282 h 564"/>
                    <a:gd name="T22" fmla="*/ 6 w 103"/>
                    <a:gd name="T23" fmla="*/ 282 h 564"/>
                    <a:gd name="T24" fmla="*/ 4 w 103"/>
                    <a:gd name="T25" fmla="*/ 282 h 564"/>
                    <a:gd name="T26" fmla="*/ 2 w 103"/>
                    <a:gd name="T27" fmla="*/ 280 h 564"/>
                    <a:gd name="T28" fmla="*/ 1 w 103"/>
                    <a:gd name="T29" fmla="*/ 277 h 564"/>
                    <a:gd name="T30" fmla="*/ 0 w 103"/>
                    <a:gd name="T31" fmla="*/ 274 h 564"/>
                    <a:gd name="T32" fmla="*/ 0 w 103"/>
                    <a:gd name="T33" fmla="*/ 9 h 564"/>
                    <a:gd name="T34" fmla="*/ 1 w 103"/>
                    <a:gd name="T35" fmla="*/ 5 h 564"/>
                    <a:gd name="T36" fmla="*/ 2 w 103"/>
                    <a:gd name="T37" fmla="*/ 2 h 564"/>
                    <a:gd name="T38" fmla="*/ 4 w 103"/>
                    <a:gd name="T39" fmla="*/ 1 h 564"/>
                    <a:gd name="T40" fmla="*/ 6 w 103"/>
                    <a:gd name="T41" fmla="*/ 0 h 5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564"/>
                    <a:gd name="T65" fmla="*/ 103 w 103"/>
                    <a:gd name="T66" fmla="*/ 564 h 5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564">
                      <a:moveTo>
                        <a:pt x="12" y="0"/>
                      </a:moveTo>
                      <a:lnTo>
                        <a:pt x="90" y="0"/>
                      </a:lnTo>
                      <a:lnTo>
                        <a:pt x="95" y="1"/>
                      </a:lnTo>
                      <a:lnTo>
                        <a:pt x="100" y="5"/>
                      </a:lnTo>
                      <a:lnTo>
                        <a:pt x="102" y="10"/>
                      </a:lnTo>
                      <a:lnTo>
                        <a:pt x="103" y="17"/>
                      </a:lnTo>
                      <a:lnTo>
                        <a:pt x="103" y="547"/>
                      </a:lnTo>
                      <a:lnTo>
                        <a:pt x="102" y="553"/>
                      </a:lnTo>
                      <a:lnTo>
                        <a:pt x="100" y="559"/>
                      </a:lnTo>
                      <a:lnTo>
                        <a:pt x="95" y="563"/>
                      </a:lnTo>
                      <a:lnTo>
                        <a:pt x="90" y="564"/>
                      </a:lnTo>
                      <a:lnTo>
                        <a:pt x="12" y="564"/>
                      </a:lnTo>
                      <a:lnTo>
                        <a:pt x="8" y="563"/>
                      </a:lnTo>
                      <a:lnTo>
                        <a:pt x="3" y="559"/>
                      </a:lnTo>
                      <a:lnTo>
                        <a:pt x="1" y="553"/>
                      </a:lnTo>
                      <a:lnTo>
                        <a:pt x="0" y="547"/>
                      </a:lnTo>
                      <a:lnTo>
                        <a:pt x="0" y="17"/>
                      </a:lnTo>
                      <a:lnTo>
                        <a:pt x="1" y="10"/>
                      </a:lnTo>
                      <a:lnTo>
                        <a:pt x="3" y="5"/>
                      </a:lnTo>
                      <a:lnTo>
                        <a:pt x="8" y="1"/>
                      </a:lnTo>
                      <a:lnTo>
                        <a:pt x="12"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6" name="Freeform 2134">
                  <a:extLst>
                    <a:ext uri="{FF2B5EF4-FFF2-40B4-BE49-F238E27FC236}">
                      <a16:creationId xmlns:a16="http://schemas.microsoft.com/office/drawing/2014/main" xmlns="" id="{9BF160F9-0B25-42F9-9FAB-6D186204E697}"/>
                    </a:ext>
                  </a:extLst>
                </p:cNvPr>
                <p:cNvSpPr>
                  <a:spLocks/>
                </p:cNvSpPr>
                <p:nvPr/>
              </p:nvSpPr>
              <p:spPr bwMode="auto">
                <a:xfrm>
                  <a:off x="4864" y="3417"/>
                  <a:ext cx="52" cy="282"/>
                </a:xfrm>
                <a:custGeom>
                  <a:avLst/>
                  <a:gdLst>
                    <a:gd name="T0" fmla="*/ 6 w 103"/>
                    <a:gd name="T1" fmla="*/ 0 h 564"/>
                    <a:gd name="T2" fmla="*/ 45 w 103"/>
                    <a:gd name="T3" fmla="*/ 0 h 564"/>
                    <a:gd name="T4" fmla="*/ 45 w 103"/>
                    <a:gd name="T5" fmla="*/ 0 h 564"/>
                    <a:gd name="T6" fmla="*/ 48 w 103"/>
                    <a:gd name="T7" fmla="*/ 1 h 564"/>
                    <a:gd name="T8" fmla="*/ 50 w 103"/>
                    <a:gd name="T9" fmla="*/ 2 h 564"/>
                    <a:gd name="T10" fmla="*/ 51 w 103"/>
                    <a:gd name="T11" fmla="*/ 5 h 564"/>
                    <a:gd name="T12" fmla="*/ 52 w 103"/>
                    <a:gd name="T13" fmla="*/ 9 h 564"/>
                    <a:gd name="T14" fmla="*/ 52 w 103"/>
                    <a:gd name="T15" fmla="*/ 274 h 564"/>
                    <a:gd name="T16" fmla="*/ 52 w 103"/>
                    <a:gd name="T17" fmla="*/ 274 h 564"/>
                    <a:gd name="T18" fmla="*/ 51 w 103"/>
                    <a:gd name="T19" fmla="*/ 277 h 564"/>
                    <a:gd name="T20" fmla="*/ 50 w 103"/>
                    <a:gd name="T21" fmla="*/ 280 h 564"/>
                    <a:gd name="T22" fmla="*/ 48 w 103"/>
                    <a:gd name="T23" fmla="*/ 282 h 564"/>
                    <a:gd name="T24" fmla="*/ 45 w 103"/>
                    <a:gd name="T25" fmla="*/ 282 h 564"/>
                    <a:gd name="T26" fmla="*/ 6 w 103"/>
                    <a:gd name="T27" fmla="*/ 282 h 564"/>
                    <a:gd name="T28" fmla="*/ 6 w 103"/>
                    <a:gd name="T29" fmla="*/ 282 h 564"/>
                    <a:gd name="T30" fmla="*/ 4 w 103"/>
                    <a:gd name="T31" fmla="*/ 282 h 564"/>
                    <a:gd name="T32" fmla="*/ 2 w 103"/>
                    <a:gd name="T33" fmla="*/ 280 h 564"/>
                    <a:gd name="T34" fmla="*/ 1 w 103"/>
                    <a:gd name="T35" fmla="*/ 277 h 564"/>
                    <a:gd name="T36" fmla="*/ 0 w 103"/>
                    <a:gd name="T37" fmla="*/ 274 h 564"/>
                    <a:gd name="T38" fmla="*/ 0 w 103"/>
                    <a:gd name="T39" fmla="*/ 9 h 564"/>
                    <a:gd name="T40" fmla="*/ 0 w 103"/>
                    <a:gd name="T41" fmla="*/ 9 h 564"/>
                    <a:gd name="T42" fmla="*/ 1 w 103"/>
                    <a:gd name="T43" fmla="*/ 5 h 564"/>
                    <a:gd name="T44" fmla="*/ 2 w 103"/>
                    <a:gd name="T45" fmla="*/ 2 h 564"/>
                    <a:gd name="T46" fmla="*/ 4 w 103"/>
                    <a:gd name="T47" fmla="*/ 1 h 564"/>
                    <a:gd name="T48" fmla="*/ 6 w 103"/>
                    <a:gd name="T49" fmla="*/ 0 h 5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64"/>
                    <a:gd name="T77" fmla="*/ 103 w 103"/>
                    <a:gd name="T78" fmla="*/ 564 h 5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64">
                      <a:moveTo>
                        <a:pt x="12" y="0"/>
                      </a:moveTo>
                      <a:lnTo>
                        <a:pt x="90" y="0"/>
                      </a:lnTo>
                      <a:lnTo>
                        <a:pt x="95" y="1"/>
                      </a:lnTo>
                      <a:lnTo>
                        <a:pt x="100" y="5"/>
                      </a:lnTo>
                      <a:lnTo>
                        <a:pt x="102" y="10"/>
                      </a:lnTo>
                      <a:lnTo>
                        <a:pt x="103" y="17"/>
                      </a:lnTo>
                      <a:lnTo>
                        <a:pt x="103" y="547"/>
                      </a:lnTo>
                      <a:lnTo>
                        <a:pt x="102" y="553"/>
                      </a:lnTo>
                      <a:lnTo>
                        <a:pt x="100" y="559"/>
                      </a:lnTo>
                      <a:lnTo>
                        <a:pt x="95" y="563"/>
                      </a:lnTo>
                      <a:lnTo>
                        <a:pt x="90" y="564"/>
                      </a:lnTo>
                      <a:lnTo>
                        <a:pt x="12" y="564"/>
                      </a:lnTo>
                      <a:lnTo>
                        <a:pt x="8" y="563"/>
                      </a:lnTo>
                      <a:lnTo>
                        <a:pt x="3" y="559"/>
                      </a:lnTo>
                      <a:lnTo>
                        <a:pt x="1" y="553"/>
                      </a:lnTo>
                      <a:lnTo>
                        <a:pt x="0" y="547"/>
                      </a:lnTo>
                      <a:lnTo>
                        <a:pt x="0" y="17"/>
                      </a:lnTo>
                      <a:lnTo>
                        <a:pt x="1" y="10"/>
                      </a:lnTo>
                      <a:lnTo>
                        <a:pt x="3" y="5"/>
                      </a:lnTo>
                      <a:lnTo>
                        <a:pt x="8"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7" name="Rectangle 2135">
                  <a:extLst>
                    <a:ext uri="{FF2B5EF4-FFF2-40B4-BE49-F238E27FC236}">
                      <a16:creationId xmlns:a16="http://schemas.microsoft.com/office/drawing/2014/main" xmlns="" id="{5B506806-1C64-48C0-9E70-32D521047F4E}"/>
                    </a:ext>
                  </a:extLst>
                </p:cNvPr>
                <p:cNvSpPr>
                  <a:spLocks noChangeArrowheads="1"/>
                </p:cNvSpPr>
                <p:nvPr/>
              </p:nvSpPr>
              <p:spPr bwMode="auto">
                <a:xfrm>
                  <a:off x="4864" y="3421"/>
                  <a:ext cx="11" cy="24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8" name="Rectangle 2136">
                  <a:extLst>
                    <a:ext uri="{FF2B5EF4-FFF2-40B4-BE49-F238E27FC236}">
                      <a16:creationId xmlns:a16="http://schemas.microsoft.com/office/drawing/2014/main" xmlns="" id="{953E4145-DF76-4BD0-8418-DCB98DB8A27E}"/>
                    </a:ext>
                  </a:extLst>
                </p:cNvPr>
                <p:cNvSpPr>
                  <a:spLocks noChangeArrowheads="1"/>
                </p:cNvSpPr>
                <p:nvPr/>
              </p:nvSpPr>
              <p:spPr bwMode="auto">
                <a:xfrm>
                  <a:off x="4864" y="3421"/>
                  <a:ext cx="11" cy="24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69" name="Freeform 2137">
                  <a:extLst>
                    <a:ext uri="{FF2B5EF4-FFF2-40B4-BE49-F238E27FC236}">
                      <a16:creationId xmlns:a16="http://schemas.microsoft.com/office/drawing/2014/main" xmlns="" id="{35FF3A7C-E498-4967-90D1-B083C56C59C1}"/>
                    </a:ext>
                  </a:extLst>
                </p:cNvPr>
                <p:cNvSpPr>
                  <a:spLocks/>
                </p:cNvSpPr>
                <p:nvPr/>
              </p:nvSpPr>
              <p:spPr bwMode="auto">
                <a:xfrm>
                  <a:off x="4867" y="342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0" name="Freeform 2138">
                  <a:extLst>
                    <a:ext uri="{FF2B5EF4-FFF2-40B4-BE49-F238E27FC236}">
                      <a16:creationId xmlns:a16="http://schemas.microsoft.com/office/drawing/2014/main" xmlns="" id="{3EF095A9-6F8B-455A-81BC-85A0592F2860}"/>
                    </a:ext>
                  </a:extLst>
                </p:cNvPr>
                <p:cNvSpPr>
                  <a:spLocks/>
                </p:cNvSpPr>
                <p:nvPr/>
              </p:nvSpPr>
              <p:spPr bwMode="auto">
                <a:xfrm>
                  <a:off x="4867" y="342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10"/>
                      </a:lnTo>
                      <a:lnTo>
                        <a:pt x="7" y="12"/>
                      </a:lnTo>
                      <a:lnTo>
                        <a:pt x="4" y="12"/>
                      </a:lnTo>
                      <a:lnTo>
                        <a:pt x="3" y="12"/>
                      </a:lnTo>
                      <a:lnTo>
                        <a:pt x="1" y="10"/>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1" name="Freeform 2139">
                  <a:extLst>
                    <a:ext uri="{FF2B5EF4-FFF2-40B4-BE49-F238E27FC236}">
                      <a16:creationId xmlns:a16="http://schemas.microsoft.com/office/drawing/2014/main" xmlns="" id="{BF18013C-82E1-4E97-9CA2-A97FC3BDBF7A}"/>
                    </a:ext>
                  </a:extLst>
                </p:cNvPr>
                <p:cNvSpPr>
                  <a:spLocks/>
                </p:cNvSpPr>
                <p:nvPr/>
              </p:nvSpPr>
              <p:spPr bwMode="auto">
                <a:xfrm>
                  <a:off x="4867" y="3435"/>
                  <a:ext cx="6" cy="6"/>
                </a:xfrm>
                <a:custGeom>
                  <a:avLst/>
                  <a:gdLst>
                    <a:gd name="T0" fmla="*/ 2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2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2" name="Freeform 2140">
                  <a:extLst>
                    <a:ext uri="{FF2B5EF4-FFF2-40B4-BE49-F238E27FC236}">
                      <a16:creationId xmlns:a16="http://schemas.microsoft.com/office/drawing/2014/main" xmlns="" id="{193E5CF2-2989-485E-8CD8-0C3261E61E7E}"/>
                    </a:ext>
                  </a:extLst>
                </p:cNvPr>
                <p:cNvSpPr>
                  <a:spLocks/>
                </p:cNvSpPr>
                <p:nvPr/>
              </p:nvSpPr>
              <p:spPr bwMode="auto">
                <a:xfrm>
                  <a:off x="4867" y="3435"/>
                  <a:ext cx="6" cy="6"/>
                </a:xfrm>
                <a:custGeom>
                  <a:avLst/>
                  <a:gdLst>
                    <a:gd name="T0" fmla="*/ 2 w 10"/>
                    <a:gd name="T1" fmla="*/ 0 h 13"/>
                    <a:gd name="T2" fmla="*/ 2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2 w 10"/>
                    <a:gd name="T21" fmla="*/ 6 h 13"/>
                    <a:gd name="T22" fmla="*/ 2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5"/>
                      </a:lnTo>
                      <a:lnTo>
                        <a:pt x="10" y="7"/>
                      </a:lnTo>
                      <a:lnTo>
                        <a:pt x="10" y="9"/>
                      </a:lnTo>
                      <a:lnTo>
                        <a:pt x="9" y="11"/>
                      </a:lnTo>
                      <a:lnTo>
                        <a:pt x="7" y="12"/>
                      </a:lnTo>
                      <a:lnTo>
                        <a:pt x="4" y="13"/>
                      </a:lnTo>
                      <a:lnTo>
                        <a:pt x="3" y="12"/>
                      </a:lnTo>
                      <a:lnTo>
                        <a:pt x="1" y="11"/>
                      </a:lnTo>
                      <a:lnTo>
                        <a:pt x="0" y="9"/>
                      </a:lnTo>
                      <a:lnTo>
                        <a:pt x="0" y="7"/>
                      </a:lnTo>
                      <a:lnTo>
                        <a:pt x="0" y="5"/>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3" name="Freeform 2141">
                  <a:extLst>
                    <a:ext uri="{FF2B5EF4-FFF2-40B4-BE49-F238E27FC236}">
                      <a16:creationId xmlns:a16="http://schemas.microsoft.com/office/drawing/2014/main" xmlns="" id="{B39CEA31-E04C-47A2-A431-1DF3B5EA67FC}"/>
                    </a:ext>
                  </a:extLst>
                </p:cNvPr>
                <p:cNvSpPr>
                  <a:spLocks/>
                </p:cNvSpPr>
                <p:nvPr/>
              </p:nvSpPr>
              <p:spPr bwMode="auto">
                <a:xfrm>
                  <a:off x="4867" y="344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4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4" name="Freeform 2142">
                  <a:extLst>
                    <a:ext uri="{FF2B5EF4-FFF2-40B4-BE49-F238E27FC236}">
                      <a16:creationId xmlns:a16="http://schemas.microsoft.com/office/drawing/2014/main" xmlns="" id="{CE23BC81-30AE-45D3-952B-00C94A0DE791}"/>
                    </a:ext>
                  </a:extLst>
                </p:cNvPr>
                <p:cNvSpPr>
                  <a:spLocks/>
                </p:cNvSpPr>
                <p:nvPr/>
              </p:nvSpPr>
              <p:spPr bwMode="auto">
                <a:xfrm>
                  <a:off x="4867" y="344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4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8"/>
                      </a:lnTo>
                      <a:lnTo>
                        <a:pt x="9" y="10"/>
                      </a:lnTo>
                      <a:lnTo>
                        <a:pt x="7" y="12"/>
                      </a:lnTo>
                      <a:lnTo>
                        <a:pt x="4" y="12"/>
                      </a:lnTo>
                      <a:lnTo>
                        <a:pt x="3" y="12"/>
                      </a:lnTo>
                      <a:lnTo>
                        <a:pt x="1" y="10"/>
                      </a:lnTo>
                      <a:lnTo>
                        <a:pt x="0" y="8"/>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5" name="Freeform 2143">
                  <a:extLst>
                    <a:ext uri="{FF2B5EF4-FFF2-40B4-BE49-F238E27FC236}">
                      <a16:creationId xmlns:a16="http://schemas.microsoft.com/office/drawing/2014/main" xmlns="" id="{2646ECE6-32E0-459E-9AD1-AC92F0B2B78E}"/>
                    </a:ext>
                  </a:extLst>
                </p:cNvPr>
                <p:cNvSpPr>
                  <a:spLocks/>
                </p:cNvSpPr>
                <p:nvPr/>
              </p:nvSpPr>
              <p:spPr bwMode="auto">
                <a:xfrm>
                  <a:off x="4867" y="3455"/>
                  <a:ext cx="6" cy="6"/>
                </a:xfrm>
                <a:custGeom>
                  <a:avLst/>
                  <a:gdLst>
                    <a:gd name="T0" fmla="*/ 2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5 h 12"/>
                    <a:gd name="T14" fmla="*/ 4 w 10"/>
                    <a:gd name="T15" fmla="*/ 6 h 12"/>
                    <a:gd name="T16" fmla="*/ 2 w 10"/>
                    <a:gd name="T17" fmla="*/ 6 h 12"/>
                    <a:gd name="T18" fmla="*/ 2 w 10"/>
                    <a:gd name="T19" fmla="*/ 6 h 12"/>
                    <a:gd name="T20" fmla="*/ 1 w 10"/>
                    <a:gd name="T21" fmla="*/ 5 h 12"/>
                    <a:gd name="T22" fmla="*/ 0 w 10"/>
                    <a:gd name="T23" fmla="*/ 5 h 12"/>
                    <a:gd name="T24" fmla="*/ 0 w 10"/>
                    <a:gd name="T25" fmla="*/ 3 h 12"/>
                    <a:gd name="T26" fmla="*/ 0 w 10"/>
                    <a:gd name="T27" fmla="*/ 2 h 12"/>
                    <a:gd name="T28" fmla="*/ 1 w 10"/>
                    <a:gd name="T29" fmla="*/ 1 h 12"/>
                    <a:gd name="T30" fmla="*/ 2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6" name="Freeform 2144">
                  <a:extLst>
                    <a:ext uri="{FF2B5EF4-FFF2-40B4-BE49-F238E27FC236}">
                      <a16:creationId xmlns:a16="http://schemas.microsoft.com/office/drawing/2014/main" xmlns="" id="{741F8513-5449-45A6-959B-272BAB5CE06D}"/>
                    </a:ext>
                  </a:extLst>
                </p:cNvPr>
                <p:cNvSpPr>
                  <a:spLocks/>
                </p:cNvSpPr>
                <p:nvPr/>
              </p:nvSpPr>
              <p:spPr bwMode="auto">
                <a:xfrm>
                  <a:off x="4867" y="3455"/>
                  <a:ext cx="6" cy="6"/>
                </a:xfrm>
                <a:custGeom>
                  <a:avLst/>
                  <a:gdLst>
                    <a:gd name="T0" fmla="*/ 2 w 10"/>
                    <a:gd name="T1" fmla="*/ 0 h 12"/>
                    <a:gd name="T2" fmla="*/ 2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5 h 12"/>
                    <a:gd name="T18" fmla="*/ 4 w 10"/>
                    <a:gd name="T19" fmla="*/ 6 h 12"/>
                    <a:gd name="T20" fmla="*/ 2 w 10"/>
                    <a:gd name="T21" fmla="*/ 6 h 12"/>
                    <a:gd name="T22" fmla="*/ 2 w 10"/>
                    <a:gd name="T23" fmla="*/ 6 h 12"/>
                    <a:gd name="T24" fmla="*/ 2 w 10"/>
                    <a:gd name="T25" fmla="*/ 6 h 12"/>
                    <a:gd name="T26" fmla="*/ 1 w 10"/>
                    <a:gd name="T27" fmla="*/ 5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6"/>
                      </a:lnTo>
                      <a:lnTo>
                        <a:pt x="10" y="9"/>
                      </a:lnTo>
                      <a:lnTo>
                        <a:pt x="9" y="10"/>
                      </a:lnTo>
                      <a:lnTo>
                        <a:pt x="7" y="12"/>
                      </a:lnTo>
                      <a:lnTo>
                        <a:pt x="4" y="12"/>
                      </a:lnTo>
                      <a:lnTo>
                        <a:pt x="3" y="12"/>
                      </a:lnTo>
                      <a:lnTo>
                        <a:pt x="1" y="10"/>
                      </a:lnTo>
                      <a:lnTo>
                        <a:pt x="0" y="9"/>
                      </a:lnTo>
                      <a:lnTo>
                        <a:pt x="0" y="6"/>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7" name="Freeform 2145">
                  <a:extLst>
                    <a:ext uri="{FF2B5EF4-FFF2-40B4-BE49-F238E27FC236}">
                      <a16:creationId xmlns:a16="http://schemas.microsoft.com/office/drawing/2014/main" xmlns="" id="{90CEB1AB-96C1-4A62-8120-428EF600BEE6}"/>
                    </a:ext>
                  </a:extLst>
                </p:cNvPr>
                <p:cNvSpPr>
                  <a:spLocks/>
                </p:cNvSpPr>
                <p:nvPr/>
              </p:nvSpPr>
              <p:spPr bwMode="auto">
                <a:xfrm>
                  <a:off x="4867" y="3465"/>
                  <a:ext cx="6" cy="6"/>
                </a:xfrm>
                <a:custGeom>
                  <a:avLst/>
                  <a:gdLst>
                    <a:gd name="T0" fmla="*/ 3 w 10"/>
                    <a:gd name="T1" fmla="*/ 0 h 11"/>
                    <a:gd name="T2" fmla="*/ 4 w 10"/>
                    <a:gd name="T3" fmla="*/ 1 h 11"/>
                    <a:gd name="T4" fmla="*/ 5 w 10"/>
                    <a:gd name="T5" fmla="*/ 1 h 11"/>
                    <a:gd name="T6" fmla="*/ 6 w 10"/>
                    <a:gd name="T7" fmla="*/ 2 h 11"/>
                    <a:gd name="T8" fmla="*/ 6 w 10"/>
                    <a:gd name="T9" fmla="*/ 3 h 11"/>
                    <a:gd name="T10" fmla="*/ 6 w 10"/>
                    <a:gd name="T11" fmla="*/ 4 h 11"/>
                    <a:gd name="T12" fmla="*/ 5 w 10"/>
                    <a:gd name="T13" fmla="*/ 5 h 11"/>
                    <a:gd name="T14" fmla="*/ 4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1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8" name="Freeform 2146">
                  <a:extLst>
                    <a:ext uri="{FF2B5EF4-FFF2-40B4-BE49-F238E27FC236}">
                      <a16:creationId xmlns:a16="http://schemas.microsoft.com/office/drawing/2014/main" xmlns="" id="{5810707A-B4F1-4B2C-861E-3FCD4595CDB0}"/>
                    </a:ext>
                  </a:extLst>
                </p:cNvPr>
                <p:cNvSpPr>
                  <a:spLocks/>
                </p:cNvSpPr>
                <p:nvPr/>
              </p:nvSpPr>
              <p:spPr bwMode="auto">
                <a:xfrm>
                  <a:off x="4867" y="3465"/>
                  <a:ext cx="6" cy="6"/>
                </a:xfrm>
                <a:custGeom>
                  <a:avLst/>
                  <a:gdLst>
                    <a:gd name="T0" fmla="*/ 3 w 10"/>
                    <a:gd name="T1" fmla="*/ 0 h 11"/>
                    <a:gd name="T2" fmla="*/ 3 w 10"/>
                    <a:gd name="T3" fmla="*/ 0 h 11"/>
                    <a:gd name="T4" fmla="*/ 4 w 10"/>
                    <a:gd name="T5" fmla="*/ 1 h 11"/>
                    <a:gd name="T6" fmla="*/ 5 w 10"/>
                    <a:gd name="T7" fmla="*/ 1 h 11"/>
                    <a:gd name="T8" fmla="*/ 6 w 10"/>
                    <a:gd name="T9" fmla="*/ 2 h 11"/>
                    <a:gd name="T10" fmla="*/ 6 w 10"/>
                    <a:gd name="T11" fmla="*/ 3 h 11"/>
                    <a:gd name="T12" fmla="*/ 6 w 10"/>
                    <a:gd name="T13" fmla="*/ 3 h 11"/>
                    <a:gd name="T14" fmla="*/ 6 w 10"/>
                    <a:gd name="T15" fmla="*/ 4 h 11"/>
                    <a:gd name="T16" fmla="*/ 5 w 10"/>
                    <a:gd name="T17" fmla="*/ 5 h 11"/>
                    <a:gd name="T18" fmla="*/ 4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1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7" y="1"/>
                      </a:lnTo>
                      <a:lnTo>
                        <a:pt x="9" y="2"/>
                      </a:lnTo>
                      <a:lnTo>
                        <a:pt x="10" y="4"/>
                      </a:lnTo>
                      <a:lnTo>
                        <a:pt x="10" y="6"/>
                      </a:lnTo>
                      <a:lnTo>
                        <a:pt x="10" y="8"/>
                      </a:lnTo>
                      <a:lnTo>
                        <a:pt x="9" y="10"/>
                      </a:lnTo>
                      <a:lnTo>
                        <a:pt x="7" y="11"/>
                      </a:lnTo>
                      <a:lnTo>
                        <a:pt x="5" y="11"/>
                      </a:lnTo>
                      <a:lnTo>
                        <a:pt x="3" y="11"/>
                      </a:lnTo>
                      <a:lnTo>
                        <a:pt x="1" y="10"/>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79" name="Freeform 2147">
                  <a:extLst>
                    <a:ext uri="{FF2B5EF4-FFF2-40B4-BE49-F238E27FC236}">
                      <a16:creationId xmlns:a16="http://schemas.microsoft.com/office/drawing/2014/main" xmlns="" id="{24698A6F-E76D-4E3E-A69E-10F84117675D}"/>
                    </a:ext>
                  </a:extLst>
                </p:cNvPr>
                <p:cNvSpPr>
                  <a:spLocks/>
                </p:cNvSpPr>
                <p:nvPr/>
              </p:nvSpPr>
              <p:spPr bwMode="auto">
                <a:xfrm>
                  <a:off x="4867" y="3475"/>
                  <a:ext cx="6" cy="6"/>
                </a:xfrm>
                <a:custGeom>
                  <a:avLst/>
                  <a:gdLst>
                    <a:gd name="T0" fmla="*/ 3 w 10"/>
                    <a:gd name="T1" fmla="*/ 0 h 12"/>
                    <a:gd name="T2" fmla="*/ 4 w 10"/>
                    <a:gd name="T3" fmla="*/ 0 h 12"/>
                    <a:gd name="T4" fmla="*/ 5 w 10"/>
                    <a:gd name="T5" fmla="*/ 1 h 12"/>
                    <a:gd name="T6" fmla="*/ 6 w 10"/>
                    <a:gd name="T7" fmla="*/ 2 h 12"/>
                    <a:gd name="T8" fmla="*/ 6 w 10"/>
                    <a:gd name="T9" fmla="*/ 3 h 12"/>
                    <a:gd name="T10" fmla="*/ 6 w 10"/>
                    <a:gd name="T11" fmla="*/ 5 h 12"/>
                    <a:gd name="T12" fmla="*/ 5 w 10"/>
                    <a:gd name="T13" fmla="*/ 6 h 12"/>
                    <a:gd name="T14" fmla="*/ 4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7" y="0"/>
                      </a:lnTo>
                      <a:lnTo>
                        <a:pt x="9" y="1"/>
                      </a:lnTo>
                      <a:lnTo>
                        <a:pt x="10" y="3"/>
                      </a:lnTo>
                      <a:lnTo>
                        <a:pt x="10" y="6"/>
                      </a:lnTo>
                      <a:lnTo>
                        <a:pt x="10" y="9"/>
                      </a:lnTo>
                      <a:lnTo>
                        <a:pt x="9" y="11"/>
                      </a:lnTo>
                      <a:lnTo>
                        <a:pt x="7" y="12"/>
                      </a:lnTo>
                      <a:lnTo>
                        <a:pt x="5" y="12"/>
                      </a:lnTo>
                      <a:lnTo>
                        <a:pt x="3" y="12"/>
                      </a:lnTo>
                      <a:lnTo>
                        <a:pt x="1" y="11"/>
                      </a:lnTo>
                      <a:lnTo>
                        <a:pt x="0" y="9"/>
                      </a:lnTo>
                      <a:lnTo>
                        <a:pt x="0" y="6"/>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0" name="Freeform 2148">
                  <a:extLst>
                    <a:ext uri="{FF2B5EF4-FFF2-40B4-BE49-F238E27FC236}">
                      <a16:creationId xmlns:a16="http://schemas.microsoft.com/office/drawing/2014/main" xmlns="" id="{26F81293-5646-4324-BAC9-2DAAA437E305}"/>
                    </a:ext>
                  </a:extLst>
                </p:cNvPr>
                <p:cNvSpPr>
                  <a:spLocks/>
                </p:cNvSpPr>
                <p:nvPr/>
              </p:nvSpPr>
              <p:spPr bwMode="auto">
                <a:xfrm>
                  <a:off x="4867" y="3475"/>
                  <a:ext cx="6" cy="6"/>
                </a:xfrm>
                <a:custGeom>
                  <a:avLst/>
                  <a:gdLst>
                    <a:gd name="T0" fmla="*/ 3 w 10"/>
                    <a:gd name="T1" fmla="*/ 0 h 12"/>
                    <a:gd name="T2" fmla="*/ 3 w 10"/>
                    <a:gd name="T3" fmla="*/ 0 h 12"/>
                    <a:gd name="T4" fmla="*/ 4 w 10"/>
                    <a:gd name="T5" fmla="*/ 0 h 12"/>
                    <a:gd name="T6" fmla="*/ 5 w 10"/>
                    <a:gd name="T7" fmla="*/ 1 h 12"/>
                    <a:gd name="T8" fmla="*/ 6 w 10"/>
                    <a:gd name="T9" fmla="*/ 2 h 12"/>
                    <a:gd name="T10" fmla="*/ 6 w 10"/>
                    <a:gd name="T11" fmla="*/ 3 h 12"/>
                    <a:gd name="T12" fmla="*/ 6 w 10"/>
                    <a:gd name="T13" fmla="*/ 3 h 12"/>
                    <a:gd name="T14" fmla="*/ 6 w 10"/>
                    <a:gd name="T15" fmla="*/ 5 h 12"/>
                    <a:gd name="T16" fmla="*/ 5 w 10"/>
                    <a:gd name="T17" fmla="*/ 6 h 12"/>
                    <a:gd name="T18" fmla="*/ 4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7" y="0"/>
                      </a:lnTo>
                      <a:lnTo>
                        <a:pt x="9" y="1"/>
                      </a:lnTo>
                      <a:lnTo>
                        <a:pt x="10" y="3"/>
                      </a:lnTo>
                      <a:lnTo>
                        <a:pt x="10" y="6"/>
                      </a:lnTo>
                      <a:lnTo>
                        <a:pt x="10" y="9"/>
                      </a:lnTo>
                      <a:lnTo>
                        <a:pt x="9" y="11"/>
                      </a:lnTo>
                      <a:lnTo>
                        <a:pt x="7" y="12"/>
                      </a:lnTo>
                      <a:lnTo>
                        <a:pt x="5" y="12"/>
                      </a:lnTo>
                      <a:lnTo>
                        <a:pt x="3" y="12"/>
                      </a:lnTo>
                      <a:lnTo>
                        <a:pt x="1" y="11"/>
                      </a:lnTo>
                      <a:lnTo>
                        <a:pt x="0" y="9"/>
                      </a:lnTo>
                      <a:lnTo>
                        <a:pt x="0" y="6"/>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1" name="Freeform 2149">
                  <a:extLst>
                    <a:ext uri="{FF2B5EF4-FFF2-40B4-BE49-F238E27FC236}">
                      <a16:creationId xmlns:a16="http://schemas.microsoft.com/office/drawing/2014/main" xmlns="" id="{BB77F5E3-D538-4406-8259-F20E96FCEA67}"/>
                    </a:ext>
                  </a:extLst>
                </p:cNvPr>
                <p:cNvSpPr>
                  <a:spLocks/>
                </p:cNvSpPr>
                <p:nvPr/>
              </p:nvSpPr>
              <p:spPr bwMode="auto">
                <a:xfrm>
                  <a:off x="4867" y="3485"/>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3"/>
                      </a:lnTo>
                      <a:lnTo>
                        <a:pt x="10" y="5"/>
                      </a:lnTo>
                      <a:lnTo>
                        <a:pt x="10" y="7"/>
                      </a:lnTo>
                      <a:lnTo>
                        <a:pt x="10" y="9"/>
                      </a:lnTo>
                      <a:lnTo>
                        <a:pt x="9" y="11"/>
                      </a:lnTo>
                      <a:lnTo>
                        <a:pt x="7" y="12"/>
                      </a:lnTo>
                      <a:lnTo>
                        <a:pt x="5" y="13"/>
                      </a:lnTo>
                      <a:lnTo>
                        <a:pt x="3" y="12"/>
                      </a:lnTo>
                      <a:lnTo>
                        <a:pt x="1" y="11"/>
                      </a:lnTo>
                      <a:lnTo>
                        <a:pt x="0" y="9"/>
                      </a:lnTo>
                      <a:lnTo>
                        <a:pt x="0" y="7"/>
                      </a:lnTo>
                      <a:lnTo>
                        <a:pt x="0" y="5"/>
                      </a:lnTo>
                      <a:lnTo>
                        <a:pt x="1" y="3"/>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2" name="Freeform 2150">
                  <a:extLst>
                    <a:ext uri="{FF2B5EF4-FFF2-40B4-BE49-F238E27FC236}">
                      <a16:creationId xmlns:a16="http://schemas.microsoft.com/office/drawing/2014/main" xmlns="" id="{32DA0BE5-2684-4436-97C8-99561411E674}"/>
                    </a:ext>
                  </a:extLst>
                </p:cNvPr>
                <p:cNvSpPr>
                  <a:spLocks/>
                </p:cNvSpPr>
                <p:nvPr/>
              </p:nvSpPr>
              <p:spPr bwMode="auto">
                <a:xfrm>
                  <a:off x="4867" y="3485"/>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3"/>
                      </a:lnTo>
                      <a:lnTo>
                        <a:pt x="10" y="5"/>
                      </a:lnTo>
                      <a:lnTo>
                        <a:pt x="10" y="7"/>
                      </a:lnTo>
                      <a:lnTo>
                        <a:pt x="10" y="9"/>
                      </a:lnTo>
                      <a:lnTo>
                        <a:pt x="9" y="11"/>
                      </a:lnTo>
                      <a:lnTo>
                        <a:pt x="7" y="12"/>
                      </a:lnTo>
                      <a:lnTo>
                        <a:pt x="5" y="13"/>
                      </a:lnTo>
                      <a:lnTo>
                        <a:pt x="3" y="12"/>
                      </a:lnTo>
                      <a:lnTo>
                        <a:pt x="1" y="11"/>
                      </a:lnTo>
                      <a:lnTo>
                        <a:pt x="0" y="9"/>
                      </a:lnTo>
                      <a:lnTo>
                        <a:pt x="0" y="7"/>
                      </a:lnTo>
                      <a:lnTo>
                        <a:pt x="0" y="5"/>
                      </a:lnTo>
                      <a:lnTo>
                        <a:pt x="1" y="3"/>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3" name="Freeform 2151">
                  <a:extLst>
                    <a:ext uri="{FF2B5EF4-FFF2-40B4-BE49-F238E27FC236}">
                      <a16:creationId xmlns:a16="http://schemas.microsoft.com/office/drawing/2014/main" xmlns="" id="{1B4DBC1B-1474-46A9-A0D4-863B922C9799}"/>
                    </a:ext>
                  </a:extLst>
                </p:cNvPr>
                <p:cNvSpPr>
                  <a:spLocks/>
                </p:cNvSpPr>
                <p:nvPr/>
              </p:nvSpPr>
              <p:spPr bwMode="auto">
                <a:xfrm>
                  <a:off x="4867" y="3495"/>
                  <a:ext cx="6" cy="6"/>
                </a:xfrm>
                <a:custGeom>
                  <a:avLst/>
                  <a:gdLst>
                    <a:gd name="T0" fmla="*/ 3 w 10"/>
                    <a:gd name="T1" fmla="*/ 0 h 13"/>
                    <a:gd name="T2" fmla="*/ 4 w 10"/>
                    <a:gd name="T3" fmla="*/ 0 h 13"/>
                    <a:gd name="T4" fmla="*/ 5 w 10"/>
                    <a:gd name="T5" fmla="*/ 1 h 13"/>
                    <a:gd name="T6" fmla="*/ 6 w 10"/>
                    <a:gd name="T7" fmla="*/ 2 h 13"/>
                    <a:gd name="T8" fmla="*/ 6 w 10"/>
                    <a:gd name="T9" fmla="*/ 3 h 13"/>
                    <a:gd name="T10" fmla="*/ 6 w 10"/>
                    <a:gd name="T11" fmla="*/ 4 h 13"/>
                    <a:gd name="T12" fmla="*/ 5 w 10"/>
                    <a:gd name="T13" fmla="*/ 5 h 13"/>
                    <a:gd name="T14" fmla="*/ 4 w 10"/>
                    <a:gd name="T15" fmla="*/ 6 h 13"/>
                    <a:gd name="T16" fmla="*/ 3 w 10"/>
                    <a:gd name="T17" fmla="*/ 6 h 13"/>
                    <a:gd name="T18" fmla="*/ 2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2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4" name="Freeform 2152">
                  <a:extLst>
                    <a:ext uri="{FF2B5EF4-FFF2-40B4-BE49-F238E27FC236}">
                      <a16:creationId xmlns:a16="http://schemas.microsoft.com/office/drawing/2014/main" xmlns="" id="{4E05B6D5-EBD1-44CF-B311-2A7EF2918AE0}"/>
                    </a:ext>
                  </a:extLst>
                </p:cNvPr>
                <p:cNvSpPr>
                  <a:spLocks/>
                </p:cNvSpPr>
                <p:nvPr/>
              </p:nvSpPr>
              <p:spPr bwMode="auto">
                <a:xfrm>
                  <a:off x="4867" y="3495"/>
                  <a:ext cx="6" cy="6"/>
                </a:xfrm>
                <a:custGeom>
                  <a:avLst/>
                  <a:gdLst>
                    <a:gd name="T0" fmla="*/ 3 w 10"/>
                    <a:gd name="T1" fmla="*/ 0 h 13"/>
                    <a:gd name="T2" fmla="*/ 3 w 10"/>
                    <a:gd name="T3" fmla="*/ 0 h 13"/>
                    <a:gd name="T4" fmla="*/ 4 w 10"/>
                    <a:gd name="T5" fmla="*/ 0 h 13"/>
                    <a:gd name="T6" fmla="*/ 5 w 10"/>
                    <a:gd name="T7" fmla="*/ 1 h 13"/>
                    <a:gd name="T8" fmla="*/ 6 w 10"/>
                    <a:gd name="T9" fmla="*/ 2 h 13"/>
                    <a:gd name="T10" fmla="*/ 6 w 10"/>
                    <a:gd name="T11" fmla="*/ 3 h 13"/>
                    <a:gd name="T12" fmla="*/ 6 w 10"/>
                    <a:gd name="T13" fmla="*/ 3 h 13"/>
                    <a:gd name="T14" fmla="*/ 6 w 10"/>
                    <a:gd name="T15" fmla="*/ 4 h 13"/>
                    <a:gd name="T16" fmla="*/ 5 w 10"/>
                    <a:gd name="T17" fmla="*/ 5 h 13"/>
                    <a:gd name="T18" fmla="*/ 4 w 10"/>
                    <a:gd name="T19" fmla="*/ 6 h 13"/>
                    <a:gd name="T20" fmla="*/ 3 w 10"/>
                    <a:gd name="T21" fmla="*/ 6 h 13"/>
                    <a:gd name="T22" fmla="*/ 3 w 10"/>
                    <a:gd name="T23" fmla="*/ 6 h 13"/>
                    <a:gd name="T24" fmla="*/ 2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2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7" y="1"/>
                      </a:lnTo>
                      <a:lnTo>
                        <a:pt x="9" y="2"/>
                      </a:lnTo>
                      <a:lnTo>
                        <a:pt x="10" y="4"/>
                      </a:lnTo>
                      <a:lnTo>
                        <a:pt x="10" y="6"/>
                      </a:lnTo>
                      <a:lnTo>
                        <a:pt x="10"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5" name="Freeform 2153">
                  <a:extLst>
                    <a:ext uri="{FF2B5EF4-FFF2-40B4-BE49-F238E27FC236}">
                      <a16:creationId xmlns:a16="http://schemas.microsoft.com/office/drawing/2014/main" xmlns="" id="{77FF99DE-9934-441F-9E68-8084F2197FDF}"/>
                    </a:ext>
                  </a:extLst>
                </p:cNvPr>
                <p:cNvSpPr>
                  <a:spLocks/>
                </p:cNvSpPr>
                <p:nvPr/>
              </p:nvSpPr>
              <p:spPr bwMode="auto">
                <a:xfrm>
                  <a:off x="4868" y="350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5 h 12"/>
                    <a:gd name="T12" fmla="*/ 5 w 10"/>
                    <a:gd name="T13" fmla="*/ 6 h 12"/>
                    <a:gd name="T14" fmla="*/ 3 w 10"/>
                    <a:gd name="T15" fmla="*/ 6 h 12"/>
                    <a:gd name="T16" fmla="*/ 2 w 10"/>
                    <a:gd name="T17" fmla="*/ 6 h 12"/>
                    <a:gd name="T18" fmla="*/ 1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7"/>
                      </a:lnTo>
                      <a:lnTo>
                        <a:pt x="10" y="9"/>
                      </a:lnTo>
                      <a:lnTo>
                        <a:pt x="9" y="11"/>
                      </a:lnTo>
                      <a:lnTo>
                        <a:pt x="7" y="12"/>
                      </a:lnTo>
                      <a:lnTo>
                        <a:pt x="4" y="12"/>
                      </a:lnTo>
                      <a:lnTo>
                        <a:pt x="3" y="12"/>
                      </a:lnTo>
                      <a:lnTo>
                        <a:pt x="1" y="11"/>
                      </a:lnTo>
                      <a:lnTo>
                        <a:pt x="0" y="9"/>
                      </a:lnTo>
                      <a:lnTo>
                        <a:pt x="0" y="7"/>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6" name="Freeform 2154">
                  <a:extLst>
                    <a:ext uri="{FF2B5EF4-FFF2-40B4-BE49-F238E27FC236}">
                      <a16:creationId xmlns:a16="http://schemas.microsoft.com/office/drawing/2014/main" xmlns="" id="{1222F7F8-794F-4904-9DF6-1D381D492696}"/>
                    </a:ext>
                  </a:extLst>
                </p:cNvPr>
                <p:cNvSpPr>
                  <a:spLocks/>
                </p:cNvSpPr>
                <p:nvPr/>
              </p:nvSpPr>
              <p:spPr bwMode="auto">
                <a:xfrm>
                  <a:off x="4868" y="350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5 h 12"/>
                    <a:gd name="T16" fmla="*/ 5 w 10"/>
                    <a:gd name="T17" fmla="*/ 6 h 12"/>
                    <a:gd name="T18" fmla="*/ 3 w 10"/>
                    <a:gd name="T19" fmla="*/ 6 h 12"/>
                    <a:gd name="T20" fmla="*/ 2 w 10"/>
                    <a:gd name="T21" fmla="*/ 6 h 12"/>
                    <a:gd name="T22" fmla="*/ 2 w 10"/>
                    <a:gd name="T23" fmla="*/ 6 h 12"/>
                    <a:gd name="T24" fmla="*/ 1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7"/>
                      </a:lnTo>
                      <a:lnTo>
                        <a:pt x="10" y="9"/>
                      </a:lnTo>
                      <a:lnTo>
                        <a:pt x="9" y="11"/>
                      </a:lnTo>
                      <a:lnTo>
                        <a:pt x="7" y="12"/>
                      </a:lnTo>
                      <a:lnTo>
                        <a:pt x="4" y="12"/>
                      </a:lnTo>
                      <a:lnTo>
                        <a:pt x="3" y="12"/>
                      </a:lnTo>
                      <a:lnTo>
                        <a:pt x="1" y="11"/>
                      </a:lnTo>
                      <a:lnTo>
                        <a:pt x="0" y="9"/>
                      </a:lnTo>
                      <a:lnTo>
                        <a:pt x="0" y="7"/>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7" name="Freeform 2155">
                  <a:extLst>
                    <a:ext uri="{FF2B5EF4-FFF2-40B4-BE49-F238E27FC236}">
                      <a16:creationId xmlns:a16="http://schemas.microsoft.com/office/drawing/2014/main" xmlns="" id="{03CE2A66-A61F-4668-8CE3-C5323DC37421}"/>
                    </a:ext>
                  </a:extLst>
                </p:cNvPr>
                <p:cNvSpPr>
                  <a:spLocks/>
                </p:cNvSpPr>
                <p:nvPr/>
              </p:nvSpPr>
              <p:spPr bwMode="auto">
                <a:xfrm>
                  <a:off x="4868" y="3515"/>
                  <a:ext cx="5" cy="6"/>
                </a:xfrm>
                <a:custGeom>
                  <a:avLst/>
                  <a:gdLst>
                    <a:gd name="T0" fmla="*/ 2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2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2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4" y="0"/>
                      </a:moveTo>
                      <a:lnTo>
                        <a:pt x="7" y="0"/>
                      </a:lnTo>
                      <a:lnTo>
                        <a:pt x="9" y="1"/>
                      </a:lnTo>
                      <a:lnTo>
                        <a:pt x="10" y="3"/>
                      </a:lnTo>
                      <a:lnTo>
                        <a:pt x="10" y="5"/>
                      </a:lnTo>
                      <a:lnTo>
                        <a:pt x="10" y="8"/>
                      </a:lnTo>
                      <a:lnTo>
                        <a:pt x="9" y="9"/>
                      </a:lnTo>
                      <a:lnTo>
                        <a:pt x="7" y="12"/>
                      </a:lnTo>
                      <a:lnTo>
                        <a:pt x="4" y="12"/>
                      </a:lnTo>
                      <a:lnTo>
                        <a:pt x="3" y="12"/>
                      </a:lnTo>
                      <a:lnTo>
                        <a:pt x="1" y="9"/>
                      </a:lnTo>
                      <a:lnTo>
                        <a:pt x="0" y="8"/>
                      </a:lnTo>
                      <a:lnTo>
                        <a:pt x="0" y="5"/>
                      </a:lnTo>
                      <a:lnTo>
                        <a:pt x="0" y="3"/>
                      </a:lnTo>
                      <a:lnTo>
                        <a:pt x="1" y="1"/>
                      </a:lnTo>
                      <a:lnTo>
                        <a:pt x="3" y="0"/>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8" name="Freeform 2156">
                  <a:extLst>
                    <a:ext uri="{FF2B5EF4-FFF2-40B4-BE49-F238E27FC236}">
                      <a16:creationId xmlns:a16="http://schemas.microsoft.com/office/drawing/2014/main" xmlns="" id="{31AF9484-6FE5-4D40-9B32-8C8A483CDF87}"/>
                    </a:ext>
                  </a:extLst>
                </p:cNvPr>
                <p:cNvSpPr>
                  <a:spLocks/>
                </p:cNvSpPr>
                <p:nvPr/>
              </p:nvSpPr>
              <p:spPr bwMode="auto">
                <a:xfrm>
                  <a:off x="4868" y="3515"/>
                  <a:ext cx="5" cy="6"/>
                </a:xfrm>
                <a:custGeom>
                  <a:avLst/>
                  <a:gdLst>
                    <a:gd name="T0" fmla="*/ 2 w 10"/>
                    <a:gd name="T1" fmla="*/ 0 h 12"/>
                    <a:gd name="T2" fmla="*/ 2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2 w 10"/>
                    <a:gd name="T21" fmla="*/ 6 h 12"/>
                    <a:gd name="T22" fmla="*/ 2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2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4" y="0"/>
                      </a:moveTo>
                      <a:lnTo>
                        <a:pt x="4" y="0"/>
                      </a:lnTo>
                      <a:lnTo>
                        <a:pt x="7" y="0"/>
                      </a:lnTo>
                      <a:lnTo>
                        <a:pt x="9" y="1"/>
                      </a:lnTo>
                      <a:lnTo>
                        <a:pt x="10" y="3"/>
                      </a:lnTo>
                      <a:lnTo>
                        <a:pt x="10" y="5"/>
                      </a:lnTo>
                      <a:lnTo>
                        <a:pt x="10" y="8"/>
                      </a:lnTo>
                      <a:lnTo>
                        <a:pt x="9" y="9"/>
                      </a:lnTo>
                      <a:lnTo>
                        <a:pt x="7" y="12"/>
                      </a:lnTo>
                      <a:lnTo>
                        <a:pt x="4" y="12"/>
                      </a:lnTo>
                      <a:lnTo>
                        <a:pt x="3" y="12"/>
                      </a:lnTo>
                      <a:lnTo>
                        <a:pt x="1" y="9"/>
                      </a:lnTo>
                      <a:lnTo>
                        <a:pt x="0" y="8"/>
                      </a:lnTo>
                      <a:lnTo>
                        <a:pt x="0" y="5"/>
                      </a:lnTo>
                      <a:lnTo>
                        <a:pt x="0" y="3"/>
                      </a:lnTo>
                      <a:lnTo>
                        <a:pt x="1" y="1"/>
                      </a:lnTo>
                      <a:lnTo>
                        <a:pt x="3" y="0"/>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89" name="Freeform 2157">
                  <a:extLst>
                    <a:ext uri="{FF2B5EF4-FFF2-40B4-BE49-F238E27FC236}">
                      <a16:creationId xmlns:a16="http://schemas.microsoft.com/office/drawing/2014/main" xmlns="" id="{74B03066-DFC7-40CF-B04B-3DA8C4A9D1A8}"/>
                    </a:ext>
                  </a:extLst>
                </p:cNvPr>
                <p:cNvSpPr>
                  <a:spLocks/>
                </p:cNvSpPr>
                <p:nvPr/>
              </p:nvSpPr>
              <p:spPr bwMode="auto">
                <a:xfrm>
                  <a:off x="4868" y="3525"/>
                  <a:ext cx="5" cy="6"/>
                </a:xfrm>
                <a:custGeom>
                  <a:avLst/>
                  <a:gdLst>
                    <a:gd name="T0" fmla="*/ 2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2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2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4" y="0"/>
                      </a:move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0" name="Freeform 2158">
                  <a:extLst>
                    <a:ext uri="{FF2B5EF4-FFF2-40B4-BE49-F238E27FC236}">
                      <a16:creationId xmlns:a16="http://schemas.microsoft.com/office/drawing/2014/main" xmlns="" id="{F68B094D-5670-4BCD-8C6F-D1F0DAABE889}"/>
                    </a:ext>
                  </a:extLst>
                </p:cNvPr>
                <p:cNvSpPr>
                  <a:spLocks/>
                </p:cNvSpPr>
                <p:nvPr/>
              </p:nvSpPr>
              <p:spPr bwMode="auto">
                <a:xfrm>
                  <a:off x="4868" y="3525"/>
                  <a:ext cx="5" cy="6"/>
                </a:xfrm>
                <a:custGeom>
                  <a:avLst/>
                  <a:gdLst>
                    <a:gd name="T0" fmla="*/ 2 w 10"/>
                    <a:gd name="T1" fmla="*/ 0 h 13"/>
                    <a:gd name="T2" fmla="*/ 2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2 w 10"/>
                    <a:gd name="T21" fmla="*/ 6 h 13"/>
                    <a:gd name="T22" fmla="*/ 2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2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4" y="0"/>
                      </a:moveTo>
                      <a:lnTo>
                        <a:pt x="4" y="0"/>
                      </a:lnTo>
                      <a:lnTo>
                        <a:pt x="7" y="1"/>
                      </a:lnTo>
                      <a:lnTo>
                        <a:pt x="9" y="2"/>
                      </a:lnTo>
                      <a:lnTo>
                        <a:pt x="10" y="4"/>
                      </a:lnTo>
                      <a:lnTo>
                        <a:pt x="10" y="7"/>
                      </a:lnTo>
                      <a:lnTo>
                        <a:pt x="10" y="9"/>
                      </a:lnTo>
                      <a:lnTo>
                        <a:pt x="9" y="11"/>
                      </a:lnTo>
                      <a:lnTo>
                        <a:pt x="7" y="12"/>
                      </a:lnTo>
                      <a:lnTo>
                        <a:pt x="4" y="13"/>
                      </a:lnTo>
                      <a:lnTo>
                        <a:pt x="3" y="12"/>
                      </a:lnTo>
                      <a:lnTo>
                        <a:pt x="1" y="11"/>
                      </a:lnTo>
                      <a:lnTo>
                        <a:pt x="0" y="9"/>
                      </a:lnTo>
                      <a:lnTo>
                        <a:pt x="0" y="7"/>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1" name="Freeform 2159">
                  <a:extLst>
                    <a:ext uri="{FF2B5EF4-FFF2-40B4-BE49-F238E27FC236}">
                      <a16:creationId xmlns:a16="http://schemas.microsoft.com/office/drawing/2014/main" xmlns="" id="{24477511-46DA-4853-B46F-20CED5402211}"/>
                    </a:ext>
                  </a:extLst>
                </p:cNvPr>
                <p:cNvSpPr>
                  <a:spLocks/>
                </p:cNvSpPr>
                <p:nvPr/>
              </p:nvSpPr>
              <p:spPr bwMode="auto">
                <a:xfrm>
                  <a:off x="4868" y="3535"/>
                  <a:ext cx="5" cy="6"/>
                </a:xfrm>
                <a:custGeom>
                  <a:avLst/>
                  <a:gdLst>
                    <a:gd name="T0" fmla="*/ 2 w 10"/>
                    <a:gd name="T1" fmla="*/ 0 h 11"/>
                    <a:gd name="T2" fmla="*/ 3 w 10"/>
                    <a:gd name="T3" fmla="*/ 1 h 11"/>
                    <a:gd name="T4" fmla="*/ 5 w 10"/>
                    <a:gd name="T5" fmla="*/ 1 h 11"/>
                    <a:gd name="T6" fmla="*/ 5 w 10"/>
                    <a:gd name="T7" fmla="*/ 2 h 11"/>
                    <a:gd name="T8" fmla="*/ 5 w 10"/>
                    <a:gd name="T9" fmla="*/ 3 h 11"/>
                    <a:gd name="T10" fmla="*/ 5 w 10"/>
                    <a:gd name="T11" fmla="*/ 4 h 11"/>
                    <a:gd name="T12" fmla="*/ 5 w 10"/>
                    <a:gd name="T13" fmla="*/ 5 h 11"/>
                    <a:gd name="T14" fmla="*/ 3 w 10"/>
                    <a:gd name="T15" fmla="*/ 6 h 11"/>
                    <a:gd name="T16" fmla="*/ 2 w 10"/>
                    <a:gd name="T17" fmla="*/ 6 h 11"/>
                    <a:gd name="T18" fmla="*/ 1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1 w 10"/>
                    <a:gd name="T31" fmla="*/ 1 h 11"/>
                    <a:gd name="T32" fmla="*/ 2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4" y="0"/>
                      </a:moveTo>
                      <a:lnTo>
                        <a:pt x="7" y="1"/>
                      </a:lnTo>
                      <a:lnTo>
                        <a:pt x="9" y="2"/>
                      </a:lnTo>
                      <a:lnTo>
                        <a:pt x="10" y="4"/>
                      </a:lnTo>
                      <a:lnTo>
                        <a:pt x="10" y="6"/>
                      </a:lnTo>
                      <a:lnTo>
                        <a:pt x="10" y="8"/>
                      </a:lnTo>
                      <a:lnTo>
                        <a:pt x="9" y="10"/>
                      </a:lnTo>
                      <a:lnTo>
                        <a:pt x="7" y="11"/>
                      </a:lnTo>
                      <a:lnTo>
                        <a:pt x="4" y="11"/>
                      </a:lnTo>
                      <a:lnTo>
                        <a:pt x="3" y="11"/>
                      </a:lnTo>
                      <a:lnTo>
                        <a:pt x="1" y="10"/>
                      </a:lnTo>
                      <a:lnTo>
                        <a:pt x="0" y="8"/>
                      </a:lnTo>
                      <a:lnTo>
                        <a:pt x="0" y="6"/>
                      </a:lnTo>
                      <a:lnTo>
                        <a:pt x="0" y="4"/>
                      </a:lnTo>
                      <a:lnTo>
                        <a:pt x="1" y="2"/>
                      </a:lnTo>
                      <a:lnTo>
                        <a:pt x="3" y="1"/>
                      </a:lnTo>
                      <a:lnTo>
                        <a:pt x="4"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2" name="Freeform 2160">
                  <a:extLst>
                    <a:ext uri="{FF2B5EF4-FFF2-40B4-BE49-F238E27FC236}">
                      <a16:creationId xmlns:a16="http://schemas.microsoft.com/office/drawing/2014/main" xmlns="" id="{7855783A-44E9-44F7-8BB7-C263E836187A}"/>
                    </a:ext>
                  </a:extLst>
                </p:cNvPr>
                <p:cNvSpPr>
                  <a:spLocks/>
                </p:cNvSpPr>
                <p:nvPr/>
              </p:nvSpPr>
              <p:spPr bwMode="auto">
                <a:xfrm>
                  <a:off x="4868" y="3535"/>
                  <a:ext cx="5" cy="6"/>
                </a:xfrm>
                <a:custGeom>
                  <a:avLst/>
                  <a:gdLst>
                    <a:gd name="T0" fmla="*/ 2 w 10"/>
                    <a:gd name="T1" fmla="*/ 0 h 11"/>
                    <a:gd name="T2" fmla="*/ 2 w 10"/>
                    <a:gd name="T3" fmla="*/ 0 h 11"/>
                    <a:gd name="T4" fmla="*/ 3 w 10"/>
                    <a:gd name="T5" fmla="*/ 1 h 11"/>
                    <a:gd name="T6" fmla="*/ 5 w 10"/>
                    <a:gd name="T7" fmla="*/ 1 h 11"/>
                    <a:gd name="T8" fmla="*/ 5 w 10"/>
                    <a:gd name="T9" fmla="*/ 2 h 11"/>
                    <a:gd name="T10" fmla="*/ 5 w 10"/>
                    <a:gd name="T11" fmla="*/ 3 h 11"/>
                    <a:gd name="T12" fmla="*/ 5 w 10"/>
                    <a:gd name="T13" fmla="*/ 3 h 11"/>
                    <a:gd name="T14" fmla="*/ 5 w 10"/>
                    <a:gd name="T15" fmla="*/ 4 h 11"/>
                    <a:gd name="T16" fmla="*/ 5 w 10"/>
                    <a:gd name="T17" fmla="*/ 5 h 11"/>
                    <a:gd name="T18" fmla="*/ 3 w 10"/>
                    <a:gd name="T19" fmla="*/ 6 h 11"/>
                    <a:gd name="T20" fmla="*/ 2 w 10"/>
                    <a:gd name="T21" fmla="*/ 6 h 11"/>
                    <a:gd name="T22" fmla="*/ 2 w 10"/>
                    <a:gd name="T23" fmla="*/ 6 h 11"/>
                    <a:gd name="T24" fmla="*/ 1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1 w 10"/>
                    <a:gd name="T39" fmla="*/ 1 h 11"/>
                    <a:gd name="T40" fmla="*/ 2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4" y="0"/>
                      </a:moveTo>
                      <a:lnTo>
                        <a:pt x="4" y="0"/>
                      </a:lnTo>
                      <a:lnTo>
                        <a:pt x="7" y="1"/>
                      </a:lnTo>
                      <a:lnTo>
                        <a:pt x="9" y="2"/>
                      </a:lnTo>
                      <a:lnTo>
                        <a:pt x="10" y="4"/>
                      </a:lnTo>
                      <a:lnTo>
                        <a:pt x="10" y="6"/>
                      </a:lnTo>
                      <a:lnTo>
                        <a:pt x="10" y="8"/>
                      </a:lnTo>
                      <a:lnTo>
                        <a:pt x="9" y="10"/>
                      </a:lnTo>
                      <a:lnTo>
                        <a:pt x="7" y="11"/>
                      </a:lnTo>
                      <a:lnTo>
                        <a:pt x="4" y="11"/>
                      </a:lnTo>
                      <a:lnTo>
                        <a:pt x="3" y="11"/>
                      </a:lnTo>
                      <a:lnTo>
                        <a:pt x="1" y="10"/>
                      </a:lnTo>
                      <a:lnTo>
                        <a:pt x="0" y="8"/>
                      </a:lnTo>
                      <a:lnTo>
                        <a:pt x="0" y="6"/>
                      </a:lnTo>
                      <a:lnTo>
                        <a:pt x="0" y="4"/>
                      </a:lnTo>
                      <a:lnTo>
                        <a:pt x="1" y="2"/>
                      </a:lnTo>
                      <a:lnTo>
                        <a:pt x="3" y="1"/>
                      </a:lnTo>
                      <a:lnTo>
                        <a:pt x="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3" name="Freeform 2161">
                  <a:extLst>
                    <a:ext uri="{FF2B5EF4-FFF2-40B4-BE49-F238E27FC236}">
                      <a16:creationId xmlns:a16="http://schemas.microsoft.com/office/drawing/2014/main" xmlns="" id="{66D82372-5653-422D-A6A2-A189EAED9A56}"/>
                    </a:ext>
                  </a:extLst>
                </p:cNvPr>
                <p:cNvSpPr>
                  <a:spLocks/>
                </p:cNvSpPr>
                <p:nvPr/>
              </p:nvSpPr>
              <p:spPr bwMode="auto">
                <a:xfrm>
                  <a:off x="4868" y="3544"/>
                  <a:ext cx="5" cy="7"/>
                </a:xfrm>
                <a:custGeom>
                  <a:avLst/>
                  <a:gdLst>
                    <a:gd name="T0" fmla="*/ 3 w 10"/>
                    <a:gd name="T1" fmla="*/ 0 h 13"/>
                    <a:gd name="T2" fmla="*/ 3 w 10"/>
                    <a:gd name="T3" fmla="*/ 1 h 13"/>
                    <a:gd name="T4" fmla="*/ 5 w 10"/>
                    <a:gd name="T5" fmla="*/ 1 h 13"/>
                    <a:gd name="T6" fmla="*/ 5 w 10"/>
                    <a:gd name="T7" fmla="*/ 2 h 13"/>
                    <a:gd name="T8" fmla="*/ 5 w 10"/>
                    <a:gd name="T9" fmla="*/ 3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4" name="Freeform 2162">
                  <a:extLst>
                    <a:ext uri="{FF2B5EF4-FFF2-40B4-BE49-F238E27FC236}">
                      <a16:creationId xmlns:a16="http://schemas.microsoft.com/office/drawing/2014/main" xmlns="" id="{0867D9AC-A686-4398-B0BE-6749A9085814}"/>
                    </a:ext>
                  </a:extLst>
                </p:cNvPr>
                <p:cNvSpPr>
                  <a:spLocks/>
                </p:cNvSpPr>
                <p:nvPr/>
              </p:nvSpPr>
              <p:spPr bwMode="auto">
                <a:xfrm>
                  <a:off x="4868" y="3544"/>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3 h 13"/>
                    <a:gd name="T12" fmla="*/ 5 w 10"/>
                    <a:gd name="T13" fmla="*/ 3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6"/>
                      </a:lnTo>
                      <a:lnTo>
                        <a:pt x="10" y="9"/>
                      </a:lnTo>
                      <a:lnTo>
                        <a:pt x="9" y="11"/>
                      </a:lnTo>
                      <a:lnTo>
                        <a:pt x="7" y="12"/>
                      </a:lnTo>
                      <a:lnTo>
                        <a:pt x="6" y="13"/>
                      </a:lnTo>
                      <a:lnTo>
                        <a:pt x="3" y="12"/>
                      </a:lnTo>
                      <a:lnTo>
                        <a:pt x="1" y="11"/>
                      </a:lnTo>
                      <a:lnTo>
                        <a:pt x="0" y="9"/>
                      </a:lnTo>
                      <a:lnTo>
                        <a:pt x="0" y="6"/>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5" name="Freeform 2163">
                  <a:extLst>
                    <a:ext uri="{FF2B5EF4-FFF2-40B4-BE49-F238E27FC236}">
                      <a16:creationId xmlns:a16="http://schemas.microsoft.com/office/drawing/2014/main" xmlns="" id="{1B54406F-96B3-457B-AB27-9FB7991CE35B}"/>
                    </a:ext>
                  </a:extLst>
                </p:cNvPr>
                <p:cNvSpPr>
                  <a:spLocks/>
                </p:cNvSpPr>
                <p:nvPr/>
              </p:nvSpPr>
              <p:spPr bwMode="auto">
                <a:xfrm>
                  <a:off x="4868" y="3555"/>
                  <a:ext cx="5" cy="6"/>
                </a:xfrm>
                <a:custGeom>
                  <a:avLst/>
                  <a:gdLst>
                    <a:gd name="T0" fmla="*/ 3 w 10"/>
                    <a:gd name="T1" fmla="*/ 0 h 13"/>
                    <a:gd name="T2" fmla="*/ 3 w 10"/>
                    <a:gd name="T3" fmla="*/ 0 h 13"/>
                    <a:gd name="T4" fmla="*/ 5 w 10"/>
                    <a:gd name="T5" fmla="*/ 1 h 13"/>
                    <a:gd name="T6" fmla="*/ 5 w 10"/>
                    <a:gd name="T7" fmla="*/ 2 h 13"/>
                    <a:gd name="T8" fmla="*/ 5 w 10"/>
                    <a:gd name="T9" fmla="*/ 3 h 13"/>
                    <a:gd name="T10" fmla="*/ 5 w 10"/>
                    <a:gd name="T11" fmla="*/ 4 h 13"/>
                    <a:gd name="T12" fmla="*/ 5 w 10"/>
                    <a:gd name="T13" fmla="*/ 5 h 13"/>
                    <a:gd name="T14" fmla="*/ 3 w 10"/>
                    <a:gd name="T15" fmla="*/ 6 h 13"/>
                    <a:gd name="T16" fmla="*/ 3 w 10"/>
                    <a:gd name="T17" fmla="*/ 6 h 13"/>
                    <a:gd name="T18" fmla="*/ 1 w 10"/>
                    <a:gd name="T19" fmla="*/ 6 h 13"/>
                    <a:gd name="T20" fmla="*/ 1 w 10"/>
                    <a:gd name="T21" fmla="*/ 5 h 13"/>
                    <a:gd name="T22" fmla="*/ 0 w 10"/>
                    <a:gd name="T23" fmla="*/ 4 h 13"/>
                    <a:gd name="T24" fmla="*/ 0 w 10"/>
                    <a:gd name="T25" fmla="*/ 3 h 13"/>
                    <a:gd name="T26" fmla="*/ 0 w 10"/>
                    <a:gd name="T27" fmla="*/ 2 h 13"/>
                    <a:gd name="T28" fmla="*/ 1 w 10"/>
                    <a:gd name="T29" fmla="*/ 1 h 13"/>
                    <a:gd name="T30" fmla="*/ 1 w 10"/>
                    <a:gd name="T31" fmla="*/ 0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6" name="Freeform 2164">
                  <a:extLst>
                    <a:ext uri="{FF2B5EF4-FFF2-40B4-BE49-F238E27FC236}">
                      <a16:creationId xmlns:a16="http://schemas.microsoft.com/office/drawing/2014/main" xmlns="" id="{F85E330F-09AB-4770-8C69-BC3993F678C8}"/>
                    </a:ext>
                  </a:extLst>
                </p:cNvPr>
                <p:cNvSpPr>
                  <a:spLocks/>
                </p:cNvSpPr>
                <p:nvPr/>
              </p:nvSpPr>
              <p:spPr bwMode="auto">
                <a:xfrm>
                  <a:off x="4868" y="3555"/>
                  <a:ext cx="5" cy="6"/>
                </a:xfrm>
                <a:custGeom>
                  <a:avLst/>
                  <a:gdLst>
                    <a:gd name="T0" fmla="*/ 3 w 10"/>
                    <a:gd name="T1" fmla="*/ 0 h 13"/>
                    <a:gd name="T2" fmla="*/ 3 w 10"/>
                    <a:gd name="T3" fmla="*/ 0 h 13"/>
                    <a:gd name="T4" fmla="*/ 3 w 10"/>
                    <a:gd name="T5" fmla="*/ 0 h 13"/>
                    <a:gd name="T6" fmla="*/ 5 w 10"/>
                    <a:gd name="T7" fmla="*/ 1 h 13"/>
                    <a:gd name="T8" fmla="*/ 5 w 10"/>
                    <a:gd name="T9" fmla="*/ 2 h 13"/>
                    <a:gd name="T10" fmla="*/ 5 w 10"/>
                    <a:gd name="T11" fmla="*/ 3 h 13"/>
                    <a:gd name="T12" fmla="*/ 5 w 10"/>
                    <a:gd name="T13" fmla="*/ 3 h 13"/>
                    <a:gd name="T14" fmla="*/ 5 w 10"/>
                    <a:gd name="T15" fmla="*/ 4 h 13"/>
                    <a:gd name="T16" fmla="*/ 5 w 10"/>
                    <a:gd name="T17" fmla="*/ 5 h 13"/>
                    <a:gd name="T18" fmla="*/ 3 w 10"/>
                    <a:gd name="T19" fmla="*/ 6 h 13"/>
                    <a:gd name="T20" fmla="*/ 3 w 10"/>
                    <a:gd name="T21" fmla="*/ 6 h 13"/>
                    <a:gd name="T22" fmla="*/ 3 w 10"/>
                    <a:gd name="T23" fmla="*/ 6 h 13"/>
                    <a:gd name="T24" fmla="*/ 1 w 10"/>
                    <a:gd name="T25" fmla="*/ 6 h 13"/>
                    <a:gd name="T26" fmla="*/ 1 w 10"/>
                    <a:gd name="T27" fmla="*/ 5 h 13"/>
                    <a:gd name="T28" fmla="*/ 0 w 10"/>
                    <a:gd name="T29" fmla="*/ 4 h 13"/>
                    <a:gd name="T30" fmla="*/ 0 w 10"/>
                    <a:gd name="T31" fmla="*/ 3 h 13"/>
                    <a:gd name="T32" fmla="*/ 0 w 10"/>
                    <a:gd name="T33" fmla="*/ 3 h 13"/>
                    <a:gd name="T34" fmla="*/ 0 w 10"/>
                    <a:gd name="T35" fmla="*/ 2 h 13"/>
                    <a:gd name="T36" fmla="*/ 1 w 10"/>
                    <a:gd name="T37" fmla="*/ 1 h 13"/>
                    <a:gd name="T38" fmla="*/ 1 w 10"/>
                    <a:gd name="T39" fmla="*/ 0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3"/>
                      </a:lnTo>
                      <a:lnTo>
                        <a:pt x="10" y="5"/>
                      </a:lnTo>
                      <a:lnTo>
                        <a:pt x="10" y="7"/>
                      </a:lnTo>
                      <a:lnTo>
                        <a:pt x="10" y="9"/>
                      </a:lnTo>
                      <a:lnTo>
                        <a:pt x="9" y="11"/>
                      </a:lnTo>
                      <a:lnTo>
                        <a:pt x="7" y="12"/>
                      </a:lnTo>
                      <a:lnTo>
                        <a:pt x="6" y="13"/>
                      </a:lnTo>
                      <a:lnTo>
                        <a:pt x="3" y="12"/>
                      </a:lnTo>
                      <a:lnTo>
                        <a:pt x="1" y="11"/>
                      </a:lnTo>
                      <a:lnTo>
                        <a:pt x="0" y="9"/>
                      </a:lnTo>
                      <a:lnTo>
                        <a:pt x="0" y="7"/>
                      </a:lnTo>
                      <a:lnTo>
                        <a:pt x="0" y="5"/>
                      </a:lnTo>
                      <a:lnTo>
                        <a:pt x="1" y="3"/>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7" name="Freeform 2165">
                  <a:extLst>
                    <a:ext uri="{FF2B5EF4-FFF2-40B4-BE49-F238E27FC236}">
                      <a16:creationId xmlns:a16="http://schemas.microsoft.com/office/drawing/2014/main" xmlns="" id="{90A2CBE6-095B-487F-8127-7569272662CC}"/>
                    </a:ext>
                  </a:extLst>
                </p:cNvPr>
                <p:cNvSpPr>
                  <a:spLocks/>
                </p:cNvSpPr>
                <p:nvPr/>
              </p:nvSpPr>
              <p:spPr bwMode="auto">
                <a:xfrm>
                  <a:off x="4868" y="3565"/>
                  <a:ext cx="5" cy="6"/>
                </a:xfrm>
                <a:custGeom>
                  <a:avLst/>
                  <a:gdLst>
                    <a:gd name="T0" fmla="*/ 3 w 10"/>
                    <a:gd name="T1" fmla="*/ 0 h 12"/>
                    <a:gd name="T2" fmla="*/ 3 w 10"/>
                    <a:gd name="T3" fmla="*/ 0 h 12"/>
                    <a:gd name="T4" fmla="*/ 5 w 10"/>
                    <a:gd name="T5" fmla="*/ 1 h 12"/>
                    <a:gd name="T6" fmla="*/ 5 w 10"/>
                    <a:gd name="T7" fmla="*/ 2 h 12"/>
                    <a:gd name="T8" fmla="*/ 5 w 10"/>
                    <a:gd name="T9" fmla="*/ 3 h 12"/>
                    <a:gd name="T10" fmla="*/ 5 w 10"/>
                    <a:gd name="T11" fmla="*/ 4 h 12"/>
                    <a:gd name="T12" fmla="*/ 5 w 10"/>
                    <a:gd name="T13" fmla="*/ 5 h 12"/>
                    <a:gd name="T14" fmla="*/ 3 w 10"/>
                    <a:gd name="T15" fmla="*/ 6 h 12"/>
                    <a:gd name="T16" fmla="*/ 3 w 10"/>
                    <a:gd name="T17" fmla="*/ 6 h 12"/>
                    <a:gd name="T18" fmla="*/ 1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1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6" y="0"/>
                      </a:move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8" name="Freeform 2166">
                  <a:extLst>
                    <a:ext uri="{FF2B5EF4-FFF2-40B4-BE49-F238E27FC236}">
                      <a16:creationId xmlns:a16="http://schemas.microsoft.com/office/drawing/2014/main" xmlns="" id="{804C3BED-3C10-4D2C-8FC6-E3539C97611D}"/>
                    </a:ext>
                  </a:extLst>
                </p:cNvPr>
                <p:cNvSpPr>
                  <a:spLocks/>
                </p:cNvSpPr>
                <p:nvPr/>
              </p:nvSpPr>
              <p:spPr bwMode="auto">
                <a:xfrm>
                  <a:off x="4868" y="3565"/>
                  <a:ext cx="5" cy="6"/>
                </a:xfrm>
                <a:custGeom>
                  <a:avLst/>
                  <a:gdLst>
                    <a:gd name="T0" fmla="*/ 3 w 10"/>
                    <a:gd name="T1" fmla="*/ 0 h 12"/>
                    <a:gd name="T2" fmla="*/ 3 w 10"/>
                    <a:gd name="T3" fmla="*/ 0 h 12"/>
                    <a:gd name="T4" fmla="*/ 3 w 10"/>
                    <a:gd name="T5" fmla="*/ 0 h 12"/>
                    <a:gd name="T6" fmla="*/ 5 w 10"/>
                    <a:gd name="T7" fmla="*/ 1 h 12"/>
                    <a:gd name="T8" fmla="*/ 5 w 10"/>
                    <a:gd name="T9" fmla="*/ 2 h 12"/>
                    <a:gd name="T10" fmla="*/ 5 w 10"/>
                    <a:gd name="T11" fmla="*/ 3 h 12"/>
                    <a:gd name="T12" fmla="*/ 5 w 10"/>
                    <a:gd name="T13" fmla="*/ 3 h 12"/>
                    <a:gd name="T14" fmla="*/ 5 w 10"/>
                    <a:gd name="T15" fmla="*/ 4 h 12"/>
                    <a:gd name="T16" fmla="*/ 5 w 10"/>
                    <a:gd name="T17" fmla="*/ 5 h 12"/>
                    <a:gd name="T18" fmla="*/ 3 w 10"/>
                    <a:gd name="T19" fmla="*/ 6 h 12"/>
                    <a:gd name="T20" fmla="*/ 3 w 10"/>
                    <a:gd name="T21" fmla="*/ 6 h 12"/>
                    <a:gd name="T22" fmla="*/ 3 w 10"/>
                    <a:gd name="T23" fmla="*/ 6 h 12"/>
                    <a:gd name="T24" fmla="*/ 1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1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6" y="0"/>
                      </a:moveTo>
                      <a:lnTo>
                        <a:pt x="6" y="0"/>
                      </a:lnTo>
                      <a:lnTo>
                        <a:pt x="7" y="0"/>
                      </a:lnTo>
                      <a:lnTo>
                        <a:pt x="9" y="1"/>
                      </a:lnTo>
                      <a:lnTo>
                        <a:pt x="10" y="3"/>
                      </a:lnTo>
                      <a:lnTo>
                        <a:pt x="10" y="5"/>
                      </a:lnTo>
                      <a:lnTo>
                        <a:pt x="10" y="8"/>
                      </a:lnTo>
                      <a:lnTo>
                        <a:pt x="9" y="10"/>
                      </a:lnTo>
                      <a:lnTo>
                        <a:pt x="7" y="12"/>
                      </a:lnTo>
                      <a:lnTo>
                        <a:pt x="6" y="12"/>
                      </a:lnTo>
                      <a:lnTo>
                        <a:pt x="3" y="12"/>
                      </a:lnTo>
                      <a:lnTo>
                        <a:pt x="1" y="10"/>
                      </a:lnTo>
                      <a:lnTo>
                        <a:pt x="0" y="8"/>
                      </a:lnTo>
                      <a:lnTo>
                        <a:pt x="0" y="5"/>
                      </a:lnTo>
                      <a:lnTo>
                        <a:pt x="0" y="3"/>
                      </a:lnTo>
                      <a:lnTo>
                        <a:pt x="1" y="1"/>
                      </a:lnTo>
                      <a:lnTo>
                        <a:pt x="3" y="0"/>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999" name="Freeform 2167">
                  <a:extLst>
                    <a:ext uri="{FF2B5EF4-FFF2-40B4-BE49-F238E27FC236}">
                      <a16:creationId xmlns:a16="http://schemas.microsoft.com/office/drawing/2014/main" xmlns="" id="{B6FACF17-1E07-43B6-9B69-F49EEA452436}"/>
                    </a:ext>
                  </a:extLst>
                </p:cNvPr>
                <p:cNvSpPr>
                  <a:spLocks/>
                </p:cNvSpPr>
                <p:nvPr/>
              </p:nvSpPr>
              <p:spPr bwMode="auto">
                <a:xfrm>
                  <a:off x="4868" y="3574"/>
                  <a:ext cx="5" cy="7"/>
                </a:xfrm>
                <a:custGeom>
                  <a:avLst/>
                  <a:gdLst>
                    <a:gd name="T0" fmla="*/ 3 w 10"/>
                    <a:gd name="T1" fmla="*/ 0 h 13"/>
                    <a:gd name="T2" fmla="*/ 3 w 10"/>
                    <a:gd name="T3" fmla="*/ 1 h 13"/>
                    <a:gd name="T4" fmla="*/ 5 w 10"/>
                    <a:gd name="T5" fmla="*/ 1 h 13"/>
                    <a:gd name="T6" fmla="*/ 5 w 10"/>
                    <a:gd name="T7" fmla="*/ 2 h 13"/>
                    <a:gd name="T8" fmla="*/ 5 w 10"/>
                    <a:gd name="T9" fmla="*/ 4 h 13"/>
                    <a:gd name="T10" fmla="*/ 5 w 10"/>
                    <a:gd name="T11" fmla="*/ 5 h 13"/>
                    <a:gd name="T12" fmla="*/ 5 w 10"/>
                    <a:gd name="T13" fmla="*/ 6 h 13"/>
                    <a:gd name="T14" fmla="*/ 3 w 10"/>
                    <a:gd name="T15" fmla="*/ 6 h 13"/>
                    <a:gd name="T16" fmla="*/ 3 w 10"/>
                    <a:gd name="T17" fmla="*/ 7 h 13"/>
                    <a:gd name="T18" fmla="*/ 1 w 10"/>
                    <a:gd name="T19" fmla="*/ 6 h 13"/>
                    <a:gd name="T20" fmla="*/ 1 w 10"/>
                    <a:gd name="T21" fmla="*/ 6 h 13"/>
                    <a:gd name="T22" fmla="*/ 0 w 10"/>
                    <a:gd name="T23" fmla="*/ 5 h 13"/>
                    <a:gd name="T24" fmla="*/ 0 w 10"/>
                    <a:gd name="T25" fmla="*/ 4 h 13"/>
                    <a:gd name="T26" fmla="*/ 0 w 10"/>
                    <a:gd name="T27" fmla="*/ 2 h 13"/>
                    <a:gd name="T28" fmla="*/ 1 w 10"/>
                    <a:gd name="T29" fmla="*/ 1 h 13"/>
                    <a:gd name="T30" fmla="*/ 1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6" y="0"/>
                      </a:moveTo>
                      <a:lnTo>
                        <a:pt x="7" y="1"/>
                      </a:lnTo>
                      <a:lnTo>
                        <a:pt x="9" y="2"/>
                      </a:lnTo>
                      <a:lnTo>
                        <a:pt x="10" y="4"/>
                      </a:lnTo>
                      <a:lnTo>
                        <a:pt x="10" y="7"/>
                      </a:lnTo>
                      <a:lnTo>
                        <a:pt x="10" y="9"/>
                      </a:lnTo>
                      <a:lnTo>
                        <a:pt x="9" y="11"/>
                      </a:lnTo>
                      <a:lnTo>
                        <a:pt x="7" y="12"/>
                      </a:lnTo>
                      <a:lnTo>
                        <a:pt x="6" y="13"/>
                      </a:lnTo>
                      <a:lnTo>
                        <a:pt x="3" y="12"/>
                      </a:lnTo>
                      <a:lnTo>
                        <a:pt x="1" y="11"/>
                      </a:lnTo>
                      <a:lnTo>
                        <a:pt x="0" y="9"/>
                      </a:lnTo>
                      <a:lnTo>
                        <a:pt x="0" y="7"/>
                      </a:lnTo>
                      <a:lnTo>
                        <a:pt x="0" y="4"/>
                      </a:lnTo>
                      <a:lnTo>
                        <a:pt x="1" y="2"/>
                      </a:lnTo>
                      <a:lnTo>
                        <a:pt x="3" y="1"/>
                      </a:lnTo>
                      <a:lnTo>
                        <a:pt x="6"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0" name="Freeform 2168">
                  <a:extLst>
                    <a:ext uri="{FF2B5EF4-FFF2-40B4-BE49-F238E27FC236}">
                      <a16:creationId xmlns:a16="http://schemas.microsoft.com/office/drawing/2014/main" xmlns="" id="{6EA147A1-E8C9-496D-B0F3-8CD3ABA9A649}"/>
                    </a:ext>
                  </a:extLst>
                </p:cNvPr>
                <p:cNvSpPr>
                  <a:spLocks/>
                </p:cNvSpPr>
                <p:nvPr/>
              </p:nvSpPr>
              <p:spPr bwMode="auto">
                <a:xfrm>
                  <a:off x="4868" y="3574"/>
                  <a:ext cx="5" cy="7"/>
                </a:xfrm>
                <a:custGeom>
                  <a:avLst/>
                  <a:gdLst>
                    <a:gd name="T0" fmla="*/ 3 w 10"/>
                    <a:gd name="T1" fmla="*/ 0 h 13"/>
                    <a:gd name="T2" fmla="*/ 3 w 10"/>
                    <a:gd name="T3" fmla="*/ 0 h 13"/>
                    <a:gd name="T4" fmla="*/ 3 w 10"/>
                    <a:gd name="T5" fmla="*/ 1 h 13"/>
                    <a:gd name="T6" fmla="*/ 5 w 10"/>
                    <a:gd name="T7" fmla="*/ 1 h 13"/>
                    <a:gd name="T8" fmla="*/ 5 w 10"/>
                    <a:gd name="T9" fmla="*/ 2 h 13"/>
                    <a:gd name="T10" fmla="*/ 5 w 10"/>
                    <a:gd name="T11" fmla="*/ 4 h 13"/>
                    <a:gd name="T12" fmla="*/ 5 w 10"/>
                    <a:gd name="T13" fmla="*/ 4 h 13"/>
                    <a:gd name="T14" fmla="*/ 5 w 10"/>
                    <a:gd name="T15" fmla="*/ 5 h 13"/>
                    <a:gd name="T16" fmla="*/ 5 w 10"/>
                    <a:gd name="T17" fmla="*/ 6 h 13"/>
                    <a:gd name="T18" fmla="*/ 3 w 10"/>
                    <a:gd name="T19" fmla="*/ 6 h 13"/>
                    <a:gd name="T20" fmla="*/ 3 w 10"/>
                    <a:gd name="T21" fmla="*/ 7 h 13"/>
                    <a:gd name="T22" fmla="*/ 3 w 10"/>
                    <a:gd name="T23" fmla="*/ 7 h 13"/>
                    <a:gd name="T24" fmla="*/ 1 w 10"/>
                    <a:gd name="T25" fmla="*/ 6 h 13"/>
                    <a:gd name="T26" fmla="*/ 1 w 10"/>
                    <a:gd name="T27" fmla="*/ 6 h 13"/>
                    <a:gd name="T28" fmla="*/ 0 w 10"/>
                    <a:gd name="T29" fmla="*/ 5 h 13"/>
                    <a:gd name="T30" fmla="*/ 0 w 10"/>
                    <a:gd name="T31" fmla="*/ 4 h 13"/>
                    <a:gd name="T32" fmla="*/ 0 w 10"/>
                    <a:gd name="T33" fmla="*/ 4 h 13"/>
                    <a:gd name="T34" fmla="*/ 0 w 10"/>
                    <a:gd name="T35" fmla="*/ 2 h 13"/>
                    <a:gd name="T36" fmla="*/ 1 w 10"/>
                    <a:gd name="T37" fmla="*/ 1 h 13"/>
                    <a:gd name="T38" fmla="*/ 1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6" y="0"/>
                      </a:moveTo>
                      <a:lnTo>
                        <a:pt x="6" y="0"/>
                      </a:lnTo>
                      <a:lnTo>
                        <a:pt x="7" y="1"/>
                      </a:lnTo>
                      <a:lnTo>
                        <a:pt x="9" y="2"/>
                      </a:lnTo>
                      <a:lnTo>
                        <a:pt x="10" y="4"/>
                      </a:lnTo>
                      <a:lnTo>
                        <a:pt x="10" y="7"/>
                      </a:lnTo>
                      <a:lnTo>
                        <a:pt x="10" y="9"/>
                      </a:lnTo>
                      <a:lnTo>
                        <a:pt x="9" y="11"/>
                      </a:lnTo>
                      <a:lnTo>
                        <a:pt x="7" y="12"/>
                      </a:lnTo>
                      <a:lnTo>
                        <a:pt x="6" y="13"/>
                      </a:lnTo>
                      <a:lnTo>
                        <a:pt x="3" y="12"/>
                      </a:lnTo>
                      <a:lnTo>
                        <a:pt x="1" y="11"/>
                      </a:lnTo>
                      <a:lnTo>
                        <a:pt x="0" y="9"/>
                      </a:lnTo>
                      <a:lnTo>
                        <a:pt x="0" y="7"/>
                      </a:lnTo>
                      <a:lnTo>
                        <a:pt x="0" y="4"/>
                      </a:lnTo>
                      <a:lnTo>
                        <a:pt x="1" y="2"/>
                      </a:lnTo>
                      <a:lnTo>
                        <a:pt x="3" y="1"/>
                      </a:lnTo>
                      <a:lnTo>
                        <a:pt x="6"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1" name="Freeform 2169">
                  <a:extLst>
                    <a:ext uri="{FF2B5EF4-FFF2-40B4-BE49-F238E27FC236}">
                      <a16:creationId xmlns:a16="http://schemas.microsoft.com/office/drawing/2014/main" xmlns="" id="{7C88A63A-8BC7-4D0B-A9A4-C32AC29A9D56}"/>
                    </a:ext>
                  </a:extLst>
                </p:cNvPr>
                <p:cNvSpPr>
                  <a:spLocks/>
                </p:cNvSpPr>
                <p:nvPr/>
              </p:nvSpPr>
              <p:spPr bwMode="auto">
                <a:xfrm>
                  <a:off x="4868" y="3585"/>
                  <a:ext cx="6" cy="7"/>
                </a:xfrm>
                <a:custGeom>
                  <a:avLst/>
                  <a:gdLst>
                    <a:gd name="T0" fmla="*/ 3 w 11"/>
                    <a:gd name="T1" fmla="*/ 0 h 13"/>
                    <a:gd name="T2" fmla="*/ 4 w 11"/>
                    <a:gd name="T3" fmla="*/ 1 h 13"/>
                    <a:gd name="T4" fmla="*/ 5 w 11"/>
                    <a:gd name="T5" fmla="*/ 1 h 13"/>
                    <a:gd name="T6" fmla="*/ 6 w 11"/>
                    <a:gd name="T7" fmla="*/ 2 h 13"/>
                    <a:gd name="T8" fmla="*/ 6 w 11"/>
                    <a:gd name="T9" fmla="*/ 3 h 13"/>
                    <a:gd name="T10" fmla="*/ 6 w 11"/>
                    <a:gd name="T11" fmla="*/ 4 h 13"/>
                    <a:gd name="T12" fmla="*/ 5 w 11"/>
                    <a:gd name="T13" fmla="*/ 6 h 13"/>
                    <a:gd name="T14" fmla="*/ 4 w 11"/>
                    <a:gd name="T15" fmla="*/ 6 h 13"/>
                    <a:gd name="T16" fmla="*/ 3 w 11"/>
                    <a:gd name="T17" fmla="*/ 7 h 13"/>
                    <a:gd name="T18" fmla="*/ 2 w 11"/>
                    <a:gd name="T19" fmla="*/ 6 h 13"/>
                    <a:gd name="T20" fmla="*/ 1 w 11"/>
                    <a:gd name="T21" fmla="*/ 6 h 13"/>
                    <a:gd name="T22" fmla="*/ 0 w 11"/>
                    <a:gd name="T23" fmla="*/ 4 h 13"/>
                    <a:gd name="T24" fmla="*/ 0 w 11"/>
                    <a:gd name="T25" fmla="*/ 3 h 13"/>
                    <a:gd name="T26" fmla="*/ 0 w 11"/>
                    <a:gd name="T27" fmla="*/ 2 h 13"/>
                    <a:gd name="T28" fmla="*/ 1 w 11"/>
                    <a:gd name="T29" fmla="*/ 1 h 13"/>
                    <a:gd name="T30" fmla="*/ 2 w 11"/>
                    <a:gd name="T31" fmla="*/ 1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6"/>
                      </a:lnTo>
                      <a:lnTo>
                        <a:pt x="11" y="8"/>
                      </a:lnTo>
                      <a:lnTo>
                        <a:pt x="9" y="11"/>
                      </a:lnTo>
                      <a:lnTo>
                        <a:pt x="7" y="12"/>
                      </a:lnTo>
                      <a:lnTo>
                        <a:pt x="5" y="13"/>
                      </a:lnTo>
                      <a:lnTo>
                        <a:pt x="3" y="12"/>
                      </a:lnTo>
                      <a:lnTo>
                        <a:pt x="1" y="11"/>
                      </a:lnTo>
                      <a:lnTo>
                        <a:pt x="0" y="8"/>
                      </a:lnTo>
                      <a:lnTo>
                        <a:pt x="0" y="6"/>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2" name="Freeform 2170">
                  <a:extLst>
                    <a:ext uri="{FF2B5EF4-FFF2-40B4-BE49-F238E27FC236}">
                      <a16:creationId xmlns:a16="http://schemas.microsoft.com/office/drawing/2014/main" xmlns="" id="{9307774B-8E06-4A76-A88C-3D4A27D247AC}"/>
                    </a:ext>
                  </a:extLst>
                </p:cNvPr>
                <p:cNvSpPr>
                  <a:spLocks/>
                </p:cNvSpPr>
                <p:nvPr/>
              </p:nvSpPr>
              <p:spPr bwMode="auto">
                <a:xfrm>
                  <a:off x="4868" y="3585"/>
                  <a:ext cx="6" cy="7"/>
                </a:xfrm>
                <a:custGeom>
                  <a:avLst/>
                  <a:gdLst>
                    <a:gd name="T0" fmla="*/ 3 w 11"/>
                    <a:gd name="T1" fmla="*/ 0 h 13"/>
                    <a:gd name="T2" fmla="*/ 3 w 11"/>
                    <a:gd name="T3" fmla="*/ 0 h 13"/>
                    <a:gd name="T4" fmla="*/ 4 w 11"/>
                    <a:gd name="T5" fmla="*/ 1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6 h 13"/>
                    <a:gd name="T18" fmla="*/ 4 w 11"/>
                    <a:gd name="T19" fmla="*/ 6 h 13"/>
                    <a:gd name="T20" fmla="*/ 3 w 11"/>
                    <a:gd name="T21" fmla="*/ 7 h 13"/>
                    <a:gd name="T22" fmla="*/ 3 w 11"/>
                    <a:gd name="T23" fmla="*/ 7 h 13"/>
                    <a:gd name="T24" fmla="*/ 2 w 11"/>
                    <a:gd name="T25" fmla="*/ 6 h 13"/>
                    <a:gd name="T26" fmla="*/ 1 w 11"/>
                    <a:gd name="T27" fmla="*/ 6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1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6"/>
                      </a:lnTo>
                      <a:lnTo>
                        <a:pt x="11" y="8"/>
                      </a:lnTo>
                      <a:lnTo>
                        <a:pt x="9" y="11"/>
                      </a:lnTo>
                      <a:lnTo>
                        <a:pt x="7" y="12"/>
                      </a:lnTo>
                      <a:lnTo>
                        <a:pt x="5" y="13"/>
                      </a:lnTo>
                      <a:lnTo>
                        <a:pt x="3" y="12"/>
                      </a:lnTo>
                      <a:lnTo>
                        <a:pt x="1" y="11"/>
                      </a:lnTo>
                      <a:lnTo>
                        <a:pt x="0" y="8"/>
                      </a:lnTo>
                      <a:lnTo>
                        <a:pt x="0" y="6"/>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3" name="Freeform 2171">
                  <a:extLst>
                    <a:ext uri="{FF2B5EF4-FFF2-40B4-BE49-F238E27FC236}">
                      <a16:creationId xmlns:a16="http://schemas.microsoft.com/office/drawing/2014/main" xmlns="" id="{B7DF8CE9-0CDA-4D9D-AF64-47DD32A5AB46}"/>
                    </a:ext>
                  </a:extLst>
                </p:cNvPr>
                <p:cNvSpPr>
                  <a:spLocks/>
                </p:cNvSpPr>
                <p:nvPr/>
              </p:nvSpPr>
              <p:spPr bwMode="auto">
                <a:xfrm>
                  <a:off x="4868" y="3596"/>
                  <a:ext cx="6" cy="6"/>
                </a:xfrm>
                <a:custGeom>
                  <a:avLst/>
                  <a:gdLst>
                    <a:gd name="T0" fmla="*/ 3 w 11"/>
                    <a:gd name="T1" fmla="*/ 0 h 12"/>
                    <a:gd name="T2" fmla="*/ 4 w 11"/>
                    <a:gd name="T3" fmla="*/ 1 h 12"/>
                    <a:gd name="T4" fmla="*/ 5 w 11"/>
                    <a:gd name="T5" fmla="*/ 1 h 12"/>
                    <a:gd name="T6" fmla="*/ 6 w 11"/>
                    <a:gd name="T7" fmla="*/ 3 h 12"/>
                    <a:gd name="T8" fmla="*/ 6 w 11"/>
                    <a:gd name="T9" fmla="*/ 3 h 12"/>
                    <a:gd name="T10" fmla="*/ 6 w 11"/>
                    <a:gd name="T11" fmla="*/ 5 h 12"/>
                    <a:gd name="T12" fmla="*/ 5 w 11"/>
                    <a:gd name="T13" fmla="*/ 6 h 12"/>
                    <a:gd name="T14" fmla="*/ 4 w 11"/>
                    <a:gd name="T15" fmla="*/ 6 h 12"/>
                    <a:gd name="T16" fmla="*/ 3 w 11"/>
                    <a:gd name="T17" fmla="*/ 6 h 12"/>
                    <a:gd name="T18" fmla="*/ 2 w 11"/>
                    <a:gd name="T19" fmla="*/ 6 h 12"/>
                    <a:gd name="T20" fmla="*/ 1 w 11"/>
                    <a:gd name="T21" fmla="*/ 6 h 12"/>
                    <a:gd name="T22" fmla="*/ 0 w 11"/>
                    <a:gd name="T23" fmla="*/ 5 h 12"/>
                    <a:gd name="T24" fmla="*/ 0 w 11"/>
                    <a:gd name="T25" fmla="*/ 3 h 12"/>
                    <a:gd name="T26" fmla="*/ 0 w 11"/>
                    <a:gd name="T27" fmla="*/ 3 h 12"/>
                    <a:gd name="T28" fmla="*/ 1 w 11"/>
                    <a:gd name="T29" fmla="*/ 1 h 12"/>
                    <a:gd name="T30" fmla="*/ 2 w 11"/>
                    <a:gd name="T31" fmla="*/ 1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1"/>
                      </a:lnTo>
                      <a:lnTo>
                        <a:pt x="9" y="2"/>
                      </a:lnTo>
                      <a:lnTo>
                        <a:pt x="11" y="5"/>
                      </a:lnTo>
                      <a:lnTo>
                        <a:pt x="11" y="7"/>
                      </a:lnTo>
                      <a:lnTo>
                        <a:pt x="11" y="9"/>
                      </a:lnTo>
                      <a:lnTo>
                        <a:pt x="9" y="11"/>
                      </a:lnTo>
                      <a:lnTo>
                        <a:pt x="7" y="12"/>
                      </a:lnTo>
                      <a:lnTo>
                        <a:pt x="5" y="12"/>
                      </a:lnTo>
                      <a:lnTo>
                        <a:pt x="3" y="12"/>
                      </a:lnTo>
                      <a:lnTo>
                        <a:pt x="1" y="11"/>
                      </a:lnTo>
                      <a:lnTo>
                        <a:pt x="0" y="9"/>
                      </a:lnTo>
                      <a:lnTo>
                        <a:pt x="0" y="7"/>
                      </a:lnTo>
                      <a:lnTo>
                        <a:pt x="0" y="5"/>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4" name="Freeform 2172">
                  <a:extLst>
                    <a:ext uri="{FF2B5EF4-FFF2-40B4-BE49-F238E27FC236}">
                      <a16:creationId xmlns:a16="http://schemas.microsoft.com/office/drawing/2014/main" xmlns="" id="{F5F3C863-4C26-46D2-8EC6-4F0EEABFFA87}"/>
                    </a:ext>
                  </a:extLst>
                </p:cNvPr>
                <p:cNvSpPr>
                  <a:spLocks/>
                </p:cNvSpPr>
                <p:nvPr/>
              </p:nvSpPr>
              <p:spPr bwMode="auto">
                <a:xfrm>
                  <a:off x="4868" y="3596"/>
                  <a:ext cx="6" cy="6"/>
                </a:xfrm>
                <a:custGeom>
                  <a:avLst/>
                  <a:gdLst>
                    <a:gd name="T0" fmla="*/ 3 w 11"/>
                    <a:gd name="T1" fmla="*/ 0 h 12"/>
                    <a:gd name="T2" fmla="*/ 3 w 11"/>
                    <a:gd name="T3" fmla="*/ 0 h 12"/>
                    <a:gd name="T4" fmla="*/ 4 w 11"/>
                    <a:gd name="T5" fmla="*/ 1 h 12"/>
                    <a:gd name="T6" fmla="*/ 5 w 11"/>
                    <a:gd name="T7" fmla="*/ 1 h 12"/>
                    <a:gd name="T8" fmla="*/ 6 w 11"/>
                    <a:gd name="T9" fmla="*/ 3 h 12"/>
                    <a:gd name="T10" fmla="*/ 6 w 11"/>
                    <a:gd name="T11" fmla="*/ 3 h 12"/>
                    <a:gd name="T12" fmla="*/ 6 w 11"/>
                    <a:gd name="T13" fmla="*/ 3 h 12"/>
                    <a:gd name="T14" fmla="*/ 6 w 11"/>
                    <a:gd name="T15" fmla="*/ 5 h 12"/>
                    <a:gd name="T16" fmla="*/ 5 w 11"/>
                    <a:gd name="T17" fmla="*/ 6 h 12"/>
                    <a:gd name="T18" fmla="*/ 4 w 11"/>
                    <a:gd name="T19" fmla="*/ 6 h 12"/>
                    <a:gd name="T20" fmla="*/ 3 w 11"/>
                    <a:gd name="T21" fmla="*/ 6 h 12"/>
                    <a:gd name="T22" fmla="*/ 3 w 11"/>
                    <a:gd name="T23" fmla="*/ 6 h 12"/>
                    <a:gd name="T24" fmla="*/ 2 w 11"/>
                    <a:gd name="T25" fmla="*/ 6 h 12"/>
                    <a:gd name="T26" fmla="*/ 1 w 11"/>
                    <a:gd name="T27" fmla="*/ 6 h 12"/>
                    <a:gd name="T28" fmla="*/ 0 w 11"/>
                    <a:gd name="T29" fmla="*/ 5 h 12"/>
                    <a:gd name="T30" fmla="*/ 0 w 11"/>
                    <a:gd name="T31" fmla="*/ 3 h 12"/>
                    <a:gd name="T32" fmla="*/ 0 w 11"/>
                    <a:gd name="T33" fmla="*/ 3 h 12"/>
                    <a:gd name="T34" fmla="*/ 0 w 11"/>
                    <a:gd name="T35" fmla="*/ 3 h 12"/>
                    <a:gd name="T36" fmla="*/ 1 w 11"/>
                    <a:gd name="T37" fmla="*/ 1 h 12"/>
                    <a:gd name="T38" fmla="*/ 2 w 11"/>
                    <a:gd name="T39" fmla="*/ 1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1"/>
                      </a:lnTo>
                      <a:lnTo>
                        <a:pt x="9" y="2"/>
                      </a:lnTo>
                      <a:lnTo>
                        <a:pt x="11" y="5"/>
                      </a:lnTo>
                      <a:lnTo>
                        <a:pt x="11" y="7"/>
                      </a:lnTo>
                      <a:lnTo>
                        <a:pt x="11" y="9"/>
                      </a:lnTo>
                      <a:lnTo>
                        <a:pt x="9" y="11"/>
                      </a:lnTo>
                      <a:lnTo>
                        <a:pt x="7" y="12"/>
                      </a:lnTo>
                      <a:lnTo>
                        <a:pt x="5" y="12"/>
                      </a:lnTo>
                      <a:lnTo>
                        <a:pt x="3" y="12"/>
                      </a:lnTo>
                      <a:lnTo>
                        <a:pt x="1" y="11"/>
                      </a:lnTo>
                      <a:lnTo>
                        <a:pt x="0" y="9"/>
                      </a:lnTo>
                      <a:lnTo>
                        <a:pt x="0" y="7"/>
                      </a:lnTo>
                      <a:lnTo>
                        <a:pt x="0" y="5"/>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5" name="Freeform 2173">
                  <a:extLst>
                    <a:ext uri="{FF2B5EF4-FFF2-40B4-BE49-F238E27FC236}">
                      <a16:creationId xmlns:a16="http://schemas.microsoft.com/office/drawing/2014/main" xmlns="" id="{A6F21369-A06B-4293-893E-117156575C50}"/>
                    </a:ext>
                  </a:extLst>
                </p:cNvPr>
                <p:cNvSpPr>
                  <a:spLocks/>
                </p:cNvSpPr>
                <p:nvPr/>
              </p:nvSpPr>
              <p:spPr bwMode="auto">
                <a:xfrm>
                  <a:off x="4868" y="3606"/>
                  <a:ext cx="6" cy="6"/>
                </a:xfrm>
                <a:custGeom>
                  <a:avLst/>
                  <a:gdLst>
                    <a:gd name="T0" fmla="*/ 3 w 11"/>
                    <a:gd name="T1" fmla="*/ 0 h 12"/>
                    <a:gd name="T2" fmla="*/ 4 w 11"/>
                    <a:gd name="T3" fmla="*/ 0 h 12"/>
                    <a:gd name="T4" fmla="*/ 5 w 11"/>
                    <a:gd name="T5" fmla="*/ 1 h 12"/>
                    <a:gd name="T6" fmla="*/ 6 w 11"/>
                    <a:gd name="T7" fmla="*/ 2 h 12"/>
                    <a:gd name="T8" fmla="*/ 6 w 11"/>
                    <a:gd name="T9" fmla="*/ 3 h 12"/>
                    <a:gd name="T10" fmla="*/ 6 w 11"/>
                    <a:gd name="T11" fmla="*/ 3 h 12"/>
                    <a:gd name="T12" fmla="*/ 5 w 11"/>
                    <a:gd name="T13" fmla="*/ 5 h 12"/>
                    <a:gd name="T14" fmla="*/ 4 w 11"/>
                    <a:gd name="T15" fmla="*/ 5 h 12"/>
                    <a:gd name="T16" fmla="*/ 3 w 11"/>
                    <a:gd name="T17" fmla="*/ 6 h 12"/>
                    <a:gd name="T18" fmla="*/ 2 w 11"/>
                    <a:gd name="T19" fmla="*/ 5 h 12"/>
                    <a:gd name="T20" fmla="*/ 1 w 11"/>
                    <a:gd name="T21" fmla="*/ 5 h 12"/>
                    <a:gd name="T22" fmla="*/ 0 w 11"/>
                    <a:gd name="T23" fmla="*/ 3 h 12"/>
                    <a:gd name="T24" fmla="*/ 0 w 11"/>
                    <a:gd name="T25" fmla="*/ 3 h 12"/>
                    <a:gd name="T26" fmla="*/ 0 w 11"/>
                    <a:gd name="T27" fmla="*/ 2 h 12"/>
                    <a:gd name="T28" fmla="*/ 1 w 11"/>
                    <a:gd name="T29" fmla="*/ 1 h 12"/>
                    <a:gd name="T30" fmla="*/ 2 w 11"/>
                    <a:gd name="T31" fmla="*/ 0 h 12"/>
                    <a:gd name="T32" fmla="*/ 3 w 1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5" y="0"/>
                      </a:moveTo>
                      <a:lnTo>
                        <a:pt x="7" y="0"/>
                      </a:lnTo>
                      <a:lnTo>
                        <a:pt x="9" y="1"/>
                      </a:lnTo>
                      <a:lnTo>
                        <a:pt x="11" y="3"/>
                      </a:lnTo>
                      <a:lnTo>
                        <a:pt x="11" y="5"/>
                      </a:lnTo>
                      <a:lnTo>
                        <a:pt x="11" y="7"/>
                      </a:lnTo>
                      <a:lnTo>
                        <a:pt x="9" y="9"/>
                      </a:lnTo>
                      <a:lnTo>
                        <a:pt x="7" y="10"/>
                      </a:lnTo>
                      <a:lnTo>
                        <a:pt x="5" y="12"/>
                      </a:lnTo>
                      <a:lnTo>
                        <a:pt x="3" y="10"/>
                      </a:lnTo>
                      <a:lnTo>
                        <a:pt x="1" y="9"/>
                      </a:lnTo>
                      <a:lnTo>
                        <a:pt x="0" y="7"/>
                      </a:lnTo>
                      <a:lnTo>
                        <a:pt x="0" y="5"/>
                      </a:lnTo>
                      <a:lnTo>
                        <a:pt x="0" y="3"/>
                      </a:lnTo>
                      <a:lnTo>
                        <a:pt x="1" y="1"/>
                      </a:lnTo>
                      <a:lnTo>
                        <a:pt x="3"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6" name="Freeform 2174">
                  <a:extLst>
                    <a:ext uri="{FF2B5EF4-FFF2-40B4-BE49-F238E27FC236}">
                      <a16:creationId xmlns:a16="http://schemas.microsoft.com/office/drawing/2014/main" xmlns="" id="{17F63E7F-BB2D-47F3-B185-B1351BE2193A}"/>
                    </a:ext>
                  </a:extLst>
                </p:cNvPr>
                <p:cNvSpPr>
                  <a:spLocks/>
                </p:cNvSpPr>
                <p:nvPr/>
              </p:nvSpPr>
              <p:spPr bwMode="auto">
                <a:xfrm>
                  <a:off x="4868" y="3606"/>
                  <a:ext cx="6" cy="6"/>
                </a:xfrm>
                <a:custGeom>
                  <a:avLst/>
                  <a:gdLst>
                    <a:gd name="T0" fmla="*/ 3 w 11"/>
                    <a:gd name="T1" fmla="*/ 0 h 12"/>
                    <a:gd name="T2" fmla="*/ 3 w 11"/>
                    <a:gd name="T3" fmla="*/ 0 h 12"/>
                    <a:gd name="T4" fmla="*/ 4 w 11"/>
                    <a:gd name="T5" fmla="*/ 0 h 12"/>
                    <a:gd name="T6" fmla="*/ 5 w 11"/>
                    <a:gd name="T7" fmla="*/ 1 h 12"/>
                    <a:gd name="T8" fmla="*/ 6 w 11"/>
                    <a:gd name="T9" fmla="*/ 2 h 12"/>
                    <a:gd name="T10" fmla="*/ 6 w 11"/>
                    <a:gd name="T11" fmla="*/ 3 h 12"/>
                    <a:gd name="T12" fmla="*/ 6 w 11"/>
                    <a:gd name="T13" fmla="*/ 3 h 12"/>
                    <a:gd name="T14" fmla="*/ 6 w 11"/>
                    <a:gd name="T15" fmla="*/ 3 h 12"/>
                    <a:gd name="T16" fmla="*/ 5 w 11"/>
                    <a:gd name="T17" fmla="*/ 5 h 12"/>
                    <a:gd name="T18" fmla="*/ 4 w 11"/>
                    <a:gd name="T19" fmla="*/ 5 h 12"/>
                    <a:gd name="T20" fmla="*/ 3 w 11"/>
                    <a:gd name="T21" fmla="*/ 6 h 12"/>
                    <a:gd name="T22" fmla="*/ 3 w 11"/>
                    <a:gd name="T23" fmla="*/ 6 h 12"/>
                    <a:gd name="T24" fmla="*/ 2 w 11"/>
                    <a:gd name="T25" fmla="*/ 5 h 12"/>
                    <a:gd name="T26" fmla="*/ 1 w 11"/>
                    <a:gd name="T27" fmla="*/ 5 h 12"/>
                    <a:gd name="T28" fmla="*/ 0 w 11"/>
                    <a:gd name="T29" fmla="*/ 3 h 12"/>
                    <a:gd name="T30" fmla="*/ 0 w 11"/>
                    <a:gd name="T31" fmla="*/ 3 h 12"/>
                    <a:gd name="T32" fmla="*/ 0 w 11"/>
                    <a:gd name="T33" fmla="*/ 3 h 12"/>
                    <a:gd name="T34" fmla="*/ 0 w 11"/>
                    <a:gd name="T35" fmla="*/ 2 h 12"/>
                    <a:gd name="T36" fmla="*/ 1 w 11"/>
                    <a:gd name="T37" fmla="*/ 1 h 12"/>
                    <a:gd name="T38" fmla="*/ 2 w 11"/>
                    <a:gd name="T39" fmla="*/ 0 h 12"/>
                    <a:gd name="T40" fmla="*/ 3 w 11"/>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2"/>
                    <a:gd name="T65" fmla="*/ 11 w 1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2">
                      <a:moveTo>
                        <a:pt x="5" y="0"/>
                      </a:moveTo>
                      <a:lnTo>
                        <a:pt x="5" y="0"/>
                      </a:lnTo>
                      <a:lnTo>
                        <a:pt x="7" y="0"/>
                      </a:lnTo>
                      <a:lnTo>
                        <a:pt x="9" y="1"/>
                      </a:lnTo>
                      <a:lnTo>
                        <a:pt x="11" y="3"/>
                      </a:lnTo>
                      <a:lnTo>
                        <a:pt x="11" y="5"/>
                      </a:lnTo>
                      <a:lnTo>
                        <a:pt x="11" y="7"/>
                      </a:lnTo>
                      <a:lnTo>
                        <a:pt x="9" y="9"/>
                      </a:lnTo>
                      <a:lnTo>
                        <a:pt x="7" y="10"/>
                      </a:lnTo>
                      <a:lnTo>
                        <a:pt x="5" y="12"/>
                      </a:lnTo>
                      <a:lnTo>
                        <a:pt x="3" y="10"/>
                      </a:lnTo>
                      <a:lnTo>
                        <a:pt x="1" y="9"/>
                      </a:lnTo>
                      <a:lnTo>
                        <a:pt x="0" y="7"/>
                      </a:lnTo>
                      <a:lnTo>
                        <a:pt x="0" y="5"/>
                      </a:lnTo>
                      <a:lnTo>
                        <a:pt x="0" y="3"/>
                      </a:lnTo>
                      <a:lnTo>
                        <a:pt x="1" y="1"/>
                      </a:lnTo>
                      <a:lnTo>
                        <a:pt x="3"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7" name="Freeform 2175">
                  <a:extLst>
                    <a:ext uri="{FF2B5EF4-FFF2-40B4-BE49-F238E27FC236}">
                      <a16:creationId xmlns:a16="http://schemas.microsoft.com/office/drawing/2014/main" xmlns="" id="{2A694433-0D80-4D15-A756-10D69351B374}"/>
                    </a:ext>
                  </a:extLst>
                </p:cNvPr>
                <p:cNvSpPr>
                  <a:spLocks/>
                </p:cNvSpPr>
                <p:nvPr/>
              </p:nvSpPr>
              <p:spPr bwMode="auto">
                <a:xfrm>
                  <a:off x="4868" y="3616"/>
                  <a:ext cx="6" cy="6"/>
                </a:xfrm>
                <a:custGeom>
                  <a:avLst/>
                  <a:gdLst>
                    <a:gd name="T0" fmla="*/ 3 w 11"/>
                    <a:gd name="T1" fmla="*/ 0 h 13"/>
                    <a:gd name="T2" fmla="*/ 4 w 11"/>
                    <a:gd name="T3" fmla="*/ 0 h 13"/>
                    <a:gd name="T4" fmla="*/ 5 w 11"/>
                    <a:gd name="T5" fmla="*/ 1 h 13"/>
                    <a:gd name="T6" fmla="*/ 6 w 11"/>
                    <a:gd name="T7" fmla="*/ 2 h 13"/>
                    <a:gd name="T8" fmla="*/ 6 w 11"/>
                    <a:gd name="T9" fmla="*/ 3 h 13"/>
                    <a:gd name="T10" fmla="*/ 6 w 11"/>
                    <a:gd name="T11" fmla="*/ 4 h 13"/>
                    <a:gd name="T12" fmla="*/ 5 w 11"/>
                    <a:gd name="T13" fmla="*/ 5 h 13"/>
                    <a:gd name="T14" fmla="*/ 4 w 11"/>
                    <a:gd name="T15" fmla="*/ 6 h 13"/>
                    <a:gd name="T16" fmla="*/ 3 w 11"/>
                    <a:gd name="T17" fmla="*/ 6 h 13"/>
                    <a:gd name="T18" fmla="*/ 2 w 11"/>
                    <a:gd name="T19" fmla="*/ 6 h 13"/>
                    <a:gd name="T20" fmla="*/ 1 w 11"/>
                    <a:gd name="T21" fmla="*/ 5 h 13"/>
                    <a:gd name="T22" fmla="*/ 0 w 11"/>
                    <a:gd name="T23" fmla="*/ 4 h 13"/>
                    <a:gd name="T24" fmla="*/ 0 w 11"/>
                    <a:gd name="T25" fmla="*/ 3 h 13"/>
                    <a:gd name="T26" fmla="*/ 0 w 11"/>
                    <a:gd name="T27" fmla="*/ 2 h 13"/>
                    <a:gd name="T28" fmla="*/ 1 w 11"/>
                    <a:gd name="T29" fmla="*/ 1 h 13"/>
                    <a:gd name="T30" fmla="*/ 2 w 11"/>
                    <a:gd name="T31" fmla="*/ 0 h 13"/>
                    <a:gd name="T32" fmla="*/ 3 w 11"/>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3"/>
                    <a:gd name="T53" fmla="*/ 11 w 1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3">
                      <a:moveTo>
                        <a:pt x="5" y="0"/>
                      </a:moveTo>
                      <a:lnTo>
                        <a:pt x="7" y="1"/>
                      </a:lnTo>
                      <a:lnTo>
                        <a:pt x="9" y="2"/>
                      </a:lnTo>
                      <a:lnTo>
                        <a:pt x="11" y="4"/>
                      </a:lnTo>
                      <a:lnTo>
                        <a:pt x="11" y="7"/>
                      </a:lnTo>
                      <a:lnTo>
                        <a:pt x="11" y="9"/>
                      </a:lnTo>
                      <a:lnTo>
                        <a:pt x="9" y="11"/>
                      </a:lnTo>
                      <a:lnTo>
                        <a:pt x="7" y="12"/>
                      </a:lnTo>
                      <a:lnTo>
                        <a:pt x="5" y="13"/>
                      </a:lnTo>
                      <a:lnTo>
                        <a:pt x="3" y="12"/>
                      </a:lnTo>
                      <a:lnTo>
                        <a:pt x="1" y="11"/>
                      </a:lnTo>
                      <a:lnTo>
                        <a:pt x="0" y="9"/>
                      </a:lnTo>
                      <a:lnTo>
                        <a:pt x="0" y="7"/>
                      </a:lnTo>
                      <a:lnTo>
                        <a:pt x="0" y="4"/>
                      </a:lnTo>
                      <a:lnTo>
                        <a:pt x="1" y="2"/>
                      </a:lnTo>
                      <a:lnTo>
                        <a:pt x="3"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8" name="Freeform 2176">
                  <a:extLst>
                    <a:ext uri="{FF2B5EF4-FFF2-40B4-BE49-F238E27FC236}">
                      <a16:creationId xmlns:a16="http://schemas.microsoft.com/office/drawing/2014/main" xmlns="" id="{E49A23BD-8BA0-4145-84A0-EAF0C076BEF8}"/>
                    </a:ext>
                  </a:extLst>
                </p:cNvPr>
                <p:cNvSpPr>
                  <a:spLocks/>
                </p:cNvSpPr>
                <p:nvPr/>
              </p:nvSpPr>
              <p:spPr bwMode="auto">
                <a:xfrm>
                  <a:off x="4868" y="3616"/>
                  <a:ext cx="6" cy="6"/>
                </a:xfrm>
                <a:custGeom>
                  <a:avLst/>
                  <a:gdLst>
                    <a:gd name="T0" fmla="*/ 3 w 11"/>
                    <a:gd name="T1" fmla="*/ 0 h 13"/>
                    <a:gd name="T2" fmla="*/ 3 w 11"/>
                    <a:gd name="T3" fmla="*/ 0 h 13"/>
                    <a:gd name="T4" fmla="*/ 4 w 11"/>
                    <a:gd name="T5" fmla="*/ 0 h 13"/>
                    <a:gd name="T6" fmla="*/ 5 w 11"/>
                    <a:gd name="T7" fmla="*/ 1 h 13"/>
                    <a:gd name="T8" fmla="*/ 6 w 11"/>
                    <a:gd name="T9" fmla="*/ 2 h 13"/>
                    <a:gd name="T10" fmla="*/ 6 w 11"/>
                    <a:gd name="T11" fmla="*/ 3 h 13"/>
                    <a:gd name="T12" fmla="*/ 6 w 11"/>
                    <a:gd name="T13" fmla="*/ 3 h 13"/>
                    <a:gd name="T14" fmla="*/ 6 w 11"/>
                    <a:gd name="T15" fmla="*/ 4 h 13"/>
                    <a:gd name="T16" fmla="*/ 5 w 11"/>
                    <a:gd name="T17" fmla="*/ 5 h 13"/>
                    <a:gd name="T18" fmla="*/ 4 w 11"/>
                    <a:gd name="T19" fmla="*/ 6 h 13"/>
                    <a:gd name="T20" fmla="*/ 3 w 11"/>
                    <a:gd name="T21" fmla="*/ 6 h 13"/>
                    <a:gd name="T22" fmla="*/ 3 w 11"/>
                    <a:gd name="T23" fmla="*/ 6 h 13"/>
                    <a:gd name="T24" fmla="*/ 2 w 11"/>
                    <a:gd name="T25" fmla="*/ 6 h 13"/>
                    <a:gd name="T26" fmla="*/ 1 w 11"/>
                    <a:gd name="T27" fmla="*/ 5 h 13"/>
                    <a:gd name="T28" fmla="*/ 0 w 11"/>
                    <a:gd name="T29" fmla="*/ 4 h 13"/>
                    <a:gd name="T30" fmla="*/ 0 w 11"/>
                    <a:gd name="T31" fmla="*/ 3 h 13"/>
                    <a:gd name="T32" fmla="*/ 0 w 11"/>
                    <a:gd name="T33" fmla="*/ 3 h 13"/>
                    <a:gd name="T34" fmla="*/ 0 w 11"/>
                    <a:gd name="T35" fmla="*/ 2 h 13"/>
                    <a:gd name="T36" fmla="*/ 1 w 11"/>
                    <a:gd name="T37" fmla="*/ 1 h 13"/>
                    <a:gd name="T38" fmla="*/ 2 w 11"/>
                    <a:gd name="T39" fmla="*/ 0 h 13"/>
                    <a:gd name="T40" fmla="*/ 3 w 11"/>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13"/>
                    <a:gd name="T65" fmla="*/ 11 w 11"/>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13">
                      <a:moveTo>
                        <a:pt x="5" y="0"/>
                      </a:moveTo>
                      <a:lnTo>
                        <a:pt x="5" y="0"/>
                      </a:lnTo>
                      <a:lnTo>
                        <a:pt x="7" y="1"/>
                      </a:lnTo>
                      <a:lnTo>
                        <a:pt x="9" y="2"/>
                      </a:lnTo>
                      <a:lnTo>
                        <a:pt x="11" y="4"/>
                      </a:lnTo>
                      <a:lnTo>
                        <a:pt x="11" y="7"/>
                      </a:lnTo>
                      <a:lnTo>
                        <a:pt x="11" y="9"/>
                      </a:lnTo>
                      <a:lnTo>
                        <a:pt x="9" y="11"/>
                      </a:lnTo>
                      <a:lnTo>
                        <a:pt x="7" y="12"/>
                      </a:lnTo>
                      <a:lnTo>
                        <a:pt x="5" y="13"/>
                      </a:lnTo>
                      <a:lnTo>
                        <a:pt x="3" y="12"/>
                      </a:lnTo>
                      <a:lnTo>
                        <a:pt x="1" y="11"/>
                      </a:lnTo>
                      <a:lnTo>
                        <a:pt x="0" y="9"/>
                      </a:lnTo>
                      <a:lnTo>
                        <a:pt x="0" y="7"/>
                      </a:lnTo>
                      <a:lnTo>
                        <a:pt x="0" y="4"/>
                      </a:lnTo>
                      <a:lnTo>
                        <a:pt x="1" y="2"/>
                      </a:lnTo>
                      <a:lnTo>
                        <a:pt x="3"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09" name="Freeform 2177">
                  <a:extLst>
                    <a:ext uri="{FF2B5EF4-FFF2-40B4-BE49-F238E27FC236}">
                      <a16:creationId xmlns:a16="http://schemas.microsoft.com/office/drawing/2014/main" xmlns="" id="{7F52E332-6773-4B58-95E7-D563EF4EFD3C}"/>
                    </a:ext>
                  </a:extLst>
                </p:cNvPr>
                <p:cNvSpPr>
                  <a:spLocks/>
                </p:cNvSpPr>
                <p:nvPr/>
              </p:nvSpPr>
              <p:spPr bwMode="auto">
                <a:xfrm>
                  <a:off x="4869" y="3626"/>
                  <a:ext cx="5" cy="6"/>
                </a:xfrm>
                <a:custGeom>
                  <a:avLst/>
                  <a:gdLst>
                    <a:gd name="T0" fmla="*/ 3 w 10"/>
                    <a:gd name="T1" fmla="*/ 0 h 11"/>
                    <a:gd name="T2" fmla="*/ 3 w 10"/>
                    <a:gd name="T3" fmla="*/ 0 h 11"/>
                    <a:gd name="T4" fmla="*/ 4 w 10"/>
                    <a:gd name="T5" fmla="*/ 1 h 11"/>
                    <a:gd name="T6" fmla="*/ 5 w 10"/>
                    <a:gd name="T7" fmla="*/ 2 h 11"/>
                    <a:gd name="T8" fmla="*/ 5 w 10"/>
                    <a:gd name="T9" fmla="*/ 3 h 11"/>
                    <a:gd name="T10" fmla="*/ 5 w 10"/>
                    <a:gd name="T11" fmla="*/ 4 h 11"/>
                    <a:gd name="T12" fmla="*/ 4 w 10"/>
                    <a:gd name="T13" fmla="*/ 5 h 11"/>
                    <a:gd name="T14" fmla="*/ 3 w 10"/>
                    <a:gd name="T15" fmla="*/ 6 h 11"/>
                    <a:gd name="T16" fmla="*/ 3 w 10"/>
                    <a:gd name="T17" fmla="*/ 6 h 11"/>
                    <a:gd name="T18" fmla="*/ 2 w 10"/>
                    <a:gd name="T19" fmla="*/ 6 h 11"/>
                    <a:gd name="T20" fmla="*/ 1 w 10"/>
                    <a:gd name="T21" fmla="*/ 5 h 11"/>
                    <a:gd name="T22" fmla="*/ 0 w 10"/>
                    <a:gd name="T23" fmla="*/ 4 h 11"/>
                    <a:gd name="T24" fmla="*/ 0 w 10"/>
                    <a:gd name="T25" fmla="*/ 3 h 11"/>
                    <a:gd name="T26" fmla="*/ 0 w 10"/>
                    <a:gd name="T27" fmla="*/ 2 h 11"/>
                    <a:gd name="T28" fmla="*/ 1 w 10"/>
                    <a:gd name="T29" fmla="*/ 1 h 11"/>
                    <a:gd name="T30" fmla="*/ 2 w 10"/>
                    <a:gd name="T31" fmla="*/ 0 h 11"/>
                    <a:gd name="T32" fmla="*/ 3 w 1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5" y="0"/>
                      </a:move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0" name="Freeform 2178">
                  <a:extLst>
                    <a:ext uri="{FF2B5EF4-FFF2-40B4-BE49-F238E27FC236}">
                      <a16:creationId xmlns:a16="http://schemas.microsoft.com/office/drawing/2014/main" xmlns="" id="{123E0BAC-913D-4984-8B23-A8E3DAE6BE59}"/>
                    </a:ext>
                  </a:extLst>
                </p:cNvPr>
                <p:cNvSpPr>
                  <a:spLocks/>
                </p:cNvSpPr>
                <p:nvPr/>
              </p:nvSpPr>
              <p:spPr bwMode="auto">
                <a:xfrm>
                  <a:off x="4869" y="3626"/>
                  <a:ext cx="5" cy="6"/>
                </a:xfrm>
                <a:custGeom>
                  <a:avLst/>
                  <a:gdLst>
                    <a:gd name="T0" fmla="*/ 3 w 10"/>
                    <a:gd name="T1" fmla="*/ 0 h 11"/>
                    <a:gd name="T2" fmla="*/ 3 w 10"/>
                    <a:gd name="T3" fmla="*/ 0 h 11"/>
                    <a:gd name="T4" fmla="*/ 3 w 10"/>
                    <a:gd name="T5" fmla="*/ 0 h 11"/>
                    <a:gd name="T6" fmla="*/ 4 w 10"/>
                    <a:gd name="T7" fmla="*/ 1 h 11"/>
                    <a:gd name="T8" fmla="*/ 5 w 10"/>
                    <a:gd name="T9" fmla="*/ 2 h 11"/>
                    <a:gd name="T10" fmla="*/ 5 w 10"/>
                    <a:gd name="T11" fmla="*/ 3 h 11"/>
                    <a:gd name="T12" fmla="*/ 5 w 10"/>
                    <a:gd name="T13" fmla="*/ 3 h 11"/>
                    <a:gd name="T14" fmla="*/ 5 w 10"/>
                    <a:gd name="T15" fmla="*/ 4 h 11"/>
                    <a:gd name="T16" fmla="*/ 4 w 10"/>
                    <a:gd name="T17" fmla="*/ 5 h 11"/>
                    <a:gd name="T18" fmla="*/ 3 w 10"/>
                    <a:gd name="T19" fmla="*/ 6 h 11"/>
                    <a:gd name="T20" fmla="*/ 3 w 10"/>
                    <a:gd name="T21" fmla="*/ 6 h 11"/>
                    <a:gd name="T22" fmla="*/ 3 w 10"/>
                    <a:gd name="T23" fmla="*/ 6 h 11"/>
                    <a:gd name="T24" fmla="*/ 2 w 10"/>
                    <a:gd name="T25" fmla="*/ 6 h 11"/>
                    <a:gd name="T26" fmla="*/ 1 w 10"/>
                    <a:gd name="T27" fmla="*/ 5 h 11"/>
                    <a:gd name="T28" fmla="*/ 0 w 10"/>
                    <a:gd name="T29" fmla="*/ 4 h 11"/>
                    <a:gd name="T30" fmla="*/ 0 w 10"/>
                    <a:gd name="T31" fmla="*/ 3 h 11"/>
                    <a:gd name="T32" fmla="*/ 0 w 10"/>
                    <a:gd name="T33" fmla="*/ 3 h 11"/>
                    <a:gd name="T34" fmla="*/ 0 w 10"/>
                    <a:gd name="T35" fmla="*/ 2 h 11"/>
                    <a:gd name="T36" fmla="*/ 1 w 10"/>
                    <a:gd name="T37" fmla="*/ 1 h 11"/>
                    <a:gd name="T38" fmla="*/ 2 w 10"/>
                    <a:gd name="T39" fmla="*/ 0 h 11"/>
                    <a:gd name="T40" fmla="*/ 3 w 1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1"/>
                    <a:gd name="T65" fmla="*/ 10 w 1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1">
                      <a:moveTo>
                        <a:pt x="5" y="0"/>
                      </a:moveTo>
                      <a:lnTo>
                        <a:pt x="5" y="0"/>
                      </a:lnTo>
                      <a:lnTo>
                        <a:pt x="6" y="0"/>
                      </a:lnTo>
                      <a:lnTo>
                        <a:pt x="8" y="1"/>
                      </a:lnTo>
                      <a:lnTo>
                        <a:pt x="10" y="3"/>
                      </a:lnTo>
                      <a:lnTo>
                        <a:pt x="10" y="5"/>
                      </a:lnTo>
                      <a:lnTo>
                        <a:pt x="10" y="8"/>
                      </a:lnTo>
                      <a:lnTo>
                        <a:pt x="8" y="9"/>
                      </a:lnTo>
                      <a:lnTo>
                        <a:pt x="6" y="11"/>
                      </a:lnTo>
                      <a:lnTo>
                        <a:pt x="5" y="11"/>
                      </a:lnTo>
                      <a:lnTo>
                        <a:pt x="4" y="11"/>
                      </a:lnTo>
                      <a:lnTo>
                        <a:pt x="1" y="9"/>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1" name="Freeform 2179">
                  <a:extLst>
                    <a:ext uri="{FF2B5EF4-FFF2-40B4-BE49-F238E27FC236}">
                      <a16:creationId xmlns:a16="http://schemas.microsoft.com/office/drawing/2014/main" xmlns="" id="{D203BB5E-A5C0-4DAE-B01C-DD0A183B0ADD}"/>
                    </a:ext>
                  </a:extLst>
                </p:cNvPr>
                <p:cNvSpPr>
                  <a:spLocks/>
                </p:cNvSpPr>
                <p:nvPr/>
              </p:nvSpPr>
              <p:spPr bwMode="auto">
                <a:xfrm>
                  <a:off x="4869" y="3635"/>
                  <a:ext cx="5" cy="7"/>
                </a:xfrm>
                <a:custGeom>
                  <a:avLst/>
                  <a:gdLst>
                    <a:gd name="T0" fmla="*/ 3 w 10"/>
                    <a:gd name="T1" fmla="*/ 0 h 13"/>
                    <a:gd name="T2" fmla="*/ 3 w 10"/>
                    <a:gd name="T3" fmla="*/ 1 h 13"/>
                    <a:gd name="T4" fmla="*/ 4 w 10"/>
                    <a:gd name="T5" fmla="*/ 1 h 13"/>
                    <a:gd name="T6" fmla="*/ 5 w 10"/>
                    <a:gd name="T7" fmla="*/ 2 h 13"/>
                    <a:gd name="T8" fmla="*/ 5 w 10"/>
                    <a:gd name="T9" fmla="*/ 3 h 13"/>
                    <a:gd name="T10" fmla="*/ 5 w 10"/>
                    <a:gd name="T11" fmla="*/ 5 h 13"/>
                    <a:gd name="T12" fmla="*/ 4 w 10"/>
                    <a:gd name="T13" fmla="*/ 6 h 13"/>
                    <a:gd name="T14" fmla="*/ 3 w 10"/>
                    <a:gd name="T15" fmla="*/ 6 h 13"/>
                    <a:gd name="T16" fmla="*/ 3 w 10"/>
                    <a:gd name="T17" fmla="*/ 7 h 13"/>
                    <a:gd name="T18" fmla="*/ 2 w 10"/>
                    <a:gd name="T19" fmla="*/ 6 h 13"/>
                    <a:gd name="T20" fmla="*/ 1 w 10"/>
                    <a:gd name="T21" fmla="*/ 6 h 13"/>
                    <a:gd name="T22" fmla="*/ 0 w 10"/>
                    <a:gd name="T23" fmla="*/ 5 h 13"/>
                    <a:gd name="T24" fmla="*/ 0 w 10"/>
                    <a:gd name="T25" fmla="*/ 3 h 13"/>
                    <a:gd name="T26" fmla="*/ 0 w 10"/>
                    <a:gd name="T27" fmla="*/ 2 h 13"/>
                    <a:gd name="T28" fmla="*/ 1 w 10"/>
                    <a:gd name="T29" fmla="*/ 1 h 13"/>
                    <a:gd name="T30" fmla="*/ 2 w 10"/>
                    <a:gd name="T31" fmla="*/ 1 h 13"/>
                    <a:gd name="T32" fmla="*/ 3 w 10"/>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5" y="0"/>
                      </a:move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2" name="Freeform 2180">
                  <a:extLst>
                    <a:ext uri="{FF2B5EF4-FFF2-40B4-BE49-F238E27FC236}">
                      <a16:creationId xmlns:a16="http://schemas.microsoft.com/office/drawing/2014/main" xmlns="" id="{653A3587-3717-47B1-96F8-0BE1DE3D2E19}"/>
                    </a:ext>
                  </a:extLst>
                </p:cNvPr>
                <p:cNvSpPr>
                  <a:spLocks/>
                </p:cNvSpPr>
                <p:nvPr/>
              </p:nvSpPr>
              <p:spPr bwMode="auto">
                <a:xfrm>
                  <a:off x="4869" y="3635"/>
                  <a:ext cx="5" cy="7"/>
                </a:xfrm>
                <a:custGeom>
                  <a:avLst/>
                  <a:gdLst>
                    <a:gd name="T0" fmla="*/ 3 w 10"/>
                    <a:gd name="T1" fmla="*/ 0 h 13"/>
                    <a:gd name="T2" fmla="*/ 3 w 10"/>
                    <a:gd name="T3" fmla="*/ 0 h 13"/>
                    <a:gd name="T4" fmla="*/ 3 w 10"/>
                    <a:gd name="T5" fmla="*/ 1 h 13"/>
                    <a:gd name="T6" fmla="*/ 4 w 10"/>
                    <a:gd name="T7" fmla="*/ 1 h 13"/>
                    <a:gd name="T8" fmla="*/ 5 w 10"/>
                    <a:gd name="T9" fmla="*/ 2 h 13"/>
                    <a:gd name="T10" fmla="*/ 5 w 10"/>
                    <a:gd name="T11" fmla="*/ 3 h 13"/>
                    <a:gd name="T12" fmla="*/ 5 w 10"/>
                    <a:gd name="T13" fmla="*/ 3 h 13"/>
                    <a:gd name="T14" fmla="*/ 5 w 10"/>
                    <a:gd name="T15" fmla="*/ 5 h 13"/>
                    <a:gd name="T16" fmla="*/ 4 w 10"/>
                    <a:gd name="T17" fmla="*/ 6 h 13"/>
                    <a:gd name="T18" fmla="*/ 3 w 10"/>
                    <a:gd name="T19" fmla="*/ 6 h 13"/>
                    <a:gd name="T20" fmla="*/ 3 w 10"/>
                    <a:gd name="T21" fmla="*/ 7 h 13"/>
                    <a:gd name="T22" fmla="*/ 3 w 10"/>
                    <a:gd name="T23" fmla="*/ 7 h 13"/>
                    <a:gd name="T24" fmla="*/ 2 w 10"/>
                    <a:gd name="T25" fmla="*/ 6 h 13"/>
                    <a:gd name="T26" fmla="*/ 1 w 10"/>
                    <a:gd name="T27" fmla="*/ 6 h 13"/>
                    <a:gd name="T28" fmla="*/ 0 w 10"/>
                    <a:gd name="T29" fmla="*/ 5 h 13"/>
                    <a:gd name="T30" fmla="*/ 0 w 10"/>
                    <a:gd name="T31" fmla="*/ 3 h 13"/>
                    <a:gd name="T32" fmla="*/ 0 w 10"/>
                    <a:gd name="T33" fmla="*/ 3 h 13"/>
                    <a:gd name="T34" fmla="*/ 0 w 10"/>
                    <a:gd name="T35" fmla="*/ 2 h 13"/>
                    <a:gd name="T36" fmla="*/ 1 w 10"/>
                    <a:gd name="T37" fmla="*/ 1 h 13"/>
                    <a:gd name="T38" fmla="*/ 2 w 10"/>
                    <a:gd name="T39" fmla="*/ 1 h 13"/>
                    <a:gd name="T40" fmla="*/ 3 w 10"/>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3"/>
                    <a:gd name="T65" fmla="*/ 10 w 1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3">
                      <a:moveTo>
                        <a:pt x="5" y="0"/>
                      </a:moveTo>
                      <a:lnTo>
                        <a:pt x="5" y="0"/>
                      </a:lnTo>
                      <a:lnTo>
                        <a:pt x="6" y="1"/>
                      </a:lnTo>
                      <a:lnTo>
                        <a:pt x="8" y="2"/>
                      </a:lnTo>
                      <a:lnTo>
                        <a:pt x="10" y="4"/>
                      </a:lnTo>
                      <a:lnTo>
                        <a:pt x="10" y="6"/>
                      </a:lnTo>
                      <a:lnTo>
                        <a:pt x="10" y="9"/>
                      </a:lnTo>
                      <a:lnTo>
                        <a:pt x="8" y="11"/>
                      </a:lnTo>
                      <a:lnTo>
                        <a:pt x="6" y="12"/>
                      </a:lnTo>
                      <a:lnTo>
                        <a:pt x="5" y="13"/>
                      </a:lnTo>
                      <a:lnTo>
                        <a:pt x="4" y="12"/>
                      </a:lnTo>
                      <a:lnTo>
                        <a:pt x="1" y="11"/>
                      </a:lnTo>
                      <a:lnTo>
                        <a:pt x="0" y="9"/>
                      </a:lnTo>
                      <a:lnTo>
                        <a:pt x="0" y="6"/>
                      </a:lnTo>
                      <a:lnTo>
                        <a:pt x="0" y="4"/>
                      </a:lnTo>
                      <a:lnTo>
                        <a:pt x="1" y="2"/>
                      </a:lnTo>
                      <a:lnTo>
                        <a:pt x="4" y="1"/>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3" name="Freeform 2181">
                  <a:extLst>
                    <a:ext uri="{FF2B5EF4-FFF2-40B4-BE49-F238E27FC236}">
                      <a16:creationId xmlns:a16="http://schemas.microsoft.com/office/drawing/2014/main" xmlns="" id="{CBE0923B-6A3B-40A5-A0E8-AFD1957CAD9F}"/>
                    </a:ext>
                  </a:extLst>
                </p:cNvPr>
                <p:cNvSpPr>
                  <a:spLocks/>
                </p:cNvSpPr>
                <p:nvPr/>
              </p:nvSpPr>
              <p:spPr bwMode="auto">
                <a:xfrm>
                  <a:off x="4869" y="364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5 h 12"/>
                    <a:gd name="T12" fmla="*/ 4 w 10"/>
                    <a:gd name="T13" fmla="*/ 6 h 12"/>
                    <a:gd name="T14" fmla="*/ 3 w 10"/>
                    <a:gd name="T15" fmla="*/ 6 h 12"/>
                    <a:gd name="T16" fmla="*/ 3 w 10"/>
                    <a:gd name="T17" fmla="*/ 6 h 12"/>
                    <a:gd name="T18" fmla="*/ 2 w 10"/>
                    <a:gd name="T19" fmla="*/ 6 h 12"/>
                    <a:gd name="T20" fmla="*/ 1 w 10"/>
                    <a:gd name="T21" fmla="*/ 6 h 12"/>
                    <a:gd name="T22" fmla="*/ 0 w 10"/>
                    <a:gd name="T23" fmla="*/ 5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4" name="Freeform 2182">
                  <a:extLst>
                    <a:ext uri="{FF2B5EF4-FFF2-40B4-BE49-F238E27FC236}">
                      <a16:creationId xmlns:a16="http://schemas.microsoft.com/office/drawing/2014/main" xmlns="" id="{3A9EEFFB-6539-4613-905D-8FC79E5ADABE}"/>
                    </a:ext>
                  </a:extLst>
                </p:cNvPr>
                <p:cNvSpPr>
                  <a:spLocks/>
                </p:cNvSpPr>
                <p:nvPr/>
              </p:nvSpPr>
              <p:spPr bwMode="auto">
                <a:xfrm>
                  <a:off x="4869" y="364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5 h 12"/>
                    <a:gd name="T16" fmla="*/ 4 w 10"/>
                    <a:gd name="T17" fmla="*/ 6 h 12"/>
                    <a:gd name="T18" fmla="*/ 3 w 10"/>
                    <a:gd name="T19" fmla="*/ 6 h 12"/>
                    <a:gd name="T20" fmla="*/ 3 w 10"/>
                    <a:gd name="T21" fmla="*/ 6 h 12"/>
                    <a:gd name="T22" fmla="*/ 3 w 10"/>
                    <a:gd name="T23" fmla="*/ 6 h 12"/>
                    <a:gd name="T24" fmla="*/ 2 w 10"/>
                    <a:gd name="T25" fmla="*/ 6 h 12"/>
                    <a:gd name="T26" fmla="*/ 1 w 10"/>
                    <a:gd name="T27" fmla="*/ 6 h 12"/>
                    <a:gd name="T28" fmla="*/ 0 w 10"/>
                    <a:gd name="T29" fmla="*/ 5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4"/>
                      </a:lnTo>
                      <a:lnTo>
                        <a:pt x="10" y="7"/>
                      </a:lnTo>
                      <a:lnTo>
                        <a:pt x="10" y="9"/>
                      </a:lnTo>
                      <a:lnTo>
                        <a:pt x="8" y="11"/>
                      </a:lnTo>
                      <a:lnTo>
                        <a:pt x="6" y="12"/>
                      </a:lnTo>
                      <a:lnTo>
                        <a:pt x="5" y="12"/>
                      </a:lnTo>
                      <a:lnTo>
                        <a:pt x="4" y="12"/>
                      </a:lnTo>
                      <a:lnTo>
                        <a:pt x="1" y="11"/>
                      </a:lnTo>
                      <a:lnTo>
                        <a:pt x="0" y="9"/>
                      </a:lnTo>
                      <a:lnTo>
                        <a:pt x="0" y="7"/>
                      </a:lnTo>
                      <a:lnTo>
                        <a:pt x="0" y="4"/>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5" name="Freeform 2183">
                  <a:extLst>
                    <a:ext uri="{FF2B5EF4-FFF2-40B4-BE49-F238E27FC236}">
                      <a16:creationId xmlns:a16="http://schemas.microsoft.com/office/drawing/2014/main" xmlns="" id="{B17098F0-4804-46A7-9744-E02ADB0E78E0}"/>
                    </a:ext>
                  </a:extLst>
                </p:cNvPr>
                <p:cNvSpPr>
                  <a:spLocks/>
                </p:cNvSpPr>
                <p:nvPr/>
              </p:nvSpPr>
              <p:spPr bwMode="auto">
                <a:xfrm>
                  <a:off x="4869" y="3656"/>
                  <a:ext cx="5" cy="6"/>
                </a:xfrm>
                <a:custGeom>
                  <a:avLst/>
                  <a:gdLst>
                    <a:gd name="T0" fmla="*/ 3 w 10"/>
                    <a:gd name="T1" fmla="*/ 0 h 12"/>
                    <a:gd name="T2" fmla="*/ 3 w 10"/>
                    <a:gd name="T3" fmla="*/ 0 h 12"/>
                    <a:gd name="T4" fmla="*/ 4 w 10"/>
                    <a:gd name="T5" fmla="*/ 1 h 12"/>
                    <a:gd name="T6" fmla="*/ 5 w 10"/>
                    <a:gd name="T7" fmla="*/ 2 h 12"/>
                    <a:gd name="T8" fmla="*/ 5 w 10"/>
                    <a:gd name="T9" fmla="*/ 3 h 12"/>
                    <a:gd name="T10" fmla="*/ 5 w 10"/>
                    <a:gd name="T11" fmla="*/ 4 h 12"/>
                    <a:gd name="T12" fmla="*/ 4 w 10"/>
                    <a:gd name="T13" fmla="*/ 5 h 12"/>
                    <a:gd name="T14" fmla="*/ 3 w 10"/>
                    <a:gd name="T15" fmla="*/ 6 h 12"/>
                    <a:gd name="T16" fmla="*/ 3 w 10"/>
                    <a:gd name="T17" fmla="*/ 6 h 12"/>
                    <a:gd name="T18" fmla="*/ 2 w 10"/>
                    <a:gd name="T19" fmla="*/ 6 h 12"/>
                    <a:gd name="T20" fmla="*/ 1 w 10"/>
                    <a:gd name="T21" fmla="*/ 5 h 12"/>
                    <a:gd name="T22" fmla="*/ 0 w 10"/>
                    <a:gd name="T23" fmla="*/ 4 h 12"/>
                    <a:gd name="T24" fmla="*/ 0 w 10"/>
                    <a:gd name="T25" fmla="*/ 3 h 12"/>
                    <a:gd name="T26" fmla="*/ 0 w 10"/>
                    <a:gd name="T27" fmla="*/ 2 h 12"/>
                    <a:gd name="T28" fmla="*/ 1 w 10"/>
                    <a:gd name="T29" fmla="*/ 1 h 12"/>
                    <a:gd name="T30" fmla="*/ 2 w 10"/>
                    <a:gd name="T31" fmla="*/ 0 h 12"/>
                    <a:gd name="T32" fmla="*/ 3 w 1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2"/>
                    <a:gd name="T53" fmla="*/ 10 w 1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2">
                      <a:moveTo>
                        <a:pt x="5" y="0"/>
                      </a:move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close/>
                    </a:path>
                  </a:pathLst>
                </a:custGeom>
                <a:solidFill>
                  <a:srgbClr val="00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6" name="Freeform 2184">
                  <a:extLst>
                    <a:ext uri="{FF2B5EF4-FFF2-40B4-BE49-F238E27FC236}">
                      <a16:creationId xmlns:a16="http://schemas.microsoft.com/office/drawing/2014/main" xmlns="" id="{F08E92BC-93F2-4D27-AC8B-FAFCBBF5EB8B}"/>
                    </a:ext>
                  </a:extLst>
                </p:cNvPr>
                <p:cNvSpPr>
                  <a:spLocks/>
                </p:cNvSpPr>
                <p:nvPr/>
              </p:nvSpPr>
              <p:spPr bwMode="auto">
                <a:xfrm>
                  <a:off x="4869" y="3656"/>
                  <a:ext cx="5" cy="6"/>
                </a:xfrm>
                <a:custGeom>
                  <a:avLst/>
                  <a:gdLst>
                    <a:gd name="T0" fmla="*/ 3 w 10"/>
                    <a:gd name="T1" fmla="*/ 0 h 12"/>
                    <a:gd name="T2" fmla="*/ 3 w 10"/>
                    <a:gd name="T3" fmla="*/ 0 h 12"/>
                    <a:gd name="T4" fmla="*/ 3 w 10"/>
                    <a:gd name="T5" fmla="*/ 0 h 12"/>
                    <a:gd name="T6" fmla="*/ 4 w 10"/>
                    <a:gd name="T7" fmla="*/ 1 h 12"/>
                    <a:gd name="T8" fmla="*/ 5 w 10"/>
                    <a:gd name="T9" fmla="*/ 2 h 12"/>
                    <a:gd name="T10" fmla="*/ 5 w 10"/>
                    <a:gd name="T11" fmla="*/ 3 h 12"/>
                    <a:gd name="T12" fmla="*/ 5 w 10"/>
                    <a:gd name="T13" fmla="*/ 3 h 12"/>
                    <a:gd name="T14" fmla="*/ 5 w 10"/>
                    <a:gd name="T15" fmla="*/ 4 h 12"/>
                    <a:gd name="T16" fmla="*/ 4 w 10"/>
                    <a:gd name="T17" fmla="*/ 5 h 12"/>
                    <a:gd name="T18" fmla="*/ 3 w 10"/>
                    <a:gd name="T19" fmla="*/ 6 h 12"/>
                    <a:gd name="T20" fmla="*/ 3 w 10"/>
                    <a:gd name="T21" fmla="*/ 6 h 12"/>
                    <a:gd name="T22" fmla="*/ 3 w 10"/>
                    <a:gd name="T23" fmla="*/ 6 h 12"/>
                    <a:gd name="T24" fmla="*/ 2 w 10"/>
                    <a:gd name="T25" fmla="*/ 6 h 12"/>
                    <a:gd name="T26" fmla="*/ 1 w 10"/>
                    <a:gd name="T27" fmla="*/ 5 h 12"/>
                    <a:gd name="T28" fmla="*/ 0 w 10"/>
                    <a:gd name="T29" fmla="*/ 4 h 12"/>
                    <a:gd name="T30" fmla="*/ 0 w 10"/>
                    <a:gd name="T31" fmla="*/ 3 h 12"/>
                    <a:gd name="T32" fmla="*/ 0 w 10"/>
                    <a:gd name="T33" fmla="*/ 3 h 12"/>
                    <a:gd name="T34" fmla="*/ 0 w 10"/>
                    <a:gd name="T35" fmla="*/ 2 h 12"/>
                    <a:gd name="T36" fmla="*/ 1 w 10"/>
                    <a:gd name="T37" fmla="*/ 1 h 12"/>
                    <a:gd name="T38" fmla="*/ 2 w 10"/>
                    <a:gd name="T39" fmla="*/ 0 h 12"/>
                    <a:gd name="T40" fmla="*/ 3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5" y="0"/>
                      </a:moveTo>
                      <a:lnTo>
                        <a:pt x="5" y="0"/>
                      </a:lnTo>
                      <a:lnTo>
                        <a:pt x="6" y="0"/>
                      </a:lnTo>
                      <a:lnTo>
                        <a:pt x="8" y="1"/>
                      </a:lnTo>
                      <a:lnTo>
                        <a:pt x="10" y="3"/>
                      </a:lnTo>
                      <a:lnTo>
                        <a:pt x="10" y="5"/>
                      </a:lnTo>
                      <a:lnTo>
                        <a:pt x="10" y="8"/>
                      </a:lnTo>
                      <a:lnTo>
                        <a:pt x="8" y="10"/>
                      </a:lnTo>
                      <a:lnTo>
                        <a:pt x="6" y="12"/>
                      </a:lnTo>
                      <a:lnTo>
                        <a:pt x="5" y="12"/>
                      </a:lnTo>
                      <a:lnTo>
                        <a:pt x="4" y="12"/>
                      </a:lnTo>
                      <a:lnTo>
                        <a:pt x="1" y="10"/>
                      </a:lnTo>
                      <a:lnTo>
                        <a:pt x="0" y="8"/>
                      </a:lnTo>
                      <a:lnTo>
                        <a:pt x="0" y="5"/>
                      </a:lnTo>
                      <a:lnTo>
                        <a:pt x="0" y="3"/>
                      </a:lnTo>
                      <a:lnTo>
                        <a:pt x="1" y="1"/>
                      </a:lnTo>
                      <a:lnTo>
                        <a:pt x="4" y="0"/>
                      </a:lnTo>
                      <a:lnTo>
                        <a:pt x="5"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7" name="Rectangle 2185">
                  <a:extLst>
                    <a:ext uri="{FF2B5EF4-FFF2-40B4-BE49-F238E27FC236}">
                      <a16:creationId xmlns:a16="http://schemas.microsoft.com/office/drawing/2014/main" xmlns="" id="{84443F82-F93A-4C98-84F7-E57077A9C79B}"/>
                    </a:ext>
                  </a:extLst>
                </p:cNvPr>
                <p:cNvSpPr>
                  <a:spLocks noChangeArrowheads="1"/>
                </p:cNvSpPr>
                <p:nvPr/>
              </p:nvSpPr>
              <p:spPr bwMode="auto">
                <a:xfrm>
                  <a:off x="4893" y="3422"/>
                  <a:ext cx="22" cy="246"/>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8" name="Rectangle 2186">
                  <a:extLst>
                    <a:ext uri="{FF2B5EF4-FFF2-40B4-BE49-F238E27FC236}">
                      <a16:creationId xmlns:a16="http://schemas.microsoft.com/office/drawing/2014/main" xmlns="" id="{73565769-AACB-4FBD-AAC3-B62F1A2E452F}"/>
                    </a:ext>
                  </a:extLst>
                </p:cNvPr>
                <p:cNvSpPr>
                  <a:spLocks noChangeArrowheads="1"/>
                </p:cNvSpPr>
                <p:nvPr/>
              </p:nvSpPr>
              <p:spPr bwMode="auto">
                <a:xfrm>
                  <a:off x="4893" y="3422"/>
                  <a:ext cx="22" cy="24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19" name="Freeform 2187">
                  <a:extLst>
                    <a:ext uri="{FF2B5EF4-FFF2-40B4-BE49-F238E27FC236}">
                      <a16:creationId xmlns:a16="http://schemas.microsoft.com/office/drawing/2014/main" xmlns="" id="{2B4B99D5-AD9C-4E5D-9092-030D5469FFC9}"/>
                    </a:ext>
                  </a:extLst>
                </p:cNvPr>
                <p:cNvSpPr>
                  <a:spLocks/>
                </p:cNvSpPr>
                <p:nvPr/>
              </p:nvSpPr>
              <p:spPr bwMode="auto">
                <a:xfrm>
                  <a:off x="4898" y="3426"/>
                  <a:ext cx="12" cy="8"/>
                </a:xfrm>
                <a:custGeom>
                  <a:avLst/>
                  <a:gdLst>
                    <a:gd name="T0" fmla="*/ 6 w 22"/>
                    <a:gd name="T1" fmla="*/ 0 h 15"/>
                    <a:gd name="T2" fmla="*/ 8 w 22"/>
                    <a:gd name="T3" fmla="*/ 1 h 15"/>
                    <a:gd name="T4" fmla="*/ 10 w 22"/>
                    <a:gd name="T5" fmla="*/ 1 h 15"/>
                    <a:gd name="T6" fmla="*/ 11 w 22"/>
                    <a:gd name="T7" fmla="*/ 2 h 15"/>
                    <a:gd name="T8" fmla="*/ 12 w 22"/>
                    <a:gd name="T9" fmla="*/ 4 h 15"/>
                    <a:gd name="T10" fmla="*/ 11 w 22"/>
                    <a:gd name="T11" fmla="*/ 6 h 15"/>
                    <a:gd name="T12" fmla="*/ 10 w 22"/>
                    <a:gd name="T13" fmla="*/ 7 h 15"/>
                    <a:gd name="T14" fmla="*/ 8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8"/>
                      </a:lnTo>
                      <a:lnTo>
                        <a:pt x="21" y="11"/>
                      </a:lnTo>
                      <a:lnTo>
                        <a:pt x="19" y="13"/>
                      </a:lnTo>
                      <a:lnTo>
                        <a:pt x="15" y="14"/>
                      </a:lnTo>
                      <a:lnTo>
                        <a:pt x="11" y="15"/>
                      </a:lnTo>
                      <a:lnTo>
                        <a:pt x="6" y="14"/>
                      </a:lnTo>
                      <a:lnTo>
                        <a:pt x="3" y="13"/>
                      </a:lnTo>
                      <a:lnTo>
                        <a:pt x="1" y="11"/>
                      </a:lnTo>
                      <a:lnTo>
                        <a:pt x="0" y="8"/>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0" name="Freeform 2188">
                  <a:extLst>
                    <a:ext uri="{FF2B5EF4-FFF2-40B4-BE49-F238E27FC236}">
                      <a16:creationId xmlns:a16="http://schemas.microsoft.com/office/drawing/2014/main" xmlns="" id="{30F9E954-29CE-467F-8BE0-BDB5E7D7F3A4}"/>
                    </a:ext>
                  </a:extLst>
                </p:cNvPr>
                <p:cNvSpPr>
                  <a:spLocks/>
                </p:cNvSpPr>
                <p:nvPr/>
              </p:nvSpPr>
              <p:spPr bwMode="auto">
                <a:xfrm>
                  <a:off x="4898" y="3426"/>
                  <a:ext cx="12" cy="8"/>
                </a:xfrm>
                <a:custGeom>
                  <a:avLst/>
                  <a:gdLst>
                    <a:gd name="T0" fmla="*/ 6 w 22"/>
                    <a:gd name="T1" fmla="*/ 0 h 15"/>
                    <a:gd name="T2" fmla="*/ 6 w 22"/>
                    <a:gd name="T3" fmla="*/ 0 h 15"/>
                    <a:gd name="T4" fmla="*/ 8 w 22"/>
                    <a:gd name="T5" fmla="*/ 1 h 15"/>
                    <a:gd name="T6" fmla="*/ 10 w 22"/>
                    <a:gd name="T7" fmla="*/ 1 h 15"/>
                    <a:gd name="T8" fmla="*/ 11 w 22"/>
                    <a:gd name="T9" fmla="*/ 2 h 15"/>
                    <a:gd name="T10" fmla="*/ 12 w 22"/>
                    <a:gd name="T11" fmla="*/ 4 h 15"/>
                    <a:gd name="T12" fmla="*/ 12 w 22"/>
                    <a:gd name="T13" fmla="*/ 4 h 15"/>
                    <a:gd name="T14" fmla="*/ 11 w 22"/>
                    <a:gd name="T15" fmla="*/ 6 h 15"/>
                    <a:gd name="T16" fmla="*/ 10 w 22"/>
                    <a:gd name="T17" fmla="*/ 7 h 15"/>
                    <a:gd name="T18" fmla="*/ 8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8"/>
                      </a:lnTo>
                      <a:lnTo>
                        <a:pt x="21" y="11"/>
                      </a:lnTo>
                      <a:lnTo>
                        <a:pt x="19" y="13"/>
                      </a:lnTo>
                      <a:lnTo>
                        <a:pt x="15" y="14"/>
                      </a:lnTo>
                      <a:lnTo>
                        <a:pt x="11" y="15"/>
                      </a:lnTo>
                      <a:lnTo>
                        <a:pt x="6" y="14"/>
                      </a:lnTo>
                      <a:lnTo>
                        <a:pt x="3" y="13"/>
                      </a:lnTo>
                      <a:lnTo>
                        <a:pt x="1" y="11"/>
                      </a:lnTo>
                      <a:lnTo>
                        <a:pt x="0" y="8"/>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1" name="Freeform 2189">
                  <a:extLst>
                    <a:ext uri="{FF2B5EF4-FFF2-40B4-BE49-F238E27FC236}">
                      <a16:creationId xmlns:a16="http://schemas.microsoft.com/office/drawing/2014/main" xmlns="" id="{3BE13D38-E1F7-43A4-9A21-649B701A3ACF}"/>
                    </a:ext>
                  </a:extLst>
                </p:cNvPr>
                <p:cNvSpPr>
                  <a:spLocks/>
                </p:cNvSpPr>
                <p:nvPr/>
              </p:nvSpPr>
              <p:spPr bwMode="auto">
                <a:xfrm>
                  <a:off x="4898" y="3439"/>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6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6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1"/>
                      </a:lnTo>
                      <a:lnTo>
                        <a:pt x="19" y="12"/>
                      </a:lnTo>
                      <a:lnTo>
                        <a:pt x="15" y="14"/>
                      </a:lnTo>
                      <a:lnTo>
                        <a:pt x="11" y="14"/>
                      </a:lnTo>
                      <a:lnTo>
                        <a:pt x="6" y="14"/>
                      </a:lnTo>
                      <a:lnTo>
                        <a:pt x="3" y="12"/>
                      </a:lnTo>
                      <a:lnTo>
                        <a:pt x="1" y="11"/>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2" name="Freeform 2190">
                  <a:extLst>
                    <a:ext uri="{FF2B5EF4-FFF2-40B4-BE49-F238E27FC236}">
                      <a16:creationId xmlns:a16="http://schemas.microsoft.com/office/drawing/2014/main" xmlns="" id="{8782B7FA-CC50-4327-AD4A-835E552149E3}"/>
                    </a:ext>
                  </a:extLst>
                </p:cNvPr>
                <p:cNvSpPr>
                  <a:spLocks/>
                </p:cNvSpPr>
                <p:nvPr/>
              </p:nvSpPr>
              <p:spPr bwMode="auto">
                <a:xfrm>
                  <a:off x="4898" y="3439"/>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6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6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1"/>
                      </a:lnTo>
                      <a:lnTo>
                        <a:pt x="19" y="12"/>
                      </a:lnTo>
                      <a:lnTo>
                        <a:pt x="15" y="14"/>
                      </a:lnTo>
                      <a:lnTo>
                        <a:pt x="11" y="14"/>
                      </a:lnTo>
                      <a:lnTo>
                        <a:pt x="6" y="14"/>
                      </a:lnTo>
                      <a:lnTo>
                        <a:pt x="3" y="12"/>
                      </a:lnTo>
                      <a:lnTo>
                        <a:pt x="1" y="11"/>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3" name="Freeform 2191">
                  <a:extLst>
                    <a:ext uri="{FF2B5EF4-FFF2-40B4-BE49-F238E27FC236}">
                      <a16:creationId xmlns:a16="http://schemas.microsoft.com/office/drawing/2014/main" xmlns="" id="{94CE2487-EEE5-492A-B5D5-F43EC4EDCD17}"/>
                    </a:ext>
                  </a:extLst>
                </p:cNvPr>
                <p:cNvSpPr>
                  <a:spLocks/>
                </p:cNvSpPr>
                <p:nvPr/>
              </p:nvSpPr>
              <p:spPr bwMode="auto">
                <a:xfrm>
                  <a:off x="4898" y="3453"/>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5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10"/>
                      </a:lnTo>
                      <a:lnTo>
                        <a:pt x="19" y="12"/>
                      </a:lnTo>
                      <a:lnTo>
                        <a:pt x="15" y="13"/>
                      </a:lnTo>
                      <a:lnTo>
                        <a:pt x="11" y="14"/>
                      </a:lnTo>
                      <a:lnTo>
                        <a:pt x="6" y="13"/>
                      </a:lnTo>
                      <a:lnTo>
                        <a:pt x="3" y="12"/>
                      </a:lnTo>
                      <a:lnTo>
                        <a:pt x="1" y="10"/>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4" name="Freeform 2192">
                  <a:extLst>
                    <a:ext uri="{FF2B5EF4-FFF2-40B4-BE49-F238E27FC236}">
                      <a16:creationId xmlns:a16="http://schemas.microsoft.com/office/drawing/2014/main" xmlns="" id="{BD58FDA3-6636-4376-AC10-B5431F9B3103}"/>
                    </a:ext>
                  </a:extLst>
                </p:cNvPr>
                <p:cNvSpPr>
                  <a:spLocks/>
                </p:cNvSpPr>
                <p:nvPr/>
              </p:nvSpPr>
              <p:spPr bwMode="auto">
                <a:xfrm>
                  <a:off x="4898" y="3453"/>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5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10"/>
                      </a:lnTo>
                      <a:lnTo>
                        <a:pt x="19" y="12"/>
                      </a:lnTo>
                      <a:lnTo>
                        <a:pt x="15" y="13"/>
                      </a:lnTo>
                      <a:lnTo>
                        <a:pt x="11" y="14"/>
                      </a:lnTo>
                      <a:lnTo>
                        <a:pt x="6" y="13"/>
                      </a:lnTo>
                      <a:lnTo>
                        <a:pt x="3" y="12"/>
                      </a:lnTo>
                      <a:lnTo>
                        <a:pt x="1" y="10"/>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5" name="Freeform 2193">
                  <a:extLst>
                    <a:ext uri="{FF2B5EF4-FFF2-40B4-BE49-F238E27FC236}">
                      <a16:creationId xmlns:a16="http://schemas.microsoft.com/office/drawing/2014/main" xmlns="" id="{19BC7B9F-9131-452F-955D-74624E7F2260}"/>
                    </a:ext>
                  </a:extLst>
                </p:cNvPr>
                <p:cNvSpPr>
                  <a:spLocks/>
                </p:cNvSpPr>
                <p:nvPr/>
              </p:nvSpPr>
              <p:spPr bwMode="auto">
                <a:xfrm>
                  <a:off x="4898" y="3466"/>
                  <a:ext cx="12" cy="7"/>
                </a:xfrm>
                <a:custGeom>
                  <a:avLst/>
                  <a:gdLst>
                    <a:gd name="T0" fmla="*/ 6 w 22"/>
                    <a:gd name="T1" fmla="*/ 0 h 14"/>
                    <a:gd name="T2" fmla="*/ 8 w 22"/>
                    <a:gd name="T3" fmla="*/ 1 h 14"/>
                    <a:gd name="T4" fmla="*/ 10 w 22"/>
                    <a:gd name="T5" fmla="*/ 1 h 14"/>
                    <a:gd name="T6" fmla="*/ 11 w 22"/>
                    <a:gd name="T7" fmla="*/ 2 h 14"/>
                    <a:gd name="T8" fmla="*/ 12 w 22"/>
                    <a:gd name="T9" fmla="*/ 3 h 14"/>
                    <a:gd name="T10" fmla="*/ 11 w 22"/>
                    <a:gd name="T11" fmla="*/ 5 h 14"/>
                    <a:gd name="T12" fmla="*/ 10 w 22"/>
                    <a:gd name="T13" fmla="*/ 6 h 14"/>
                    <a:gd name="T14" fmla="*/ 8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6"/>
                      </a:lnTo>
                      <a:lnTo>
                        <a:pt x="21" y="9"/>
                      </a:lnTo>
                      <a:lnTo>
                        <a:pt x="19" y="12"/>
                      </a:lnTo>
                      <a:lnTo>
                        <a:pt x="15" y="13"/>
                      </a:lnTo>
                      <a:lnTo>
                        <a:pt x="11" y="14"/>
                      </a:lnTo>
                      <a:lnTo>
                        <a:pt x="6" y="13"/>
                      </a:lnTo>
                      <a:lnTo>
                        <a:pt x="3" y="12"/>
                      </a:lnTo>
                      <a:lnTo>
                        <a:pt x="1" y="9"/>
                      </a:lnTo>
                      <a:lnTo>
                        <a:pt x="0" y="6"/>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6" name="Freeform 2194">
                  <a:extLst>
                    <a:ext uri="{FF2B5EF4-FFF2-40B4-BE49-F238E27FC236}">
                      <a16:creationId xmlns:a16="http://schemas.microsoft.com/office/drawing/2014/main" xmlns="" id="{9D173E07-107B-495D-85EF-2B3C820307B1}"/>
                    </a:ext>
                  </a:extLst>
                </p:cNvPr>
                <p:cNvSpPr>
                  <a:spLocks/>
                </p:cNvSpPr>
                <p:nvPr/>
              </p:nvSpPr>
              <p:spPr bwMode="auto">
                <a:xfrm>
                  <a:off x="4898" y="3466"/>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3 h 14"/>
                    <a:gd name="T12" fmla="*/ 12 w 22"/>
                    <a:gd name="T13" fmla="*/ 3 h 14"/>
                    <a:gd name="T14" fmla="*/ 11 w 22"/>
                    <a:gd name="T15" fmla="*/ 5 h 14"/>
                    <a:gd name="T16" fmla="*/ 10 w 22"/>
                    <a:gd name="T17" fmla="*/ 6 h 14"/>
                    <a:gd name="T18" fmla="*/ 8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6"/>
                      </a:lnTo>
                      <a:lnTo>
                        <a:pt x="21" y="9"/>
                      </a:lnTo>
                      <a:lnTo>
                        <a:pt x="19" y="12"/>
                      </a:lnTo>
                      <a:lnTo>
                        <a:pt x="15" y="13"/>
                      </a:lnTo>
                      <a:lnTo>
                        <a:pt x="11" y="14"/>
                      </a:lnTo>
                      <a:lnTo>
                        <a:pt x="6" y="13"/>
                      </a:lnTo>
                      <a:lnTo>
                        <a:pt x="3" y="12"/>
                      </a:lnTo>
                      <a:lnTo>
                        <a:pt x="1" y="9"/>
                      </a:lnTo>
                      <a:lnTo>
                        <a:pt x="0" y="6"/>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7" name="Freeform 2195">
                  <a:extLst>
                    <a:ext uri="{FF2B5EF4-FFF2-40B4-BE49-F238E27FC236}">
                      <a16:creationId xmlns:a16="http://schemas.microsoft.com/office/drawing/2014/main" xmlns="" id="{142990A2-9B54-45E4-8904-0ACF35CFDF5F}"/>
                    </a:ext>
                  </a:extLst>
                </p:cNvPr>
                <p:cNvSpPr>
                  <a:spLocks/>
                </p:cNvSpPr>
                <p:nvPr/>
              </p:nvSpPr>
              <p:spPr bwMode="auto">
                <a:xfrm>
                  <a:off x="4898" y="3479"/>
                  <a:ext cx="12" cy="8"/>
                </a:xfrm>
                <a:custGeom>
                  <a:avLst/>
                  <a:gdLst>
                    <a:gd name="T0" fmla="*/ 6 w 22"/>
                    <a:gd name="T1" fmla="*/ 0 h 15"/>
                    <a:gd name="T2" fmla="*/ 8 w 22"/>
                    <a:gd name="T3" fmla="*/ 1 h 15"/>
                    <a:gd name="T4" fmla="*/ 10 w 22"/>
                    <a:gd name="T5" fmla="*/ 1 h 15"/>
                    <a:gd name="T6" fmla="*/ 11 w 22"/>
                    <a:gd name="T7" fmla="*/ 2 h 15"/>
                    <a:gd name="T8" fmla="*/ 12 w 22"/>
                    <a:gd name="T9" fmla="*/ 4 h 15"/>
                    <a:gd name="T10" fmla="*/ 11 w 22"/>
                    <a:gd name="T11" fmla="*/ 5 h 15"/>
                    <a:gd name="T12" fmla="*/ 10 w 22"/>
                    <a:gd name="T13" fmla="*/ 7 h 15"/>
                    <a:gd name="T14" fmla="*/ 8 w 22"/>
                    <a:gd name="T15" fmla="*/ 7 h 15"/>
                    <a:gd name="T16" fmla="*/ 6 w 22"/>
                    <a:gd name="T17" fmla="*/ 8 h 15"/>
                    <a:gd name="T18" fmla="*/ 3 w 22"/>
                    <a:gd name="T19" fmla="*/ 7 h 15"/>
                    <a:gd name="T20" fmla="*/ 2 w 22"/>
                    <a:gd name="T21" fmla="*/ 7 h 15"/>
                    <a:gd name="T22" fmla="*/ 1 w 22"/>
                    <a:gd name="T23" fmla="*/ 5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1" y="0"/>
                      </a:moveTo>
                      <a:lnTo>
                        <a:pt x="15" y="1"/>
                      </a:lnTo>
                      <a:lnTo>
                        <a:pt x="19" y="2"/>
                      </a:lnTo>
                      <a:lnTo>
                        <a:pt x="21" y="4"/>
                      </a:lnTo>
                      <a:lnTo>
                        <a:pt x="22" y="7"/>
                      </a:lnTo>
                      <a:lnTo>
                        <a:pt x="21" y="10"/>
                      </a:lnTo>
                      <a:lnTo>
                        <a:pt x="19" y="13"/>
                      </a:lnTo>
                      <a:lnTo>
                        <a:pt x="15" y="14"/>
                      </a:lnTo>
                      <a:lnTo>
                        <a:pt x="11" y="15"/>
                      </a:lnTo>
                      <a:lnTo>
                        <a:pt x="6" y="14"/>
                      </a:lnTo>
                      <a:lnTo>
                        <a:pt x="3" y="13"/>
                      </a:lnTo>
                      <a:lnTo>
                        <a:pt x="1" y="10"/>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8" name="Freeform 2196">
                  <a:extLst>
                    <a:ext uri="{FF2B5EF4-FFF2-40B4-BE49-F238E27FC236}">
                      <a16:creationId xmlns:a16="http://schemas.microsoft.com/office/drawing/2014/main" xmlns="" id="{8F76C6BC-525B-4CE4-A9F0-CA33A7353435}"/>
                    </a:ext>
                  </a:extLst>
                </p:cNvPr>
                <p:cNvSpPr>
                  <a:spLocks/>
                </p:cNvSpPr>
                <p:nvPr/>
              </p:nvSpPr>
              <p:spPr bwMode="auto">
                <a:xfrm>
                  <a:off x="4898" y="3479"/>
                  <a:ext cx="12" cy="8"/>
                </a:xfrm>
                <a:custGeom>
                  <a:avLst/>
                  <a:gdLst>
                    <a:gd name="T0" fmla="*/ 6 w 22"/>
                    <a:gd name="T1" fmla="*/ 0 h 15"/>
                    <a:gd name="T2" fmla="*/ 6 w 22"/>
                    <a:gd name="T3" fmla="*/ 0 h 15"/>
                    <a:gd name="T4" fmla="*/ 8 w 22"/>
                    <a:gd name="T5" fmla="*/ 1 h 15"/>
                    <a:gd name="T6" fmla="*/ 10 w 22"/>
                    <a:gd name="T7" fmla="*/ 1 h 15"/>
                    <a:gd name="T8" fmla="*/ 11 w 22"/>
                    <a:gd name="T9" fmla="*/ 2 h 15"/>
                    <a:gd name="T10" fmla="*/ 12 w 22"/>
                    <a:gd name="T11" fmla="*/ 4 h 15"/>
                    <a:gd name="T12" fmla="*/ 12 w 22"/>
                    <a:gd name="T13" fmla="*/ 4 h 15"/>
                    <a:gd name="T14" fmla="*/ 11 w 22"/>
                    <a:gd name="T15" fmla="*/ 5 h 15"/>
                    <a:gd name="T16" fmla="*/ 10 w 22"/>
                    <a:gd name="T17" fmla="*/ 7 h 15"/>
                    <a:gd name="T18" fmla="*/ 8 w 22"/>
                    <a:gd name="T19" fmla="*/ 7 h 15"/>
                    <a:gd name="T20" fmla="*/ 6 w 22"/>
                    <a:gd name="T21" fmla="*/ 8 h 15"/>
                    <a:gd name="T22" fmla="*/ 6 w 22"/>
                    <a:gd name="T23" fmla="*/ 8 h 15"/>
                    <a:gd name="T24" fmla="*/ 3 w 22"/>
                    <a:gd name="T25" fmla="*/ 7 h 15"/>
                    <a:gd name="T26" fmla="*/ 2 w 22"/>
                    <a:gd name="T27" fmla="*/ 7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0"/>
                      </a:moveTo>
                      <a:lnTo>
                        <a:pt x="11" y="0"/>
                      </a:lnTo>
                      <a:lnTo>
                        <a:pt x="15" y="1"/>
                      </a:lnTo>
                      <a:lnTo>
                        <a:pt x="19" y="2"/>
                      </a:lnTo>
                      <a:lnTo>
                        <a:pt x="21" y="4"/>
                      </a:lnTo>
                      <a:lnTo>
                        <a:pt x="22" y="7"/>
                      </a:lnTo>
                      <a:lnTo>
                        <a:pt x="21" y="10"/>
                      </a:lnTo>
                      <a:lnTo>
                        <a:pt x="19" y="13"/>
                      </a:lnTo>
                      <a:lnTo>
                        <a:pt x="15" y="14"/>
                      </a:lnTo>
                      <a:lnTo>
                        <a:pt x="11" y="15"/>
                      </a:lnTo>
                      <a:lnTo>
                        <a:pt x="6" y="14"/>
                      </a:lnTo>
                      <a:lnTo>
                        <a:pt x="3" y="13"/>
                      </a:lnTo>
                      <a:lnTo>
                        <a:pt x="1" y="10"/>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29" name="Freeform 2197">
                  <a:extLst>
                    <a:ext uri="{FF2B5EF4-FFF2-40B4-BE49-F238E27FC236}">
                      <a16:creationId xmlns:a16="http://schemas.microsoft.com/office/drawing/2014/main" xmlns="" id="{AFF98315-AA4A-41D9-BA98-EE5D5ACE5F07}"/>
                    </a:ext>
                  </a:extLst>
                </p:cNvPr>
                <p:cNvSpPr>
                  <a:spLocks/>
                </p:cNvSpPr>
                <p:nvPr/>
              </p:nvSpPr>
              <p:spPr bwMode="auto">
                <a:xfrm>
                  <a:off x="4898" y="3493"/>
                  <a:ext cx="12" cy="7"/>
                </a:xfrm>
                <a:custGeom>
                  <a:avLst/>
                  <a:gdLst>
                    <a:gd name="T0" fmla="*/ 6 w 22"/>
                    <a:gd name="T1" fmla="*/ 0 h 14"/>
                    <a:gd name="T2" fmla="*/ 8 w 22"/>
                    <a:gd name="T3" fmla="*/ 1 h 14"/>
                    <a:gd name="T4" fmla="*/ 10 w 22"/>
                    <a:gd name="T5" fmla="*/ 1 h 14"/>
                    <a:gd name="T6" fmla="*/ 11 w 22"/>
                    <a:gd name="T7" fmla="*/ 2 h 14"/>
                    <a:gd name="T8" fmla="*/ 12 w 22"/>
                    <a:gd name="T9" fmla="*/ 4 h 14"/>
                    <a:gd name="T10" fmla="*/ 11 w 22"/>
                    <a:gd name="T11" fmla="*/ 5 h 14"/>
                    <a:gd name="T12" fmla="*/ 10 w 22"/>
                    <a:gd name="T13" fmla="*/ 6 h 14"/>
                    <a:gd name="T14" fmla="*/ 8 w 22"/>
                    <a:gd name="T15" fmla="*/ 6 h 14"/>
                    <a:gd name="T16" fmla="*/ 6 w 22"/>
                    <a:gd name="T17" fmla="*/ 7 h 14"/>
                    <a:gd name="T18" fmla="*/ 3 w 22"/>
                    <a:gd name="T19" fmla="*/ 6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1" y="0"/>
                      </a:moveTo>
                      <a:lnTo>
                        <a:pt x="15" y="1"/>
                      </a:lnTo>
                      <a:lnTo>
                        <a:pt x="19" y="2"/>
                      </a:lnTo>
                      <a:lnTo>
                        <a:pt x="21" y="4"/>
                      </a:lnTo>
                      <a:lnTo>
                        <a:pt x="22" y="7"/>
                      </a:lnTo>
                      <a:lnTo>
                        <a:pt x="21" y="9"/>
                      </a:lnTo>
                      <a:lnTo>
                        <a:pt x="19" y="11"/>
                      </a:lnTo>
                      <a:lnTo>
                        <a:pt x="15" y="12"/>
                      </a:lnTo>
                      <a:lnTo>
                        <a:pt x="11" y="14"/>
                      </a:lnTo>
                      <a:lnTo>
                        <a:pt x="6" y="12"/>
                      </a:lnTo>
                      <a:lnTo>
                        <a:pt x="3" y="11"/>
                      </a:lnTo>
                      <a:lnTo>
                        <a:pt x="1" y="9"/>
                      </a:lnTo>
                      <a:lnTo>
                        <a:pt x="0" y="7"/>
                      </a:lnTo>
                      <a:lnTo>
                        <a:pt x="1" y="4"/>
                      </a:lnTo>
                      <a:lnTo>
                        <a:pt x="3" y="2"/>
                      </a:lnTo>
                      <a:lnTo>
                        <a:pt x="6" y="1"/>
                      </a:ln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0" name="Freeform 2198">
                  <a:extLst>
                    <a:ext uri="{FF2B5EF4-FFF2-40B4-BE49-F238E27FC236}">
                      <a16:creationId xmlns:a16="http://schemas.microsoft.com/office/drawing/2014/main" xmlns="" id="{AE488C48-7362-43DB-8059-CA22BD0D9B68}"/>
                    </a:ext>
                  </a:extLst>
                </p:cNvPr>
                <p:cNvSpPr>
                  <a:spLocks/>
                </p:cNvSpPr>
                <p:nvPr/>
              </p:nvSpPr>
              <p:spPr bwMode="auto">
                <a:xfrm>
                  <a:off x="4898" y="3493"/>
                  <a:ext cx="12" cy="7"/>
                </a:xfrm>
                <a:custGeom>
                  <a:avLst/>
                  <a:gdLst>
                    <a:gd name="T0" fmla="*/ 6 w 22"/>
                    <a:gd name="T1" fmla="*/ 0 h 14"/>
                    <a:gd name="T2" fmla="*/ 6 w 22"/>
                    <a:gd name="T3" fmla="*/ 0 h 14"/>
                    <a:gd name="T4" fmla="*/ 8 w 22"/>
                    <a:gd name="T5" fmla="*/ 1 h 14"/>
                    <a:gd name="T6" fmla="*/ 10 w 22"/>
                    <a:gd name="T7" fmla="*/ 1 h 14"/>
                    <a:gd name="T8" fmla="*/ 11 w 22"/>
                    <a:gd name="T9" fmla="*/ 2 h 14"/>
                    <a:gd name="T10" fmla="*/ 12 w 22"/>
                    <a:gd name="T11" fmla="*/ 4 h 14"/>
                    <a:gd name="T12" fmla="*/ 12 w 22"/>
                    <a:gd name="T13" fmla="*/ 4 h 14"/>
                    <a:gd name="T14" fmla="*/ 11 w 22"/>
                    <a:gd name="T15" fmla="*/ 5 h 14"/>
                    <a:gd name="T16" fmla="*/ 10 w 22"/>
                    <a:gd name="T17" fmla="*/ 6 h 14"/>
                    <a:gd name="T18" fmla="*/ 8 w 22"/>
                    <a:gd name="T19" fmla="*/ 6 h 14"/>
                    <a:gd name="T20" fmla="*/ 6 w 22"/>
                    <a:gd name="T21" fmla="*/ 7 h 14"/>
                    <a:gd name="T22" fmla="*/ 6 w 22"/>
                    <a:gd name="T23" fmla="*/ 7 h 14"/>
                    <a:gd name="T24" fmla="*/ 3 w 22"/>
                    <a:gd name="T25" fmla="*/ 6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1" y="0"/>
                      </a:moveTo>
                      <a:lnTo>
                        <a:pt x="11" y="0"/>
                      </a:lnTo>
                      <a:lnTo>
                        <a:pt x="15" y="1"/>
                      </a:lnTo>
                      <a:lnTo>
                        <a:pt x="19" y="2"/>
                      </a:lnTo>
                      <a:lnTo>
                        <a:pt x="21" y="4"/>
                      </a:lnTo>
                      <a:lnTo>
                        <a:pt x="22" y="7"/>
                      </a:lnTo>
                      <a:lnTo>
                        <a:pt x="21" y="9"/>
                      </a:lnTo>
                      <a:lnTo>
                        <a:pt x="19" y="11"/>
                      </a:lnTo>
                      <a:lnTo>
                        <a:pt x="15" y="12"/>
                      </a:lnTo>
                      <a:lnTo>
                        <a:pt x="11" y="14"/>
                      </a:lnTo>
                      <a:lnTo>
                        <a:pt x="6" y="12"/>
                      </a:lnTo>
                      <a:lnTo>
                        <a:pt x="3" y="11"/>
                      </a:lnTo>
                      <a:lnTo>
                        <a:pt x="1" y="9"/>
                      </a:lnTo>
                      <a:lnTo>
                        <a:pt x="0" y="7"/>
                      </a:lnTo>
                      <a:lnTo>
                        <a:pt x="1" y="4"/>
                      </a:lnTo>
                      <a:lnTo>
                        <a:pt x="3" y="2"/>
                      </a:lnTo>
                      <a:lnTo>
                        <a:pt x="6" y="1"/>
                      </a:lnTo>
                      <a:lnTo>
                        <a:pt x="1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1" name="Freeform 2199">
                  <a:extLst>
                    <a:ext uri="{FF2B5EF4-FFF2-40B4-BE49-F238E27FC236}">
                      <a16:creationId xmlns:a16="http://schemas.microsoft.com/office/drawing/2014/main" xmlns="" id="{89767D8A-54FF-4BD6-B19D-3AF0CC83FF2E}"/>
                    </a:ext>
                  </a:extLst>
                </p:cNvPr>
                <p:cNvSpPr>
                  <a:spLocks/>
                </p:cNvSpPr>
                <p:nvPr/>
              </p:nvSpPr>
              <p:spPr bwMode="auto">
                <a:xfrm>
                  <a:off x="4899" y="3505"/>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2" name="Freeform 2200">
                  <a:extLst>
                    <a:ext uri="{FF2B5EF4-FFF2-40B4-BE49-F238E27FC236}">
                      <a16:creationId xmlns:a16="http://schemas.microsoft.com/office/drawing/2014/main" xmlns="" id="{FE050BCB-EC74-40B1-82F6-035402F8A39B}"/>
                    </a:ext>
                  </a:extLst>
                </p:cNvPr>
                <p:cNvSpPr>
                  <a:spLocks/>
                </p:cNvSpPr>
                <p:nvPr/>
              </p:nvSpPr>
              <p:spPr bwMode="auto">
                <a:xfrm>
                  <a:off x="4899" y="3505"/>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3" name="Freeform 2201">
                  <a:extLst>
                    <a:ext uri="{FF2B5EF4-FFF2-40B4-BE49-F238E27FC236}">
                      <a16:creationId xmlns:a16="http://schemas.microsoft.com/office/drawing/2014/main" xmlns="" id="{61FC6100-2C60-439F-93ED-73087E4B4F09}"/>
                    </a:ext>
                  </a:extLst>
                </p:cNvPr>
                <p:cNvSpPr>
                  <a:spLocks/>
                </p:cNvSpPr>
                <p:nvPr/>
              </p:nvSpPr>
              <p:spPr bwMode="auto">
                <a:xfrm>
                  <a:off x="4899" y="3518"/>
                  <a:ext cx="11" cy="8"/>
                </a:xfrm>
                <a:custGeom>
                  <a:avLst/>
                  <a:gdLst>
                    <a:gd name="T0" fmla="*/ 6 w 22"/>
                    <a:gd name="T1" fmla="*/ 0 h 15"/>
                    <a:gd name="T2" fmla="*/ 9 w 22"/>
                    <a:gd name="T3" fmla="*/ 1 h 15"/>
                    <a:gd name="T4" fmla="*/ 10 w 22"/>
                    <a:gd name="T5" fmla="*/ 1 h 15"/>
                    <a:gd name="T6" fmla="*/ 11 w 22"/>
                    <a:gd name="T7" fmla="*/ 2 h 15"/>
                    <a:gd name="T8" fmla="*/ 11 w 22"/>
                    <a:gd name="T9" fmla="*/ 4 h 15"/>
                    <a:gd name="T10" fmla="*/ 11 w 22"/>
                    <a:gd name="T11" fmla="*/ 6 h 15"/>
                    <a:gd name="T12" fmla="*/ 10 w 22"/>
                    <a:gd name="T13" fmla="*/ 7 h 15"/>
                    <a:gd name="T14" fmla="*/ 9 w 22"/>
                    <a:gd name="T15" fmla="*/ 7 h 15"/>
                    <a:gd name="T16" fmla="*/ 6 w 22"/>
                    <a:gd name="T17" fmla="*/ 8 h 15"/>
                    <a:gd name="T18" fmla="*/ 3 w 22"/>
                    <a:gd name="T19" fmla="*/ 7 h 15"/>
                    <a:gd name="T20" fmla="*/ 2 w 22"/>
                    <a:gd name="T21" fmla="*/ 7 h 15"/>
                    <a:gd name="T22" fmla="*/ 1 w 22"/>
                    <a:gd name="T23" fmla="*/ 6 h 15"/>
                    <a:gd name="T24" fmla="*/ 0 w 22"/>
                    <a:gd name="T25" fmla="*/ 4 h 15"/>
                    <a:gd name="T26" fmla="*/ 1 w 22"/>
                    <a:gd name="T27" fmla="*/ 2 h 15"/>
                    <a:gd name="T28" fmla="*/ 2 w 22"/>
                    <a:gd name="T29" fmla="*/ 1 h 15"/>
                    <a:gd name="T30" fmla="*/ 3 w 22"/>
                    <a:gd name="T31" fmla="*/ 1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4" name="Freeform 2202">
                  <a:extLst>
                    <a:ext uri="{FF2B5EF4-FFF2-40B4-BE49-F238E27FC236}">
                      <a16:creationId xmlns:a16="http://schemas.microsoft.com/office/drawing/2014/main" xmlns="" id="{A4A6E040-35BF-4BCA-B346-2310B8631F6E}"/>
                    </a:ext>
                  </a:extLst>
                </p:cNvPr>
                <p:cNvSpPr>
                  <a:spLocks/>
                </p:cNvSpPr>
                <p:nvPr/>
              </p:nvSpPr>
              <p:spPr bwMode="auto">
                <a:xfrm>
                  <a:off x="4899" y="3518"/>
                  <a:ext cx="11" cy="8"/>
                </a:xfrm>
                <a:custGeom>
                  <a:avLst/>
                  <a:gdLst>
                    <a:gd name="T0" fmla="*/ 6 w 22"/>
                    <a:gd name="T1" fmla="*/ 0 h 15"/>
                    <a:gd name="T2" fmla="*/ 6 w 22"/>
                    <a:gd name="T3" fmla="*/ 0 h 15"/>
                    <a:gd name="T4" fmla="*/ 9 w 22"/>
                    <a:gd name="T5" fmla="*/ 1 h 15"/>
                    <a:gd name="T6" fmla="*/ 10 w 22"/>
                    <a:gd name="T7" fmla="*/ 1 h 15"/>
                    <a:gd name="T8" fmla="*/ 11 w 22"/>
                    <a:gd name="T9" fmla="*/ 2 h 15"/>
                    <a:gd name="T10" fmla="*/ 11 w 22"/>
                    <a:gd name="T11" fmla="*/ 4 h 15"/>
                    <a:gd name="T12" fmla="*/ 11 w 22"/>
                    <a:gd name="T13" fmla="*/ 4 h 15"/>
                    <a:gd name="T14" fmla="*/ 11 w 22"/>
                    <a:gd name="T15" fmla="*/ 6 h 15"/>
                    <a:gd name="T16" fmla="*/ 10 w 22"/>
                    <a:gd name="T17" fmla="*/ 7 h 15"/>
                    <a:gd name="T18" fmla="*/ 9 w 22"/>
                    <a:gd name="T19" fmla="*/ 7 h 15"/>
                    <a:gd name="T20" fmla="*/ 6 w 22"/>
                    <a:gd name="T21" fmla="*/ 8 h 15"/>
                    <a:gd name="T22" fmla="*/ 6 w 22"/>
                    <a:gd name="T23" fmla="*/ 8 h 15"/>
                    <a:gd name="T24" fmla="*/ 3 w 22"/>
                    <a:gd name="T25" fmla="*/ 7 h 15"/>
                    <a:gd name="T26" fmla="*/ 2 w 22"/>
                    <a:gd name="T27" fmla="*/ 7 h 15"/>
                    <a:gd name="T28" fmla="*/ 1 w 22"/>
                    <a:gd name="T29" fmla="*/ 6 h 15"/>
                    <a:gd name="T30" fmla="*/ 0 w 22"/>
                    <a:gd name="T31" fmla="*/ 4 h 15"/>
                    <a:gd name="T32" fmla="*/ 0 w 22"/>
                    <a:gd name="T33" fmla="*/ 4 h 15"/>
                    <a:gd name="T34" fmla="*/ 1 w 22"/>
                    <a:gd name="T35" fmla="*/ 2 h 15"/>
                    <a:gd name="T36" fmla="*/ 2 w 22"/>
                    <a:gd name="T37" fmla="*/ 1 h 15"/>
                    <a:gd name="T38" fmla="*/ 3 w 22"/>
                    <a:gd name="T39" fmla="*/ 1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5" name="Freeform 2203">
                  <a:extLst>
                    <a:ext uri="{FF2B5EF4-FFF2-40B4-BE49-F238E27FC236}">
                      <a16:creationId xmlns:a16="http://schemas.microsoft.com/office/drawing/2014/main" xmlns="" id="{69DFC304-6508-43EB-B2BE-66F7FA0B2E57}"/>
                    </a:ext>
                  </a:extLst>
                </p:cNvPr>
                <p:cNvSpPr>
                  <a:spLocks/>
                </p:cNvSpPr>
                <p:nvPr/>
              </p:nvSpPr>
              <p:spPr bwMode="auto">
                <a:xfrm>
                  <a:off x="4899" y="3532"/>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6" name="Freeform 2204">
                  <a:extLst>
                    <a:ext uri="{FF2B5EF4-FFF2-40B4-BE49-F238E27FC236}">
                      <a16:creationId xmlns:a16="http://schemas.microsoft.com/office/drawing/2014/main" xmlns="" id="{DE972D8B-4979-478A-BB5F-2002FF7D7850}"/>
                    </a:ext>
                  </a:extLst>
                </p:cNvPr>
                <p:cNvSpPr>
                  <a:spLocks/>
                </p:cNvSpPr>
                <p:nvPr/>
              </p:nvSpPr>
              <p:spPr bwMode="auto">
                <a:xfrm>
                  <a:off x="4899" y="3532"/>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7" name="Freeform 2205">
                  <a:extLst>
                    <a:ext uri="{FF2B5EF4-FFF2-40B4-BE49-F238E27FC236}">
                      <a16:creationId xmlns:a16="http://schemas.microsoft.com/office/drawing/2014/main" xmlns="" id="{AF759ED7-6A20-4748-9B07-61010E71F737}"/>
                    </a:ext>
                  </a:extLst>
                </p:cNvPr>
                <p:cNvSpPr>
                  <a:spLocks/>
                </p:cNvSpPr>
                <p:nvPr/>
              </p:nvSpPr>
              <p:spPr bwMode="auto">
                <a:xfrm>
                  <a:off x="4899" y="3545"/>
                  <a:ext cx="11" cy="7"/>
                </a:xfrm>
                <a:custGeom>
                  <a:avLst/>
                  <a:gdLst>
                    <a:gd name="T0" fmla="*/ 6 w 22"/>
                    <a:gd name="T1" fmla="*/ 0 h 14"/>
                    <a:gd name="T2" fmla="*/ 9 w 22"/>
                    <a:gd name="T3" fmla="*/ 1 h 14"/>
                    <a:gd name="T4" fmla="*/ 10 w 22"/>
                    <a:gd name="T5" fmla="*/ 1 h 14"/>
                    <a:gd name="T6" fmla="*/ 11 w 22"/>
                    <a:gd name="T7" fmla="*/ 2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8" name="Freeform 2206">
                  <a:extLst>
                    <a:ext uri="{FF2B5EF4-FFF2-40B4-BE49-F238E27FC236}">
                      <a16:creationId xmlns:a16="http://schemas.microsoft.com/office/drawing/2014/main" xmlns="" id="{A2D1F30A-79A6-4241-A5A3-5942BE9CBA97}"/>
                    </a:ext>
                  </a:extLst>
                </p:cNvPr>
                <p:cNvSpPr>
                  <a:spLocks/>
                </p:cNvSpPr>
                <p:nvPr/>
              </p:nvSpPr>
              <p:spPr bwMode="auto">
                <a:xfrm>
                  <a:off x="4899" y="3545"/>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8"/>
                      </a:lnTo>
                      <a:lnTo>
                        <a:pt x="21" y="10"/>
                      </a:lnTo>
                      <a:lnTo>
                        <a:pt x="19" y="12"/>
                      </a:lnTo>
                      <a:lnTo>
                        <a:pt x="17" y="13"/>
                      </a:lnTo>
                      <a:lnTo>
                        <a:pt x="12" y="14"/>
                      </a:lnTo>
                      <a:lnTo>
                        <a:pt x="7" y="13"/>
                      </a:lnTo>
                      <a:lnTo>
                        <a:pt x="4" y="12"/>
                      </a:lnTo>
                      <a:lnTo>
                        <a:pt x="1" y="10"/>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39" name="Freeform 2207">
                  <a:extLst>
                    <a:ext uri="{FF2B5EF4-FFF2-40B4-BE49-F238E27FC236}">
                      <a16:creationId xmlns:a16="http://schemas.microsoft.com/office/drawing/2014/main" xmlns="" id="{B867FE16-4DE0-46F0-9FAA-FD0543AFDECE}"/>
                    </a:ext>
                  </a:extLst>
                </p:cNvPr>
                <p:cNvSpPr>
                  <a:spLocks/>
                </p:cNvSpPr>
                <p:nvPr/>
              </p:nvSpPr>
              <p:spPr bwMode="auto">
                <a:xfrm>
                  <a:off x="4899" y="3558"/>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0" name="Freeform 2208">
                  <a:extLst>
                    <a:ext uri="{FF2B5EF4-FFF2-40B4-BE49-F238E27FC236}">
                      <a16:creationId xmlns:a16="http://schemas.microsoft.com/office/drawing/2014/main" xmlns="" id="{D11FF2FC-6109-4B72-ABB8-9AF023574D22}"/>
                    </a:ext>
                  </a:extLst>
                </p:cNvPr>
                <p:cNvSpPr>
                  <a:spLocks/>
                </p:cNvSpPr>
                <p:nvPr/>
              </p:nvSpPr>
              <p:spPr bwMode="auto">
                <a:xfrm>
                  <a:off x="4899" y="3558"/>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10"/>
                      </a:lnTo>
                      <a:lnTo>
                        <a:pt x="19" y="12"/>
                      </a:lnTo>
                      <a:lnTo>
                        <a:pt x="17" y="13"/>
                      </a:lnTo>
                      <a:lnTo>
                        <a:pt x="12" y="14"/>
                      </a:lnTo>
                      <a:lnTo>
                        <a:pt x="7" y="13"/>
                      </a:lnTo>
                      <a:lnTo>
                        <a:pt x="4" y="12"/>
                      </a:lnTo>
                      <a:lnTo>
                        <a:pt x="1" y="10"/>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1" name="Freeform 2209">
                  <a:extLst>
                    <a:ext uri="{FF2B5EF4-FFF2-40B4-BE49-F238E27FC236}">
                      <a16:creationId xmlns:a16="http://schemas.microsoft.com/office/drawing/2014/main" xmlns="" id="{A0EEF206-C5F8-4AEB-8D94-CA7B13F20FB8}"/>
                    </a:ext>
                  </a:extLst>
                </p:cNvPr>
                <p:cNvSpPr>
                  <a:spLocks/>
                </p:cNvSpPr>
                <p:nvPr/>
              </p:nvSpPr>
              <p:spPr bwMode="auto">
                <a:xfrm>
                  <a:off x="4899" y="3571"/>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2" name="Freeform 2210">
                  <a:extLst>
                    <a:ext uri="{FF2B5EF4-FFF2-40B4-BE49-F238E27FC236}">
                      <a16:creationId xmlns:a16="http://schemas.microsoft.com/office/drawing/2014/main" xmlns="" id="{8BAA83C5-D99F-49C7-9216-200CC6C400C3}"/>
                    </a:ext>
                  </a:extLst>
                </p:cNvPr>
                <p:cNvSpPr>
                  <a:spLocks/>
                </p:cNvSpPr>
                <p:nvPr/>
              </p:nvSpPr>
              <p:spPr bwMode="auto">
                <a:xfrm>
                  <a:off x="4899" y="3571"/>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9"/>
                      </a:lnTo>
                      <a:lnTo>
                        <a:pt x="19" y="12"/>
                      </a:lnTo>
                      <a:lnTo>
                        <a:pt x="17" y="13"/>
                      </a:lnTo>
                      <a:lnTo>
                        <a:pt x="12" y="14"/>
                      </a:lnTo>
                      <a:lnTo>
                        <a:pt x="7" y="13"/>
                      </a:lnTo>
                      <a:lnTo>
                        <a:pt x="4" y="12"/>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3" name="Freeform 2211">
                  <a:extLst>
                    <a:ext uri="{FF2B5EF4-FFF2-40B4-BE49-F238E27FC236}">
                      <a16:creationId xmlns:a16="http://schemas.microsoft.com/office/drawing/2014/main" xmlns="" id="{229C46A2-B90D-4812-A30C-EDA4A9BEDF49}"/>
                    </a:ext>
                  </a:extLst>
                </p:cNvPr>
                <p:cNvSpPr>
                  <a:spLocks/>
                </p:cNvSpPr>
                <p:nvPr/>
              </p:nvSpPr>
              <p:spPr bwMode="auto">
                <a:xfrm>
                  <a:off x="4899" y="3584"/>
                  <a:ext cx="11" cy="7"/>
                </a:xfrm>
                <a:custGeom>
                  <a:avLst/>
                  <a:gdLst>
                    <a:gd name="T0" fmla="*/ 6 w 22"/>
                    <a:gd name="T1" fmla="*/ 0 h 14"/>
                    <a:gd name="T2" fmla="*/ 9 w 22"/>
                    <a:gd name="T3" fmla="*/ 1 h 14"/>
                    <a:gd name="T4" fmla="*/ 10 w 22"/>
                    <a:gd name="T5" fmla="*/ 1 h 14"/>
                    <a:gd name="T6" fmla="*/ 11 w 22"/>
                    <a:gd name="T7" fmla="*/ 2 h 14"/>
                    <a:gd name="T8" fmla="*/ 11 w 22"/>
                    <a:gd name="T9" fmla="*/ 3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3 h 14"/>
                    <a:gd name="T26" fmla="*/ 1 w 22"/>
                    <a:gd name="T27" fmla="*/ 2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4"/>
                      </a:lnTo>
                      <a:lnTo>
                        <a:pt x="22"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4" name="Freeform 2212">
                  <a:extLst>
                    <a:ext uri="{FF2B5EF4-FFF2-40B4-BE49-F238E27FC236}">
                      <a16:creationId xmlns:a16="http://schemas.microsoft.com/office/drawing/2014/main" xmlns="" id="{F48BA884-9129-47EA-94FC-484EA461C13E}"/>
                    </a:ext>
                  </a:extLst>
                </p:cNvPr>
                <p:cNvSpPr>
                  <a:spLocks/>
                </p:cNvSpPr>
                <p:nvPr/>
              </p:nvSpPr>
              <p:spPr bwMode="auto">
                <a:xfrm>
                  <a:off x="4899" y="3584"/>
                  <a:ext cx="11" cy="7"/>
                </a:xfrm>
                <a:custGeom>
                  <a:avLst/>
                  <a:gdLst>
                    <a:gd name="T0" fmla="*/ 6 w 22"/>
                    <a:gd name="T1" fmla="*/ 0 h 14"/>
                    <a:gd name="T2" fmla="*/ 6 w 22"/>
                    <a:gd name="T3" fmla="*/ 0 h 14"/>
                    <a:gd name="T4" fmla="*/ 9 w 22"/>
                    <a:gd name="T5" fmla="*/ 1 h 14"/>
                    <a:gd name="T6" fmla="*/ 10 w 22"/>
                    <a:gd name="T7" fmla="*/ 1 h 14"/>
                    <a:gd name="T8" fmla="*/ 11 w 22"/>
                    <a:gd name="T9" fmla="*/ 2 h 14"/>
                    <a:gd name="T10" fmla="*/ 11 w 22"/>
                    <a:gd name="T11" fmla="*/ 3 h 14"/>
                    <a:gd name="T12" fmla="*/ 11 w 22"/>
                    <a:gd name="T13" fmla="*/ 3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3 h 14"/>
                    <a:gd name="T32" fmla="*/ 0 w 22"/>
                    <a:gd name="T33" fmla="*/ 3 h 14"/>
                    <a:gd name="T34" fmla="*/ 1 w 22"/>
                    <a:gd name="T35" fmla="*/ 2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4"/>
                      </a:lnTo>
                      <a:lnTo>
                        <a:pt x="22" y="6"/>
                      </a:lnTo>
                      <a:lnTo>
                        <a:pt x="21" y="9"/>
                      </a:lnTo>
                      <a:lnTo>
                        <a:pt x="19" y="11"/>
                      </a:lnTo>
                      <a:lnTo>
                        <a:pt x="17" y="13"/>
                      </a:lnTo>
                      <a:lnTo>
                        <a:pt x="12" y="14"/>
                      </a:lnTo>
                      <a:lnTo>
                        <a:pt x="7" y="13"/>
                      </a:lnTo>
                      <a:lnTo>
                        <a:pt x="4" y="11"/>
                      </a:lnTo>
                      <a:lnTo>
                        <a:pt x="1" y="9"/>
                      </a:lnTo>
                      <a:lnTo>
                        <a:pt x="0" y="6"/>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5" name="Freeform 2213">
                  <a:extLst>
                    <a:ext uri="{FF2B5EF4-FFF2-40B4-BE49-F238E27FC236}">
                      <a16:creationId xmlns:a16="http://schemas.microsoft.com/office/drawing/2014/main" xmlns="" id="{A16D9A2B-E21E-4715-85BF-CB8F489438B8}"/>
                    </a:ext>
                  </a:extLst>
                </p:cNvPr>
                <p:cNvSpPr>
                  <a:spLocks/>
                </p:cNvSpPr>
                <p:nvPr/>
              </p:nvSpPr>
              <p:spPr bwMode="auto">
                <a:xfrm>
                  <a:off x="4899" y="3597"/>
                  <a:ext cx="11" cy="8"/>
                </a:xfrm>
                <a:custGeom>
                  <a:avLst/>
                  <a:gdLst>
                    <a:gd name="T0" fmla="*/ 6 w 22"/>
                    <a:gd name="T1" fmla="*/ 0 h 16"/>
                    <a:gd name="T2" fmla="*/ 9 w 22"/>
                    <a:gd name="T3" fmla="*/ 1 h 16"/>
                    <a:gd name="T4" fmla="*/ 10 w 22"/>
                    <a:gd name="T5" fmla="*/ 1 h 16"/>
                    <a:gd name="T6" fmla="*/ 11 w 22"/>
                    <a:gd name="T7" fmla="*/ 2 h 16"/>
                    <a:gd name="T8" fmla="*/ 11 w 22"/>
                    <a:gd name="T9" fmla="*/ 4 h 16"/>
                    <a:gd name="T10" fmla="*/ 11 w 22"/>
                    <a:gd name="T11" fmla="*/ 5 h 16"/>
                    <a:gd name="T12" fmla="*/ 10 w 22"/>
                    <a:gd name="T13" fmla="*/ 6 h 16"/>
                    <a:gd name="T14" fmla="*/ 9 w 22"/>
                    <a:gd name="T15" fmla="*/ 7 h 16"/>
                    <a:gd name="T16" fmla="*/ 6 w 22"/>
                    <a:gd name="T17" fmla="*/ 8 h 16"/>
                    <a:gd name="T18" fmla="*/ 3 w 22"/>
                    <a:gd name="T19" fmla="*/ 7 h 16"/>
                    <a:gd name="T20" fmla="*/ 2 w 22"/>
                    <a:gd name="T21" fmla="*/ 6 h 16"/>
                    <a:gd name="T22" fmla="*/ 1 w 22"/>
                    <a:gd name="T23" fmla="*/ 5 h 16"/>
                    <a:gd name="T24" fmla="*/ 0 w 22"/>
                    <a:gd name="T25" fmla="*/ 4 h 16"/>
                    <a:gd name="T26" fmla="*/ 1 w 22"/>
                    <a:gd name="T27" fmla="*/ 2 h 16"/>
                    <a:gd name="T28" fmla="*/ 2 w 22"/>
                    <a:gd name="T29" fmla="*/ 1 h 16"/>
                    <a:gd name="T30" fmla="*/ 3 w 22"/>
                    <a:gd name="T31" fmla="*/ 1 h 16"/>
                    <a:gd name="T32" fmla="*/ 6 w 22"/>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6"/>
                    <a:gd name="T53" fmla="*/ 22 w 22"/>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6">
                      <a:moveTo>
                        <a:pt x="12" y="0"/>
                      </a:moveTo>
                      <a:lnTo>
                        <a:pt x="17" y="2"/>
                      </a:lnTo>
                      <a:lnTo>
                        <a:pt x="19" y="3"/>
                      </a:lnTo>
                      <a:lnTo>
                        <a:pt x="21" y="5"/>
                      </a:lnTo>
                      <a:lnTo>
                        <a:pt x="22"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6" name="Freeform 2214">
                  <a:extLst>
                    <a:ext uri="{FF2B5EF4-FFF2-40B4-BE49-F238E27FC236}">
                      <a16:creationId xmlns:a16="http://schemas.microsoft.com/office/drawing/2014/main" xmlns="" id="{4FD09B4A-F967-4F0E-ACA3-7C74A08F2B34}"/>
                    </a:ext>
                  </a:extLst>
                </p:cNvPr>
                <p:cNvSpPr>
                  <a:spLocks/>
                </p:cNvSpPr>
                <p:nvPr/>
              </p:nvSpPr>
              <p:spPr bwMode="auto">
                <a:xfrm>
                  <a:off x="4899" y="3597"/>
                  <a:ext cx="11" cy="8"/>
                </a:xfrm>
                <a:custGeom>
                  <a:avLst/>
                  <a:gdLst>
                    <a:gd name="T0" fmla="*/ 6 w 22"/>
                    <a:gd name="T1" fmla="*/ 0 h 16"/>
                    <a:gd name="T2" fmla="*/ 6 w 22"/>
                    <a:gd name="T3" fmla="*/ 0 h 16"/>
                    <a:gd name="T4" fmla="*/ 9 w 22"/>
                    <a:gd name="T5" fmla="*/ 1 h 16"/>
                    <a:gd name="T6" fmla="*/ 10 w 22"/>
                    <a:gd name="T7" fmla="*/ 1 h 16"/>
                    <a:gd name="T8" fmla="*/ 11 w 22"/>
                    <a:gd name="T9" fmla="*/ 2 h 16"/>
                    <a:gd name="T10" fmla="*/ 11 w 22"/>
                    <a:gd name="T11" fmla="*/ 4 h 16"/>
                    <a:gd name="T12" fmla="*/ 11 w 22"/>
                    <a:gd name="T13" fmla="*/ 4 h 16"/>
                    <a:gd name="T14" fmla="*/ 11 w 22"/>
                    <a:gd name="T15" fmla="*/ 5 h 16"/>
                    <a:gd name="T16" fmla="*/ 10 w 22"/>
                    <a:gd name="T17" fmla="*/ 6 h 16"/>
                    <a:gd name="T18" fmla="*/ 9 w 22"/>
                    <a:gd name="T19" fmla="*/ 7 h 16"/>
                    <a:gd name="T20" fmla="*/ 6 w 22"/>
                    <a:gd name="T21" fmla="*/ 8 h 16"/>
                    <a:gd name="T22" fmla="*/ 6 w 22"/>
                    <a:gd name="T23" fmla="*/ 8 h 16"/>
                    <a:gd name="T24" fmla="*/ 3 w 22"/>
                    <a:gd name="T25" fmla="*/ 7 h 16"/>
                    <a:gd name="T26" fmla="*/ 2 w 22"/>
                    <a:gd name="T27" fmla="*/ 6 h 16"/>
                    <a:gd name="T28" fmla="*/ 1 w 22"/>
                    <a:gd name="T29" fmla="*/ 5 h 16"/>
                    <a:gd name="T30" fmla="*/ 0 w 22"/>
                    <a:gd name="T31" fmla="*/ 4 h 16"/>
                    <a:gd name="T32" fmla="*/ 0 w 22"/>
                    <a:gd name="T33" fmla="*/ 4 h 16"/>
                    <a:gd name="T34" fmla="*/ 1 w 22"/>
                    <a:gd name="T35" fmla="*/ 2 h 16"/>
                    <a:gd name="T36" fmla="*/ 2 w 22"/>
                    <a:gd name="T37" fmla="*/ 1 h 16"/>
                    <a:gd name="T38" fmla="*/ 3 w 22"/>
                    <a:gd name="T39" fmla="*/ 1 h 16"/>
                    <a:gd name="T40" fmla="*/ 6 w 22"/>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6"/>
                    <a:gd name="T65" fmla="*/ 22 w 22"/>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6">
                      <a:moveTo>
                        <a:pt x="12" y="0"/>
                      </a:moveTo>
                      <a:lnTo>
                        <a:pt x="12" y="0"/>
                      </a:lnTo>
                      <a:lnTo>
                        <a:pt x="17" y="2"/>
                      </a:lnTo>
                      <a:lnTo>
                        <a:pt x="19" y="3"/>
                      </a:lnTo>
                      <a:lnTo>
                        <a:pt x="21" y="5"/>
                      </a:lnTo>
                      <a:lnTo>
                        <a:pt x="22" y="8"/>
                      </a:lnTo>
                      <a:lnTo>
                        <a:pt x="21" y="11"/>
                      </a:lnTo>
                      <a:lnTo>
                        <a:pt x="19" y="13"/>
                      </a:lnTo>
                      <a:lnTo>
                        <a:pt x="17" y="14"/>
                      </a:lnTo>
                      <a:lnTo>
                        <a:pt x="12" y="16"/>
                      </a:lnTo>
                      <a:lnTo>
                        <a:pt x="7" y="14"/>
                      </a:lnTo>
                      <a:lnTo>
                        <a:pt x="4" y="13"/>
                      </a:lnTo>
                      <a:lnTo>
                        <a:pt x="1" y="11"/>
                      </a:lnTo>
                      <a:lnTo>
                        <a:pt x="0" y="8"/>
                      </a:lnTo>
                      <a:lnTo>
                        <a:pt x="1" y="5"/>
                      </a:lnTo>
                      <a:lnTo>
                        <a:pt x="4" y="3"/>
                      </a:lnTo>
                      <a:lnTo>
                        <a:pt x="7" y="2"/>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2047" name="Freeform 2215">
                  <a:extLst>
                    <a:ext uri="{FF2B5EF4-FFF2-40B4-BE49-F238E27FC236}">
                      <a16:creationId xmlns:a16="http://schemas.microsoft.com/office/drawing/2014/main" xmlns="" id="{B6862E73-0B0C-40ED-8B53-56C3C73329FF}"/>
                    </a:ext>
                  </a:extLst>
                </p:cNvPr>
                <p:cNvSpPr>
                  <a:spLocks/>
                </p:cNvSpPr>
                <p:nvPr/>
              </p:nvSpPr>
              <p:spPr bwMode="auto">
                <a:xfrm>
                  <a:off x="4899" y="3611"/>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3"/>
                      </a:lnTo>
                      <a:lnTo>
                        <a:pt x="21" y="5"/>
                      </a:lnTo>
                      <a:lnTo>
                        <a:pt x="22"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2" name="Freeform 2216">
                  <a:extLst>
                    <a:ext uri="{FF2B5EF4-FFF2-40B4-BE49-F238E27FC236}">
                      <a16:creationId xmlns:a16="http://schemas.microsoft.com/office/drawing/2014/main" xmlns="" id="{D863698C-A88C-4BA3-8589-066095F35E1E}"/>
                    </a:ext>
                  </a:extLst>
                </p:cNvPr>
                <p:cNvSpPr>
                  <a:spLocks/>
                </p:cNvSpPr>
                <p:nvPr/>
              </p:nvSpPr>
              <p:spPr bwMode="auto">
                <a:xfrm>
                  <a:off x="4899" y="3611"/>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3"/>
                      </a:lnTo>
                      <a:lnTo>
                        <a:pt x="21" y="5"/>
                      </a:lnTo>
                      <a:lnTo>
                        <a:pt x="22" y="8"/>
                      </a:lnTo>
                      <a:lnTo>
                        <a:pt x="21" y="11"/>
                      </a:lnTo>
                      <a:lnTo>
                        <a:pt x="19" y="13"/>
                      </a:lnTo>
                      <a:lnTo>
                        <a:pt x="17" y="14"/>
                      </a:lnTo>
                      <a:lnTo>
                        <a:pt x="12" y="15"/>
                      </a:lnTo>
                      <a:lnTo>
                        <a:pt x="7" y="14"/>
                      </a:lnTo>
                      <a:lnTo>
                        <a:pt x="4" y="13"/>
                      </a:lnTo>
                      <a:lnTo>
                        <a:pt x="1" y="11"/>
                      </a:lnTo>
                      <a:lnTo>
                        <a:pt x="0" y="8"/>
                      </a:lnTo>
                      <a:lnTo>
                        <a:pt x="1" y="5"/>
                      </a:lnTo>
                      <a:lnTo>
                        <a:pt x="4" y="3"/>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3" name="Freeform 2217">
                  <a:extLst>
                    <a:ext uri="{FF2B5EF4-FFF2-40B4-BE49-F238E27FC236}">
                      <a16:creationId xmlns:a16="http://schemas.microsoft.com/office/drawing/2014/main" xmlns="" id="{B76586F6-44C1-481B-A727-04C8F43145EF}"/>
                    </a:ext>
                  </a:extLst>
                </p:cNvPr>
                <p:cNvSpPr>
                  <a:spLocks/>
                </p:cNvSpPr>
                <p:nvPr/>
              </p:nvSpPr>
              <p:spPr bwMode="auto">
                <a:xfrm>
                  <a:off x="4899" y="3624"/>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4" name="Freeform 2218">
                  <a:extLst>
                    <a:ext uri="{FF2B5EF4-FFF2-40B4-BE49-F238E27FC236}">
                      <a16:creationId xmlns:a16="http://schemas.microsoft.com/office/drawing/2014/main" xmlns="" id="{B2557770-7159-4B54-8979-3C28B7A521A2}"/>
                    </a:ext>
                  </a:extLst>
                </p:cNvPr>
                <p:cNvSpPr>
                  <a:spLocks/>
                </p:cNvSpPr>
                <p:nvPr/>
              </p:nvSpPr>
              <p:spPr bwMode="auto">
                <a:xfrm>
                  <a:off x="4899" y="3624"/>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8"/>
                      </a:lnTo>
                      <a:lnTo>
                        <a:pt x="21" y="10"/>
                      </a:lnTo>
                      <a:lnTo>
                        <a:pt x="19" y="12"/>
                      </a:lnTo>
                      <a:lnTo>
                        <a:pt x="17" y="13"/>
                      </a:lnTo>
                      <a:lnTo>
                        <a:pt x="12" y="14"/>
                      </a:lnTo>
                      <a:lnTo>
                        <a:pt x="7" y="13"/>
                      </a:lnTo>
                      <a:lnTo>
                        <a:pt x="4" y="12"/>
                      </a:lnTo>
                      <a:lnTo>
                        <a:pt x="1" y="10"/>
                      </a:lnTo>
                      <a:lnTo>
                        <a:pt x="0" y="8"/>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435" name="Freeform 2219">
                  <a:extLst>
                    <a:ext uri="{FF2B5EF4-FFF2-40B4-BE49-F238E27FC236}">
                      <a16:creationId xmlns:a16="http://schemas.microsoft.com/office/drawing/2014/main" xmlns="" id="{41474273-735F-4DB6-8891-6FB85DBCB22A}"/>
                    </a:ext>
                  </a:extLst>
                </p:cNvPr>
                <p:cNvSpPr>
                  <a:spLocks/>
                </p:cNvSpPr>
                <p:nvPr/>
              </p:nvSpPr>
              <p:spPr bwMode="auto">
                <a:xfrm>
                  <a:off x="4899" y="3638"/>
                  <a:ext cx="11" cy="7"/>
                </a:xfrm>
                <a:custGeom>
                  <a:avLst/>
                  <a:gdLst>
                    <a:gd name="T0" fmla="*/ 6 w 22"/>
                    <a:gd name="T1" fmla="*/ 0 h 14"/>
                    <a:gd name="T2" fmla="*/ 9 w 22"/>
                    <a:gd name="T3" fmla="*/ 1 h 14"/>
                    <a:gd name="T4" fmla="*/ 10 w 22"/>
                    <a:gd name="T5" fmla="*/ 1 h 14"/>
                    <a:gd name="T6" fmla="*/ 11 w 22"/>
                    <a:gd name="T7" fmla="*/ 3 h 14"/>
                    <a:gd name="T8" fmla="*/ 11 w 22"/>
                    <a:gd name="T9" fmla="*/ 4 h 14"/>
                    <a:gd name="T10" fmla="*/ 11 w 22"/>
                    <a:gd name="T11" fmla="*/ 5 h 14"/>
                    <a:gd name="T12" fmla="*/ 10 w 22"/>
                    <a:gd name="T13" fmla="*/ 6 h 14"/>
                    <a:gd name="T14" fmla="*/ 9 w 22"/>
                    <a:gd name="T15" fmla="*/ 7 h 14"/>
                    <a:gd name="T16" fmla="*/ 6 w 22"/>
                    <a:gd name="T17" fmla="*/ 7 h 14"/>
                    <a:gd name="T18" fmla="*/ 3 w 22"/>
                    <a:gd name="T19" fmla="*/ 7 h 14"/>
                    <a:gd name="T20" fmla="*/ 2 w 22"/>
                    <a:gd name="T21" fmla="*/ 6 h 14"/>
                    <a:gd name="T22" fmla="*/ 1 w 22"/>
                    <a:gd name="T23" fmla="*/ 5 h 14"/>
                    <a:gd name="T24" fmla="*/ 0 w 22"/>
                    <a:gd name="T25" fmla="*/ 4 h 14"/>
                    <a:gd name="T26" fmla="*/ 1 w 22"/>
                    <a:gd name="T27" fmla="*/ 3 h 14"/>
                    <a:gd name="T28" fmla="*/ 2 w 22"/>
                    <a:gd name="T29" fmla="*/ 1 h 14"/>
                    <a:gd name="T30" fmla="*/ 3 w 22"/>
                    <a:gd name="T31" fmla="*/ 1 h 14"/>
                    <a:gd name="T32" fmla="*/ 6 w 22"/>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4"/>
                    <a:gd name="T53" fmla="*/ 22 w 22"/>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4">
                      <a:moveTo>
                        <a:pt x="12" y="0"/>
                      </a:move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849" name="Freeform 2220">
                <a:extLst>
                  <a:ext uri="{FF2B5EF4-FFF2-40B4-BE49-F238E27FC236}">
                    <a16:creationId xmlns:a16="http://schemas.microsoft.com/office/drawing/2014/main" xmlns="" id="{E079A134-BBD0-4E96-9205-CE31B4189BDA}"/>
                  </a:ext>
                </a:extLst>
              </p:cNvPr>
              <p:cNvSpPr>
                <a:spLocks/>
              </p:cNvSpPr>
              <p:nvPr/>
            </p:nvSpPr>
            <p:spPr bwMode="auto">
              <a:xfrm>
                <a:off x="4899" y="3638"/>
                <a:ext cx="11" cy="7"/>
              </a:xfrm>
              <a:custGeom>
                <a:avLst/>
                <a:gdLst>
                  <a:gd name="T0" fmla="*/ 6 w 22"/>
                  <a:gd name="T1" fmla="*/ 0 h 14"/>
                  <a:gd name="T2" fmla="*/ 6 w 22"/>
                  <a:gd name="T3" fmla="*/ 0 h 14"/>
                  <a:gd name="T4" fmla="*/ 9 w 22"/>
                  <a:gd name="T5" fmla="*/ 1 h 14"/>
                  <a:gd name="T6" fmla="*/ 10 w 22"/>
                  <a:gd name="T7" fmla="*/ 1 h 14"/>
                  <a:gd name="T8" fmla="*/ 11 w 22"/>
                  <a:gd name="T9" fmla="*/ 3 h 14"/>
                  <a:gd name="T10" fmla="*/ 11 w 22"/>
                  <a:gd name="T11" fmla="*/ 4 h 14"/>
                  <a:gd name="T12" fmla="*/ 11 w 22"/>
                  <a:gd name="T13" fmla="*/ 4 h 14"/>
                  <a:gd name="T14" fmla="*/ 11 w 22"/>
                  <a:gd name="T15" fmla="*/ 5 h 14"/>
                  <a:gd name="T16" fmla="*/ 10 w 22"/>
                  <a:gd name="T17" fmla="*/ 6 h 14"/>
                  <a:gd name="T18" fmla="*/ 9 w 22"/>
                  <a:gd name="T19" fmla="*/ 7 h 14"/>
                  <a:gd name="T20" fmla="*/ 6 w 22"/>
                  <a:gd name="T21" fmla="*/ 7 h 14"/>
                  <a:gd name="T22" fmla="*/ 6 w 22"/>
                  <a:gd name="T23" fmla="*/ 7 h 14"/>
                  <a:gd name="T24" fmla="*/ 3 w 22"/>
                  <a:gd name="T25" fmla="*/ 7 h 14"/>
                  <a:gd name="T26" fmla="*/ 2 w 22"/>
                  <a:gd name="T27" fmla="*/ 6 h 14"/>
                  <a:gd name="T28" fmla="*/ 1 w 22"/>
                  <a:gd name="T29" fmla="*/ 5 h 14"/>
                  <a:gd name="T30" fmla="*/ 0 w 22"/>
                  <a:gd name="T31" fmla="*/ 4 h 14"/>
                  <a:gd name="T32" fmla="*/ 0 w 22"/>
                  <a:gd name="T33" fmla="*/ 4 h 14"/>
                  <a:gd name="T34" fmla="*/ 1 w 22"/>
                  <a:gd name="T35" fmla="*/ 3 h 14"/>
                  <a:gd name="T36" fmla="*/ 2 w 22"/>
                  <a:gd name="T37" fmla="*/ 1 h 14"/>
                  <a:gd name="T38" fmla="*/ 3 w 22"/>
                  <a:gd name="T39" fmla="*/ 1 h 14"/>
                  <a:gd name="T40" fmla="*/ 6 w 22"/>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4"/>
                  <a:gd name="T65" fmla="*/ 22 w 2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4">
                    <a:moveTo>
                      <a:pt x="12" y="0"/>
                    </a:moveTo>
                    <a:lnTo>
                      <a:pt x="12" y="0"/>
                    </a:lnTo>
                    <a:lnTo>
                      <a:pt x="17" y="1"/>
                    </a:lnTo>
                    <a:lnTo>
                      <a:pt x="19" y="2"/>
                    </a:lnTo>
                    <a:lnTo>
                      <a:pt x="21" y="5"/>
                    </a:lnTo>
                    <a:lnTo>
                      <a:pt x="22" y="7"/>
                    </a:lnTo>
                    <a:lnTo>
                      <a:pt x="21" y="10"/>
                    </a:lnTo>
                    <a:lnTo>
                      <a:pt x="19" y="12"/>
                    </a:lnTo>
                    <a:lnTo>
                      <a:pt x="17" y="13"/>
                    </a:lnTo>
                    <a:lnTo>
                      <a:pt x="12" y="14"/>
                    </a:lnTo>
                    <a:lnTo>
                      <a:pt x="7" y="13"/>
                    </a:lnTo>
                    <a:lnTo>
                      <a:pt x="4" y="12"/>
                    </a:lnTo>
                    <a:lnTo>
                      <a:pt x="1" y="10"/>
                    </a:lnTo>
                    <a:lnTo>
                      <a:pt x="0" y="7"/>
                    </a:lnTo>
                    <a:lnTo>
                      <a:pt x="1" y="5"/>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0" name="Freeform 2221">
                <a:extLst>
                  <a:ext uri="{FF2B5EF4-FFF2-40B4-BE49-F238E27FC236}">
                    <a16:creationId xmlns:a16="http://schemas.microsoft.com/office/drawing/2014/main" xmlns="" id="{A0D017B4-999A-4ADB-83BC-7BAB37A51B0D}"/>
                  </a:ext>
                </a:extLst>
              </p:cNvPr>
              <p:cNvSpPr>
                <a:spLocks/>
              </p:cNvSpPr>
              <p:nvPr/>
            </p:nvSpPr>
            <p:spPr bwMode="auto">
              <a:xfrm>
                <a:off x="4899" y="3651"/>
                <a:ext cx="11" cy="7"/>
              </a:xfrm>
              <a:custGeom>
                <a:avLst/>
                <a:gdLst>
                  <a:gd name="T0" fmla="*/ 6 w 22"/>
                  <a:gd name="T1" fmla="*/ 0 h 15"/>
                  <a:gd name="T2" fmla="*/ 9 w 22"/>
                  <a:gd name="T3" fmla="*/ 0 h 15"/>
                  <a:gd name="T4" fmla="*/ 10 w 22"/>
                  <a:gd name="T5" fmla="*/ 1 h 15"/>
                  <a:gd name="T6" fmla="*/ 11 w 22"/>
                  <a:gd name="T7" fmla="*/ 2 h 15"/>
                  <a:gd name="T8" fmla="*/ 11 w 22"/>
                  <a:gd name="T9" fmla="*/ 4 h 15"/>
                  <a:gd name="T10" fmla="*/ 11 w 22"/>
                  <a:gd name="T11" fmla="*/ 5 h 15"/>
                  <a:gd name="T12" fmla="*/ 10 w 22"/>
                  <a:gd name="T13" fmla="*/ 6 h 15"/>
                  <a:gd name="T14" fmla="*/ 9 w 22"/>
                  <a:gd name="T15" fmla="*/ 7 h 15"/>
                  <a:gd name="T16" fmla="*/ 6 w 22"/>
                  <a:gd name="T17" fmla="*/ 7 h 15"/>
                  <a:gd name="T18" fmla="*/ 3 w 22"/>
                  <a:gd name="T19" fmla="*/ 7 h 15"/>
                  <a:gd name="T20" fmla="*/ 2 w 22"/>
                  <a:gd name="T21" fmla="*/ 6 h 15"/>
                  <a:gd name="T22" fmla="*/ 1 w 22"/>
                  <a:gd name="T23" fmla="*/ 5 h 15"/>
                  <a:gd name="T24" fmla="*/ 0 w 22"/>
                  <a:gd name="T25" fmla="*/ 4 h 15"/>
                  <a:gd name="T26" fmla="*/ 1 w 22"/>
                  <a:gd name="T27" fmla="*/ 2 h 15"/>
                  <a:gd name="T28" fmla="*/ 2 w 22"/>
                  <a:gd name="T29" fmla="*/ 1 h 15"/>
                  <a:gd name="T30" fmla="*/ 3 w 22"/>
                  <a:gd name="T31" fmla="*/ 0 h 15"/>
                  <a:gd name="T32" fmla="*/ 6 w 22"/>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5"/>
                  <a:gd name="T53" fmla="*/ 22 w 2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5">
                    <a:moveTo>
                      <a:pt x="12" y="0"/>
                    </a:move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851" name="Freeform 2222">
                <a:extLst>
                  <a:ext uri="{FF2B5EF4-FFF2-40B4-BE49-F238E27FC236}">
                    <a16:creationId xmlns:a16="http://schemas.microsoft.com/office/drawing/2014/main" xmlns="" id="{4C39BA2F-0084-4987-8864-E5EF4021829F}"/>
                  </a:ext>
                </a:extLst>
              </p:cNvPr>
              <p:cNvSpPr>
                <a:spLocks/>
              </p:cNvSpPr>
              <p:nvPr/>
            </p:nvSpPr>
            <p:spPr bwMode="auto">
              <a:xfrm>
                <a:off x="4899" y="3651"/>
                <a:ext cx="11" cy="7"/>
              </a:xfrm>
              <a:custGeom>
                <a:avLst/>
                <a:gdLst>
                  <a:gd name="T0" fmla="*/ 6 w 22"/>
                  <a:gd name="T1" fmla="*/ 0 h 15"/>
                  <a:gd name="T2" fmla="*/ 6 w 22"/>
                  <a:gd name="T3" fmla="*/ 0 h 15"/>
                  <a:gd name="T4" fmla="*/ 9 w 22"/>
                  <a:gd name="T5" fmla="*/ 0 h 15"/>
                  <a:gd name="T6" fmla="*/ 10 w 22"/>
                  <a:gd name="T7" fmla="*/ 1 h 15"/>
                  <a:gd name="T8" fmla="*/ 11 w 22"/>
                  <a:gd name="T9" fmla="*/ 2 h 15"/>
                  <a:gd name="T10" fmla="*/ 11 w 22"/>
                  <a:gd name="T11" fmla="*/ 4 h 15"/>
                  <a:gd name="T12" fmla="*/ 11 w 22"/>
                  <a:gd name="T13" fmla="*/ 4 h 15"/>
                  <a:gd name="T14" fmla="*/ 11 w 22"/>
                  <a:gd name="T15" fmla="*/ 5 h 15"/>
                  <a:gd name="T16" fmla="*/ 10 w 22"/>
                  <a:gd name="T17" fmla="*/ 6 h 15"/>
                  <a:gd name="T18" fmla="*/ 9 w 22"/>
                  <a:gd name="T19" fmla="*/ 7 h 15"/>
                  <a:gd name="T20" fmla="*/ 6 w 22"/>
                  <a:gd name="T21" fmla="*/ 7 h 15"/>
                  <a:gd name="T22" fmla="*/ 6 w 22"/>
                  <a:gd name="T23" fmla="*/ 7 h 15"/>
                  <a:gd name="T24" fmla="*/ 3 w 22"/>
                  <a:gd name="T25" fmla="*/ 7 h 15"/>
                  <a:gd name="T26" fmla="*/ 2 w 22"/>
                  <a:gd name="T27" fmla="*/ 6 h 15"/>
                  <a:gd name="T28" fmla="*/ 1 w 22"/>
                  <a:gd name="T29" fmla="*/ 5 h 15"/>
                  <a:gd name="T30" fmla="*/ 0 w 22"/>
                  <a:gd name="T31" fmla="*/ 4 h 15"/>
                  <a:gd name="T32" fmla="*/ 0 w 22"/>
                  <a:gd name="T33" fmla="*/ 4 h 15"/>
                  <a:gd name="T34" fmla="*/ 1 w 22"/>
                  <a:gd name="T35" fmla="*/ 2 h 15"/>
                  <a:gd name="T36" fmla="*/ 2 w 22"/>
                  <a:gd name="T37" fmla="*/ 1 h 15"/>
                  <a:gd name="T38" fmla="*/ 3 w 22"/>
                  <a:gd name="T39" fmla="*/ 0 h 15"/>
                  <a:gd name="T40" fmla="*/ 6 w 22"/>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2" y="0"/>
                    </a:moveTo>
                    <a:lnTo>
                      <a:pt x="12" y="0"/>
                    </a:lnTo>
                    <a:lnTo>
                      <a:pt x="17" y="1"/>
                    </a:lnTo>
                    <a:lnTo>
                      <a:pt x="19" y="2"/>
                    </a:lnTo>
                    <a:lnTo>
                      <a:pt x="21" y="4"/>
                    </a:lnTo>
                    <a:lnTo>
                      <a:pt x="22" y="8"/>
                    </a:lnTo>
                    <a:lnTo>
                      <a:pt x="21" y="11"/>
                    </a:lnTo>
                    <a:lnTo>
                      <a:pt x="19" y="13"/>
                    </a:lnTo>
                    <a:lnTo>
                      <a:pt x="17" y="14"/>
                    </a:lnTo>
                    <a:lnTo>
                      <a:pt x="12" y="15"/>
                    </a:lnTo>
                    <a:lnTo>
                      <a:pt x="7" y="14"/>
                    </a:lnTo>
                    <a:lnTo>
                      <a:pt x="4" y="13"/>
                    </a:lnTo>
                    <a:lnTo>
                      <a:pt x="1" y="11"/>
                    </a:lnTo>
                    <a:lnTo>
                      <a:pt x="0" y="8"/>
                    </a:lnTo>
                    <a:lnTo>
                      <a:pt x="1" y="4"/>
                    </a:lnTo>
                    <a:lnTo>
                      <a:pt x="4" y="2"/>
                    </a:lnTo>
                    <a:lnTo>
                      <a:pt x="7" y="1"/>
                    </a:lnTo>
                    <a:lnTo>
                      <a:pt x="1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684" name="Text Box 2223">
              <a:extLst>
                <a:ext uri="{FF2B5EF4-FFF2-40B4-BE49-F238E27FC236}">
                  <a16:creationId xmlns:a16="http://schemas.microsoft.com/office/drawing/2014/main" xmlns="" id="{365FC1C5-74E8-4A48-860F-0CADA355AC81}"/>
                </a:ext>
              </a:extLst>
            </p:cNvPr>
            <p:cNvSpPr txBox="1">
              <a:spLocks noChangeArrowheads="1"/>
            </p:cNvSpPr>
            <p:nvPr/>
          </p:nvSpPr>
          <p:spPr bwMode="auto">
            <a:xfrm>
              <a:off x="3984" y="2928"/>
              <a:ext cx="53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000">
                  <a:solidFill>
                    <a:srgbClr val="C0C0C0"/>
                  </a:solidFill>
                  <a:latin typeface="Book Antiqua" panose="02040602050305030304" pitchFamily="18" charset="0"/>
                </a:rPr>
                <a:t>PLC’s</a:t>
              </a:r>
              <a:endParaRPr lang="en-US" altLang="en-US" sz="2400">
                <a:latin typeface="Book Antiqua" panose="02040602050305030304" pitchFamily="18" charset="0"/>
              </a:endParaRPr>
            </a:p>
          </p:txBody>
        </p:sp>
      </p:grpSp>
      <p:grpSp>
        <p:nvGrpSpPr>
          <p:cNvPr id="22" name="Group 2224">
            <a:extLst>
              <a:ext uri="{FF2B5EF4-FFF2-40B4-BE49-F238E27FC236}">
                <a16:creationId xmlns:a16="http://schemas.microsoft.com/office/drawing/2014/main" xmlns="" id="{3FF9EB9C-2740-4204-BB97-45C945857E54}"/>
              </a:ext>
            </a:extLst>
          </p:cNvPr>
          <p:cNvGrpSpPr>
            <a:grpSpLocks/>
          </p:cNvGrpSpPr>
          <p:nvPr/>
        </p:nvGrpSpPr>
        <p:grpSpPr bwMode="auto">
          <a:xfrm>
            <a:off x="4953000" y="5562600"/>
            <a:ext cx="3505200" cy="422275"/>
            <a:chOff x="3168" y="3504"/>
            <a:chExt cx="2160" cy="240"/>
          </a:xfrm>
        </p:grpSpPr>
        <p:sp>
          <p:nvSpPr>
            <p:cNvPr id="1674" name="Text Box 2225">
              <a:extLst>
                <a:ext uri="{FF2B5EF4-FFF2-40B4-BE49-F238E27FC236}">
                  <a16:creationId xmlns:a16="http://schemas.microsoft.com/office/drawing/2014/main" xmlns="" id="{E85AD4A9-98A3-44BD-A0B2-190F0D903D6A}"/>
                </a:ext>
              </a:extLst>
            </p:cNvPr>
            <p:cNvSpPr txBox="1">
              <a:spLocks noChangeArrowheads="1"/>
            </p:cNvSpPr>
            <p:nvPr/>
          </p:nvSpPr>
          <p:spPr bwMode="auto">
            <a:xfrm>
              <a:off x="3552" y="3504"/>
              <a:ext cx="767" cy="233"/>
            </a:xfrm>
            <a:prstGeom prst="rect">
              <a:avLst/>
            </a:prstGeom>
            <a:noFill/>
            <a:ln w="12700">
              <a:solidFill>
                <a:srgbClr val="80008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000">
                  <a:latin typeface="Book Antiqua" panose="02040602050305030304" pitchFamily="18" charset="0"/>
                </a:rPr>
                <a:t>Field Bus</a:t>
              </a:r>
            </a:p>
          </p:txBody>
        </p:sp>
        <p:grpSp>
          <p:nvGrpSpPr>
            <p:cNvPr id="23" name="Group 2226">
              <a:extLst>
                <a:ext uri="{FF2B5EF4-FFF2-40B4-BE49-F238E27FC236}">
                  <a16:creationId xmlns:a16="http://schemas.microsoft.com/office/drawing/2014/main" xmlns="" id="{00553996-CA54-4F42-B979-21EC43074C37}"/>
                </a:ext>
              </a:extLst>
            </p:cNvPr>
            <p:cNvGrpSpPr>
              <a:grpSpLocks/>
            </p:cNvGrpSpPr>
            <p:nvPr/>
          </p:nvGrpSpPr>
          <p:grpSpPr bwMode="auto">
            <a:xfrm>
              <a:off x="3168" y="3552"/>
              <a:ext cx="2160" cy="192"/>
              <a:chOff x="3168" y="3552"/>
              <a:chExt cx="2160" cy="192"/>
            </a:xfrm>
          </p:grpSpPr>
          <p:sp>
            <p:nvSpPr>
              <p:cNvPr id="1676" name="Line 2227">
                <a:extLst>
                  <a:ext uri="{FF2B5EF4-FFF2-40B4-BE49-F238E27FC236}">
                    <a16:creationId xmlns:a16="http://schemas.microsoft.com/office/drawing/2014/main" xmlns="" id="{B1B6A1A7-B83A-481B-912C-250514E4FD53}"/>
                  </a:ext>
                </a:extLst>
              </p:cNvPr>
              <p:cNvSpPr>
                <a:spLocks noChangeShapeType="1"/>
              </p:cNvSpPr>
              <p:nvPr/>
            </p:nvSpPr>
            <p:spPr bwMode="auto">
              <a:xfrm>
                <a:off x="3168" y="3552"/>
                <a:ext cx="0" cy="192"/>
              </a:xfrm>
              <a:prstGeom prst="line">
                <a:avLst/>
              </a:prstGeom>
              <a:noFill/>
              <a:ln w="28575">
                <a:solidFill>
                  <a:srgbClr val="80008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677" name="Line 2228">
                <a:extLst>
                  <a:ext uri="{FF2B5EF4-FFF2-40B4-BE49-F238E27FC236}">
                    <a16:creationId xmlns:a16="http://schemas.microsoft.com/office/drawing/2014/main" xmlns="" id="{4A1DF7A1-9949-479C-8A47-D905A31E04FE}"/>
                  </a:ext>
                </a:extLst>
              </p:cNvPr>
              <p:cNvSpPr>
                <a:spLocks noChangeShapeType="1"/>
              </p:cNvSpPr>
              <p:nvPr/>
            </p:nvSpPr>
            <p:spPr bwMode="auto">
              <a:xfrm>
                <a:off x="5328" y="3552"/>
                <a:ext cx="0" cy="192"/>
              </a:xfrm>
              <a:prstGeom prst="line">
                <a:avLst/>
              </a:prstGeom>
              <a:noFill/>
              <a:ln w="28575">
                <a:solidFill>
                  <a:srgbClr val="80008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678" name="Line 2229">
                <a:extLst>
                  <a:ext uri="{FF2B5EF4-FFF2-40B4-BE49-F238E27FC236}">
                    <a16:creationId xmlns:a16="http://schemas.microsoft.com/office/drawing/2014/main" xmlns="" id="{CB243759-D4A5-44CB-94DB-0A534F751E91}"/>
                  </a:ext>
                </a:extLst>
              </p:cNvPr>
              <p:cNvSpPr>
                <a:spLocks noChangeShapeType="1"/>
              </p:cNvSpPr>
              <p:nvPr/>
            </p:nvSpPr>
            <p:spPr bwMode="auto">
              <a:xfrm>
                <a:off x="3168" y="3744"/>
                <a:ext cx="2160" cy="0"/>
              </a:xfrm>
              <a:prstGeom prst="line">
                <a:avLst/>
              </a:prstGeom>
              <a:noFill/>
              <a:ln w="28575">
                <a:solidFill>
                  <a:srgbClr val="80008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679" name="Line 2230">
                <a:extLst>
                  <a:ext uri="{FF2B5EF4-FFF2-40B4-BE49-F238E27FC236}">
                    <a16:creationId xmlns:a16="http://schemas.microsoft.com/office/drawing/2014/main" xmlns="" id="{E7498B4C-0032-49A2-A186-96AF04013486}"/>
                  </a:ext>
                </a:extLst>
              </p:cNvPr>
              <p:cNvSpPr>
                <a:spLocks noChangeShapeType="1"/>
              </p:cNvSpPr>
              <p:nvPr/>
            </p:nvSpPr>
            <p:spPr bwMode="auto">
              <a:xfrm>
                <a:off x="4896" y="3552"/>
                <a:ext cx="0" cy="192"/>
              </a:xfrm>
              <a:prstGeom prst="line">
                <a:avLst/>
              </a:prstGeom>
              <a:noFill/>
              <a:ln w="28575">
                <a:solidFill>
                  <a:srgbClr val="80008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680" name="Line 2231">
                <a:extLst>
                  <a:ext uri="{FF2B5EF4-FFF2-40B4-BE49-F238E27FC236}">
                    <a16:creationId xmlns:a16="http://schemas.microsoft.com/office/drawing/2014/main" xmlns="" id="{A646DC16-AE52-4288-BDF8-47939564D52C}"/>
                  </a:ext>
                </a:extLst>
              </p:cNvPr>
              <p:cNvSpPr>
                <a:spLocks noChangeShapeType="1"/>
              </p:cNvSpPr>
              <p:nvPr/>
            </p:nvSpPr>
            <p:spPr bwMode="auto">
              <a:xfrm>
                <a:off x="4416" y="3552"/>
                <a:ext cx="0" cy="192"/>
              </a:xfrm>
              <a:prstGeom prst="line">
                <a:avLst/>
              </a:prstGeom>
              <a:noFill/>
              <a:ln w="28575">
                <a:solidFill>
                  <a:srgbClr val="80008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grpSp>
      <p:grpSp>
        <p:nvGrpSpPr>
          <p:cNvPr id="24" name="Group 2232">
            <a:extLst>
              <a:ext uri="{FF2B5EF4-FFF2-40B4-BE49-F238E27FC236}">
                <a16:creationId xmlns:a16="http://schemas.microsoft.com/office/drawing/2014/main" xmlns="" id="{94DDE101-E337-4775-B1C9-49A801268049}"/>
              </a:ext>
            </a:extLst>
          </p:cNvPr>
          <p:cNvGrpSpPr>
            <a:grpSpLocks/>
          </p:cNvGrpSpPr>
          <p:nvPr/>
        </p:nvGrpSpPr>
        <p:grpSpPr bwMode="auto">
          <a:xfrm>
            <a:off x="3146425" y="4572000"/>
            <a:ext cx="1958975" cy="1371600"/>
            <a:chOff x="1982" y="2880"/>
            <a:chExt cx="1234" cy="864"/>
          </a:xfrm>
        </p:grpSpPr>
        <p:sp>
          <p:nvSpPr>
            <p:cNvPr id="1193" name="Line 2233">
              <a:extLst>
                <a:ext uri="{FF2B5EF4-FFF2-40B4-BE49-F238E27FC236}">
                  <a16:creationId xmlns:a16="http://schemas.microsoft.com/office/drawing/2014/main" xmlns="" id="{BC5F6809-103E-4319-8175-609F29138FE0}"/>
                </a:ext>
              </a:extLst>
            </p:cNvPr>
            <p:cNvSpPr>
              <a:spLocks noChangeShapeType="1"/>
            </p:cNvSpPr>
            <p:nvPr/>
          </p:nvSpPr>
          <p:spPr bwMode="auto">
            <a:xfrm>
              <a:off x="3072" y="2880"/>
              <a:ext cx="0" cy="480"/>
            </a:xfrm>
            <a:prstGeom prst="line">
              <a:avLst/>
            </a:prstGeom>
            <a:noFill/>
            <a:ln w="38100" cmpd="dbl">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194" name="Line 2234">
              <a:extLst>
                <a:ext uri="{FF2B5EF4-FFF2-40B4-BE49-F238E27FC236}">
                  <a16:creationId xmlns:a16="http://schemas.microsoft.com/office/drawing/2014/main" xmlns="" id="{0128C877-5AAC-4C44-B702-0421F70273AF}"/>
                </a:ext>
              </a:extLst>
            </p:cNvPr>
            <p:cNvSpPr>
              <a:spLocks noChangeShapeType="1"/>
            </p:cNvSpPr>
            <p:nvPr/>
          </p:nvSpPr>
          <p:spPr bwMode="auto">
            <a:xfrm flipH="1">
              <a:off x="3024" y="2928"/>
              <a:ext cx="0" cy="240"/>
            </a:xfrm>
            <a:prstGeom prst="line">
              <a:avLst/>
            </a:prstGeom>
            <a:noFill/>
            <a:ln w="28575">
              <a:solidFill>
                <a:srgbClr val="FF0000"/>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nvGrpSpPr>
            <p:cNvPr id="25" name="Group 2235">
              <a:extLst>
                <a:ext uri="{FF2B5EF4-FFF2-40B4-BE49-F238E27FC236}">
                  <a16:creationId xmlns:a16="http://schemas.microsoft.com/office/drawing/2014/main" xmlns="" id="{886EF0D5-3745-4EDE-AF34-8FFE4738805B}"/>
                </a:ext>
              </a:extLst>
            </p:cNvPr>
            <p:cNvGrpSpPr>
              <a:grpSpLocks/>
            </p:cNvGrpSpPr>
            <p:nvPr/>
          </p:nvGrpSpPr>
          <p:grpSpPr bwMode="auto">
            <a:xfrm>
              <a:off x="2288" y="3113"/>
              <a:ext cx="928" cy="631"/>
              <a:chOff x="616" y="3165"/>
              <a:chExt cx="928" cy="631"/>
            </a:xfrm>
          </p:grpSpPr>
          <p:grpSp>
            <p:nvGrpSpPr>
              <p:cNvPr id="26" name="Group 2236">
                <a:extLst>
                  <a:ext uri="{FF2B5EF4-FFF2-40B4-BE49-F238E27FC236}">
                    <a16:creationId xmlns:a16="http://schemas.microsoft.com/office/drawing/2014/main" xmlns="" id="{9AE8718B-6418-45E3-A985-21072D0477A6}"/>
                  </a:ext>
                </a:extLst>
              </p:cNvPr>
              <p:cNvGrpSpPr>
                <a:grpSpLocks/>
              </p:cNvGrpSpPr>
              <p:nvPr/>
            </p:nvGrpSpPr>
            <p:grpSpPr bwMode="auto">
              <a:xfrm>
                <a:off x="616" y="3581"/>
                <a:ext cx="778" cy="215"/>
                <a:chOff x="616" y="3581"/>
                <a:chExt cx="778" cy="215"/>
              </a:xfrm>
            </p:grpSpPr>
            <p:sp>
              <p:nvSpPr>
                <p:cNvPr id="1474" name="Freeform 2237">
                  <a:extLst>
                    <a:ext uri="{FF2B5EF4-FFF2-40B4-BE49-F238E27FC236}">
                      <a16:creationId xmlns:a16="http://schemas.microsoft.com/office/drawing/2014/main" xmlns="" id="{42F9DB3A-0E2E-4D92-8181-1ADFD27DC3CB}"/>
                    </a:ext>
                  </a:extLst>
                </p:cNvPr>
                <p:cNvSpPr>
                  <a:spLocks/>
                </p:cNvSpPr>
                <p:nvPr/>
              </p:nvSpPr>
              <p:spPr bwMode="auto">
                <a:xfrm>
                  <a:off x="656" y="3581"/>
                  <a:ext cx="29" cy="19"/>
                </a:xfrm>
                <a:custGeom>
                  <a:avLst/>
                  <a:gdLst>
                    <a:gd name="T0" fmla="*/ 20 w 59"/>
                    <a:gd name="T1" fmla="*/ 0 h 39"/>
                    <a:gd name="T2" fmla="*/ 15 w 59"/>
                    <a:gd name="T3" fmla="*/ 0 h 39"/>
                    <a:gd name="T4" fmla="*/ 10 w 59"/>
                    <a:gd name="T5" fmla="*/ 0 h 39"/>
                    <a:gd name="T6" fmla="*/ 5 w 59"/>
                    <a:gd name="T7" fmla="*/ 0 h 39"/>
                    <a:gd name="T8" fmla="*/ 0 w 59"/>
                    <a:gd name="T9" fmla="*/ 0 h 39"/>
                    <a:gd name="T10" fmla="*/ 0 w 59"/>
                    <a:gd name="T11" fmla="*/ 19 h 39"/>
                    <a:gd name="T12" fmla="*/ 3 w 59"/>
                    <a:gd name="T13" fmla="*/ 19 h 39"/>
                    <a:gd name="T14" fmla="*/ 7 w 59"/>
                    <a:gd name="T15" fmla="*/ 19 h 39"/>
                    <a:gd name="T16" fmla="*/ 11 w 59"/>
                    <a:gd name="T17" fmla="*/ 19 h 39"/>
                    <a:gd name="T18" fmla="*/ 15 w 59"/>
                    <a:gd name="T19" fmla="*/ 19 h 39"/>
                    <a:gd name="T20" fmla="*/ 18 w 59"/>
                    <a:gd name="T21" fmla="*/ 19 h 39"/>
                    <a:gd name="T22" fmla="*/ 22 w 59"/>
                    <a:gd name="T23" fmla="*/ 19 h 39"/>
                    <a:gd name="T24" fmla="*/ 26 w 59"/>
                    <a:gd name="T25" fmla="*/ 19 h 39"/>
                    <a:gd name="T26" fmla="*/ 29 w 59"/>
                    <a:gd name="T27" fmla="*/ 19 h 39"/>
                    <a:gd name="T28" fmla="*/ 20 w 59"/>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39"/>
                    <a:gd name="T47" fmla="*/ 59 w 59"/>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39">
                      <a:moveTo>
                        <a:pt x="40" y="0"/>
                      </a:moveTo>
                      <a:lnTo>
                        <a:pt x="30" y="0"/>
                      </a:lnTo>
                      <a:lnTo>
                        <a:pt x="20" y="0"/>
                      </a:lnTo>
                      <a:lnTo>
                        <a:pt x="10" y="0"/>
                      </a:lnTo>
                      <a:lnTo>
                        <a:pt x="0" y="0"/>
                      </a:lnTo>
                      <a:lnTo>
                        <a:pt x="0" y="39"/>
                      </a:lnTo>
                      <a:lnTo>
                        <a:pt x="7" y="39"/>
                      </a:lnTo>
                      <a:lnTo>
                        <a:pt x="15" y="39"/>
                      </a:lnTo>
                      <a:lnTo>
                        <a:pt x="22" y="39"/>
                      </a:lnTo>
                      <a:lnTo>
                        <a:pt x="30" y="39"/>
                      </a:lnTo>
                      <a:lnTo>
                        <a:pt x="37" y="39"/>
                      </a:lnTo>
                      <a:lnTo>
                        <a:pt x="44" y="39"/>
                      </a:lnTo>
                      <a:lnTo>
                        <a:pt x="52" y="39"/>
                      </a:lnTo>
                      <a:lnTo>
                        <a:pt x="59" y="39"/>
                      </a:lnTo>
                      <a:lnTo>
                        <a:pt x="4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5" name="Freeform 2238">
                  <a:extLst>
                    <a:ext uri="{FF2B5EF4-FFF2-40B4-BE49-F238E27FC236}">
                      <a16:creationId xmlns:a16="http://schemas.microsoft.com/office/drawing/2014/main" xmlns="" id="{B37523F3-5F82-42B3-822A-F66D4451CF37}"/>
                    </a:ext>
                  </a:extLst>
                </p:cNvPr>
                <p:cNvSpPr>
                  <a:spLocks/>
                </p:cNvSpPr>
                <p:nvPr/>
              </p:nvSpPr>
              <p:spPr bwMode="auto">
                <a:xfrm>
                  <a:off x="676" y="3581"/>
                  <a:ext cx="38" cy="19"/>
                </a:xfrm>
                <a:custGeom>
                  <a:avLst/>
                  <a:gdLst>
                    <a:gd name="T0" fmla="*/ 0 w 76"/>
                    <a:gd name="T1" fmla="*/ 0 h 39"/>
                    <a:gd name="T2" fmla="*/ 3 w 76"/>
                    <a:gd name="T3" fmla="*/ 0 h 39"/>
                    <a:gd name="T4" fmla="*/ 7 w 76"/>
                    <a:gd name="T5" fmla="*/ 0 h 39"/>
                    <a:gd name="T6" fmla="*/ 11 w 76"/>
                    <a:gd name="T7" fmla="*/ 0 h 39"/>
                    <a:gd name="T8" fmla="*/ 14 w 76"/>
                    <a:gd name="T9" fmla="*/ 0 h 39"/>
                    <a:gd name="T10" fmla="*/ 18 w 76"/>
                    <a:gd name="T11" fmla="*/ 0 h 39"/>
                    <a:gd name="T12" fmla="*/ 22 w 76"/>
                    <a:gd name="T13" fmla="*/ 0 h 39"/>
                    <a:gd name="T14" fmla="*/ 25 w 76"/>
                    <a:gd name="T15" fmla="*/ 0 h 39"/>
                    <a:gd name="T16" fmla="*/ 29 w 76"/>
                    <a:gd name="T17" fmla="*/ 0 h 39"/>
                    <a:gd name="T18" fmla="*/ 38 w 76"/>
                    <a:gd name="T19" fmla="*/ 19 h 39"/>
                    <a:gd name="T20" fmla="*/ 35 w 76"/>
                    <a:gd name="T21" fmla="*/ 19 h 39"/>
                    <a:gd name="T22" fmla="*/ 31 w 76"/>
                    <a:gd name="T23" fmla="*/ 19 h 39"/>
                    <a:gd name="T24" fmla="*/ 27 w 76"/>
                    <a:gd name="T25" fmla="*/ 19 h 39"/>
                    <a:gd name="T26" fmla="*/ 24 w 76"/>
                    <a:gd name="T27" fmla="*/ 19 h 39"/>
                    <a:gd name="T28" fmla="*/ 20 w 76"/>
                    <a:gd name="T29" fmla="*/ 19 h 39"/>
                    <a:gd name="T30" fmla="*/ 16 w 76"/>
                    <a:gd name="T31" fmla="*/ 19 h 39"/>
                    <a:gd name="T32" fmla="*/ 13 w 76"/>
                    <a:gd name="T33" fmla="*/ 19 h 39"/>
                    <a:gd name="T34" fmla="*/ 10 w 76"/>
                    <a:gd name="T35" fmla="*/ 19 h 39"/>
                    <a:gd name="T36" fmla="*/ 0 w 76"/>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39"/>
                    <a:gd name="T59" fmla="*/ 76 w 76"/>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39">
                      <a:moveTo>
                        <a:pt x="0" y="0"/>
                      </a:moveTo>
                      <a:lnTo>
                        <a:pt x="7" y="0"/>
                      </a:lnTo>
                      <a:lnTo>
                        <a:pt x="14" y="0"/>
                      </a:lnTo>
                      <a:lnTo>
                        <a:pt x="22" y="0"/>
                      </a:lnTo>
                      <a:lnTo>
                        <a:pt x="29" y="0"/>
                      </a:lnTo>
                      <a:lnTo>
                        <a:pt x="36" y="0"/>
                      </a:lnTo>
                      <a:lnTo>
                        <a:pt x="44" y="0"/>
                      </a:lnTo>
                      <a:lnTo>
                        <a:pt x="51" y="0"/>
                      </a:lnTo>
                      <a:lnTo>
                        <a:pt x="58" y="0"/>
                      </a:lnTo>
                      <a:lnTo>
                        <a:pt x="76" y="39"/>
                      </a:lnTo>
                      <a:lnTo>
                        <a:pt x="69" y="39"/>
                      </a:lnTo>
                      <a:lnTo>
                        <a:pt x="63" y="39"/>
                      </a:lnTo>
                      <a:lnTo>
                        <a:pt x="54" y="39"/>
                      </a:lnTo>
                      <a:lnTo>
                        <a:pt x="48" y="39"/>
                      </a:lnTo>
                      <a:lnTo>
                        <a:pt x="41" y="39"/>
                      </a:lnTo>
                      <a:lnTo>
                        <a:pt x="32" y="39"/>
                      </a:lnTo>
                      <a:lnTo>
                        <a:pt x="26" y="39"/>
                      </a:lnTo>
                      <a:lnTo>
                        <a:pt x="19" y="39"/>
                      </a:lnTo>
                      <a:lnTo>
                        <a:pt x="0"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6" name="Freeform 2239">
                  <a:extLst>
                    <a:ext uri="{FF2B5EF4-FFF2-40B4-BE49-F238E27FC236}">
                      <a16:creationId xmlns:a16="http://schemas.microsoft.com/office/drawing/2014/main" xmlns="" id="{35911F93-7C98-444B-BFD8-7F59585CFC80}"/>
                    </a:ext>
                  </a:extLst>
                </p:cNvPr>
                <p:cNvSpPr>
                  <a:spLocks/>
                </p:cNvSpPr>
                <p:nvPr/>
              </p:nvSpPr>
              <p:spPr bwMode="auto">
                <a:xfrm>
                  <a:off x="705" y="3581"/>
                  <a:ext cx="39" cy="19"/>
                </a:xfrm>
                <a:custGeom>
                  <a:avLst/>
                  <a:gdLst>
                    <a:gd name="T0" fmla="*/ 0 w 79"/>
                    <a:gd name="T1" fmla="*/ 0 h 39"/>
                    <a:gd name="T2" fmla="*/ 3 w 79"/>
                    <a:gd name="T3" fmla="*/ 0 h 39"/>
                    <a:gd name="T4" fmla="*/ 7 w 79"/>
                    <a:gd name="T5" fmla="*/ 0 h 39"/>
                    <a:gd name="T6" fmla="*/ 11 w 79"/>
                    <a:gd name="T7" fmla="*/ 0 h 39"/>
                    <a:gd name="T8" fmla="*/ 15 w 79"/>
                    <a:gd name="T9" fmla="*/ 0 h 39"/>
                    <a:gd name="T10" fmla="*/ 18 w 79"/>
                    <a:gd name="T11" fmla="*/ 0 h 39"/>
                    <a:gd name="T12" fmla="*/ 22 w 79"/>
                    <a:gd name="T13" fmla="*/ 0 h 39"/>
                    <a:gd name="T14" fmla="*/ 26 w 79"/>
                    <a:gd name="T15" fmla="*/ 0 h 39"/>
                    <a:gd name="T16" fmla="*/ 29 w 79"/>
                    <a:gd name="T17" fmla="*/ 0 h 39"/>
                    <a:gd name="T18" fmla="*/ 39 w 79"/>
                    <a:gd name="T19" fmla="*/ 18 h 39"/>
                    <a:gd name="T20" fmla="*/ 36 w 79"/>
                    <a:gd name="T21" fmla="*/ 18 h 39"/>
                    <a:gd name="T22" fmla="*/ 32 w 79"/>
                    <a:gd name="T23" fmla="*/ 18 h 39"/>
                    <a:gd name="T24" fmla="*/ 28 w 79"/>
                    <a:gd name="T25" fmla="*/ 18 h 39"/>
                    <a:gd name="T26" fmla="*/ 24 w 79"/>
                    <a:gd name="T27" fmla="*/ 18 h 39"/>
                    <a:gd name="T28" fmla="*/ 21 w 79"/>
                    <a:gd name="T29" fmla="*/ 18 h 39"/>
                    <a:gd name="T30" fmla="*/ 16 w 79"/>
                    <a:gd name="T31" fmla="*/ 18 h 39"/>
                    <a:gd name="T32" fmla="*/ 13 w 79"/>
                    <a:gd name="T33" fmla="*/ 19 h 39"/>
                    <a:gd name="T34" fmla="*/ 9 w 79"/>
                    <a:gd name="T35" fmla="*/ 19 h 39"/>
                    <a:gd name="T36" fmla="*/ 0 w 79"/>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9"/>
                    <a:gd name="T59" fmla="*/ 79 w 79"/>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9">
                      <a:moveTo>
                        <a:pt x="0" y="0"/>
                      </a:moveTo>
                      <a:lnTo>
                        <a:pt x="6" y="0"/>
                      </a:lnTo>
                      <a:lnTo>
                        <a:pt x="15" y="0"/>
                      </a:lnTo>
                      <a:lnTo>
                        <a:pt x="22" y="0"/>
                      </a:lnTo>
                      <a:lnTo>
                        <a:pt x="30" y="0"/>
                      </a:lnTo>
                      <a:lnTo>
                        <a:pt x="37" y="0"/>
                      </a:lnTo>
                      <a:lnTo>
                        <a:pt x="45" y="0"/>
                      </a:lnTo>
                      <a:lnTo>
                        <a:pt x="52" y="0"/>
                      </a:lnTo>
                      <a:lnTo>
                        <a:pt x="59" y="0"/>
                      </a:lnTo>
                      <a:lnTo>
                        <a:pt x="79" y="37"/>
                      </a:lnTo>
                      <a:lnTo>
                        <a:pt x="72" y="37"/>
                      </a:lnTo>
                      <a:lnTo>
                        <a:pt x="64" y="37"/>
                      </a:lnTo>
                      <a:lnTo>
                        <a:pt x="57" y="37"/>
                      </a:lnTo>
                      <a:lnTo>
                        <a:pt x="49" y="37"/>
                      </a:lnTo>
                      <a:lnTo>
                        <a:pt x="42" y="37"/>
                      </a:lnTo>
                      <a:lnTo>
                        <a:pt x="33" y="37"/>
                      </a:lnTo>
                      <a:lnTo>
                        <a:pt x="27" y="39"/>
                      </a:lnTo>
                      <a:lnTo>
                        <a:pt x="18" y="39"/>
                      </a:lnTo>
                      <a:lnTo>
                        <a:pt x="0"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7" name="Freeform 2240">
                  <a:extLst>
                    <a:ext uri="{FF2B5EF4-FFF2-40B4-BE49-F238E27FC236}">
                      <a16:creationId xmlns:a16="http://schemas.microsoft.com/office/drawing/2014/main" xmlns="" id="{C5F01624-5EED-453F-9E66-D38E6B78859E}"/>
                    </a:ext>
                  </a:extLst>
                </p:cNvPr>
                <p:cNvSpPr>
                  <a:spLocks/>
                </p:cNvSpPr>
                <p:nvPr/>
              </p:nvSpPr>
              <p:spPr bwMode="auto">
                <a:xfrm>
                  <a:off x="734" y="3581"/>
                  <a:ext cx="41" cy="19"/>
                </a:xfrm>
                <a:custGeom>
                  <a:avLst/>
                  <a:gdLst>
                    <a:gd name="T0" fmla="*/ 0 w 80"/>
                    <a:gd name="T1" fmla="*/ 0 h 37"/>
                    <a:gd name="T2" fmla="*/ 4 w 80"/>
                    <a:gd name="T3" fmla="*/ 0 h 37"/>
                    <a:gd name="T4" fmla="*/ 8 w 80"/>
                    <a:gd name="T5" fmla="*/ 0 h 37"/>
                    <a:gd name="T6" fmla="*/ 12 w 80"/>
                    <a:gd name="T7" fmla="*/ 0 h 37"/>
                    <a:gd name="T8" fmla="*/ 15 w 80"/>
                    <a:gd name="T9" fmla="*/ 0 h 37"/>
                    <a:gd name="T10" fmla="*/ 19 w 80"/>
                    <a:gd name="T11" fmla="*/ 0 h 37"/>
                    <a:gd name="T12" fmla="*/ 23 w 80"/>
                    <a:gd name="T13" fmla="*/ 0 h 37"/>
                    <a:gd name="T14" fmla="*/ 28 w 80"/>
                    <a:gd name="T15" fmla="*/ 0 h 37"/>
                    <a:gd name="T16" fmla="*/ 31 w 80"/>
                    <a:gd name="T17" fmla="*/ 0 h 37"/>
                    <a:gd name="T18" fmla="*/ 41 w 80"/>
                    <a:gd name="T19" fmla="*/ 19 h 37"/>
                    <a:gd name="T20" fmla="*/ 38 w 80"/>
                    <a:gd name="T21" fmla="*/ 19 h 37"/>
                    <a:gd name="T22" fmla="*/ 33 w 80"/>
                    <a:gd name="T23" fmla="*/ 19 h 37"/>
                    <a:gd name="T24" fmla="*/ 30 w 80"/>
                    <a:gd name="T25" fmla="*/ 19 h 37"/>
                    <a:gd name="T26" fmla="*/ 26 w 80"/>
                    <a:gd name="T27" fmla="*/ 19 h 37"/>
                    <a:gd name="T28" fmla="*/ 22 w 80"/>
                    <a:gd name="T29" fmla="*/ 19 h 37"/>
                    <a:gd name="T30" fmla="*/ 18 w 80"/>
                    <a:gd name="T31" fmla="*/ 19 h 37"/>
                    <a:gd name="T32" fmla="*/ 14 w 80"/>
                    <a:gd name="T33" fmla="*/ 19 h 37"/>
                    <a:gd name="T34" fmla="*/ 10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0" y="0"/>
                      </a:lnTo>
                      <a:lnTo>
                        <a:pt x="38" y="0"/>
                      </a:lnTo>
                      <a:lnTo>
                        <a:pt x="45" y="0"/>
                      </a:lnTo>
                      <a:lnTo>
                        <a:pt x="54" y="0"/>
                      </a:lnTo>
                      <a:lnTo>
                        <a:pt x="60" y="0"/>
                      </a:lnTo>
                      <a:lnTo>
                        <a:pt x="80" y="37"/>
                      </a:lnTo>
                      <a:lnTo>
                        <a:pt x="74" y="37"/>
                      </a:lnTo>
                      <a:lnTo>
                        <a:pt x="65" y="37"/>
                      </a:lnTo>
                      <a:lnTo>
                        <a:pt x="59" y="37"/>
                      </a:lnTo>
                      <a:lnTo>
                        <a:pt x="50" y="37"/>
                      </a:lnTo>
                      <a:lnTo>
                        <a:pt x="43" y="37"/>
                      </a:lnTo>
                      <a:lnTo>
                        <a:pt x="35" y="37"/>
                      </a:lnTo>
                      <a:lnTo>
                        <a:pt x="28" y="37"/>
                      </a:lnTo>
                      <a:lnTo>
                        <a:pt x="20" y="37"/>
                      </a:lnTo>
                      <a:lnTo>
                        <a:pt x="0"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8" name="Freeform 2241">
                  <a:extLst>
                    <a:ext uri="{FF2B5EF4-FFF2-40B4-BE49-F238E27FC236}">
                      <a16:creationId xmlns:a16="http://schemas.microsoft.com/office/drawing/2014/main" xmlns="" id="{C406E886-7DBF-4384-AA5C-0AB192F8EDC5}"/>
                    </a:ext>
                  </a:extLst>
                </p:cNvPr>
                <p:cNvSpPr>
                  <a:spLocks/>
                </p:cNvSpPr>
                <p:nvPr/>
              </p:nvSpPr>
              <p:spPr bwMode="auto">
                <a:xfrm>
                  <a:off x="765" y="3581"/>
                  <a:ext cx="39" cy="19"/>
                </a:xfrm>
                <a:custGeom>
                  <a:avLst/>
                  <a:gdLst>
                    <a:gd name="T0" fmla="*/ 0 w 79"/>
                    <a:gd name="T1" fmla="*/ 0 h 37"/>
                    <a:gd name="T2" fmla="*/ 4 w 79"/>
                    <a:gd name="T3" fmla="*/ 0 h 37"/>
                    <a:gd name="T4" fmla="*/ 7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39 w 79"/>
                    <a:gd name="T19" fmla="*/ 19 h 37"/>
                    <a:gd name="T20" fmla="*/ 36 w 79"/>
                    <a:gd name="T21" fmla="*/ 19 h 37"/>
                    <a:gd name="T22" fmla="*/ 33 w 79"/>
                    <a:gd name="T23" fmla="*/ 19 h 37"/>
                    <a:gd name="T24" fmla="*/ 29 w 79"/>
                    <a:gd name="T25" fmla="*/ 19 h 37"/>
                    <a:gd name="T26" fmla="*/ 25 w 79"/>
                    <a:gd name="T27" fmla="*/ 19 h 37"/>
                    <a:gd name="T28" fmla="*/ 21 w 79"/>
                    <a:gd name="T29" fmla="*/ 19 h 37"/>
                    <a:gd name="T30" fmla="*/ 18 w 79"/>
                    <a:gd name="T31" fmla="*/ 19 h 37"/>
                    <a:gd name="T32" fmla="*/ 13 w 79"/>
                    <a:gd name="T33" fmla="*/ 19 h 37"/>
                    <a:gd name="T34" fmla="*/ 10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1" y="0"/>
                      </a:lnTo>
                      <a:lnTo>
                        <a:pt x="39" y="0"/>
                      </a:lnTo>
                      <a:lnTo>
                        <a:pt x="46" y="0"/>
                      </a:lnTo>
                      <a:lnTo>
                        <a:pt x="54" y="0"/>
                      </a:lnTo>
                      <a:lnTo>
                        <a:pt x="61" y="0"/>
                      </a:lnTo>
                      <a:lnTo>
                        <a:pt x="79" y="37"/>
                      </a:lnTo>
                      <a:lnTo>
                        <a:pt x="73" y="37"/>
                      </a:lnTo>
                      <a:lnTo>
                        <a:pt x="66" y="37"/>
                      </a:lnTo>
                      <a:lnTo>
                        <a:pt x="58" y="37"/>
                      </a:lnTo>
                      <a:lnTo>
                        <a:pt x="51" y="37"/>
                      </a:lnTo>
                      <a:lnTo>
                        <a:pt x="42" y="37"/>
                      </a:lnTo>
                      <a:lnTo>
                        <a:pt x="36" y="37"/>
                      </a:lnTo>
                      <a:lnTo>
                        <a:pt x="27" y="37"/>
                      </a:lnTo>
                      <a:lnTo>
                        <a:pt x="20" y="37"/>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9" name="Freeform 2242">
                  <a:extLst>
                    <a:ext uri="{FF2B5EF4-FFF2-40B4-BE49-F238E27FC236}">
                      <a16:creationId xmlns:a16="http://schemas.microsoft.com/office/drawing/2014/main" xmlns="" id="{EAB9D4E2-49D7-44F7-A4A6-23E55DFB7AFC}"/>
                    </a:ext>
                  </a:extLst>
                </p:cNvPr>
                <p:cNvSpPr>
                  <a:spLocks/>
                </p:cNvSpPr>
                <p:nvPr/>
              </p:nvSpPr>
              <p:spPr bwMode="auto">
                <a:xfrm>
                  <a:off x="79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0" name="Freeform 2243">
                  <a:extLst>
                    <a:ext uri="{FF2B5EF4-FFF2-40B4-BE49-F238E27FC236}">
                      <a16:creationId xmlns:a16="http://schemas.microsoft.com/office/drawing/2014/main" xmlns="" id="{5755384B-B2BF-463B-BA26-53AF28C27295}"/>
                    </a:ext>
                  </a:extLst>
                </p:cNvPr>
                <p:cNvSpPr>
                  <a:spLocks/>
                </p:cNvSpPr>
                <p:nvPr/>
              </p:nvSpPr>
              <p:spPr bwMode="auto">
                <a:xfrm>
                  <a:off x="82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8" y="0"/>
                      </a:lnTo>
                      <a:lnTo>
                        <a:pt x="45" y="0"/>
                      </a:lnTo>
                      <a:lnTo>
                        <a:pt x="53" y="0"/>
                      </a:lnTo>
                      <a:lnTo>
                        <a:pt x="60" y="0"/>
                      </a:lnTo>
                      <a:lnTo>
                        <a:pt x="79"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1" name="Freeform 2244">
                  <a:extLst>
                    <a:ext uri="{FF2B5EF4-FFF2-40B4-BE49-F238E27FC236}">
                      <a16:creationId xmlns:a16="http://schemas.microsoft.com/office/drawing/2014/main" xmlns="" id="{ACB054A9-D1FC-4593-90DD-008693908168}"/>
                    </a:ext>
                  </a:extLst>
                </p:cNvPr>
                <p:cNvSpPr>
                  <a:spLocks/>
                </p:cNvSpPr>
                <p:nvPr/>
              </p:nvSpPr>
              <p:spPr bwMode="auto">
                <a:xfrm>
                  <a:off x="856" y="3581"/>
                  <a:ext cx="38" cy="19"/>
                </a:xfrm>
                <a:custGeom>
                  <a:avLst/>
                  <a:gdLst>
                    <a:gd name="T0" fmla="*/ 0 w 78"/>
                    <a:gd name="T1" fmla="*/ 0 h 37"/>
                    <a:gd name="T2" fmla="*/ 3 w 78"/>
                    <a:gd name="T3" fmla="*/ 0 h 37"/>
                    <a:gd name="T4" fmla="*/ 7 w 78"/>
                    <a:gd name="T5" fmla="*/ 0 h 37"/>
                    <a:gd name="T6" fmla="*/ 11 w 78"/>
                    <a:gd name="T7" fmla="*/ 0 h 37"/>
                    <a:gd name="T8" fmla="*/ 15 w 78"/>
                    <a:gd name="T9" fmla="*/ 0 h 37"/>
                    <a:gd name="T10" fmla="*/ 18 w 78"/>
                    <a:gd name="T11" fmla="*/ 0 h 37"/>
                    <a:gd name="T12" fmla="*/ 21 w 78"/>
                    <a:gd name="T13" fmla="*/ 0 h 37"/>
                    <a:gd name="T14" fmla="*/ 25 w 78"/>
                    <a:gd name="T15" fmla="*/ 0 h 37"/>
                    <a:gd name="T16" fmla="*/ 29 w 78"/>
                    <a:gd name="T17" fmla="*/ 0 h 37"/>
                    <a:gd name="T18" fmla="*/ 38 w 78"/>
                    <a:gd name="T19" fmla="*/ 19 h 37"/>
                    <a:gd name="T20" fmla="*/ 35 w 78"/>
                    <a:gd name="T21" fmla="*/ 19 h 37"/>
                    <a:gd name="T22" fmla="*/ 30 w 78"/>
                    <a:gd name="T23" fmla="*/ 19 h 37"/>
                    <a:gd name="T24" fmla="*/ 27 w 78"/>
                    <a:gd name="T25" fmla="*/ 19 h 37"/>
                    <a:gd name="T26" fmla="*/ 24 w 78"/>
                    <a:gd name="T27" fmla="*/ 19 h 37"/>
                    <a:gd name="T28" fmla="*/ 20 w 78"/>
                    <a:gd name="T29" fmla="*/ 19 h 37"/>
                    <a:gd name="T30" fmla="*/ 17 w 78"/>
                    <a:gd name="T31" fmla="*/ 19 h 37"/>
                    <a:gd name="T32" fmla="*/ 12 w 78"/>
                    <a:gd name="T33" fmla="*/ 19 h 37"/>
                    <a:gd name="T34" fmla="*/ 9 w 78"/>
                    <a:gd name="T35" fmla="*/ 19 h 37"/>
                    <a:gd name="T36" fmla="*/ 0 w 78"/>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
                    <a:gd name="T58" fmla="*/ 0 h 37"/>
                    <a:gd name="T59" fmla="*/ 78 w 78"/>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 h="37">
                      <a:moveTo>
                        <a:pt x="0" y="0"/>
                      </a:moveTo>
                      <a:lnTo>
                        <a:pt x="7" y="0"/>
                      </a:lnTo>
                      <a:lnTo>
                        <a:pt x="15" y="0"/>
                      </a:lnTo>
                      <a:lnTo>
                        <a:pt x="22" y="0"/>
                      </a:lnTo>
                      <a:lnTo>
                        <a:pt x="30" y="0"/>
                      </a:lnTo>
                      <a:lnTo>
                        <a:pt x="37" y="0"/>
                      </a:lnTo>
                      <a:lnTo>
                        <a:pt x="44" y="0"/>
                      </a:lnTo>
                      <a:lnTo>
                        <a:pt x="52" y="0"/>
                      </a:lnTo>
                      <a:lnTo>
                        <a:pt x="59" y="0"/>
                      </a:lnTo>
                      <a:lnTo>
                        <a:pt x="78" y="37"/>
                      </a:lnTo>
                      <a:lnTo>
                        <a:pt x="71" y="37"/>
                      </a:lnTo>
                      <a:lnTo>
                        <a:pt x="62" y="37"/>
                      </a:lnTo>
                      <a:lnTo>
                        <a:pt x="56" y="37"/>
                      </a:lnTo>
                      <a:lnTo>
                        <a:pt x="49" y="37"/>
                      </a:lnTo>
                      <a:lnTo>
                        <a:pt x="41" y="37"/>
                      </a:lnTo>
                      <a:lnTo>
                        <a:pt x="34" y="37"/>
                      </a:lnTo>
                      <a:lnTo>
                        <a:pt x="25" y="37"/>
                      </a:lnTo>
                      <a:lnTo>
                        <a:pt x="19" y="37"/>
                      </a:lnTo>
                      <a:lnTo>
                        <a:pt x="0"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2" name="Freeform 2245">
                  <a:extLst>
                    <a:ext uri="{FF2B5EF4-FFF2-40B4-BE49-F238E27FC236}">
                      <a16:creationId xmlns:a16="http://schemas.microsoft.com/office/drawing/2014/main" xmlns="" id="{241990CB-A05C-4705-8950-93211339CE25}"/>
                    </a:ext>
                  </a:extLst>
                </p:cNvPr>
                <p:cNvSpPr>
                  <a:spLocks/>
                </p:cNvSpPr>
                <p:nvPr/>
              </p:nvSpPr>
              <p:spPr bwMode="auto">
                <a:xfrm>
                  <a:off x="885" y="3581"/>
                  <a:ext cx="40" cy="19"/>
                </a:xfrm>
                <a:custGeom>
                  <a:avLst/>
                  <a:gdLst>
                    <a:gd name="T0" fmla="*/ 0 w 79"/>
                    <a:gd name="T1" fmla="*/ 0 h 37"/>
                    <a:gd name="T2" fmla="*/ 5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7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10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0" y="0"/>
                      </a:lnTo>
                      <a:lnTo>
                        <a:pt x="39" y="0"/>
                      </a:lnTo>
                      <a:lnTo>
                        <a:pt x="46" y="0"/>
                      </a:lnTo>
                      <a:lnTo>
                        <a:pt x="54" y="0"/>
                      </a:lnTo>
                      <a:lnTo>
                        <a:pt x="61" y="0"/>
                      </a:lnTo>
                      <a:lnTo>
                        <a:pt x="79" y="37"/>
                      </a:lnTo>
                      <a:lnTo>
                        <a:pt x="73" y="37"/>
                      </a:lnTo>
                      <a:lnTo>
                        <a:pt x="64" y="37"/>
                      </a:lnTo>
                      <a:lnTo>
                        <a:pt x="57" y="37"/>
                      </a:lnTo>
                      <a:lnTo>
                        <a:pt x="49" y="37"/>
                      </a:lnTo>
                      <a:lnTo>
                        <a:pt x="42" y="37"/>
                      </a:lnTo>
                      <a:lnTo>
                        <a:pt x="34" y="37"/>
                      </a:lnTo>
                      <a:lnTo>
                        <a:pt x="27" y="37"/>
                      </a:lnTo>
                      <a:lnTo>
                        <a:pt x="19" y="37"/>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3" name="Freeform 2246">
                  <a:extLst>
                    <a:ext uri="{FF2B5EF4-FFF2-40B4-BE49-F238E27FC236}">
                      <a16:creationId xmlns:a16="http://schemas.microsoft.com/office/drawing/2014/main" xmlns="" id="{6F72B038-5802-4EB9-B735-D3EE6C578D1D}"/>
                    </a:ext>
                  </a:extLst>
                </p:cNvPr>
                <p:cNvSpPr>
                  <a:spLocks/>
                </p:cNvSpPr>
                <p:nvPr/>
              </p:nvSpPr>
              <p:spPr bwMode="auto">
                <a:xfrm>
                  <a:off x="915" y="3581"/>
                  <a:ext cx="39" cy="19"/>
                </a:xfrm>
                <a:custGeom>
                  <a:avLst/>
                  <a:gdLst>
                    <a:gd name="T0" fmla="*/ 0 w 77"/>
                    <a:gd name="T1" fmla="*/ 0 h 37"/>
                    <a:gd name="T2" fmla="*/ 3 w 77"/>
                    <a:gd name="T3" fmla="*/ 0 h 37"/>
                    <a:gd name="T4" fmla="*/ 7 w 77"/>
                    <a:gd name="T5" fmla="*/ 0 h 37"/>
                    <a:gd name="T6" fmla="*/ 11 w 77"/>
                    <a:gd name="T7" fmla="*/ 0 h 37"/>
                    <a:gd name="T8" fmla="*/ 14 w 77"/>
                    <a:gd name="T9" fmla="*/ 0 h 37"/>
                    <a:gd name="T10" fmla="*/ 19 w 77"/>
                    <a:gd name="T11" fmla="*/ 0 h 37"/>
                    <a:gd name="T12" fmla="*/ 22 w 77"/>
                    <a:gd name="T13" fmla="*/ 0 h 37"/>
                    <a:gd name="T14" fmla="*/ 26 w 77"/>
                    <a:gd name="T15" fmla="*/ 0 h 37"/>
                    <a:gd name="T16" fmla="*/ 30 w 77"/>
                    <a:gd name="T17" fmla="*/ 0 h 37"/>
                    <a:gd name="T18" fmla="*/ 39 w 77"/>
                    <a:gd name="T19" fmla="*/ 19 h 37"/>
                    <a:gd name="T20" fmla="*/ 38 w 77"/>
                    <a:gd name="T21" fmla="*/ 19 h 37"/>
                    <a:gd name="T22" fmla="*/ 37 w 77"/>
                    <a:gd name="T23" fmla="*/ 19 h 37"/>
                    <a:gd name="T24" fmla="*/ 36 w 77"/>
                    <a:gd name="T25" fmla="*/ 19 h 37"/>
                    <a:gd name="T26" fmla="*/ 35 w 77"/>
                    <a:gd name="T27" fmla="*/ 19 h 37"/>
                    <a:gd name="T28" fmla="*/ 32 w 77"/>
                    <a:gd name="T29" fmla="*/ 19 h 37"/>
                    <a:gd name="T30" fmla="*/ 29 w 77"/>
                    <a:gd name="T31" fmla="*/ 19 h 37"/>
                    <a:gd name="T32" fmla="*/ 25 w 77"/>
                    <a:gd name="T33" fmla="*/ 19 h 37"/>
                    <a:gd name="T34" fmla="*/ 23 w 77"/>
                    <a:gd name="T35" fmla="*/ 19 h 37"/>
                    <a:gd name="T36" fmla="*/ 19 w 77"/>
                    <a:gd name="T37" fmla="*/ 19 h 37"/>
                    <a:gd name="T38" fmla="*/ 16 w 77"/>
                    <a:gd name="T39" fmla="*/ 19 h 37"/>
                    <a:gd name="T40" fmla="*/ 13 w 77"/>
                    <a:gd name="T41" fmla="*/ 19 h 37"/>
                    <a:gd name="T42" fmla="*/ 9 w 77"/>
                    <a:gd name="T43" fmla="*/ 19 h 37"/>
                    <a:gd name="T44" fmla="*/ 0 w 77"/>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7"/>
                    <a:gd name="T70" fmla="*/ 0 h 37"/>
                    <a:gd name="T71" fmla="*/ 77 w 77"/>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7" h="37">
                      <a:moveTo>
                        <a:pt x="0" y="0"/>
                      </a:moveTo>
                      <a:lnTo>
                        <a:pt x="6" y="0"/>
                      </a:lnTo>
                      <a:lnTo>
                        <a:pt x="13" y="0"/>
                      </a:lnTo>
                      <a:lnTo>
                        <a:pt x="22" y="0"/>
                      </a:lnTo>
                      <a:lnTo>
                        <a:pt x="28" y="0"/>
                      </a:lnTo>
                      <a:lnTo>
                        <a:pt x="37" y="0"/>
                      </a:lnTo>
                      <a:lnTo>
                        <a:pt x="44" y="0"/>
                      </a:lnTo>
                      <a:lnTo>
                        <a:pt x="52" y="0"/>
                      </a:lnTo>
                      <a:lnTo>
                        <a:pt x="59" y="0"/>
                      </a:lnTo>
                      <a:lnTo>
                        <a:pt x="77" y="37"/>
                      </a:lnTo>
                      <a:lnTo>
                        <a:pt x="76" y="37"/>
                      </a:lnTo>
                      <a:lnTo>
                        <a:pt x="74" y="37"/>
                      </a:lnTo>
                      <a:lnTo>
                        <a:pt x="72" y="37"/>
                      </a:lnTo>
                      <a:lnTo>
                        <a:pt x="70" y="37"/>
                      </a:lnTo>
                      <a:lnTo>
                        <a:pt x="64" y="37"/>
                      </a:lnTo>
                      <a:lnTo>
                        <a:pt x="57" y="37"/>
                      </a:lnTo>
                      <a:lnTo>
                        <a:pt x="50" y="37"/>
                      </a:lnTo>
                      <a:lnTo>
                        <a:pt x="45" y="37"/>
                      </a:lnTo>
                      <a:lnTo>
                        <a:pt x="38" y="37"/>
                      </a:lnTo>
                      <a:lnTo>
                        <a:pt x="32" y="37"/>
                      </a:lnTo>
                      <a:lnTo>
                        <a:pt x="25" y="37"/>
                      </a:lnTo>
                      <a:lnTo>
                        <a:pt x="18" y="37"/>
                      </a:lnTo>
                      <a:lnTo>
                        <a:pt x="0" y="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4" name="Freeform 2247">
                  <a:extLst>
                    <a:ext uri="{FF2B5EF4-FFF2-40B4-BE49-F238E27FC236}">
                      <a16:creationId xmlns:a16="http://schemas.microsoft.com/office/drawing/2014/main" xmlns="" id="{77E60974-AD3C-498A-A5EE-2BE841D7CE9E}"/>
                    </a:ext>
                  </a:extLst>
                </p:cNvPr>
                <p:cNvSpPr>
                  <a:spLocks/>
                </p:cNvSpPr>
                <p:nvPr/>
              </p:nvSpPr>
              <p:spPr bwMode="auto">
                <a:xfrm>
                  <a:off x="945" y="3581"/>
                  <a:ext cx="39" cy="19"/>
                </a:xfrm>
                <a:custGeom>
                  <a:avLst/>
                  <a:gdLst>
                    <a:gd name="T0" fmla="*/ 0 w 79"/>
                    <a:gd name="T1" fmla="*/ 0 h 37"/>
                    <a:gd name="T2" fmla="*/ 1 w 79"/>
                    <a:gd name="T3" fmla="*/ 0 h 37"/>
                    <a:gd name="T4" fmla="*/ 3 w 79"/>
                    <a:gd name="T5" fmla="*/ 0 h 37"/>
                    <a:gd name="T6" fmla="*/ 4 w 79"/>
                    <a:gd name="T7" fmla="*/ 0 h 37"/>
                    <a:gd name="T8" fmla="*/ 5 w 79"/>
                    <a:gd name="T9" fmla="*/ 0 h 37"/>
                    <a:gd name="T10" fmla="*/ 11 w 79"/>
                    <a:gd name="T11" fmla="*/ 0 h 37"/>
                    <a:gd name="T12" fmla="*/ 18 w 79"/>
                    <a:gd name="T13" fmla="*/ 0 h 37"/>
                    <a:gd name="T14" fmla="*/ 24 w 79"/>
                    <a:gd name="T15" fmla="*/ 0 h 37"/>
                    <a:gd name="T16" fmla="*/ 30 w 79"/>
                    <a:gd name="T17" fmla="*/ 0 h 37"/>
                    <a:gd name="T18" fmla="*/ 39 w 79"/>
                    <a:gd name="T19" fmla="*/ 19 h 37"/>
                    <a:gd name="T20" fmla="*/ 36 w 79"/>
                    <a:gd name="T21" fmla="*/ 19 h 37"/>
                    <a:gd name="T22" fmla="*/ 32 w 79"/>
                    <a:gd name="T23" fmla="*/ 19 h 37"/>
                    <a:gd name="T24" fmla="*/ 28 w 79"/>
                    <a:gd name="T25" fmla="*/ 19 h 37"/>
                    <a:gd name="T26" fmla="*/ 24 w 79"/>
                    <a:gd name="T27" fmla="*/ 19 h 37"/>
                    <a:gd name="T28" fmla="*/ 21 w 79"/>
                    <a:gd name="T29" fmla="*/ 19 h 37"/>
                    <a:gd name="T30" fmla="*/ 16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3" y="0"/>
                      </a:lnTo>
                      <a:lnTo>
                        <a:pt x="6" y="0"/>
                      </a:lnTo>
                      <a:lnTo>
                        <a:pt x="8" y="0"/>
                      </a:lnTo>
                      <a:lnTo>
                        <a:pt x="11" y="0"/>
                      </a:lnTo>
                      <a:lnTo>
                        <a:pt x="23" y="0"/>
                      </a:lnTo>
                      <a:lnTo>
                        <a:pt x="37" y="0"/>
                      </a:lnTo>
                      <a:lnTo>
                        <a:pt x="49" y="0"/>
                      </a:lnTo>
                      <a:lnTo>
                        <a:pt x="60" y="0"/>
                      </a:lnTo>
                      <a:lnTo>
                        <a:pt x="79" y="37"/>
                      </a:lnTo>
                      <a:lnTo>
                        <a:pt x="72" y="37"/>
                      </a:lnTo>
                      <a:lnTo>
                        <a:pt x="64" y="37"/>
                      </a:lnTo>
                      <a:lnTo>
                        <a:pt x="57" y="37"/>
                      </a:lnTo>
                      <a:lnTo>
                        <a:pt x="49" y="37"/>
                      </a:lnTo>
                      <a:lnTo>
                        <a:pt x="42" y="37"/>
                      </a:lnTo>
                      <a:lnTo>
                        <a:pt x="33" y="37"/>
                      </a:lnTo>
                      <a:lnTo>
                        <a:pt x="27" y="37"/>
                      </a:lnTo>
                      <a:lnTo>
                        <a:pt x="18" y="37"/>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5" name="Freeform 2248">
                  <a:extLst>
                    <a:ext uri="{FF2B5EF4-FFF2-40B4-BE49-F238E27FC236}">
                      <a16:creationId xmlns:a16="http://schemas.microsoft.com/office/drawing/2014/main" xmlns="" id="{F84197FC-74E1-4235-98B3-DDB70E80651C}"/>
                    </a:ext>
                  </a:extLst>
                </p:cNvPr>
                <p:cNvSpPr>
                  <a:spLocks/>
                </p:cNvSpPr>
                <p:nvPr/>
              </p:nvSpPr>
              <p:spPr bwMode="auto">
                <a:xfrm>
                  <a:off x="975" y="3581"/>
                  <a:ext cx="40" cy="19"/>
                </a:xfrm>
                <a:custGeom>
                  <a:avLst/>
                  <a:gdLst>
                    <a:gd name="T0" fmla="*/ 0 w 79"/>
                    <a:gd name="T1" fmla="*/ 0 h 37"/>
                    <a:gd name="T2" fmla="*/ 5 w 79"/>
                    <a:gd name="T3" fmla="*/ 0 h 37"/>
                    <a:gd name="T4" fmla="*/ 8 w 79"/>
                    <a:gd name="T5" fmla="*/ 0 h 37"/>
                    <a:gd name="T6" fmla="*/ 12 w 79"/>
                    <a:gd name="T7" fmla="*/ 0 h 37"/>
                    <a:gd name="T8" fmla="*/ 16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7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10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1" y="0"/>
                      </a:lnTo>
                      <a:lnTo>
                        <a:pt x="39" y="0"/>
                      </a:lnTo>
                      <a:lnTo>
                        <a:pt x="46" y="0"/>
                      </a:lnTo>
                      <a:lnTo>
                        <a:pt x="54" y="0"/>
                      </a:lnTo>
                      <a:lnTo>
                        <a:pt x="61" y="0"/>
                      </a:lnTo>
                      <a:lnTo>
                        <a:pt x="79" y="37"/>
                      </a:lnTo>
                      <a:lnTo>
                        <a:pt x="73" y="37"/>
                      </a:lnTo>
                      <a:lnTo>
                        <a:pt x="64" y="37"/>
                      </a:lnTo>
                      <a:lnTo>
                        <a:pt x="58" y="37"/>
                      </a:lnTo>
                      <a:lnTo>
                        <a:pt x="49" y="37"/>
                      </a:lnTo>
                      <a:lnTo>
                        <a:pt x="42" y="37"/>
                      </a:lnTo>
                      <a:lnTo>
                        <a:pt x="34" y="37"/>
                      </a:lnTo>
                      <a:lnTo>
                        <a:pt x="27" y="37"/>
                      </a:lnTo>
                      <a:lnTo>
                        <a:pt x="19" y="37"/>
                      </a:lnTo>
                      <a:lnTo>
                        <a:pt x="0"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6" name="Freeform 2249">
                  <a:extLst>
                    <a:ext uri="{FF2B5EF4-FFF2-40B4-BE49-F238E27FC236}">
                      <a16:creationId xmlns:a16="http://schemas.microsoft.com/office/drawing/2014/main" xmlns="" id="{FA45673D-C496-4298-9C54-FEF9EF6091DF}"/>
                    </a:ext>
                  </a:extLst>
                </p:cNvPr>
                <p:cNvSpPr>
                  <a:spLocks/>
                </p:cNvSpPr>
                <p:nvPr/>
              </p:nvSpPr>
              <p:spPr bwMode="auto">
                <a:xfrm>
                  <a:off x="100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4"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7" name="Freeform 2250">
                  <a:extLst>
                    <a:ext uri="{FF2B5EF4-FFF2-40B4-BE49-F238E27FC236}">
                      <a16:creationId xmlns:a16="http://schemas.microsoft.com/office/drawing/2014/main" xmlns="" id="{CD2B9F1B-8E9A-452C-9E81-3E7A5FCBF31F}"/>
                    </a:ext>
                  </a:extLst>
                </p:cNvPr>
                <p:cNvSpPr>
                  <a:spLocks/>
                </p:cNvSpPr>
                <p:nvPr/>
              </p:nvSpPr>
              <p:spPr bwMode="auto">
                <a:xfrm>
                  <a:off x="1036" y="3581"/>
                  <a:ext cx="39" cy="19"/>
                </a:xfrm>
                <a:custGeom>
                  <a:avLst/>
                  <a:gdLst>
                    <a:gd name="T0" fmla="*/ 0 w 77"/>
                    <a:gd name="T1" fmla="*/ 0 h 37"/>
                    <a:gd name="T2" fmla="*/ 3 w 77"/>
                    <a:gd name="T3" fmla="*/ 0 h 37"/>
                    <a:gd name="T4" fmla="*/ 8 w 77"/>
                    <a:gd name="T5" fmla="*/ 0 h 37"/>
                    <a:gd name="T6" fmla="*/ 11 w 77"/>
                    <a:gd name="T7" fmla="*/ 0 h 37"/>
                    <a:gd name="T8" fmla="*/ 15 w 77"/>
                    <a:gd name="T9" fmla="*/ 0 h 37"/>
                    <a:gd name="T10" fmla="*/ 19 w 77"/>
                    <a:gd name="T11" fmla="*/ 0 h 37"/>
                    <a:gd name="T12" fmla="*/ 22 w 77"/>
                    <a:gd name="T13" fmla="*/ 0 h 37"/>
                    <a:gd name="T14" fmla="*/ 26 w 77"/>
                    <a:gd name="T15" fmla="*/ 0 h 37"/>
                    <a:gd name="T16" fmla="*/ 30 w 77"/>
                    <a:gd name="T17" fmla="*/ 0 h 37"/>
                    <a:gd name="T18" fmla="*/ 39 w 77"/>
                    <a:gd name="T19" fmla="*/ 19 h 37"/>
                    <a:gd name="T20" fmla="*/ 35 w 77"/>
                    <a:gd name="T21" fmla="*/ 19 h 37"/>
                    <a:gd name="T22" fmla="*/ 32 w 77"/>
                    <a:gd name="T23" fmla="*/ 19 h 37"/>
                    <a:gd name="T24" fmla="*/ 28 w 77"/>
                    <a:gd name="T25" fmla="*/ 19 h 37"/>
                    <a:gd name="T26" fmla="*/ 24 w 77"/>
                    <a:gd name="T27" fmla="*/ 19 h 37"/>
                    <a:gd name="T28" fmla="*/ 20 w 77"/>
                    <a:gd name="T29" fmla="*/ 19 h 37"/>
                    <a:gd name="T30" fmla="*/ 17 w 77"/>
                    <a:gd name="T31" fmla="*/ 19 h 37"/>
                    <a:gd name="T32" fmla="*/ 13 w 77"/>
                    <a:gd name="T33" fmla="*/ 19 h 37"/>
                    <a:gd name="T34" fmla="*/ 9 w 77"/>
                    <a:gd name="T35" fmla="*/ 19 h 37"/>
                    <a:gd name="T36" fmla="*/ 0 w 77"/>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37"/>
                    <a:gd name="T59" fmla="*/ 77 w 77"/>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37">
                      <a:moveTo>
                        <a:pt x="0" y="0"/>
                      </a:moveTo>
                      <a:lnTo>
                        <a:pt x="6" y="0"/>
                      </a:lnTo>
                      <a:lnTo>
                        <a:pt x="15" y="0"/>
                      </a:lnTo>
                      <a:lnTo>
                        <a:pt x="21" y="0"/>
                      </a:lnTo>
                      <a:lnTo>
                        <a:pt x="30" y="0"/>
                      </a:lnTo>
                      <a:lnTo>
                        <a:pt x="37" y="0"/>
                      </a:lnTo>
                      <a:lnTo>
                        <a:pt x="43" y="0"/>
                      </a:lnTo>
                      <a:lnTo>
                        <a:pt x="52" y="0"/>
                      </a:lnTo>
                      <a:lnTo>
                        <a:pt x="59" y="0"/>
                      </a:lnTo>
                      <a:lnTo>
                        <a:pt x="77" y="37"/>
                      </a:lnTo>
                      <a:lnTo>
                        <a:pt x="70" y="37"/>
                      </a:lnTo>
                      <a:lnTo>
                        <a:pt x="64" y="37"/>
                      </a:lnTo>
                      <a:lnTo>
                        <a:pt x="55" y="37"/>
                      </a:lnTo>
                      <a:lnTo>
                        <a:pt x="48" y="37"/>
                      </a:lnTo>
                      <a:lnTo>
                        <a:pt x="40" y="37"/>
                      </a:lnTo>
                      <a:lnTo>
                        <a:pt x="33" y="37"/>
                      </a:lnTo>
                      <a:lnTo>
                        <a:pt x="25" y="37"/>
                      </a:lnTo>
                      <a:lnTo>
                        <a:pt x="18" y="37"/>
                      </a:lnTo>
                      <a:lnTo>
                        <a:pt x="0"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8" name="Freeform 2251">
                  <a:extLst>
                    <a:ext uri="{FF2B5EF4-FFF2-40B4-BE49-F238E27FC236}">
                      <a16:creationId xmlns:a16="http://schemas.microsoft.com/office/drawing/2014/main" xmlns="" id="{21A8020E-532D-43D7-BF9E-7E02E00C772D}"/>
                    </a:ext>
                  </a:extLst>
                </p:cNvPr>
                <p:cNvSpPr>
                  <a:spLocks/>
                </p:cNvSpPr>
                <p:nvPr/>
              </p:nvSpPr>
              <p:spPr bwMode="auto">
                <a:xfrm>
                  <a:off x="1065" y="3581"/>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8" y="0"/>
                      </a:lnTo>
                      <a:lnTo>
                        <a:pt x="45" y="0"/>
                      </a:lnTo>
                      <a:lnTo>
                        <a:pt x="53" y="0"/>
                      </a:lnTo>
                      <a:lnTo>
                        <a:pt x="60" y="0"/>
                      </a:lnTo>
                      <a:lnTo>
                        <a:pt x="79"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89" name="Freeform 2252">
                  <a:extLst>
                    <a:ext uri="{FF2B5EF4-FFF2-40B4-BE49-F238E27FC236}">
                      <a16:creationId xmlns:a16="http://schemas.microsoft.com/office/drawing/2014/main" xmlns="" id="{BC8C0AE1-0CEE-48E9-B2C7-7067B46E94A2}"/>
                    </a:ext>
                  </a:extLst>
                </p:cNvPr>
                <p:cNvSpPr>
                  <a:spLocks/>
                </p:cNvSpPr>
                <p:nvPr/>
              </p:nvSpPr>
              <p:spPr bwMode="auto">
                <a:xfrm>
                  <a:off x="1096" y="3581"/>
                  <a:ext cx="39" cy="19"/>
                </a:xfrm>
                <a:custGeom>
                  <a:avLst/>
                  <a:gdLst>
                    <a:gd name="T0" fmla="*/ 0 w 79"/>
                    <a:gd name="T1" fmla="*/ 0 h 37"/>
                    <a:gd name="T2" fmla="*/ 4 w 79"/>
                    <a:gd name="T3" fmla="*/ 0 h 37"/>
                    <a:gd name="T4" fmla="*/ 7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39 w 79"/>
                    <a:gd name="T19" fmla="*/ 19 h 37"/>
                    <a:gd name="T20" fmla="*/ 36 w 79"/>
                    <a:gd name="T21" fmla="*/ 19 h 37"/>
                    <a:gd name="T22" fmla="*/ 32 w 79"/>
                    <a:gd name="T23" fmla="*/ 19 h 37"/>
                    <a:gd name="T24" fmla="*/ 28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9" y="0"/>
                      </a:lnTo>
                      <a:lnTo>
                        <a:pt x="15" y="0"/>
                      </a:lnTo>
                      <a:lnTo>
                        <a:pt x="24" y="0"/>
                      </a:lnTo>
                      <a:lnTo>
                        <a:pt x="30" y="0"/>
                      </a:lnTo>
                      <a:lnTo>
                        <a:pt x="39" y="0"/>
                      </a:lnTo>
                      <a:lnTo>
                        <a:pt x="46" y="0"/>
                      </a:lnTo>
                      <a:lnTo>
                        <a:pt x="54" y="0"/>
                      </a:lnTo>
                      <a:lnTo>
                        <a:pt x="61" y="0"/>
                      </a:lnTo>
                      <a:lnTo>
                        <a:pt x="79" y="37"/>
                      </a:lnTo>
                      <a:lnTo>
                        <a:pt x="73" y="37"/>
                      </a:lnTo>
                      <a:lnTo>
                        <a:pt x="64" y="37"/>
                      </a:lnTo>
                      <a:lnTo>
                        <a:pt x="57" y="37"/>
                      </a:lnTo>
                      <a:lnTo>
                        <a:pt x="49" y="37"/>
                      </a:lnTo>
                      <a:lnTo>
                        <a:pt x="42" y="37"/>
                      </a:lnTo>
                      <a:lnTo>
                        <a:pt x="34" y="37"/>
                      </a:lnTo>
                      <a:lnTo>
                        <a:pt x="27" y="37"/>
                      </a:lnTo>
                      <a:lnTo>
                        <a:pt x="19" y="37"/>
                      </a:lnTo>
                      <a:lnTo>
                        <a:pt x="0"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0" name="Freeform 2253">
                  <a:extLst>
                    <a:ext uri="{FF2B5EF4-FFF2-40B4-BE49-F238E27FC236}">
                      <a16:creationId xmlns:a16="http://schemas.microsoft.com/office/drawing/2014/main" xmlns="" id="{1B951FCE-2847-4765-801A-15321B47A3E2}"/>
                    </a:ext>
                  </a:extLst>
                </p:cNvPr>
                <p:cNvSpPr>
                  <a:spLocks/>
                </p:cNvSpPr>
                <p:nvPr/>
              </p:nvSpPr>
              <p:spPr bwMode="auto">
                <a:xfrm>
                  <a:off x="1126" y="3581"/>
                  <a:ext cx="39" cy="19"/>
                </a:xfrm>
                <a:custGeom>
                  <a:avLst/>
                  <a:gdLst>
                    <a:gd name="T0" fmla="*/ 0 w 79"/>
                    <a:gd name="T1" fmla="*/ 0 h 37"/>
                    <a:gd name="T2" fmla="*/ 4 w 79"/>
                    <a:gd name="T3" fmla="*/ 0 h 37"/>
                    <a:gd name="T4" fmla="*/ 7 w 79"/>
                    <a:gd name="T5" fmla="*/ 0 h 37"/>
                    <a:gd name="T6" fmla="*/ 11 w 79"/>
                    <a:gd name="T7" fmla="*/ 0 h 37"/>
                    <a:gd name="T8" fmla="*/ 15 w 79"/>
                    <a:gd name="T9" fmla="*/ 0 h 37"/>
                    <a:gd name="T10" fmla="*/ 19 w 79"/>
                    <a:gd name="T11" fmla="*/ 0 h 37"/>
                    <a:gd name="T12" fmla="*/ 22 w 79"/>
                    <a:gd name="T13" fmla="*/ 0 h 37"/>
                    <a:gd name="T14" fmla="*/ 27 w 79"/>
                    <a:gd name="T15" fmla="*/ 0 h 37"/>
                    <a:gd name="T16" fmla="*/ 30 w 79"/>
                    <a:gd name="T17" fmla="*/ 0 h 37"/>
                    <a:gd name="T18" fmla="*/ 39 w 79"/>
                    <a:gd name="T19" fmla="*/ 19 h 37"/>
                    <a:gd name="T20" fmla="*/ 36 w 79"/>
                    <a:gd name="T21" fmla="*/ 19 h 37"/>
                    <a:gd name="T22" fmla="*/ 32 w 79"/>
                    <a:gd name="T23" fmla="*/ 19 h 37"/>
                    <a:gd name="T24" fmla="*/ 28 w 79"/>
                    <a:gd name="T25" fmla="*/ 19 h 37"/>
                    <a:gd name="T26" fmla="*/ 24 w 79"/>
                    <a:gd name="T27" fmla="*/ 19 h 37"/>
                    <a:gd name="T28" fmla="*/ 21 w 79"/>
                    <a:gd name="T29" fmla="*/ 19 h 37"/>
                    <a:gd name="T30" fmla="*/ 16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9" y="0"/>
                      </a:lnTo>
                      <a:lnTo>
                        <a:pt x="45" y="0"/>
                      </a:lnTo>
                      <a:lnTo>
                        <a:pt x="54" y="0"/>
                      </a:lnTo>
                      <a:lnTo>
                        <a:pt x="60" y="0"/>
                      </a:lnTo>
                      <a:lnTo>
                        <a:pt x="79" y="37"/>
                      </a:lnTo>
                      <a:lnTo>
                        <a:pt x="72" y="37"/>
                      </a:lnTo>
                      <a:lnTo>
                        <a:pt x="64" y="37"/>
                      </a:lnTo>
                      <a:lnTo>
                        <a:pt x="57" y="37"/>
                      </a:lnTo>
                      <a:lnTo>
                        <a:pt x="49" y="37"/>
                      </a:lnTo>
                      <a:lnTo>
                        <a:pt x="42" y="37"/>
                      </a:lnTo>
                      <a:lnTo>
                        <a:pt x="33" y="37"/>
                      </a:lnTo>
                      <a:lnTo>
                        <a:pt x="27" y="37"/>
                      </a:lnTo>
                      <a:lnTo>
                        <a:pt x="18" y="37"/>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1" name="Freeform 2254">
                  <a:extLst>
                    <a:ext uri="{FF2B5EF4-FFF2-40B4-BE49-F238E27FC236}">
                      <a16:creationId xmlns:a16="http://schemas.microsoft.com/office/drawing/2014/main" xmlns="" id="{481D0C3B-BB92-43E2-9A70-FD4C58DCEED6}"/>
                    </a:ext>
                  </a:extLst>
                </p:cNvPr>
                <p:cNvSpPr>
                  <a:spLocks/>
                </p:cNvSpPr>
                <p:nvPr/>
              </p:nvSpPr>
              <p:spPr bwMode="auto">
                <a:xfrm>
                  <a:off x="1156" y="3581"/>
                  <a:ext cx="40" cy="19"/>
                </a:xfrm>
                <a:custGeom>
                  <a:avLst/>
                  <a:gdLst>
                    <a:gd name="T0" fmla="*/ 0 w 80"/>
                    <a:gd name="T1" fmla="*/ 0 h 39"/>
                    <a:gd name="T2" fmla="*/ 5 w 80"/>
                    <a:gd name="T3" fmla="*/ 0 h 39"/>
                    <a:gd name="T4" fmla="*/ 8 w 80"/>
                    <a:gd name="T5" fmla="*/ 0 h 39"/>
                    <a:gd name="T6" fmla="*/ 12 w 80"/>
                    <a:gd name="T7" fmla="*/ 0 h 39"/>
                    <a:gd name="T8" fmla="*/ 15 w 80"/>
                    <a:gd name="T9" fmla="*/ 0 h 39"/>
                    <a:gd name="T10" fmla="*/ 20 w 80"/>
                    <a:gd name="T11" fmla="*/ 0 h 39"/>
                    <a:gd name="T12" fmla="*/ 23 w 80"/>
                    <a:gd name="T13" fmla="*/ 0 h 39"/>
                    <a:gd name="T14" fmla="*/ 27 w 80"/>
                    <a:gd name="T15" fmla="*/ 0 h 39"/>
                    <a:gd name="T16" fmla="*/ 30 w 80"/>
                    <a:gd name="T17" fmla="*/ 0 h 39"/>
                    <a:gd name="T18" fmla="*/ 40 w 80"/>
                    <a:gd name="T19" fmla="*/ 19 h 39"/>
                    <a:gd name="T20" fmla="*/ 37 w 80"/>
                    <a:gd name="T21" fmla="*/ 19 h 39"/>
                    <a:gd name="T22" fmla="*/ 32 w 80"/>
                    <a:gd name="T23" fmla="*/ 19 h 39"/>
                    <a:gd name="T24" fmla="*/ 29 w 80"/>
                    <a:gd name="T25" fmla="*/ 19 h 39"/>
                    <a:gd name="T26" fmla="*/ 24 w 80"/>
                    <a:gd name="T27" fmla="*/ 18 h 39"/>
                    <a:gd name="T28" fmla="*/ 21 w 80"/>
                    <a:gd name="T29" fmla="*/ 18 h 39"/>
                    <a:gd name="T30" fmla="*/ 17 w 80"/>
                    <a:gd name="T31" fmla="*/ 18 h 39"/>
                    <a:gd name="T32" fmla="*/ 13 w 80"/>
                    <a:gd name="T33" fmla="*/ 18 h 39"/>
                    <a:gd name="T34" fmla="*/ 10 w 80"/>
                    <a:gd name="T35" fmla="*/ 18 h 39"/>
                    <a:gd name="T36" fmla="*/ 0 w 80"/>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9"/>
                    <a:gd name="T59" fmla="*/ 80 w 80"/>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9">
                      <a:moveTo>
                        <a:pt x="0" y="0"/>
                      </a:moveTo>
                      <a:lnTo>
                        <a:pt x="9" y="0"/>
                      </a:lnTo>
                      <a:lnTo>
                        <a:pt x="16" y="0"/>
                      </a:lnTo>
                      <a:lnTo>
                        <a:pt x="24" y="0"/>
                      </a:lnTo>
                      <a:lnTo>
                        <a:pt x="31" y="0"/>
                      </a:lnTo>
                      <a:lnTo>
                        <a:pt x="39" y="0"/>
                      </a:lnTo>
                      <a:lnTo>
                        <a:pt x="46" y="0"/>
                      </a:lnTo>
                      <a:lnTo>
                        <a:pt x="54" y="0"/>
                      </a:lnTo>
                      <a:lnTo>
                        <a:pt x="61" y="0"/>
                      </a:lnTo>
                      <a:lnTo>
                        <a:pt x="80" y="39"/>
                      </a:lnTo>
                      <a:lnTo>
                        <a:pt x="73" y="39"/>
                      </a:lnTo>
                      <a:lnTo>
                        <a:pt x="64" y="39"/>
                      </a:lnTo>
                      <a:lnTo>
                        <a:pt x="58" y="39"/>
                      </a:lnTo>
                      <a:lnTo>
                        <a:pt x="49" y="37"/>
                      </a:lnTo>
                      <a:lnTo>
                        <a:pt x="43" y="37"/>
                      </a:lnTo>
                      <a:lnTo>
                        <a:pt x="34" y="37"/>
                      </a:lnTo>
                      <a:lnTo>
                        <a:pt x="27" y="37"/>
                      </a:lnTo>
                      <a:lnTo>
                        <a:pt x="19" y="37"/>
                      </a:lnTo>
                      <a:lnTo>
                        <a:pt x="0" y="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2" name="Freeform 2255">
                  <a:extLst>
                    <a:ext uri="{FF2B5EF4-FFF2-40B4-BE49-F238E27FC236}">
                      <a16:creationId xmlns:a16="http://schemas.microsoft.com/office/drawing/2014/main" xmlns="" id="{27877AAC-D021-42D0-9FA6-5C583A316012}"/>
                    </a:ext>
                  </a:extLst>
                </p:cNvPr>
                <p:cNvSpPr>
                  <a:spLocks/>
                </p:cNvSpPr>
                <p:nvPr/>
              </p:nvSpPr>
              <p:spPr bwMode="auto">
                <a:xfrm>
                  <a:off x="1187" y="3581"/>
                  <a:ext cx="39" cy="19"/>
                </a:xfrm>
                <a:custGeom>
                  <a:avLst/>
                  <a:gdLst>
                    <a:gd name="T0" fmla="*/ 0 w 79"/>
                    <a:gd name="T1" fmla="*/ 0 h 39"/>
                    <a:gd name="T2" fmla="*/ 3 w 79"/>
                    <a:gd name="T3" fmla="*/ 0 h 39"/>
                    <a:gd name="T4" fmla="*/ 7 w 79"/>
                    <a:gd name="T5" fmla="*/ 0 h 39"/>
                    <a:gd name="T6" fmla="*/ 11 w 79"/>
                    <a:gd name="T7" fmla="*/ 0 h 39"/>
                    <a:gd name="T8" fmla="*/ 15 w 79"/>
                    <a:gd name="T9" fmla="*/ 0 h 39"/>
                    <a:gd name="T10" fmla="*/ 18 w 79"/>
                    <a:gd name="T11" fmla="*/ 0 h 39"/>
                    <a:gd name="T12" fmla="*/ 22 w 79"/>
                    <a:gd name="T13" fmla="*/ 0 h 39"/>
                    <a:gd name="T14" fmla="*/ 26 w 79"/>
                    <a:gd name="T15" fmla="*/ 0 h 39"/>
                    <a:gd name="T16" fmla="*/ 29 w 79"/>
                    <a:gd name="T17" fmla="*/ 0 h 39"/>
                    <a:gd name="T18" fmla="*/ 39 w 79"/>
                    <a:gd name="T19" fmla="*/ 19 h 39"/>
                    <a:gd name="T20" fmla="*/ 36 w 79"/>
                    <a:gd name="T21" fmla="*/ 19 h 39"/>
                    <a:gd name="T22" fmla="*/ 32 w 79"/>
                    <a:gd name="T23" fmla="*/ 19 h 39"/>
                    <a:gd name="T24" fmla="*/ 28 w 79"/>
                    <a:gd name="T25" fmla="*/ 19 h 39"/>
                    <a:gd name="T26" fmla="*/ 24 w 79"/>
                    <a:gd name="T27" fmla="*/ 19 h 39"/>
                    <a:gd name="T28" fmla="*/ 21 w 79"/>
                    <a:gd name="T29" fmla="*/ 19 h 39"/>
                    <a:gd name="T30" fmla="*/ 17 w 79"/>
                    <a:gd name="T31" fmla="*/ 19 h 39"/>
                    <a:gd name="T32" fmla="*/ 13 w 79"/>
                    <a:gd name="T33" fmla="*/ 19 h 39"/>
                    <a:gd name="T34" fmla="*/ 9 w 79"/>
                    <a:gd name="T35" fmla="*/ 19 h 39"/>
                    <a:gd name="T36" fmla="*/ 0 w 79"/>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9"/>
                    <a:gd name="T59" fmla="*/ 79 w 79"/>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9">
                      <a:moveTo>
                        <a:pt x="0" y="0"/>
                      </a:moveTo>
                      <a:lnTo>
                        <a:pt x="7" y="0"/>
                      </a:lnTo>
                      <a:lnTo>
                        <a:pt x="15" y="0"/>
                      </a:lnTo>
                      <a:lnTo>
                        <a:pt x="22" y="0"/>
                      </a:lnTo>
                      <a:lnTo>
                        <a:pt x="30" y="0"/>
                      </a:lnTo>
                      <a:lnTo>
                        <a:pt x="37" y="0"/>
                      </a:lnTo>
                      <a:lnTo>
                        <a:pt x="44" y="0"/>
                      </a:lnTo>
                      <a:lnTo>
                        <a:pt x="52" y="0"/>
                      </a:lnTo>
                      <a:lnTo>
                        <a:pt x="59" y="0"/>
                      </a:lnTo>
                      <a:lnTo>
                        <a:pt x="79" y="39"/>
                      </a:lnTo>
                      <a:lnTo>
                        <a:pt x="72" y="39"/>
                      </a:lnTo>
                      <a:lnTo>
                        <a:pt x="64" y="39"/>
                      </a:lnTo>
                      <a:lnTo>
                        <a:pt x="57" y="39"/>
                      </a:lnTo>
                      <a:lnTo>
                        <a:pt x="49" y="39"/>
                      </a:lnTo>
                      <a:lnTo>
                        <a:pt x="42" y="39"/>
                      </a:lnTo>
                      <a:lnTo>
                        <a:pt x="34" y="39"/>
                      </a:lnTo>
                      <a:lnTo>
                        <a:pt x="27" y="39"/>
                      </a:lnTo>
                      <a:lnTo>
                        <a:pt x="19" y="39"/>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3" name="Freeform 2256">
                  <a:extLst>
                    <a:ext uri="{FF2B5EF4-FFF2-40B4-BE49-F238E27FC236}">
                      <a16:creationId xmlns:a16="http://schemas.microsoft.com/office/drawing/2014/main" xmlns="" id="{6CFC7195-93E0-4E72-8CDA-65E210E35298}"/>
                    </a:ext>
                  </a:extLst>
                </p:cNvPr>
                <p:cNvSpPr>
                  <a:spLocks/>
                </p:cNvSpPr>
                <p:nvPr/>
              </p:nvSpPr>
              <p:spPr bwMode="auto">
                <a:xfrm>
                  <a:off x="1216" y="3581"/>
                  <a:ext cx="29" cy="19"/>
                </a:xfrm>
                <a:custGeom>
                  <a:avLst/>
                  <a:gdLst>
                    <a:gd name="T0" fmla="*/ 0 w 59"/>
                    <a:gd name="T1" fmla="*/ 0 h 39"/>
                    <a:gd name="T2" fmla="*/ 3 w 59"/>
                    <a:gd name="T3" fmla="*/ 0 h 39"/>
                    <a:gd name="T4" fmla="*/ 7 w 59"/>
                    <a:gd name="T5" fmla="*/ 0 h 39"/>
                    <a:gd name="T6" fmla="*/ 11 w 59"/>
                    <a:gd name="T7" fmla="*/ 0 h 39"/>
                    <a:gd name="T8" fmla="*/ 15 w 59"/>
                    <a:gd name="T9" fmla="*/ 0 h 39"/>
                    <a:gd name="T10" fmla="*/ 18 w 59"/>
                    <a:gd name="T11" fmla="*/ 0 h 39"/>
                    <a:gd name="T12" fmla="*/ 22 w 59"/>
                    <a:gd name="T13" fmla="*/ 0 h 39"/>
                    <a:gd name="T14" fmla="*/ 26 w 59"/>
                    <a:gd name="T15" fmla="*/ 0 h 39"/>
                    <a:gd name="T16" fmla="*/ 29 w 59"/>
                    <a:gd name="T17" fmla="*/ 0 h 39"/>
                    <a:gd name="T18" fmla="*/ 29 w 59"/>
                    <a:gd name="T19" fmla="*/ 19 h 39"/>
                    <a:gd name="T20" fmla="*/ 24 w 59"/>
                    <a:gd name="T21" fmla="*/ 19 h 39"/>
                    <a:gd name="T22" fmla="*/ 19 w 59"/>
                    <a:gd name="T23" fmla="*/ 19 h 39"/>
                    <a:gd name="T24" fmla="*/ 14 w 59"/>
                    <a:gd name="T25" fmla="*/ 19 h 39"/>
                    <a:gd name="T26" fmla="*/ 10 w 59"/>
                    <a:gd name="T27" fmla="*/ 19 h 39"/>
                    <a:gd name="T28" fmla="*/ 0 w 59"/>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39"/>
                    <a:gd name="T47" fmla="*/ 59 w 59"/>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39">
                      <a:moveTo>
                        <a:pt x="0" y="0"/>
                      </a:moveTo>
                      <a:lnTo>
                        <a:pt x="7" y="0"/>
                      </a:lnTo>
                      <a:lnTo>
                        <a:pt x="15" y="0"/>
                      </a:lnTo>
                      <a:lnTo>
                        <a:pt x="22" y="0"/>
                      </a:lnTo>
                      <a:lnTo>
                        <a:pt x="30" y="0"/>
                      </a:lnTo>
                      <a:lnTo>
                        <a:pt x="37" y="0"/>
                      </a:lnTo>
                      <a:lnTo>
                        <a:pt x="44" y="0"/>
                      </a:lnTo>
                      <a:lnTo>
                        <a:pt x="52" y="0"/>
                      </a:lnTo>
                      <a:lnTo>
                        <a:pt x="59" y="0"/>
                      </a:lnTo>
                      <a:lnTo>
                        <a:pt x="59" y="39"/>
                      </a:lnTo>
                      <a:lnTo>
                        <a:pt x="49" y="39"/>
                      </a:lnTo>
                      <a:lnTo>
                        <a:pt x="39" y="39"/>
                      </a:lnTo>
                      <a:lnTo>
                        <a:pt x="29" y="39"/>
                      </a:lnTo>
                      <a:lnTo>
                        <a:pt x="20" y="39"/>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4" name="Freeform 2257">
                  <a:extLst>
                    <a:ext uri="{FF2B5EF4-FFF2-40B4-BE49-F238E27FC236}">
                      <a16:creationId xmlns:a16="http://schemas.microsoft.com/office/drawing/2014/main" xmlns="" id="{268597F7-8E36-4398-B41F-428F5673CB48}"/>
                    </a:ext>
                  </a:extLst>
                </p:cNvPr>
                <p:cNvSpPr>
                  <a:spLocks/>
                </p:cNvSpPr>
                <p:nvPr/>
              </p:nvSpPr>
              <p:spPr bwMode="auto">
                <a:xfrm>
                  <a:off x="656" y="3581"/>
                  <a:ext cx="589" cy="19"/>
                </a:xfrm>
                <a:custGeom>
                  <a:avLst/>
                  <a:gdLst>
                    <a:gd name="T0" fmla="*/ 0 w 1179"/>
                    <a:gd name="T1" fmla="*/ 0 h 39"/>
                    <a:gd name="T2" fmla="*/ 37 w 1179"/>
                    <a:gd name="T3" fmla="*/ 0 h 39"/>
                    <a:gd name="T4" fmla="*/ 74 w 1179"/>
                    <a:gd name="T5" fmla="*/ 0 h 39"/>
                    <a:gd name="T6" fmla="*/ 111 w 1179"/>
                    <a:gd name="T7" fmla="*/ 0 h 39"/>
                    <a:gd name="T8" fmla="*/ 147 w 1179"/>
                    <a:gd name="T9" fmla="*/ 0 h 39"/>
                    <a:gd name="T10" fmla="*/ 184 w 1179"/>
                    <a:gd name="T11" fmla="*/ 0 h 39"/>
                    <a:gd name="T12" fmla="*/ 221 w 1179"/>
                    <a:gd name="T13" fmla="*/ 0 h 39"/>
                    <a:gd name="T14" fmla="*/ 257 w 1179"/>
                    <a:gd name="T15" fmla="*/ 0 h 39"/>
                    <a:gd name="T16" fmla="*/ 294 w 1179"/>
                    <a:gd name="T17" fmla="*/ 0 h 39"/>
                    <a:gd name="T18" fmla="*/ 313 w 1179"/>
                    <a:gd name="T19" fmla="*/ 0 h 39"/>
                    <a:gd name="T20" fmla="*/ 350 w 1179"/>
                    <a:gd name="T21" fmla="*/ 0 h 39"/>
                    <a:gd name="T22" fmla="*/ 387 w 1179"/>
                    <a:gd name="T23" fmla="*/ 0 h 39"/>
                    <a:gd name="T24" fmla="*/ 423 w 1179"/>
                    <a:gd name="T25" fmla="*/ 0 h 39"/>
                    <a:gd name="T26" fmla="*/ 460 w 1179"/>
                    <a:gd name="T27" fmla="*/ 0 h 39"/>
                    <a:gd name="T28" fmla="*/ 497 w 1179"/>
                    <a:gd name="T29" fmla="*/ 0 h 39"/>
                    <a:gd name="T30" fmla="*/ 534 w 1179"/>
                    <a:gd name="T31" fmla="*/ 0 h 39"/>
                    <a:gd name="T32" fmla="*/ 571 w 1179"/>
                    <a:gd name="T33" fmla="*/ 0 h 39"/>
                    <a:gd name="T34" fmla="*/ 589 w 1179"/>
                    <a:gd name="T35" fmla="*/ 19 h 39"/>
                    <a:gd name="T36" fmla="*/ 571 w 1179"/>
                    <a:gd name="T37" fmla="*/ 19 h 39"/>
                    <a:gd name="T38" fmla="*/ 534 w 1179"/>
                    <a:gd name="T39" fmla="*/ 19 h 39"/>
                    <a:gd name="T40" fmla="*/ 497 w 1179"/>
                    <a:gd name="T41" fmla="*/ 18 h 39"/>
                    <a:gd name="T42" fmla="*/ 460 w 1179"/>
                    <a:gd name="T43" fmla="*/ 18 h 39"/>
                    <a:gd name="T44" fmla="*/ 423 w 1179"/>
                    <a:gd name="T45" fmla="*/ 18 h 39"/>
                    <a:gd name="T46" fmla="*/ 387 w 1179"/>
                    <a:gd name="T47" fmla="*/ 18 h 39"/>
                    <a:gd name="T48" fmla="*/ 350 w 1179"/>
                    <a:gd name="T49" fmla="*/ 18 h 39"/>
                    <a:gd name="T50" fmla="*/ 313 w 1179"/>
                    <a:gd name="T51" fmla="*/ 18 h 39"/>
                    <a:gd name="T52" fmla="*/ 294 w 1179"/>
                    <a:gd name="T53" fmla="*/ 18 h 39"/>
                    <a:gd name="T54" fmla="*/ 257 w 1179"/>
                    <a:gd name="T55" fmla="*/ 18 h 39"/>
                    <a:gd name="T56" fmla="*/ 221 w 1179"/>
                    <a:gd name="T57" fmla="*/ 18 h 39"/>
                    <a:gd name="T58" fmla="*/ 184 w 1179"/>
                    <a:gd name="T59" fmla="*/ 18 h 39"/>
                    <a:gd name="T60" fmla="*/ 147 w 1179"/>
                    <a:gd name="T61" fmla="*/ 18 h 39"/>
                    <a:gd name="T62" fmla="*/ 111 w 1179"/>
                    <a:gd name="T63" fmla="*/ 18 h 39"/>
                    <a:gd name="T64" fmla="*/ 74 w 1179"/>
                    <a:gd name="T65" fmla="*/ 18 h 39"/>
                    <a:gd name="T66" fmla="*/ 37 w 1179"/>
                    <a:gd name="T67" fmla="*/ 19 h 39"/>
                    <a:gd name="T68" fmla="*/ 0 w 1179"/>
                    <a:gd name="T69" fmla="*/ 19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79"/>
                    <a:gd name="T106" fmla="*/ 0 h 39"/>
                    <a:gd name="T107" fmla="*/ 1179 w 1179"/>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79" h="39">
                      <a:moveTo>
                        <a:pt x="0" y="0"/>
                      </a:moveTo>
                      <a:lnTo>
                        <a:pt x="0" y="0"/>
                      </a:lnTo>
                      <a:lnTo>
                        <a:pt x="37" y="0"/>
                      </a:lnTo>
                      <a:lnTo>
                        <a:pt x="74" y="0"/>
                      </a:lnTo>
                      <a:lnTo>
                        <a:pt x="111" y="0"/>
                      </a:lnTo>
                      <a:lnTo>
                        <a:pt x="148" y="0"/>
                      </a:lnTo>
                      <a:lnTo>
                        <a:pt x="185" y="0"/>
                      </a:lnTo>
                      <a:lnTo>
                        <a:pt x="222" y="0"/>
                      </a:lnTo>
                      <a:lnTo>
                        <a:pt x="258" y="0"/>
                      </a:lnTo>
                      <a:lnTo>
                        <a:pt x="295" y="0"/>
                      </a:lnTo>
                      <a:lnTo>
                        <a:pt x="332" y="0"/>
                      </a:lnTo>
                      <a:lnTo>
                        <a:pt x="369" y="0"/>
                      </a:lnTo>
                      <a:lnTo>
                        <a:pt x="406" y="0"/>
                      </a:lnTo>
                      <a:lnTo>
                        <a:pt x="443" y="0"/>
                      </a:lnTo>
                      <a:lnTo>
                        <a:pt x="480" y="0"/>
                      </a:lnTo>
                      <a:lnTo>
                        <a:pt x="515" y="0"/>
                      </a:lnTo>
                      <a:lnTo>
                        <a:pt x="552" y="0"/>
                      </a:lnTo>
                      <a:lnTo>
                        <a:pt x="589" y="0"/>
                      </a:lnTo>
                      <a:lnTo>
                        <a:pt x="627" y="0"/>
                      </a:lnTo>
                      <a:lnTo>
                        <a:pt x="664" y="0"/>
                      </a:lnTo>
                      <a:lnTo>
                        <a:pt x="701" y="0"/>
                      </a:lnTo>
                      <a:lnTo>
                        <a:pt x="738" y="0"/>
                      </a:lnTo>
                      <a:lnTo>
                        <a:pt x="775" y="0"/>
                      </a:lnTo>
                      <a:lnTo>
                        <a:pt x="812" y="0"/>
                      </a:lnTo>
                      <a:lnTo>
                        <a:pt x="847" y="0"/>
                      </a:lnTo>
                      <a:lnTo>
                        <a:pt x="884" y="0"/>
                      </a:lnTo>
                      <a:lnTo>
                        <a:pt x="921" y="0"/>
                      </a:lnTo>
                      <a:lnTo>
                        <a:pt x="958" y="0"/>
                      </a:lnTo>
                      <a:lnTo>
                        <a:pt x="995" y="0"/>
                      </a:lnTo>
                      <a:lnTo>
                        <a:pt x="1032" y="0"/>
                      </a:lnTo>
                      <a:lnTo>
                        <a:pt x="1069" y="0"/>
                      </a:lnTo>
                      <a:lnTo>
                        <a:pt x="1105" y="0"/>
                      </a:lnTo>
                      <a:lnTo>
                        <a:pt x="1142" y="0"/>
                      </a:lnTo>
                      <a:lnTo>
                        <a:pt x="1179" y="0"/>
                      </a:lnTo>
                      <a:lnTo>
                        <a:pt x="1179" y="39"/>
                      </a:lnTo>
                      <a:lnTo>
                        <a:pt x="1142" y="39"/>
                      </a:lnTo>
                      <a:lnTo>
                        <a:pt x="1105" y="39"/>
                      </a:lnTo>
                      <a:lnTo>
                        <a:pt x="1069" y="39"/>
                      </a:lnTo>
                      <a:lnTo>
                        <a:pt x="1032" y="37"/>
                      </a:lnTo>
                      <a:lnTo>
                        <a:pt x="995" y="37"/>
                      </a:lnTo>
                      <a:lnTo>
                        <a:pt x="958" y="37"/>
                      </a:lnTo>
                      <a:lnTo>
                        <a:pt x="921" y="37"/>
                      </a:lnTo>
                      <a:lnTo>
                        <a:pt x="884" y="37"/>
                      </a:lnTo>
                      <a:lnTo>
                        <a:pt x="847" y="37"/>
                      </a:lnTo>
                      <a:lnTo>
                        <a:pt x="812" y="37"/>
                      </a:lnTo>
                      <a:lnTo>
                        <a:pt x="775" y="37"/>
                      </a:lnTo>
                      <a:lnTo>
                        <a:pt x="738" y="37"/>
                      </a:lnTo>
                      <a:lnTo>
                        <a:pt x="701" y="37"/>
                      </a:lnTo>
                      <a:lnTo>
                        <a:pt x="664" y="37"/>
                      </a:lnTo>
                      <a:lnTo>
                        <a:pt x="627" y="37"/>
                      </a:lnTo>
                      <a:lnTo>
                        <a:pt x="589" y="37"/>
                      </a:lnTo>
                      <a:lnTo>
                        <a:pt x="552" y="37"/>
                      </a:lnTo>
                      <a:lnTo>
                        <a:pt x="515" y="37"/>
                      </a:lnTo>
                      <a:lnTo>
                        <a:pt x="480" y="37"/>
                      </a:lnTo>
                      <a:lnTo>
                        <a:pt x="443" y="37"/>
                      </a:lnTo>
                      <a:lnTo>
                        <a:pt x="406" y="37"/>
                      </a:lnTo>
                      <a:lnTo>
                        <a:pt x="369" y="37"/>
                      </a:lnTo>
                      <a:lnTo>
                        <a:pt x="332" y="37"/>
                      </a:lnTo>
                      <a:lnTo>
                        <a:pt x="295" y="37"/>
                      </a:lnTo>
                      <a:lnTo>
                        <a:pt x="258" y="37"/>
                      </a:lnTo>
                      <a:lnTo>
                        <a:pt x="222" y="37"/>
                      </a:lnTo>
                      <a:lnTo>
                        <a:pt x="185" y="37"/>
                      </a:lnTo>
                      <a:lnTo>
                        <a:pt x="148" y="37"/>
                      </a:lnTo>
                      <a:lnTo>
                        <a:pt x="111" y="39"/>
                      </a:lnTo>
                      <a:lnTo>
                        <a:pt x="74" y="39"/>
                      </a:lnTo>
                      <a:lnTo>
                        <a:pt x="37" y="39"/>
                      </a:lnTo>
                      <a:lnTo>
                        <a:pt x="0" y="39"/>
                      </a:lnTo>
                      <a:lnTo>
                        <a:pt x="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5" name="Freeform 2258">
                  <a:extLst>
                    <a:ext uri="{FF2B5EF4-FFF2-40B4-BE49-F238E27FC236}">
                      <a16:creationId xmlns:a16="http://schemas.microsoft.com/office/drawing/2014/main" xmlns="" id="{6B14DDC8-908A-414B-9F55-CFE110EBF489}"/>
                    </a:ext>
                  </a:extLst>
                </p:cNvPr>
                <p:cNvSpPr>
                  <a:spLocks/>
                </p:cNvSpPr>
                <p:nvPr/>
              </p:nvSpPr>
              <p:spPr bwMode="auto">
                <a:xfrm>
                  <a:off x="1219" y="3700"/>
                  <a:ext cx="1" cy="8"/>
                </a:xfrm>
                <a:custGeom>
                  <a:avLst/>
                  <a:gdLst>
                    <a:gd name="T0" fmla="*/ 0 w 3"/>
                    <a:gd name="T1" fmla="*/ 0 h 17"/>
                    <a:gd name="T2" fmla="*/ 0 w 3"/>
                    <a:gd name="T3" fmla="*/ 8 h 17"/>
                    <a:gd name="T4" fmla="*/ 1 w 3"/>
                    <a:gd name="T5" fmla="*/ 7 h 17"/>
                    <a:gd name="T6" fmla="*/ 1 w 3"/>
                    <a:gd name="T7" fmla="*/ 6 h 17"/>
                    <a:gd name="T8" fmla="*/ 1 w 3"/>
                    <a:gd name="T9" fmla="*/ 4 h 17"/>
                    <a:gd name="T10" fmla="*/ 1 w 3"/>
                    <a:gd name="T11" fmla="*/ 2 h 17"/>
                    <a:gd name="T12" fmla="*/ 0 w 3"/>
                    <a:gd name="T13" fmla="*/ 0 h 17"/>
                    <a:gd name="T14" fmla="*/ 0 60000 65536"/>
                    <a:gd name="T15" fmla="*/ 0 60000 65536"/>
                    <a:gd name="T16" fmla="*/ 0 60000 65536"/>
                    <a:gd name="T17" fmla="*/ 0 60000 65536"/>
                    <a:gd name="T18" fmla="*/ 0 60000 65536"/>
                    <a:gd name="T19" fmla="*/ 0 60000 65536"/>
                    <a:gd name="T20" fmla="*/ 0 60000 65536"/>
                    <a:gd name="T21" fmla="*/ 0 w 3"/>
                    <a:gd name="T22" fmla="*/ 0 h 17"/>
                    <a:gd name="T23" fmla="*/ 3 w 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7">
                      <a:moveTo>
                        <a:pt x="0" y="0"/>
                      </a:moveTo>
                      <a:lnTo>
                        <a:pt x="0" y="17"/>
                      </a:lnTo>
                      <a:lnTo>
                        <a:pt x="2" y="14"/>
                      </a:lnTo>
                      <a:lnTo>
                        <a:pt x="2" y="12"/>
                      </a:lnTo>
                      <a:lnTo>
                        <a:pt x="2" y="8"/>
                      </a:lnTo>
                      <a:lnTo>
                        <a:pt x="3" y="5"/>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6" name="Freeform 2259">
                  <a:extLst>
                    <a:ext uri="{FF2B5EF4-FFF2-40B4-BE49-F238E27FC236}">
                      <a16:creationId xmlns:a16="http://schemas.microsoft.com/office/drawing/2014/main" xmlns="" id="{26E71BE7-0600-4C40-BACE-32869BDE993D}"/>
                    </a:ext>
                  </a:extLst>
                </p:cNvPr>
                <p:cNvSpPr>
                  <a:spLocks/>
                </p:cNvSpPr>
                <p:nvPr/>
              </p:nvSpPr>
              <p:spPr bwMode="auto">
                <a:xfrm>
                  <a:off x="1219" y="3692"/>
                  <a:ext cx="2" cy="11"/>
                </a:xfrm>
                <a:custGeom>
                  <a:avLst/>
                  <a:gdLst>
                    <a:gd name="T0" fmla="*/ 0 w 5"/>
                    <a:gd name="T1" fmla="*/ 9 h 22"/>
                    <a:gd name="T2" fmla="*/ 0 w 5"/>
                    <a:gd name="T3" fmla="*/ 0 h 22"/>
                    <a:gd name="T4" fmla="*/ 2 w 5"/>
                    <a:gd name="T5" fmla="*/ 7 h 22"/>
                    <a:gd name="T6" fmla="*/ 2 w 5"/>
                    <a:gd name="T7" fmla="*/ 7 h 22"/>
                    <a:gd name="T8" fmla="*/ 2 w 5"/>
                    <a:gd name="T9" fmla="*/ 9 h 22"/>
                    <a:gd name="T10" fmla="*/ 1 w 5"/>
                    <a:gd name="T11" fmla="*/ 10 h 22"/>
                    <a:gd name="T12" fmla="*/ 1 w 5"/>
                    <a:gd name="T13" fmla="*/ 11 h 22"/>
                    <a:gd name="T14" fmla="*/ 0 w 5"/>
                    <a:gd name="T15" fmla="*/ 9 h 22"/>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22"/>
                    <a:gd name="T26" fmla="*/ 5 w 5"/>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22">
                      <a:moveTo>
                        <a:pt x="0" y="17"/>
                      </a:moveTo>
                      <a:lnTo>
                        <a:pt x="0" y="0"/>
                      </a:lnTo>
                      <a:lnTo>
                        <a:pt x="5" y="14"/>
                      </a:lnTo>
                      <a:lnTo>
                        <a:pt x="5" y="15"/>
                      </a:lnTo>
                      <a:lnTo>
                        <a:pt x="5" y="17"/>
                      </a:lnTo>
                      <a:lnTo>
                        <a:pt x="3" y="20"/>
                      </a:lnTo>
                      <a:lnTo>
                        <a:pt x="3" y="22"/>
                      </a:lnTo>
                      <a:lnTo>
                        <a:pt x="0" y="17"/>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7" name="Freeform 2260">
                  <a:extLst>
                    <a:ext uri="{FF2B5EF4-FFF2-40B4-BE49-F238E27FC236}">
                      <a16:creationId xmlns:a16="http://schemas.microsoft.com/office/drawing/2014/main" xmlns="" id="{88B43DA9-73C8-4EE5-973D-9F56E601D683}"/>
                    </a:ext>
                  </a:extLst>
                </p:cNvPr>
                <p:cNvSpPr>
                  <a:spLocks/>
                </p:cNvSpPr>
                <p:nvPr/>
              </p:nvSpPr>
              <p:spPr bwMode="auto">
                <a:xfrm>
                  <a:off x="1219" y="3685"/>
                  <a:ext cx="4" cy="13"/>
                </a:xfrm>
                <a:custGeom>
                  <a:avLst/>
                  <a:gdLst>
                    <a:gd name="T0" fmla="*/ 0 w 8"/>
                    <a:gd name="T1" fmla="*/ 6 h 27"/>
                    <a:gd name="T2" fmla="*/ 0 w 8"/>
                    <a:gd name="T3" fmla="*/ 5 h 27"/>
                    <a:gd name="T4" fmla="*/ 0 w 8"/>
                    <a:gd name="T5" fmla="*/ 3 h 27"/>
                    <a:gd name="T6" fmla="*/ 1 w 8"/>
                    <a:gd name="T7" fmla="*/ 2 h 27"/>
                    <a:gd name="T8" fmla="*/ 1 w 8"/>
                    <a:gd name="T9" fmla="*/ 0 h 27"/>
                    <a:gd name="T10" fmla="*/ 1 w 8"/>
                    <a:gd name="T11" fmla="*/ 0 h 27"/>
                    <a:gd name="T12" fmla="*/ 4 w 8"/>
                    <a:gd name="T13" fmla="*/ 6 h 27"/>
                    <a:gd name="T14" fmla="*/ 4 w 8"/>
                    <a:gd name="T15" fmla="*/ 8 h 27"/>
                    <a:gd name="T16" fmla="*/ 3 w 8"/>
                    <a:gd name="T17" fmla="*/ 10 h 27"/>
                    <a:gd name="T18" fmla="*/ 3 w 8"/>
                    <a:gd name="T19" fmla="*/ 11 h 27"/>
                    <a:gd name="T20" fmla="*/ 2 w 8"/>
                    <a:gd name="T21" fmla="*/ 13 h 27"/>
                    <a:gd name="T22" fmla="*/ 0 w 8"/>
                    <a:gd name="T23" fmla="*/ 6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27"/>
                    <a:gd name="T38" fmla="*/ 8 w 8"/>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27">
                      <a:moveTo>
                        <a:pt x="0" y="13"/>
                      </a:moveTo>
                      <a:lnTo>
                        <a:pt x="0" y="10"/>
                      </a:lnTo>
                      <a:lnTo>
                        <a:pt x="0" y="6"/>
                      </a:lnTo>
                      <a:lnTo>
                        <a:pt x="2" y="5"/>
                      </a:lnTo>
                      <a:lnTo>
                        <a:pt x="2" y="1"/>
                      </a:lnTo>
                      <a:lnTo>
                        <a:pt x="2" y="0"/>
                      </a:lnTo>
                      <a:lnTo>
                        <a:pt x="8" y="13"/>
                      </a:lnTo>
                      <a:lnTo>
                        <a:pt x="8" y="17"/>
                      </a:lnTo>
                      <a:lnTo>
                        <a:pt x="7" y="20"/>
                      </a:lnTo>
                      <a:lnTo>
                        <a:pt x="7" y="23"/>
                      </a:lnTo>
                      <a:lnTo>
                        <a:pt x="5" y="27"/>
                      </a:lnTo>
                      <a:lnTo>
                        <a:pt x="0" y="13"/>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8" name="Freeform 2261">
                  <a:extLst>
                    <a:ext uri="{FF2B5EF4-FFF2-40B4-BE49-F238E27FC236}">
                      <a16:creationId xmlns:a16="http://schemas.microsoft.com/office/drawing/2014/main" xmlns="" id="{113CDEA3-BE68-4C60-A0BB-C1EDFF0C7416}"/>
                    </a:ext>
                  </a:extLst>
                </p:cNvPr>
                <p:cNvSpPr>
                  <a:spLocks/>
                </p:cNvSpPr>
                <p:nvPr/>
              </p:nvSpPr>
              <p:spPr bwMode="auto">
                <a:xfrm>
                  <a:off x="1219" y="3679"/>
                  <a:ext cx="5" cy="13"/>
                </a:xfrm>
                <a:custGeom>
                  <a:avLst/>
                  <a:gdLst>
                    <a:gd name="T0" fmla="*/ 0 w 10"/>
                    <a:gd name="T1" fmla="*/ 6 h 25"/>
                    <a:gd name="T2" fmla="*/ 1 w 10"/>
                    <a:gd name="T3" fmla="*/ 4 h 25"/>
                    <a:gd name="T4" fmla="*/ 1 w 10"/>
                    <a:gd name="T5" fmla="*/ 4 h 25"/>
                    <a:gd name="T6" fmla="*/ 1 w 10"/>
                    <a:gd name="T7" fmla="*/ 2 h 25"/>
                    <a:gd name="T8" fmla="*/ 1 w 10"/>
                    <a:gd name="T9" fmla="*/ 0 h 25"/>
                    <a:gd name="T10" fmla="*/ 5 w 10"/>
                    <a:gd name="T11" fmla="*/ 7 h 25"/>
                    <a:gd name="T12" fmla="*/ 4 w 10"/>
                    <a:gd name="T13" fmla="*/ 9 h 25"/>
                    <a:gd name="T14" fmla="*/ 4 w 10"/>
                    <a:gd name="T15" fmla="*/ 9 h 25"/>
                    <a:gd name="T16" fmla="*/ 4 w 10"/>
                    <a:gd name="T17" fmla="*/ 11 h 25"/>
                    <a:gd name="T18" fmla="*/ 3 w 10"/>
                    <a:gd name="T19" fmla="*/ 13 h 25"/>
                    <a:gd name="T20" fmla="*/ 0 w 10"/>
                    <a:gd name="T21" fmla="*/ 6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5"/>
                    <a:gd name="T35" fmla="*/ 10 w 10"/>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5">
                      <a:moveTo>
                        <a:pt x="0" y="12"/>
                      </a:moveTo>
                      <a:lnTo>
                        <a:pt x="1" y="8"/>
                      </a:lnTo>
                      <a:lnTo>
                        <a:pt x="1" y="7"/>
                      </a:lnTo>
                      <a:lnTo>
                        <a:pt x="3" y="3"/>
                      </a:lnTo>
                      <a:lnTo>
                        <a:pt x="3" y="0"/>
                      </a:lnTo>
                      <a:lnTo>
                        <a:pt x="10" y="13"/>
                      </a:lnTo>
                      <a:lnTo>
                        <a:pt x="8" y="17"/>
                      </a:lnTo>
                      <a:lnTo>
                        <a:pt x="8" y="18"/>
                      </a:lnTo>
                      <a:lnTo>
                        <a:pt x="8" y="22"/>
                      </a:lnTo>
                      <a:lnTo>
                        <a:pt x="6" y="25"/>
                      </a:lnTo>
                      <a:lnTo>
                        <a:pt x="0" y="12"/>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99" name="Freeform 2262">
                  <a:extLst>
                    <a:ext uri="{FF2B5EF4-FFF2-40B4-BE49-F238E27FC236}">
                      <a16:creationId xmlns:a16="http://schemas.microsoft.com/office/drawing/2014/main" xmlns="" id="{340DEF45-45E8-4F14-840F-09AEE1BA6AB5}"/>
                    </a:ext>
                  </a:extLst>
                </p:cNvPr>
                <p:cNvSpPr>
                  <a:spLocks/>
                </p:cNvSpPr>
                <p:nvPr/>
              </p:nvSpPr>
              <p:spPr bwMode="auto">
                <a:xfrm>
                  <a:off x="1221" y="3673"/>
                  <a:ext cx="5" cy="13"/>
                </a:xfrm>
                <a:custGeom>
                  <a:avLst/>
                  <a:gdLst>
                    <a:gd name="T0" fmla="*/ 0 w 10"/>
                    <a:gd name="T1" fmla="*/ 6 h 25"/>
                    <a:gd name="T2" fmla="*/ 1 w 10"/>
                    <a:gd name="T3" fmla="*/ 4 h 25"/>
                    <a:gd name="T4" fmla="*/ 1 w 10"/>
                    <a:gd name="T5" fmla="*/ 3 h 25"/>
                    <a:gd name="T6" fmla="*/ 1 w 10"/>
                    <a:gd name="T7" fmla="*/ 2 h 25"/>
                    <a:gd name="T8" fmla="*/ 1 w 10"/>
                    <a:gd name="T9" fmla="*/ 0 h 25"/>
                    <a:gd name="T10" fmla="*/ 5 w 10"/>
                    <a:gd name="T11" fmla="*/ 6 h 25"/>
                    <a:gd name="T12" fmla="*/ 5 w 10"/>
                    <a:gd name="T13" fmla="*/ 8 h 25"/>
                    <a:gd name="T14" fmla="*/ 5 w 10"/>
                    <a:gd name="T15" fmla="*/ 10 h 25"/>
                    <a:gd name="T16" fmla="*/ 5 w 10"/>
                    <a:gd name="T17" fmla="*/ 11 h 25"/>
                    <a:gd name="T18" fmla="*/ 3 w 10"/>
                    <a:gd name="T19" fmla="*/ 13 h 25"/>
                    <a:gd name="T20" fmla="*/ 0 w 10"/>
                    <a:gd name="T21" fmla="*/ 6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5"/>
                    <a:gd name="T35" fmla="*/ 10 w 10"/>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5">
                      <a:moveTo>
                        <a:pt x="0" y="12"/>
                      </a:moveTo>
                      <a:lnTo>
                        <a:pt x="2" y="8"/>
                      </a:lnTo>
                      <a:lnTo>
                        <a:pt x="2" y="5"/>
                      </a:lnTo>
                      <a:lnTo>
                        <a:pt x="2" y="3"/>
                      </a:lnTo>
                      <a:lnTo>
                        <a:pt x="3" y="0"/>
                      </a:lnTo>
                      <a:lnTo>
                        <a:pt x="10" y="12"/>
                      </a:lnTo>
                      <a:lnTo>
                        <a:pt x="9" y="15"/>
                      </a:lnTo>
                      <a:lnTo>
                        <a:pt x="9" y="19"/>
                      </a:lnTo>
                      <a:lnTo>
                        <a:pt x="9" y="22"/>
                      </a:lnTo>
                      <a:lnTo>
                        <a:pt x="7" y="25"/>
                      </a:lnTo>
                      <a:lnTo>
                        <a:pt x="0" y="12"/>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0" name="Freeform 2263">
                  <a:extLst>
                    <a:ext uri="{FF2B5EF4-FFF2-40B4-BE49-F238E27FC236}">
                      <a16:creationId xmlns:a16="http://schemas.microsoft.com/office/drawing/2014/main" xmlns="" id="{4F5AD14F-25F4-4C1B-B074-9509DFA735C3}"/>
                    </a:ext>
                  </a:extLst>
                </p:cNvPr>
                <p:cNvSpPr>
                  <a:spLocks/>
                </p:cNvSpPr>
                <p:nvPr/>
              </p:nvSpPr>
              <p:spPr bwMode="auto">
                <a:xfrm>
                  <a:off x="1223" y="3667"/>
                  <a:ext cx="5" cy="12"/>
                </a:xfrm>
                <a:custGeom>
                  <a:avLst/>
                  <a:gdLst>
                    <a:gd name="T0" fmla="*/ 0 w 11"/>
                    <a:gd name="T1" fmla="*/ 6 h 24"/>
                    <a:gd name="T2" fmla="*/ 1 w 11"/>
                    <a:gd name="T3" fmla="*/ 5 h 24"/>
                    <a:gd name="T4" fmla="*/ 1 w 11"/>
                    <a:gd name="T5" fmla="*/ 3 h 24"/>
                    <a:gd name="T6" fmla="*/ 1 w 11"/>
                    <a:gd name="T7" fmla="*/ 2 h 24"/>
                    <a:gd name="T8" fmla="*/ 2 w 11"/>
                    <a:gd name="T9" fmla="*/ 0 h 24"/>
                    <a:gd name="T10" fmla="*/ 5 w 11"/>
                    <a:gd name="T11" fmla="*/ 5 h 24"/>
                    <a:gd name="T12" fmla="*/ 4 w 11"/>
                    <a:gd name="T13" fmla="*/ 7 h 24"/>
                    <a:gd name="T14" fmla="*/ 4 w 11"/>
                    <a:gd name="T15" fmla="*/ 9 h 24"/>
                    <a:gd name="T16" fmla="*/ 3 w 11"/>
                    <a:gd name="T17" fmla="*/ 10 h 24"/>
                    <a:gd name="T18" fmla="*/ 3 w 11"/>
                    <a:gd name="T19" fmla="*/ 12 h 24"/>
                    <a:gd name="T20" fmla="*/ 0 w 11"/>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4"/>
                    <a:gd name="T35" fmla="*/ 11 w 11"/>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4">
                      <a:moveTo>
                        <a:pt x="0" y="12"/>
                      </a:moveTo>
                      <a:lnTo>
                        <a:pt x="2" y="9"/>
                      </a:lnTo>
                      <a:lnTo>
                        <a:pt x="2" y="5"/>
                      </a:lnTo>
                      <a:lnTo>
                        <a:pt x="2" y="4"/>
                      </a:lnTo>
                      <a:lnTo>
                        <a:pt x="4" y="0"/>
                      </a:lnTo>
                      <a:lnTo>
                        <a:pt x="11" y="10"/>
                      </a:lnTo>
                      <a:lnTo>
                        <a:pt x="9" y="14"/>
                      </a:lnTo>
                      <a:lnTo>
                        <a:pt x="9" y="17"/>
                      </a:lnTo>
                      <a:lnTo>
                        <a:pt x="7" y="20"/>
                      </a:lnTo>
                      <a:lnTo>
                        <a:pt x="7" y="24"/>
                      </a:lnTo>
                      <a:lnTo>
                        <a:pt x="0" y="1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1" name="Freeform 2264">
                  <a:extLst>
                    <a:ext uri="{FF2B5EF4-FFF2-40B4-BE49-F238E27FC236}">
                      <a16:creationId xmlns:a16="http://schemas.microsoft.com/office/drawing/2014/main" xmlns="" id="{D9D6B809-FD17-411A-BF48-79EF413857BA}"/>
                    </a:ext>
                  </a:extLst>
                </p:cNvPr>
                <p:cNvSpPr>
                  <a:spLocks/>
                </p:cNvSpPr>
                <p:nvPr/>
              </p:nvSpPr>
              <p:spPr bwMode="auto">
                <a:xfrm>
                  <a:off x="1224" y="3660"/>
                  <a:ext cx="5" cy="12"/>
                </a:xfrm>
                <a:custGeom>
                  <a:avLst/>
                  <a:gdLst>
                    <a:gd name="T0" fmla="*/ 0 w 10"/>
                    <a:gd name="T1" fmla="*/ 7 h 23"/>
                    <a:gd name="T2" fmla="*/ 0 w 10"/>
                    <a:gd name="T3" fmla="*/ 5 h 23"/>
                    <a:gd name="T4" fmla="*/ 1 w 10"/>
                    <a:gd name="T5" fmla="*/ 3 h 23"/>
                    <a:gd name="T6" fmla="*/ 1 w 10"/>
                    <a:gd name="T7" fmla="*/ 2 h 23"/>
                    <a:gd name="T8" fmla="*/ 1 w 10"/>
                    <a:gd name="T9" fmla="*/ 0 h 23"/>
                    <a:gd name="T10" fmla="*/ 5 w 10"/>
                    <a:gd name="T11" fmla="*/ 6 h 23"/>
                    <a:gd name="T12" fmla="*/ 4 w 10"/>
                    <a:gd name="T13" fmla="*/ 8 h 23"/>
                    <a:gd name="T14" fmla="*/ 4 w 10"/>
                    <a:gd name="T15" fmla="*/ 9 h 23"/>
                    <a:gd name="T16" fmla="*/ 3 w 10"/>
                    <a:gd name="T17" fmla="*/ 10 h 23"/>
                    <a:gd name="T18" fmla="*/ 3 w 10"/>
                    <a:gd name="T19" fmla="*/ 12 h 23"/>
                    <a:gd name="T20" fmla="*/ 0 w 10"/>
                    <a:gd name="T21" fmla="*/ 7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3"/>
                    <a:gd name="T35" fmla="*/ 10 w 10"/>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3">
                      <a:moveTo>
                        <a:pt x="0" y="13"/>
                      </a:moveTo>
                      <a:lnTo>
                        <a:pt x="0" y="10"/>
                      </a:lnTo>
                      <a:lnTo>
                        <a:pt x="2" y="6"/>
                      </a:lnTo>
                      <a:lnTo>
                        <a:pt x="2" y="3"/>
                      </a:lnTo>
                      <a:lnTo>
                        <a:pt x="3" y="0"/>
                      </a:lnTo>
                      <a:lnTo>
                        <a:pt x="10" y="12"/>
                      </a:lnTo>
                      <a:lnTo>
                        <a:pt x="8" y="15"/>
                      </a:lnTo>
                      <a:lnTo>
                        <a:pt x="8" y="17"/>
                      </a:lnTo>
                      <a:lnTo>
                        <a:pt x="7" y="20"/>
                      </a:lnTo>
                      <a:lnTo>
                        <a:pt x="7" y="23"/>
                      </a:lnTo>
                      <a:lnTo>
                        <a:pt x="0" y="13"/>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2" name="Freeform 2265">
                  <a:extLst>
                    <a:ext uri="{FF2B5EF4-FFF2-40B4-BE49-F238E27FC236}">
                      <a16:creationId xmlns:a16="http://schemas.microsoft.com/office/drawing/2014/main" xmlns="" id="{00974A2B-0D9B-40B7-9189-14DC3D387B60}"/>
                    </a:ext>
                  </a:extLst>
                </p:cNvPr>
                <p:cNvSpPr>
                  <a:spLocks/>
                </p:cNvSpPr>
                <p:nvPr/>
              </p:nvSpPr>
              <p:spPr bwMode="auto">
                <a:xfrm>
                  <a:off x="1226" y="3655"/>
                  <a:ext cx="4" cy="11"/>
                </a:xfrm>
                <a:custGeom>
                  <a:avLst/>
                  <a:gdLst>
                    <a:gd name="T0" fmla="*/ 0 w 9"/>
                    <a:gd name="T1" fmla="*/ 5 h 22"/>
                    <a:gd name="T2" fmla="*/ 0 w 9"/>
                    <a:gd name="T3" fmla="*/ 3 h 22"/>
                    <a:gd name="T4" fmla="*/ 1 w 9"/>
                    <a:gd name="T5" fmla="*/ 3 h 22"/>
                    <a:gd name="T6" fmla="*/ 1 w 9"/>
                    <a:gd name="T7" fmla="*/ 1 h 22"/>
                    <a:gd name="T8" fmla="*/ 1 w 9"/>
                    <a:gd name="T9" fmla="*/ 0 h 22"/>
                    <a:gd name="T10" fmla="*/ 4 w 9"/>
                    <a:gd name="T11" fmla="*/ 6 h 22"/>
                    <a:gd name="T12" fmla="*/ 3 w 9"/>
                    <a:gd name="T13" fmla="*/ 6 h 22"/>
                    <a:gd name="T14" fmla="*/ 3 w 9"/>
                    <a:gd name="T15" fmla="*/ 8 h 22"/>
                    <a:gd name="T16" fmla="*/ 3 w 9"/>
                    <a:gd name="T17" fmla="*/ 9 h 22"/>
                    <a:gd name="T18" fmla="*/ 3 w 9"/>
                    <a:gd name="T19" fmla="*/ 11 h 22"/>
                    <a:gd name="T20" fmla="*/ 0 w 9"/>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22"/>
                    <a:gd name="T35" fmla="*/ 9 w 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22">
                      <a:moveTo>
                        <a:pt x="0" y="10"/>
                      </a:moveTo>
                      <a:lnTo>
                        <a:pt x="0" y="6"/>
                      </a:lnTo>
                      <a:lnTo>
                        <a:pt x="2" y="5"/>
                      </a:lnTo>
                      <a:lnTo>
                        <a:pt x="2" y="1"/>
                      </a:lnTo>
                      <a:lnTo>
                        <a:pt x="2" y="0"/>
                      </a:lnTo>
                      <a:lnTo>
                        <a:pt x="9" y="11"/>
                      </a:lnTo>
                      <a:lnTo>
                        <a:pt x="7" y="13"/>
                      </a:lnTo>
                      <a:lnTo>
                        <a:pt x="7" y="16"/>
                      </a:lnTo>
                      <a:lnTo>
                        <a:pt x="7" y="18"/>
                      </a:lnTo>
                      <a:lnTo>
                        <a:pt x="7" y="22"/>
                      </a:lnTo>
                      <a:lnTo>
                        <a:pt x="0" y="1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3" name="Freeform 2266">
                  <a:extLst>
                    <a:ext uri="{FF2B5EF4-FFF2-40B4-BE49-F238E27FC236}">
                      <a16:creationId xmlns:a16="http://schemas.microsoft.com/office/drawing/2014/main" xmlns="" id="{64DB8EBA-DDB6-41A0-819C-EF5CFE271CD6}"/>
                    </a:ext>
                  </a:extLst>
                </p:cNvPr>
                <p:cNvSpPr>
                  <a:spLocks/>
                </p:cNvSpPr>
                <p:nvPr/>
              </p:nvSpPr>
              <p:spPr bwMode="auto">
                <a:xfrm>
                  <a:off x="1227" y="3649"/>
                  <a:ext cx="5" cy="12"/>
                </a:xfrm>
                <a:custGeom>
                  <a:avLst/>
                  <a:gdLst>
                    <a:gd name="T0" fmla="*/ 0 w 10"/>
                    <a:gd name="T1" fmla="*/ 6 h 23"/>
                    <a:gd name="T2" fmla="*/ 1 w 10"/>
                    <a:gd name="T3" fmla="*/ 4 h 23"/>
                    <a:gd name="T4" fmla="*/ 1 w 10"/>
                    <a:gd name="T5" fmla="*/ 3 h 23"/>
                    <a:gd name="T6" fmla="*/ 1 w 10"/>
                    <a:gd name="T7" fmla="*/ 2 h 23"/>
                    <a:gd name="T8" fmla="*/ 1 w 10"/>
                    <a:gd name="T9" fmla="*/ 0 h 23"/>
                    <a:gd name="T10" fmla="*/ 5 w 10"/>
                    <a:gd name="T11" fmla="*/ 6 h 23"/>
                    <a:gd name="T12" fmla="*/ 4 w 10"/>
                    <a:gd name="T13" fmla="*/ 8 h 23"/>
                    <a:gd name="T14" fmla="*/ 4 w 10"/>
                    <a:gd name="T15" fmla="*/ 9 h 23"/>
                    <a:gd name="T16" fmla="*/ 3 w 10"/>
                    <a:gd name="T17" fmla="*/ 10 h 23"/>
                    <a:gd name="T18" fmla="*/ 3 w 10"/>
                    <a:gd name="T19" fmla="*/ 12 h 23"/>
                    <a:gd name="T20" fmla="*/ 0 w 10"/>
                    <a:gd name="T21" fmla="*/ 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3"/>
                    <a:gd name="T35" fmla="*/ 10 w 10"/>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3">
                      <a:moveTo>
                        <a:pt x="0" y="12"/>
                      </a:moveTo>
                      <a:lnTo>
                        <a:pt x="2" y="8"/>
                      </a:lnTo>
                      <a:lnTo>
                        <a:pt x="2" y="5"/>
                      </a:lnTo>
                      <a:lnTo>
                        <a:pt x="2" y="3"/>
                      </a:lnTo>
                      <a:lnTo>
                        <a:pt x="3" y="0"/>
                      </a:lnTo>
                      <a:lnTo>
                        <a:pt x="10" y="12"/>
                      </a:lnTo>
                      <a:lnTo>
                        <a:pt x="8" y="15"/>
                      </a:lnTo>
                      <a:lnTo>
                        <a:pt x="8" y="17"/>
                      </a:lnTo>
                      <a:lnTo>
                        <a:pt x="7" y="20"/>
                      </a:lnTo>
                      <a:lnTo>
                        <a:pt x="7" y="23"/>
                      </a:lnTo>
                      <a:lnTo>
                        <a:pt x="0" y="12"/>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4" name="Freeform 2267">
                  <a:extLst>
                    <a:ext uri="{FF2B5EF4-FFF2-40B4-BE49-F238E27FC236}">
                      <a16:creationId xmlns:a16="http://schemas.microsoft.com/office/drawing/2014/main" xmlns="" id="{E8EC3295-69BB-4103-ACAF-558D253FAFAF}"/>
                    </a:ext>
                  </a:extLst>
                </p:cNvPr>
                <p:cNvSpPr>
                  <a:spLocks/>
                </p:cNvSpPr>
                <p:nvPr/>
              </p:nvSpPr>
              <p:spPr bwMode="auto">
                <a:xfrm>
                  <a:off x="1229" y="3643"/>
                  <a:ext cx="5" cy="12"/>
                </a:xfrm>
                <a:custGeom>
                  <a:avLst/>
                  <a:gdLst>
                    <a:gd name="T0" fmla="*/ 0 w 10"/>
                    <a:gd name="T1" fmla="*/ 6 h 26"/>
                    <a:gd name="T2" fmla="*/ 0 w 10"/>
                    <a:gd name="T3" fmla="*/ 5 h 26"/>
                    <a:gd name="T4" fmla="*/ 1 w 10"/>
                    <a:gd name="T5" fmla="*/ 3 h 26"/>
                    <a:gd name="T6" fmla="*/ 1 w 10"/>
                    <a:gd name="T7" fmla="*/ 2 h 26"/>
                    <a:gd name="T8" fmla="*/ 2 w 10"/>
                    <a:gd name="T9" fmla="*/ 0 h 26"/>
                    <a:gd name="T10" fmla="*/ 5 w 10"/>
                    <a:gd name="T11" fmla="*/ 6 h 26"/>
                    <a:gd name="T12" fmla="*/ 5 w 10"/>
                    <a:gd name="T13" fmla="*/ 6 h 26"/>
                    <a:gd name="T14" fmla="*/ 5 w 10"/>
                    <a:gd name="T15" fmla="*/ 8 h 26"/>
                    <a:gd name="T16" fmla="*/ 3 w 10"/>
                    <a:gd name="T17" fmla="*/ 9 h 26"/>
                    <a:gd name="T18" fmla="*/ 3 w 10"/>
                    <a:gd name="T19" fmla="*/ 10 h 26"/>
                    <a:gd name="T20" fmla="*/ 3 w 10"/>
                    <a:gd name="T21" fmla="*/ 11 h 26"/>
                    <a:gd name="T22" fmla="*/ 3 w 10"/>
                    <a:gd name="T23" fmla="*/ 11 h 26"/>
                    <a:gd name="T24" fmla="*/ 3 w 10"/>
                    <a:gd name="T25" fmla="*/ 11 h 26"/>
                    <a:gd name="T26" fmla="*/ 3 w 10"/>
                    <a:gd name="T27" fmla="*/ 12 h 26"/>
                    <a:gd name="T28" fmla="*/ 0 w 10"/>
                    <a:gd name="T29" fmla="*/ 6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26"/>
                    <a:gd name="T47" fmla="*/ 10 w 10"/>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26">
                      <a:moveTo>
                        <a:pt x="0" y="14"/>
                      </a:moveTo>
                      <a:lnTo>
                        <a:pt x="0" y="10"/>
                      </a:lnTo>
                      <a:lnTo>
                        <a:pt x="2" y="7"/>
                      </a:lnTo>
                      <a:lnTo>
                        <a:pt x="2" y="4"/>
                      </a:lnTo>
                      <a:lnTo>
                        <a:pt x="4" y="0"/>
                      </a:lnTo>
                      <a:lnTo>
                        <a:pt x="10" y="12"/>
                      </a:lnTo>
                      <a:lnTo>
                        <a:pt x="9" y="14"/>
                      </a:lnTo>
                      <a:lnTo>
                        <a:pt x="9" y="17"/>
                      </a:lnTo>
                      <a:lnTo>
                        <a:pt x="7" y="19"/>
                      </a:lnTo>
                      <a:lnTo>
                        <a:pt x="7" y="22"/>
                      </a:lnTo>
                      <a:lnTo>
                        <a:pt x="7" y="24"/>
                      </a:lnTo>
                      <a:lnTo>
                        <a:pt x="7" y="26"/>
                      </a:lnTo>
                      <a:lnTo>
                        <a:pt x="0" y="14"/>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5" name="Freeform 2268">
                  <a:extLst>
                    <a:ext uri="{FF2B5EF4-FFF2-40B4-BE49-F238E27FC236}">
                      <a16:creationId xmlns:a16="http://schemas.microsoft.com/office/drawing/2014/main" xmlns="" id="{1591E725-EFBC-40BE-99AD-44D1BD25DCC7}"/>
                    </a:ext>
                  </a:extLst>
                </p:cNvPr>
                <p:cNvSpPr>
                  <a:spLocks/>
                </p:cNvSpPr>
                <p:nvPr/>
              </p:nvSpPr>
              <p:spPr bwMode="auto">
                <a:xfrm>
                  <a:off x="1230" y="3636"/>
                  <a:ext cx="5" cy="13"/>
                </a:xfrm>
                <a:custGeom>
                  <a:avLst/>
                  <a:gdLst>
                    <a:gd name="T0" fmla="*/ 0 w 8"/>
                    <a:gd name="T1" fmla="*/ 7 h 25"/>
                    <a:gd name="T2" fmla="*/ 0 w 8"/>
                    <a:gd name="T3" fmla="*/ 5 h 25"/>
                    <a:gd name="T4" fmla="*/ 1 w 8"/>
                    <a:gd name="T5" fmla="*/ 4 h 25"/>
                    <a:gd name="T6" fmla="*/ 1 w 8"/>
                    <a:gd name="T7" fmla="*/ 2 h 25"/>
                    <a:gd name="T8" fmla="*/ 2 w 8"/>
                    <a:gd name="T9" fmla="*/ 0 h 25"/>
                    <a:gd name="T10" fmla="*/ 5 w 8"/>
                    <a:gd name="T11" fmla="*/ 7 h 25"/>
                    <a:gd name="T12" fmla="*/ 5 w 8"/>
                    <a:gd name="T13" fmla="*/ 9 h 25"/>
                    <a:gd name="T14" fmla="*/ 5 w 8"/>
                    <a:gd name="T15" fmla="*/ 9 h 25"/>
                    <a:gd name="T16" fmla="*/ 4 w 8"/>
                    <a:gd name="T17" fmla="*/ 11 h 25"/>
                    <a:gd name="T18" fmla="*/ 4 w 8"/>
                    <a:gd name="T19" fmla="*/ 13 h 25"/>
                    <a:gd name="T20" fmla="*/ 0 w 8"/>
                    <a:gd name="T21" fmla="*/ 7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5"/>
                    <a:gd name="T35" fmla="*/ 8 w 8"/>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5">
                      <a:moveTo>
                        <a:pt x="0" y="13"/>
                      </a:moveTo>
                      <a:lnTo>
                        <a:pt x="0" y="10"/>
                      </a:lnTo>
                      <a:lnTo>
                        <a:pt x="1" y="7"/>
                      </a:lnTo>
                      <a:lnTo>
                        <a:pt x="1" y="3"/>
                      </a:lnTo>
                      <a:lnTo>
                        <a:pt x="3" y="0"/>
                      </a:lnTo>
                      <a:lnTo>
                        <a:pt x="8" y="13"/>
                      </a:lnTo>
                      <a:lnTo>
                        <a:pt x="8" y="17"/>
                      </a:lnTo>
                      <a:lnTo>
                        <a:pt x="8" y="18"/>
                      </a:lnTo>
                      <a:lnTo>
                        <a:pt x="6" y="22"/>
                      </a:lnTo>
                      <a:lnTo>
                        <a:pt x="6" y="25"/>
                      </a:lnTo>
                      <a:lnTo>
                        <a:pt x="0" y="13"/>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6" name="Freeform 2269">
                  <a:extLst>
                    <a:ext uri="{FF2B5EF4-FFF2-40B4-BE49-F238E27FC236}">
                      <a16:creationId xmlns:a16="http://schemas.microsoft.com/office/drawing/2014/main" xmlns="" id="{F04E66E5-030A-4EAA-8122-02EA21690134}"/>
                    </a:ext>
                  </a:extLst>
                </p:cNvPr>
                <p:cNvSpPr>
                  <a:spLocks/>
                </p:cNvSpPr>
                <p:nvPr/>
              </p:nvSpPr>
              <p:spPr bwMode="auto">
                <a:xfrm>
                  <a:off x="1232" y="3630"/>
                  <a:ext cx="4" cy="13"/>
                </a:xfrm>
                <a:custGeom>
                  <a:avLst/>
                  <a:gdLst>
                    <a:gd name="T0" fmla="*/ 0 w 8"/>
                    <a:gd name="T1" fmla="*/ 6 h 25"/>
                    <a:gd name="T2" fmla="*/ 0 w 8"/>
                    <a:gd name="T3" fmla="*/ 5 h 25"/>
                    <a:gd name="T4" fmla="*/ 0 w 8"/>
                    <a:gd name="T5" fmla="*/ 5 h 25"/>
                    <a:gd name="T6" fmla="*/ 0 w 8"/>
                    <a:gd name="T7" fmla="*/ 5 h 25"/>
                    <a:gd name="T8" fmla="*/ 0 w 8"/>
                    <a:gd name="T9" fmla="*/ 4 h 25"/>
                    <a:gd name="T10" fmla="*/ 0 w 8"/>
                    <a:gd name="T11" fmla="*/ 4 h 25"/>
                    <a:gd name="T12" fmla="*/ 1 w 8"/>
                    <a:gd name="T13" fmla="*/ 2 h 25"/>
                    <a:gd name="T14" fmla="*/ 1 w 8"/>
                    <a:gd name="T15" fmla="*/ 1 h 25"/>
                    <a:gd name="T16" fmla="*/ 1 w 8"/>
                    <a:gd name="T17" fmla="*/ 0 h 25"/>
                    <a:gd name="T18" fmla="*/ 4 w 8"/>
                    <a:gd name="T19" fmla="*/ 6 h 25"/>
                    <a:gd name="T20" fmla="*/ 3 w 8"/>
                    <a:gd name="T21" fmla="*/ 8 h 25"/>
                    <a:gd name="T22" fmla="*/ 3 w 8"/>
                    <a:gd name="T23" fmla="*/ 10 h 25"/>
                    <a:gd name="T24" fmla="*/ 3 w 8"/>
                    <a:gd name="T25" fmla="*/ 11 h 25"/>
                    <a:gd name="T26" fmla="*/ 2 w 8"/>
                    <a:gd name="T27" fmla="*/ 13 h 25"/>
                    <a:gd name="T28" fmla="*/ 0 w 8"/>
                    <a:gd name="T29" fmla="*/ 6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25"/>
                    <a:gd name="T47" fmla="*/ 8 w 8"/>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25">
                      <a:moveTo>
                        <a:pt x="0" y="12"/>
                      </a:moveTo>
                      <a:lnTo>
                        <a:pt x="0" y="10"/>
                      </a:lnTo>
                      <a:lnTo>
                        <a:pt x="0" y="8"/>
                      </a:lnTo>
                      <a:lnTo>
                        <a:pt x="0" y="7"/>
                      </a:lnTo>
                      <a:lnTo>
                        <a:pt x="2" y="3"/>
                      </a:lnTo>
                      <a:lnTo>
                        <a:pt x="2" y="2"/>
                      </a:lnTo>
                      <a:lnTo>
                        <a:pt x="2" y="0"/>
                      </a:lnTo>
                      <a:lnTo>
                        <a:pt x="8" y="12"/>
                      </a:lnTo>
                      <a:lnTo>
                        <a:pt x="7" y="15"/>
                      </a:lnTo>
                      <a:lnTo>
                        <a:pt x="7" y="19"/>
                      </a:lnTo>
                      <a:lnTo>
                        <a:pt x="7" y="22"/>
                      </a:lnTo>
                      <a:lnTo>
                        <a:pt x="5" y="25"/>
                      </a:lnTo>
                      <a:lnTo>
                        <a:pt x="0" y="12"/>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7" name="Freeform 2270">
                  <a:extLst>
                    <a:ext uri="{FF2B5EF4-FFF2-40B4-BE49-F238E27FC236}">
                      <a16:creationId xmlns:a16="http://schemas.microsoft.com/office/drawing/2014/main" xmlns="" id="{26B48F98-D08A-431D-9E4B-50E55E22B860}"/>
                    </a:ext>
                  </a:extLst>
                </p:cNvPr>
                <p:cNvSpPr>
                  <a:spLocks/>
                </p:cNvSpPr>
                <p:nvPr/>
              </p:nvSpPr>
              <p:spPr bwMode="auto">
                <a:xfrm>
                  <a:off x="1233" y="3623"/>
                  <a:ext cx="5" cy="13"/>
                </a:xfrm>
                <a:custGeom>
                  <a:avLst/>
                  <a:gdLst>
                    <a:gd name="T0" fmla="*/ 0 w 10"/>
                    <a:gd name="T1" fmla="*/ 7 h 26"/>
                    <a:gd name="T2" fmla="*/ 1 w 10"/>
                    <a:gd name="T3" fmla="*/ 6 h 26"/>
                    <a:gd name="T4" fmla="*/ 1 w 10"/>
                    <a:gd name="T5" fmla="*/ 3 h 26"/>
                    <a:gd name="T6" fmla="*/ 1 w 10"/>
                    <a:gd name="T7" fmla="*/ 2 h 26"/>
                    <a:gd name="T8" fmla="*/ 1 w 10"/>
                    <a:gd name="T9" fmla="*/ 0 h 26"/>
                    <a:gd name="T10" fmla="*/ 5 w 10"/>
                    <a:gd name="T11" fmla="*/ 6 h 26"/>
                    <a:gd name="T12" fmla="*/ 4 w 10"/>
                    <a:gd name="T13" fmla="*/ 8 h 26"/>
                    <a:gd name="T14" fmla="*/ 4 w 10"/>
                    <a:gd name="T15" fmla="*/ 10 h 26"/>
                    <a:gd name="T16" fmla="*/ 4 w 10"/>
                    <a:gd name="T17" fmla="*/ 11 h 26"/>
                    <a:gd name="T18" fmla="*/ 3 w 10"/>
                    <a:gd name="T19" fmla="*/ 13 h 26"/>
                    <a:gd name="T20" fmla="*/ 0 w 10"/>
                    <a:gd name="T21" fmla="*/ 7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6"/>
                    <a:gd name="T35" fmla="*/ 10 w 10"/>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6">
                      <a:moveTo>
                        <a:pt x="0" y="14"/>
                      </a:moveTo>
                      <a:lnTo>
                        <a:pt x="1" y="11"/>
                      </a:lnTo>
                      <a:lnTo>
                        <a:pt x="1" y="7"/>
                      </a:lnTo>
                      <a:lnTo>
                        <a:pt x="1" y="4"/>
                      </a:lnTo>
                      <a:lnTo>
                        <a:pt x="3" y="0"/>
                      </a:lnTo>
                      <a:lnTo>
                        <a:pt x="10" y="12"/>
                      </a:lnTo>
                      <a:lnTo>
                        <a:pt x="8" y="16"/>
                      </a:lnTo>
                      <a:lnTo>
                        <a:pt x="8" y="19"/>
                      </a:lnTo>
                      <a:lnTo>
                        <a:pt x="8" y="22"/>
                      </a:lnTo>
                      <a:lnTo>
                        <a:pt x="6" y="26"/>
                      </a:lnTo>
                      <a:lnTo>
                        <a:pt x="0" y="14"/>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8" name="Freeform 2271">
                  <a:extLst>
                    <a:ext uri="{FF2B5EF4-FFF2-40B4-BE49-F238E27FC236}">
                      <a16:creationId xmlns:a16="http://schemas.microsoft.com/office/drawing/2014/main" xmlns="" id="{79C31DAE-183F-4C6D-BBD5-3345F5EA0C32}"/>
                    </a:ext>
                  </a:extLst>
                </p:cNvPr>
                <p:cNvSpPr>
                  <a:spLocks/>
                </p:cNvSpPr>
                <p:nvPr/>
              </p:nvSpPr>
              <p:spPr bwMode="auto">
                <a:xfrm>
                  <a:off x="1235" y="3618"/>
                  <a:ext cx="5" cy="11"/>
                </a:xfrm>
                <a:custGeom>
                  <a:avLst/>
                  <a:gdLst>
                    <a:gd name="T0" fmla="*/ 0 w 10"/>
                    <a:gd name="T1" fmla="*/ 5 h 22"/>
                    <a:gd name="T2" fmla="*/ 1 w 10"/>
                    <a:gd name="T3" fmla="*/ 3 h 22"/>
                    <a:gd name="T4" fmla="*/ 1 w 10"/>
                    <a:gd name="T5" fmla="*/ 3 h 22"/>
                    <a:gd name="T6" fmla="*/ 1 w 10"/>
                    <a:gd name="T7" fmla="*/ 1 h 22"/>
                    <a:gd name="T8" fmla="*/ 1 w 10"/>
                    <a:gd name="T9" fmla="*/ 0 h 22"/>
                    <a:gd name="T10" fmla="*/ 5 w 10"/>
                    <a:gd name="T11" fmla="*/ 6 h 22"/>
                    <a:gd name="T12" fmla="*/ 4 w 10"/>
                    <a:gd name="T13" fmla="*/ 7 h 22"/>
                    <a:gd name="T14" fmla="*/ 4 w 10"/>
                    <a:gd name="T15" fmla="*/ 9 h 22"/>
                    <a:gd name="T16" fmla="*/ 4 w 10"/>
                    <a:gd name="T17" fmla="*/ 10 h 22"/>
                    <a:gd name="T18" fmla="*/ 3 w 10"/>
                    <a:gd name="T19" fmla="*/ 11 h 22"/>
                    <a:gd name="T20" fmla="*/ 0 w 10"/>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22"/>
                    <a:gd name="T35" fmla="*/ 10 w 10"/>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22">
                      <a:moveTo>
                        <a:pt x="0" y="10"/>
                      </a:moveTo>
                      <a:lnTo>
                        <a:pt x="2" y="7"/>
                      </a:lnTo>
                      <a:lnTo>
                        <a:pt x="2" y="5"/>
                      </a:lnTo>
                      <a:lnTo>
                        <a:pt x="2" y="2"/>
                      </a:lnTo>
                      <a:lnTo>
                        <a:pt x="3" y="0"/>
                      </a:lnTo>
                      <a:lnTo>
                        <a:pt x="10" y="12"/>
                      </a:lnTo>
                      <a:lnTo>
                        <a:pt x="8" y="14"/>
                      </a:lnTo>
                      <a:lnTo>
                        <a:pt x="8" y="17"/>
                      </a:lnTo>
                      <a:lnTo>
                        <a:pt x="8" y="19"/>
                      </a:lnTo>
                      <a:lnTo>
                        <a:pt x="7" y="22"/>
                      </a:lnTo>
                      <a:lnTo>
                        <a:pt x="0" y="1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09" name="Freeform 2272">
                  <a:extLst>
                    <a:ext uri="{FF2B5EF4-FFF2-40B4-BE49-F238E27FC236}">
                      <a16:creationId xmlns:a16="http://schemas.microsoft.com/office/drawing/2014/main" xmlns="" id="{30528FA9-B882-403A-A84B-4641A8736FEF}"/>
                    </a:ext>
                  </a:extLst>
                </p:cNvPr>
                <p:cNvSpPr>
                  <a:spLocks/>
                </p:cNvSpPr>
                <p:nvPr/>
              </p:nvSpPr>
              <p:spPr bwMode="auto">
                <a:xfrm>
                  <a:off x="1236" y="3612"/>
                  <a:ext cx="4" cy="12"/>
                </a:xfrm>
                <a:custGeom>
                  <a:avLst/>
                  <a:gdLst>
                    <a:gd name="T0" fmla="*/ 0 w 9"/>
                    <a:gd name="T1" fmla="*/ 6 h 24"/>
                    <a:gd name="T2" fmla="*/ 0 w 9"/>
                    <a:gd name="T3" fmla="*/ 5 h 24"/>
                    <a:gd name="T4" fmla="*/ 1 w 9"/>
                    <a:gd name="T5" fmla="*/ 3 h 24"/>
                    <a:gd name="T6" fmla="*/ 1 w 9"/>
                    <a:gd name="T7" fmla="*/ 2 h 24"/>
                    <a:gd name="T8" fmla="*/ 2 w 9"/>
                    <a:gd name="T9" fmla="*/ 0 h 24"/>
                    <a:gd name="T10" fmla="*/ 4 w 9"/>
                    <a:gd name="T11" fmla="*/ 7 h 24"/>
                    <a:gd name="T12" fmla="*/ 4 w 9"/>
                    <a:gd name="T13" fmla="*/ 8 h 24"/>
                    <a:gd name="T14" fmla="*/ 4 w 9"/>
                    <a:gd name="T15" fmla="*/ 10 h 24"/>
                    <a:gd name="T16" fmla="*/ 3 w 9"/>
                    <a:gd name="T17" fmla="*/ 11 h 24"/>
                    <a:gd name="T18" fmla="*/ 3 w 9"/>
                    <a:gd name="T19" fmla="*/ 12 h 24"/>
                    <a:gd name="T20" fmla="*/ 0 w 9"/>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24"/>
                    <a:gd name="T35" fmla="*/ 9 w 9"/>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24">
                      <a:moveTo>
                        <a:pt x="0" y="12"/>
                      </a:moveTo>
                      <a:lnTo>
                        <a:pt x="0" y="9"/>
                      </a:lnTo>
                      <a:lnTo>
                        <a:pt x="2" y="6"/>
                      </a:lnTo>
                      <a:lnTo>
                        <a:pt x="2" y="4"/>
                      </a:lnTo>
                      <a:lnTo>
                        <a:pt x="4" y="0"/>
                      </a:lnTo>
                      <a:lnTo>
                        <a:pt x="9" y="14"/>
                      </a:lnTo>
                      <a:lnTo>
                        <a:pt x="9" y="16"/>
                      </a:lnTo>
                      <a:lnTo>
                        <a:pt x="9" y="19"/>
                      </a:lnTo>
                      <a:lnTo>
                        <a:pt x="7" y="21"/>
                      </a:lnTo>
                      <a:lnTo>
                        <a:pt x="7" y="24"/>
                      </a:lnTo>
                      <a:lnTo>
                        <a:pt x="0" y="1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0" name="Freeform 2273">
                  <a:extLst>
                    <a:ext uri="{FF2B5EF4-FFF2-40B4-BE49-F238E27FC236}">
                      <a16:creationId xmlns:a16="http://schemas.microsoft.com/office/drawing/2014/main" xmlns="" id="{31C26C44-F8BA-4B04-B5B9-4782480BACCC}"/>
                    </a:ext>
                  </a:extLst>
                </p:cNvPr>
                <p:cNvSpPr>
                  <a:spLocks/>
                </p:cNvSpPr>
                <p:nvPr/>
              </p:nvSpPr>
              <p:spPr bwMode="auto">
                <a:xfrm>
                  <a:off x="1238" y="3606"/>
                  <a:ext cx="4" cy="13"/>
                </a:xfrm>
                <a:custGeom>
                  <a:avLst/>
                  <a:gdLst>
                    <a:gd name="T0" fmla="*/ 0 w 8"/>
                    <a:gd name="T1" fmla="*/ 6 h 25"/>
                    <a:gd name="T2" fmla="*/ 0 w 8"/>
                    <a:gd name="T3" fmla="*/ 4 h 25"/>
                    <a:gd name="T4" fmla="*/ 1 w 8"/>
                    <a:gd name="T5" fmla="*/ 3 h 25"/>
                    <a:gd name="T6" fmla="*/ 1 w 8"/>
                    <a:gd name="T7" fmla="*/ 2 h 25"/>
                    <a:gd name="T8" fmla="*/ 1 w 8"/>
                    <a:gd name="T9" fmla="*/ 0 h 25"/>
                    <a:gd name="T10" fmla="*/ 4 w 8"/>
                    <a:gd name="T11" fmla="*/ 6 h 25"/>
                    <a:gd name="T12" fmla="*/ 4 w 8"/>
                    <a:gd name="T13" fmla="*/ 8 h 25"/>
                    <a:gd name="T14" fmla="*/ 3 w 8"/>
                    <a:gd name="T15" fmla="*/ 9 h 25"/>
                    <a:gd name="T16" fmla="*/ 3 w 8"/>
                    <a:gd name="T17" fmla="*/ 11 h 25"/>
                    <a:gd name="T18" fmla="*/ 2 w 8"/>
                    <a:gd name="T19" fmla="*/ 13 h 25"/>
                    <a:gd name="T20" fmla="*/ 0 w 8"/>
                    <a:gd name="T21" fmla="*/ 6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5"/>
                    <a:gd name="T35" fmla="*/ 8 w 8"/>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5">
                      <a:moveTo>
                        <a:pt x="0" y="11"/>
                      </a:moveTo>
                      <a:lnTo>
                        <a:pt x="0" y="8"/>
                      </a:lnTo>
                      <a:lnTo>
                        <a:pt x="1" y="5"/>
                      </a:lnTo>
                      <a:lnTo>
                        <a:pt x="1" y="3"/>
                      </a:lnTo>
                      <a:lnTo>
                        <a:pt x="1" y="0"/>
                      </a:lnTo>
                      <a:lnTo>
                        <a:pt x="8" y="11"/>
                      </a:lnTo>
                      <a:lnTo>
                        <a:pt x="8" y="15"/>
                      </a:lnTo>
                      <a:lnTo>
                        <a:pt x="7" y="18"/>
                      </a:lnTo>
                      <a:lnTo>
                        <a:pt x="7" y="22"/>
                      </a:lnTo>
                      <a:lnTo>
                        <a:pt x="5" y="25"/>
                      </a:lnTo>
                      <a:lnTo>
                        <a:pt x="0" y="11"/>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1" name="Freeform 2274">
                  <a:extLst>
                    <a:ext uri="{FF2B5EF4-FFF2-40B4-BE49-F238E27FC236}">
                      <a16:creationId xmlns:a16="http://schemas.microsoft.com/office/drawing/2014/main" xmlns="" id="{2FE32C9C-7FBE-4012-99B2-81278878C62C}"/>
                    </a:ext>
                  </a:extLst>
                </p:cNvPr>
                <p:cNvSpPr>
                  <a:spLocks/>
                </p:cNvSpPr>
                <p:nvPr/>
              </p:nvSpPr>
              <p:spPr bwMode="auto">
                <a:xfrm>
                  <a:off x="1239" y="3600"/>
                  <a:ext cx="5" cy="12"/>
                </a:xfrm>
                <a:custGeom>
                  <a:avLst/>
                  <a:gdLst>
                    <a:gd name="T0" fmla="*/ 0 w 11"/>
                    <a:gd name="T1" fmla="*/ 7 h 25"/>
                    <a:gd name="T2" fmla="*/ 1 w 11"/>
                    <a:gd name="T3" fmla="*/ 5 h 25"/>
                    <a:gd name="T4" fmla="*/ 1 w 11"/>
                    <a:gd name="T5" fmla="*/ 3 h 25"/>
                    <a:gd name="T6" fmla="*/ 2 w 11"/>
                    <a:gd name="T7" fmla="*/ 2 h 25"/>
                    <a:gd name="T8" fmla="*/ 2 w 11"/>
                    <a:gd name="T9" fmla="*/ 0 h 25"/>
                    <a:gd name="T10" fmla="*/ 5 w 11"/>
                    <a:gd name="T11" fmla="*/ 6 h 25"/>
                    <a:gd name="T12" fmla="*/ 5 w 11"/>
                    <a:gd name="T13" fmla="*/ 7 h 25"/>
                    <a:gd name="T14" fmla="*/ 4 w 11"/>
                    <a:gd name="T15" fmla="*/ 9 h 25"/>
                    <a:gd name="T16" fmla="*/ 4 w 11"/>
                    <a:gd name="T17" fmla="*/ 11 h 25"/>
                    <a:gd name="T18" fmla="*/ 3 w 11"/>
                    <a:gd name="T19" fmla="*/ 12 h 25"/>
                    <a:gd name="T20" fmla="*/ 0 w 11"/>
                    <a:gd name="T21" fmla="*/ 7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5"/>
                    <a:gd name="T35" fmla="*/ 11 w 11"/>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5">
                      <a:moveTo>
                        <a:pt x="0" y="14"/>
                      </a:moveTo>
                      <a:lnTo>
                        <a:pt x="2" y="10"/>
                      </a:lnTo>
                      <a:lnTo>
                        <a:pt x="2" y="7"/>
                      </a:lnTo>
                      <a:lnTo>
                        <a:pt x="4" y="4"/>
                      </a:lnTo>
                      <a:lnTo>
                        <a:pt x="4" y="0"/>
                      </a:lnTo>
                      <a:lnTo>
                        <a:pt x="11" y="12"/>
                      </a:lnTo>
                      <a:lnTo>
                        <a:pt x="11" y="15"/>
                      </a:lnTo>
                      <a:lnTo>
                        <a:pt x="9" y="19"/>
                      </a:lnTo>
                      <a:lnTo>
                        <a:pt x="9" y="22"/>
                      </a:lnTo>
                      <a:lnTo>
                        <a:pt x="7" y="25"/>
                      </a:lnTo>
                      <a:lnTo>
                        <a:pt x="0" y="14"/>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2" name="Freeform 2275">
                  <a:extLst>
                    <a:ext uri="{FF2B5EF4-FFF2-40B4-BE49-F238E27FC236}">
                      <a16:creationId xmlns:a16="http://schemas.microsoft.com/office/drawing/2014/main" xmlns="" id="{711A0C06-6ABE-428A-9392-534E61EE77D4}"/>
                    </a:ext>
                  </a:extLst>
                </p:cNvPr>
                <p:cNvSpPr>
                  <a:spLocks/>
                </p:cNvSpPr>
                <p:nvPr/>
              </p:nvSpPr>
              <p:spPr bwMode="auto">
                <a:xfrm>
                  <a:off x="1240" y="3593"/>
                  <a:ext cx="5" cy="12"/>
                </a:xfrm>
                <a:custGeom>
                  <a:avLst/>
                  <a:gdLst>
                    <a:gd name="T0" fmla="*/ 0 w 10"/>
                    <a:gd name="T1" fmla="*/ 6 h 25"/>
                    <a:gd name="T2" fmla="*/ 1 w 10"/>
                    <a:gd name="T3" fmla="*/ 5 h 25"/>
                    <a:gd name="T4" fmla="*/ 1 w 10"/>
                    <a:gd name="T5" fmla="*/ 3 h 25"/>
                    <a:gd name="T6" fmla="*/ 1 w 10"/>
                    <a:gd name="T7" fmla="*/ 1 h 25"/>
                    <a:gd name="T8" fmla="*/ 1 w 10"/>
                    <a:gd name="T9" fmla="*/ 0 h 25"/>
                    <a:gd name="T10" fmla="*/ 5 w 10"/>
                    <a:gd name="T11" fmla="*/ 5 h 25"/>
                    <a:gd name="T12" fmla="*/ 5 w 10"/>
                    <a:gd name="T13" fmla="*/ 7 h 25"/>
                    <a:gd name="T14" fmla="*/ 4 w 10"/>
                    <a:gd name="T15" fmla="*/ 8 h 25"/>
                    <a:gd name="T16" fmla="*/ 4 w 10"/>
                    <a:gd name="T17" fmla="*/ 10 h 25"/>
                    <a:gd name="T18" fmla="*/ 4 w 10"/>
                    <a:gd name="T19" fmla="*/ 11 h 25"/>
                    <a:gd name="T20" fmla="*/ 3 w 10"/>
                    <a:gd name="T21" fmla="*/ 12 h 25"/>
                    <a:gd name="T22" fmla="*/ 0 w 10"/>
                    <a:gd name="T23" fmla="*/ 6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25"/>
                    <a:gd name="T38" fmla="*/ 10 w 10"/>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25">
                      <a:moveTo>
                        <a:pt x="0" y="13"/>
                      </a:moveTo>
                      <a:lnTo>
                        <a:pt x="2" y="10"/>
                      </a:lnTo>
                      <a:lnTo>
                        <a:pt x="2" y="6"/>
                      </a:lnTo>
                      <a:lnTo>
                        <a:pt x="3" y="3"/>
                      </a:lnTo>
                      <a:lnTo>
                        <a:pt x="3" y="0"/>
                      </a:lnTo>
                      <a:lnTo>
                        <a:pt x="10" y="11"/>
                      </a:lnTo>
                      <a:lnTo>
                        <a:pt x="10" y="15"/>
                      </a:lnTo>
                      <a:lnTo>
                        <a:pt x="8" y="17"/>
                      </a:lnTo>
                      <a:lnTo>
                        <a:pt x="8" y="20"/>
                      </a:lnTo>
                      <a:lnTo>
                        <a:pt x="8" y="22"/>
                      </a:lnTo>
                      <a:lnTo>
                        <a:pt x="7" y="25"/>
                      </a:lnTo>
                      <a:lnTo>
                        <a:pt x="0" y="13"/>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3" name="Freeform 2276">
                  <a:extLst>
                    <a:ext uri="{FF2B5EF4-FFF2-40B4-BE49-F238E27FC236}">
                      <a16:creationId xmlns:a16="http://schemas.microsoft.com/office/drawing/2014/main" xmlns="" id="{14B4BC27-91B8-4014-9569-35E5EAD6DB10}"/>
                    </a:ext>
                  </a:extLst>
                </p:cNvPr>
                <p:cNvSpPr>
                  <a:spLocks/>
                </p:cNvSpPr>
                <p:nvPr/>
              </p:nvSpPr>
              <p:spPr bwMode="auto">
                <a:xfrm>
                  <a:off x="1242" y="3586"/>
                  <a:ext cx="3" cy="13"/>
                </a:xfrm>
                <a:custGeom>
                  <a:avLst/>
                  <a:gdLst>
                    <a:gd name="T0" fmla="*/ 0 w 7"/>
                    <a:gd name="T1" fmla="*/ 7 h 25"/>
                    <a:gd name="T2" fmla="*/ 1 w 7"/>
                    <a:gd name="T3" fmla="*/ 5 h 25"/>
                    <a:gd name="T4" fmla="*/ 1 w 7"/>
                    <a:gd name="T5" fmla="*/ 4 h 25"/>
                    <a:gd name="T6" fmla="*/ 2 w 7"/>
                    <a:gd name="T7" fmla="*/ 2 h 25"/>
                    <a:gd name="T8" fmla="*/ 2 w 7"/>
                    <a:gd name="T9" fmla="*/ 0 h 25"/>
                    <a:gd name="T10" fmla="*/ 3 w 7"/>
                    <a:gd name="T11" fmla="*/ 3 h 25"/>
                    <a:gd name="T12" fmla="*/ 3 w 7"/>
                    <a:gd name="T13" fmla="*/ 13 h 25"/>
                    <a:gd name="T14" fmla="*/ 0 w 7"/>
                    <a:gd name="T15" fmla="*/ 7 h 2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25"/>
                    <a:gd name="T26" fmla="*/ 7 w 7"/>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25">
                      <a:moveTo>
                        <a:pt x="0" y="14"/>
                      </a:moveTo>
                      <a:lnTo>
                        <a:pt x="2" y="10"/>
                      </a:lnTo>
                      <a:lnTo>
                        <a:pt x="2" y="7"/>
                      </a:lnTo>
                      <a:lnTo>
                        <a:pt x="4" y="4"/>
                      </a:lnTo>
                      <a:lnTo>
                        <a:pt x="4" y="0"/>
                      </a:lnTo>
                      <a:lnTo>
                        <a:pt x="7" y="5"/>
                      </a:lnTo>
                      <a:lnTo>
                        <a:pt x="7" y="25"/>
                      </a:lnTo>
                      <a:lnTo>
                        <a:pt x="0" y="1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4" name="Freeform 2277">
                  <a:extLst>
                    <a:ext uri="{FF2B5EF4-FFF2-40B4-BE49-F238E27FC236}">
                      <a16:creationId xmlns:a16="http://schemas.microsoft.com/office/drawing/2014/main" xmlns="" id="{62BF0CA8-46A1-48D0-A8DB-B8F82D480D6D}"/>
                    </a:ext>
                  </a:extLst>
                </p:cNvPr>
                <p:cNvSpPr>
                  <a:spLocks/>
                </p:cNvSpPr>
                <p:nvPr/>
              </p:nvSpPr>
              <p:spPr bwMode="auto">
                <a:xfrm>
                  <a:off x="1244" y="3581"/>
                  <a:ext cx="1" cy="8"/>
                </a:xfrm>
                <a:custGeom>
                  <a:avLst/>
                  <a:gdLst>
                    <a:gd name="T0" fmla="*/ 0 w 3"/>
                    <a:gd name="T1" fmla="*/ 5 h 15"/>
                    <a:gd name="T2" fmla="*/ 0 w 3"/>
                    <a:gd name="T3" fmla="*/ 4 h 15"/>
                    <a:gd name="T4" fmla="*/ 0 w 3"/>
                    <a:gd name="T5" fmla="*/ 3 h 15"/>
                    <a:gd name="T6" fmla="*/ 0 w 3"/>
                    <a:gd name="T7" fmla="*/ 1 h 15"/>
                    <a:gd name="T8" fmla="*/ 1 w 3"/>
                    <a:gd name="T9" fmla="*/ 0 h 15"/>
                    <a:gd name="T10" fmla="*/ 1 w 3"/>
                    <a:gd name="T11" fmla="*/ 8 h 15"/>
                    <a:gd name="T12" fmla="*/ 0 w 3"/>
                    <a:gd name="T13" fmla="*/ 5 h 15"/>
                    <a:gd name="T14" fmla="*/ 0 60000 65536"/>
                    <a:gd name="T15" fmla="*/ 0 60000 65536"/>
                    <a:gd name="T16" fmla="*/ 0 60000 65536"/>
                    <a:gd name="T17" fmla="*/ 0 60000 65536"/>
                    <a:gd name="T18" fmla="*/ 0 60000 65536"/>
                    <a:gd name="T19" fmla="*/ 0 60000 65536"/>
                    <a:gd name="T20" fmla="*/ 0 60000 65536"/>
                    <a:gd name="T21" fmla="*/ 0 w 3"/>
                    <a:gd name="T22" fmla="*/ 0 h 15"/>
                    <a:gd name="T23" fmla="*/ 3 w 3"/>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5">
                      <a:moveTo>
                        <a:pt x="0" y="10"/>
                      </a:moveTo>
                      <a:lnTo>
                        <a:pt x="1" y="7"/>
                      </a:lnTo>
                      <a:lnTo>
                        <a:pt x="1" y="5"/>
                      </a:lnTo>
                      <a:lnTo>
                        <a:pt x="1" y="2"/>
                      </a:lnTo>
                      <a:lnTo>
                        <a:pt x="3" y="0"/>
                      </a:lnTo>
                      <a:lnTo>
                        <a:pt x="3" y="15"/>
                      </a:lnTo>
                      <a:lnTo>
                        <a:pt x="0" y="1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5" name="Freeform 2278">
                  <a:extLst>
                    <a:ext uri="{FF2B5EF4-FFF2-40B4-BE49-F238E27FC236}">
                      <a16:creationId xmlns:a16="http://schemas.microsoft.com/office/drawing/2014/main" xmlns="" id="{53CF9448-69FB-4EEB-B192-8E0A321FAC65}"/>
                    </a:ext>
                  </a:extLst>
                </p:cNvPr>
                <p:cNvSpPr>
                  <a:spLocks/>
                </p:cNvSpPr>
                <p:nvPr/>
              </p:nvSpPr>
              <p:spPr bwMode="auto">
                <a:xfrm>
                  <a:off x="1219" y="3581"/>
                  <a:ext cx="26" cy="127"/>
                </a:xfrm>
                <a:custGeom>
                  <a:avLst/>
                  <a:gdLst>
                    <a:gd name="T0" fmla="*/ 26 w 54"/>
                    <a:gd name="T1" fmla="*/ 0 h 255"/>
                    <a:gd name="T2" fmla="*/ 26 w 54"/>
                    <a:gd name="T3" fmla="*/ 0 h 255"/>
                    <a:gd name="T4" fmla="*/ 23 w 54"/>
                    <a:gd name="T5" fmla="*/ 13 h 255"/>
                    <a:gd name="T6" fmla="*/ 19 w 54"/>
                    <a:gd name="T7" fmla="*/ 26 h 255"/>
                    <a:gd name="T8" fmla="*/ 16 w 54"/>
                    <a:gd name="T9" fmla="*/ 39 h 255"/>
                    <a:gd name="T10" fmla="*/ 13 w 54"/>
                    <a:gd name="T11" fmla="*/ 53 h 255"/>
                    <a:gd name="T12" fmla="*/ 13 w 54"/>
                    <a:gd name="T13" fmla="*/ 53 h 255"/>
                    <a:gd name="T14" fmla="*/ 10 w 54"/>
                    <a:gd name="T15" fmla="*/ 66 h 255"/>
                    <a:gd name="T16" fmla="*/ 7 w 54"/>
                    <a:gd name="T17" fmla="*/ 80 h 255"/>
                    <a:gd name="T18" fmla="*/ 3 w 54"/>
                    <a:gd name="T19" fmla="*/ 94 h 255"/>
                    <a:gd name="T20" fmla="*/ 0 w 54"/>
                    <a:gd name="T21" fmla="*/ 109 h 255"/>
                    <a:gd name="T22" fmla="*/ 0 w 54"/>
                    <a:gd name="T23" fmla="*/ 127 h 255"/>
                    <a:gd name="T24" fmla="*/ 0 w 54"/>
                    <a:gd name="T25" fmla="*/ 127 h 255"/>
                    <a:gd name="T26" fmla="*/ 3 w 54"/>
                    <a:gd name="T27" fmla="*/ 114 h 255"/>
                    <a:gd name="T28" fmla="*/ 7 w 54"/>
                    <a:gd name="T29" fmla="*/ 99 h 255"/>
                    <a:gd name="T30" fmla="*/ 10 w 54"/>
                    <a:gd name="T31" fmla="*/ 86 h 255"/>
                    <a:gd name="T32" fmla="*/ 13 w 54"/>
                    <a:gd name="T33" fmla="*/ 72 h 255"/>
                    <a:gd name="T34" fmla="*/ 13 w 54"/>
                    <a:gd name="T35" fmla="*/ 72 h 255"/>
                    <a:gd name="T36" fmla="*/ 16 w 54"/>
                    <a:gd name="T37" fmla="*/ 59 h 255"/>
                    <a:gd name="T38" fmla="*/ 19 w 54"/>
                    <a:gd name="T39" fmla="*/ 45 h 255"/>
                    <a:gd name="T40" fmla="*/ 23 w 54"/>
                    <a:gd name="T41" fmla="*/ 32 h 255"/>
                    <a:gd name="T42" fmla="*/ 26 w 54"/>
                    <a:gd name="T43" fmla="*/ 19 h 255"/>
                    <a:gd name="T44" fmla="*/ 26 w 54"/>
                    <a:gd name="T45" fmla="*/ 0 h 2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255"/>
                    <a:gd name="T71" fmla="*/ 54 w 54"/>
                    <a:gd name="T72" fmla="*/ 255 h 2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255">
                      <a:moveTo>
                        <a:pt x="54" y="0"/>
                      </a:moveTo>
                      <a:lnTo>
                        <a:pt x="54" y="0"/>
                      </a:lnTo>
                      <a:lnTo>
                        <a:pt x="47" y="27"/>
                      </a:lnTo>
                      <a:lnTo>
                        <a:pt x="40" y="52"/>
                      </a:lnTo>
                      <a:lnTo>
                        <a:pt x="34" y="79"/>
                      </a:lnTo>
                      <a:lnTo>
                        <a:pt x="27" y="106"/>
                      </a:lnTo>
                      <a:lnTo>
                        <a:pt x="20" y="133"/>
                      </a:lnTo>
                      <a:lnTo>
                        <a:pt x="14" y="160"/>
                      </a:lnTo>
                      <a:lnTo>
                        <a:pt x="7" y="189"/>
                      </a:lnTo>
                      <a:lnTo>
                        <a:pt x="0" y="218"/>
                      </a:lnTo>
                      <a:lnTo>
                        <a:pt x="0" y="255"/>
                      </a:lnTo>
                      <a:lnTo>
                        <a:pt x="7" y="228"/>
                      </a:lnTo>
                      <a:lnTo>
                        <a:pt x="14" y="199"/>
                      </a:lnTo>
                      <a:lnTo>
                        <a:pt x="20" y="172"/>
                      </a:lnTo>
                      <a:lnTo>
                        <a:pt x="27" y="145"/>
                      </a:lnTo>
                      <a:lnTo>
                        <a:pt x="34" y="118"/>
                      </a:lnTo>
                      <a:lnTo>
                        <a:pt x="40" y="91"/>
                      </a:lnTo>
                      <a:lnTo>
                        <a:pt x="47" y="64"/>
                      </a:lnTo>
                      <a:lnTo>
                        <a:pt x="54" y="39"/>
                      </a:lnTo>
                      <a:lnTo>
                        <a:pt x="54"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6" name="Freeform 2279">
                  <a:extLst>
                    <a:ext uri="{FF2B5EF4-FFF2-40B4-BE49-F238E27FC236}">
                      <a16:creationId xmlns:a16="http://schemas.microsoft.com/office/drawing/2014/main" xmlns="" id="{FDD3EDEF-30D0-47F4-9290-527B4090D55B}"/>
                    </a:ext>
                  </a:extLst>
                </p:cNvPr>
                <p:cNvSpPr>
                  <a:spLocks/>
                </p:cNvSpPr>
                <p:nvPr/>
              </p:nvSpPr>
              <p:spPr bwMode="auto">
                <a:xfrm>
                  <a:off x="616" y="3698"/>
                  <a:ext cx="2" cy="10"/>
                </a:xfrm>
                <a:custGeom>
                  <a:avLst/>
                  <a:gdLst>
                    <a:gd name="T0" fmla="*/ 0 w 5"/>
                    <a:gd name="T1" fmla="*/ 0 h 20"/>
                    <a:gd name="T2" fmla="*/ 0 w 5"/>
                    <a:gd name="T3" fmla="*/ 10 h 20"/>
                    <a:gd name="T4" fmla="*/ 1 w 5"/>
                    <a:gd name="T5" fmla="*/ 9 h 20"/>
                    <a:gd name="T6" fmla="*/ 2 w 5"/>
                    <a:gd name="T7" fmla="*/ 6 h 20"/>
                    <a:gd name="T8" fmla="*/ 2 w 5"/>
                    <a:gd name="T9" fmla="*/ 5 h 20"/>
                    <a:gd name="T10" fmla="*/ 2 w 5"/>
                    <a:gd name="T11" fmla="*/ 4 h 20"/>
                    <a:gd name="T12" fmla="*/ 0 w 5"/>
                    <a:gd name="T13" fmla="*/ 0 h 20"/>
                    <a:gd name="T14" fmla="*/ 0 60000 65536"/>
                    <a:gd name="T15" fmla="*/ 0 60000 65536"/>
                    <a:gd name="T16" fmla="*/ 0 60000 65536"/>
                    <a:gd name="T17" fmla="*/ 0 60000 65536"/>
                    <a:gd name="T18" fmla="*/ 0 60000 65536"/>
                    <a:gd name="T19" fmla="*/ 0 60000 65536"/>
                    <a:gd name="T20" fmla="*/ 0 60000 65536"/>
                    <a:gd name="T21" fmla="*/ 0 w 5"/>
                    <a:gd name="T22" fmla="*/ 0 h 20"/>
                    <a:gd name="T23" fmla="*/ 5 w 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0">
                      <a:moveTo>
                        <a:pt x="0" y="0"/>
                      </a:moveTo>
                      <a:lnTo>
                        <a:pt x="0" y="20"/>
                      </a:lnTo>
                      <a:lnTo>
                        <a:pt x="2" y="17"/>
                      </a:lnTo>
                      <a:lnTo>
                        <a:pt x="4" y="13"/>
                      </a:lnTo>
                      <a:lnTo>
                        <a:pt x="4" y="11"/>
                      </a:lnTo>
                      <a:lnTo>
                        <a:pt x="5" y="8"/>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7" name="Freeform 2280">
                  <a:extLst>
                    <a:ext uri="{FF2B5EF4-FFF2-40B4-BE49-F238E27FC236}">
                      <a16:creationId xmlns:a16="http://schemas.microsoft.com/office/drawing/2014/main" xmlns="" id="{68286BBD-87B8-4742-9DF3-87AE824A0553}"/>
                    </a:ext>
                  </a:extLst>
                </p:cNvPr>
                <p:cNvSpPr>
                  <a:spLocks/>
                </p:cNvSpPr>
                <p:nvPr/>
              </p:nvSpPr>
              <p:spPr bwMode="auto">
                <a:xfrm>
                  <a:off x="616" y="3689"/>
                  <a:ext cx="4" cy="14"/>
                </a:xfrm>
                <a:custGeom>
                  <a:avLst/>
                  <a:gdLst>
                    <a:gd name="T0" fmla="*/ 0 w 9"/>
                    <a:gd name="T1" fmla="*/ 10 h 27"/>
                    <a:gd name="T2" fmla="*/ 0 w 9"/>
                    <a:gd name="T3" fmla="*/ 1 h 27"/>
                    <a:gd name="T4" fmla="*/ 0 w 9"/>
                    <a:gd name="T5" fmla="*/ 1 h 27"/>
                    <a:gd name="T6" fmla="*/ 0 w 9"/>
                    <a:gd name="T7" fmla="*/ 0 h 27"/>
                    <a:gd name="T8" fmla="*/ 0 w 9"/>
                    <a:gd name="T9" fmla="*/ 0 h 27"/>
                    <a:gd name="T10" fmla="*/ 0 w 9"/>
                    <a:gd name="T11" fmla="*/ 0 h 27"/>
                    <a:gd name="T12" fmla="*/ 4 w 9"/>
                    <a:gd name="T13" fmla="*/ 9 h 27"/>
                    <a:gd name="T14" fmla="*/ 3 w 9"/>
                    <a:gd name="T15" fmla="*/ 10 h 27"/>
                    <a:gd name="T16" fmla="*/ 3 w 9"/>
                    <a:gd name="T17" fmla="*/ 11 h 27"/>
                    <a:gd name="T18" fmla="*/ 3 w 9"/>
                    <a:gd name="T19" fmla="*/ 12 h 27"/>
                    <a:gd name="T20" fmla="*/ 2 w 9"/>
                    <a:gd name="T21" fmla="*/ 14 h 27"/>
                    <a:gd name="T22" fmla="*/ 0 w 9"/>
                    <a:gd name="T23" fmla="*/ 1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27"/>
                    <a:gd name="T38" fmla="*/ 9 w 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27">
                      <a:moveTo>
                        <a:pt x="0" y="19"/>
                      </a:moveTo>
                      <a:lnTo>
                        <a:pt x="0" y="2"/>
                      </a:lnTo>
                      <a:lnTo>
                        <a:pt x="0" y="0"/>
                      </a:lnTo>
                      <a:lnTo>
                        <a:pt x="9" y="17"/>
                      </a:lnTo>
                      <a:lnTo>
                        <a:pt x="7" y="19"/>
                      </a:lnTo>
                      <a:lnTo>
                        <a:pt x="7" y="22"/>
                      </a:lnTo>
                      <a:lnTo>
                        <a:pt x="7" y="24"/>
                      </a:lnTo>
                      <a:lnTo>
                        <a:pt x="5" y="27"/>
                      </a:lnTo>
                      <a:lnTo>
                        <a:pt x="0" y="19"/>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8" name="Freeform 2281">
                  <a:extLst>
                    <a:ext uri="{FF2B5EF4-FFF2-40B4-BE49-F238E27FC236}">
                      <a16:creationId xmlns:a16="http://schemas.microsoft.com/office/drawing/2014/main" xmlns="" id="{A68CE11D-FF95-4284-B2F4-A88991E95706}"/>
                    </a:ext>
                  </a:extLst>
                </p:cNvPr>
                <p:cNvSpPr>
                  <a:spLocks/>
                </p:cNvSpPr>
                <p:nvPr/>
              </p:nvSpPr>
              <p:spPr bwMode="auto">
                <a:xfrm>
                  <a:off x="616" y="3682"/>
                  <a:ext cx="6" cy="15"/>
                </a:xfrm>
                <a:custGeom>
                  <a:avLst/>
                  <a:gdLst>
                    <a:gd name="T0" fmla="*/ 0 w 14"/>
                    <a:gd name="T1" fmla="*/ 7 h 30"/>
                    <a:gd name="T2" fmla="*/ 1 w 14"/>
                    <a:gd name="T3" fmla="*/ 5 h 30"/>
                    <a:gd name="T4" fmla="*/ 2 w 14"/>
                    <a:gd name="T5" fmla="*/ 3 h 30"/>
                    <a:gd name="T6" fmla="*/ 2 w 14"/>
                    <a:gd name="T7" fmla="*/ 2 h 30"/>
                    <a:gd name="T8" fmla="*/ 2 w 14"/>
                    <a:gd name="T9" fmla="*/ 0 h 30"/>
                    <a:gd name="T10" fmla="*/ 6 w 14"/>
                    <a:gd name="T11" fmla="*/ 8 h 30"/>
                    <a:gd name="T12" fmla="*/ 5 w 14"/>
                    <a:gd name="T13" fmla="*/ 10 h 30"/>
                    <a:gd name="T14" fmla="*/ 5 w 14"/>
                    <a:gd name="T15" fmla="*/ 12 h 30"/>
                    <a:gd name="T16" fmla="*/ 4 w 14"/>
                    <a:gd name="T17" fmla="*/ 14 h 30"/>
                    <a:gd name="T18" fmla="*/ 4 w 14"/>
                    <a:gd name="T19" fmla="*/ 15 h 30"/>
                    <a:gd name="T20" fmla="*/ 0 w 14"/>
                    <a:gd name="T21" fmla="*/ 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30"/>
                    <a:gd name="T35" fmla="*/ 14 w 14"/>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30">
                      <a:moveTo>
                        <a:pt x="0" y="13"/>
                      </a:moveTo>
                      <a:lnTo>
                        <a:pt x="2" y="10"/>
                      </a:lnTo>
                      <a:lnTo>
                        <a:pt x="4" y="6"/>
                      </a:lnTo>
                      <a:lnTo>
                        <a:pt x="4" y="3"/>
                      </a:lnTo>
                      <a:lnTo>
                        <a:pt x="5" y="0"/>
                      </a:lnTo>
                      <a:lnTo>
                        <a:pt x="14" y="16"/>
                      </a:lnTo>
                      <a:lnTo>
                        <a:pt x="12" y="20"/>
                      </a:lnTo>
                      <a:lnTo>
                        <a:pt x="12" y="23"/>
                      </a:lnTo>
                      <a:lnTo>
                        <a:pt x="10" y="27"/>
                      </a:lnTo>
                      <a:lnTo>
                        <a:pt x="9" y="30"/>
                      </a:lnTo>
                      <a:lnTo>
                        <a:pt x="0" y="13"/>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19" name="Freeform 2282">
                  <a:extLst>
                    <a:ext uri="{FF2B5EF4-FFF2-40B4-BE49-F238E27FC236}">
                      <a16:creationId xmlns:a16="http://schemas.microsoft.com/office/drawing/2014/main" xmlns="" id="{692BEDFE-C010-47BC-8FE2-0B544EDF98F3}"/>
                    </a:ext>
                  </a:extLst>
                </p:cNvPr>
                <p:cNvSpPr>
                  <a:spLocks/>
                </p:cNvSpPr>
                <p:nvPr/>
              </p:nvSpPr>
              <p:spPr bwMode="auto">
                <a:xfrm>
                  <a:off x="618" y="3677"/>
                  <a:ext cx="7" cy="14"/>
                </a:xfrm>
                <a:custGeom>
                  <a:avLst/>
                  <a:gdLst>
                    <a:gd name="T0" fmla="*/ 0 w 14"/>
                    <a:gd name="T1" fmla="*/ 6 h 27"/>
                    <a:gd name="T2" fmla="*/ 1 w 14"/>
                    <a:gd name="T3" fmla="*/ 4 h 27"/>
                    <a:gd name="T4" fmla="*/ 2 w 14"/>
                    <a:gd name="T5" fmla="*/ 3 h 27"/>
                    <a:gd name="T6" fmla="*/ 2 w 14"/>
                    <a:gd name="T7" fmla="*/ 1 h 27"/>
                    <a:gd name="T8" fmla="*/ 3 w 14"/>
                    <a:gd name="T9" fmla="*/ 0 h 27"/>
                    <a:gd name="T10" fmla="*/ 7 w 14"/>
                    <a:gd name="T11" fmla="*/ 9 h 27"/>
                    <a:gd name="T12" fmla="*/ 6 w 14"/>
                    <a:gd name="T13" fmla="*/ 10 h 27"/>
                    <a:gd name="T14" fmla="*/ 6 w 14"/>
                    <a:gd name="T15" fmla="*/ 11 h 27"/>
                    <a:gd name="T16" fmla="*/ 5 w 14"/>
                    <a:gd name="T17" fmla="*/ 12 h 27"/>
                    <a:gd name="T18" fmla="*/ 5 w 14"/>
                    <a:gd name="T19" fmla="*/ 14 h 27"/>
                    <a:gd name="T20" fmla="*/ 0 w 14"/>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7"/>
                    <a:gd name="T35" fmla="*/ 14 w 14"/>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7">
                      <a:moveTo>
                        <a:pt x="0" y="11"/>
                      </a:moveTo>
                      <a:lnTo>
                        <a:pt x="2" y="7"/>
                      </a:lnTo>
                      <a:lnTo>
                        <a:pt x="4" y="6"/>
                      </a:lnTo>
                      <a:lnTo>
                        <a:pt x="4" y="2"/>
                      </a:lnTo>
                      <a:lnTo>
                        <a:pt x="5" y="0"/>
                      </a:lnTo>
                      <a:lnTo>
                        <a:pt x="14" y="17"/>
                      </a:lnTo>
                      <a:lnTo>
                        <a:pt x="12" y="19"/>
                      </a:lnTo>
                      <a:lnTo>
                        <a:pt x="12" y="22"/>
                      </a:lnTo>
                      <a:lnTo>
                        <a:pt x="10" y="24"/>
                      </a:lnTo>
                      <a:lnTo>
                        <a:pt x="9" y="27"/>
                      </a:lnTo>
                      <a:lnTo>
                        <a:pt x="0" y="11"/>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0" name="Freeform 2283">
                  <a:extLst>
                    <a:ext uri="{FF2B5EF4-FFF2-40B4-BE49-F238E27FC236}">
                      <a16:creationId xmlns:a16="http://schemas.microsoft.com/office/drawing/2014/main" xmlns="" id="{53454886-129D-4BC9-AAB9-A0FA5C177777}"/>
                    </a:ext>
                  </a:extLst>
                </p:cNvPr>
                <p:cNvSpPr>
                  <a:spLocks/>
                </p:cNvSpPr>
                <p:nvPr/>
              </p:nvSpPr>
              <p:spPr bwMode="auto">
                <a:xfrm>
                  <a:off x="621" y="3671"/>
                  <a:ext cx="6" cy="15"/>
                </a:xfrm>
                <a:custGeom>
                  <a:avLst/>
                  <a:gdLst>
                    <a:gd name="T0" fmla="*/ 0 w 12"/>
                    <a:gd name="T1" fmla="*/ 6 h 28"/>
                    <a:gd name="T2" fmla="*/ 1 w 12"/>
                    <a:gd name="T3" fmla="*/ 4 h 28"/>
                    <a:gd name="T4" fmla="*/ 2 w 12"/>
                    <a:gd name="T5" fmla="*/ 3 h 28"/>
                    <a:gd name="T6" fmla="*/ 2 w 12"/>
                    <a:gd name="T7" fmla="*/ 2 h 28"/>
                    <a:gd name="T8" fmla="*/ 3 w 12"/>
                    <a:gd name="T9" fmla="*/ 0 h 28"/>
                    <a:gd name="T10" fmla="*/ 6 w 12"/>
                    <a:gd name="T11" fmla="*/ 9 h 28"/>
                    <a:gd name="T12" fmla="*/ 5 w 12"/>
                    <a:gd name="T13" fmla="*/ 11 h 28"/>
                    <a:gd name="T14" fmla="*/ 5 w 12"/>
                    <a:gd name="T15" fmla="*/ 12 h 28"/>
                    <a:gd name="T16" fmla="*/ 5 w 12"/>
                    <a:gd name="T17" fmla="*/ 13 h 28"/>
                    <a:gd name="T18" fmla="*/ 5 w 12"/>
                    <a:gd name="T19" fmla="*/ 15 h 28"/>
                    <a:gd name="T20" fmla="*/ 0 w 12"/>
                    <a:gd name="T21" fmla="*/ 6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8"/>
                    <a:gd name="T35" fmla="*/ 12 w 12"/>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8">
                      <a:moveTo>
                        <a:pt x="0" y="11"/>
                      </a:moveTo>
                      <a:lnTo>
                        <a:pt x="2" y="8"/>
                      </a:lnTo>
                      <a:lnTo>
                        <a:pt x="4" y="5"/>
                      </a:lnTo>
                      <a:lnTo>
                        <a:pt x="4" y="3"/>
                      </a:lnTo>
                      <a:lnTo>
                        <a:pt x="5" y="0"/>
                      </a:lnTo>
                      <a:lnTo>
                        <a:pt x="12" y="17"/>
                      </a:lnTo>
                      <a:lnTo>
                        <a:pt x="10" y="20"/>
                      </a:lnTo>
                      <a:lnTo>
                        <a:pt x="10" y="22"/>
                      </a:lnTo>
                      <a:lnTo>
                        <a:pt x="10" y="25"/>
                      </a:lnTo>
                      <a:lnTo>
                        <a:pt x="9" y="28"/>
                      </a:lnTo>
                      <a:lnTo>
                        <a:pt x="0" y="11"/>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1" name="Freeform 2284">
                  <a:extLst>
                    <a:ext uri="{FF2B5EF4-FFF2-40B4-BE49-F238E27FC236}">
                      <a16:creationId xmlns:a16="http://schemas.microsoft.com/office/drawing/2014/main" xmlns="" id="{200A62BD-4364-455C-85BA-C3F6D4086C87}"/>
                    </a:ext>
                  </a:extLst>
                </p:cNvPr>
                <p:cNvSpPr>
                  <a:spLocks/>
                </p:cNvSpPr>
                <p:nvPr/>
              </p:nvSpPr>
              <p:spPr bwMode="auto">
                <a:xfrm>
                  <a:off x="623" y="3665"/>
                  <a:ext cx="6" cy="15"/>
                </a:xfrm>
                <a:custGeom>
                  <a:avLst/>
                  <a:gdLst>
                    <a:gd name="T0" fmla="*/ 0 w 12"/>
                    <a:gd name="T1" fmla="*/ 6 h 29"/>
                    <a:gd name="T2" fmla="*/ 1 w 12"/>
                    <a:gd name="T3" fmla="*/ 4 h 29"/>
                    <a:gd name="T4" fmla="*/ 1 w 12"/>
                    <a:gd name="T5" fmla="*/ 3 h 29"/>
                    <a:gd name="T6" fmla="*/ 1 w 12"/>
                    <a:gd name="T7" fmla="*/ 2 h 29"/>
                    <a:gd name="T8" fmla="*/ 2 w 12"/>
                    <a:gd name="T9" fmla="*/ 0 h 29"/>
                    <a:gd name="T10" fmla="*/ 6 w 12"/>
                    <a:gd name="T11" fmla="*/ 9 h 29"/>
                    <a:gd name="T12" fmla="*/ 5 w 12"/>
                    <a:gd name="T13" fmla="*/ 10 h 29"/>
                    <a:gd name="T14" fmla="*/ 5 w 12"/>
                    <a:gd name="T15" fmla="*/ 11 h 29"/>
                    <a:gd name="T16" fmla="*/ 5 w 12"/>
                    <a:gd name="T17" fmla="*/ 13 h 29"/>
                    <a:gd name="T18" fmla="*/ 3 w 12"/>
                    <a:gd name="T19" fmla="*/ 15 h 29"/>
                    <a:gd name="T20" fmla="*/ 0 w 12"/>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9"/>
                    <a:gd name="T35" fmla="*/ 12 w 12"/>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9">
                      <a:moveTo>
                        <a:pt x="0" y="12"/>
                      </a:moveTo>
                      <a:lnTo>
                        <a:pt x="2" y="8"/>
                      </a:lnTo>
                      <a:lnTo>
                        <a:pt x="2" y="5"/>
                      </a:lnTo>
                      <a:lnTo>
                        <a:pt x="2" y="3"/>
                      </a:lnTo>
                      <a:lnTo>
                        <a:pt x="4" y="0"/>
                      </a:lnTo>
                      <a:lnTo>
                        <a:pt x="12" y="17"/>
                      </a:lnTo>
                      <a:lnTo>
                        <a:pt x="10" y="20"/>
                      </a:lnTo>
                      <a:lnTo>
                        <a:pt x="10" y="22"/>
                      </a:lnTo>
                      <a:lnTo>
                        <a:pt x="9" y="25"/>
                      </a:lnTo>
                      <a:lnTo>
                        <a:pt x="7" y="29"/>
                      </a:lnTo>
                      <a:lnTo>
                        <a:pt x="0" y="1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2" name="Freeform 2285">
                  <a:extLst>
                    <a:ext uri="{FF2B5EF4-FFF2-40B4-BE49-F238E27FC236}">
                      <a16:creationId xmlns:a16="http://schemas.microsoft.com/office/drawing/2014/main" xmlns="" id="{EC02A66B-C359-434B-9A50-8D508201ADFE}"/>
                    </a:ext>
                  </a:extLst>
                </p:cNvPr>
                <p:cNvSpPr>
                  <a:spLocks/>
                </p:cNvSpPr>
                <p:nvPr/>
              </p:nvSpPr>
              <p:spPr bwMode="auto">
                <a:xfrm>
                  <a:off x="625" y="3660"/>
                  <a:ext cx="7" cy="14"/>
                </a:xfrm>
                <a:custGeom>
                  <a:avLst/>
                  <a:gdLst>
                    <a:gd name="T0" fmla="*/ 0 w 13"/>
                    <a:gd name="T1" fmla="*/ 6 h 29"/>
                    <a:gd name="T2" fmla="*/ 1 w 13"/>
                    <a:gd name="T3" fmla="*/ 4 h 29"/>
                    <a:gd name="T4" fmla="*/ 2 w 13"/>
                    <a:gd name="T5" fmla="*/ 2 h 29"/>
                    <a:gd name="T6" fmla="*/ 2 w 13"/>
                    <a:gd name="T7" fmla="*/ 1 h 29"/>
                    <a:gd name="T8" fmla="*/ 3 w 13"/>
                    <a:gd name="T9" fmla="*/ 0 h 29"/>
                    <a:gd name="T10" fmla="*/ 7 w 13"/>
                    <a:gd name="T11" fmla="*/ 8 h 29"/>
                    <a:gd name="T12" fmla="*/ 6 w 13"/>
                    <a:gd name="T13" fmla="*/ 10 h 29"/>
                    <a:gd name="T14" fmla="*/ 6 w 13"/>
                    <a:gd name="T15" fmla="*/ 11 h 29"/>
                    <a:gd name="T16" fmla="*/ 5 w 13"/>
                    <a:gd name="T17" fmla="*/ 12 h 29"/>
                    <a:gd name="T18" fmla="*/ 4 w 13"/>
                    <a:gd name="T19" fmla="*/ 14 h 29"/>
                    <a:gd name="T20" fmla="*/ 0 w 13"/>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12"/>
                      </a:moveTo>
                      <a:lnTo>
                        <a:pt x="1" y="8"/>
                      </a:lnTo>
                      <a:lnTo>
                        <a:pt x="3" y="5"/>
                      </a:lnTo>
                      <a:lnTo>
                        <a:pt x="3" y="3"/>
                      </a:lnTo>
                      <a:lnTo>
                        <a:pt x="5" y="0"/>
                      </a:lnTo>
                      <a:lnTo>
                        <a:pt x="13" y="17"/>
                      </a:lnTo>
                      <a:lnTo>
                        <a:pt x="11" y="20"/>
                      </a:lnTo>
                      <a:lnTo>
                        <a:pt x="11" y="22"/>
                      </a:lnTo>
                      <a:lnTo>
                        <a:pt x="10" y="25"/>
                      </a:lnTo>
                      <a:lnTo>
                        <a:pt x="8" y="29"/>
                      </a:lnTo>
                      <a:lnTo>
                        <a:pt x="0" y="12"/>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3" name="Freeform 2286">
                  <a:extLst>
                    <a:ext uri="{FF2B5EF4-FFF2-40B4-BE49-F238E27FC236}">
                      <a16:creationId xmlns:a16="http://schemas.microsoft.com/office/drawing/2014/main" xmlns="" id="{A8CEE365-BB56-4F32-BB9A-6E64F239774F}"/>
                    </a:ext>
                  </a:extLst>
                </p:cNvPr>
                <p:cNvSpPr>
                  <a:spLocks/>
                </p:cNvSpPr>
                <p:nvPr/>
              </p:nvSpPr>
              <p:spPr bwMode="auto">
                <a:xfrm>
                  <a:off x="627" y="3654"/>
                  <a:ext cx="6" cy="14"/>
                </a:xfrm>
                <a:custGeom>
                  <a:avLst/>
                  <a:gdLst>
                    <a:gd name="T0" fmla="*/ 0 w 12"/>
                    <a:gd name="T1" fmla="*/ 6 h 29"/>
                    <a:gd name="T2" fmla="*/ 1 w 12"/>
                    <a:gd name="T3" fmla="*/ 4 h 29"/>
                    <a:gd name="T4" fmla="*/ 1 w 12"/>
                    <a:gd name="T5" fmla="*/ 3 h 29"/>
                    <a:gd name="T6" fmla="*/ 2 w 12"/>
                    <a:gd name="T7" fmla="*/ 2 h 29"/>
                    <a:gd name="T8" fmla="*/ 2 w 12"/>
                    <a:gd name="T9" fmla="*/ 0 h 29"/>
                    <a:gd name="T10" fmla="*/ 6 w 12"/>
                    <a:gd name="T11" fmla="*/ 9 h 29"/>
                    <a:gd name="T12" fmla="*/ 5 w 12"/>
                    <a:gd name="T13" fmla="*/ 10 h 29"/>
                    <a:gd name="T14" fmla="*/ 5 w 12"/>
                    <a:gd name="T15" fmla="*/ 12 h 29"/>
                    <a:gd name="T16" fmla="*/ 4 w 12"/>
                    <a:gd name="T17" fmla="*/ 13 h 29"/>
                    <a:gd name="T18" fmla="*/ 4 w 12"/>
                    <a:gd name="T19" fmla="*/ 14 h 29"/>
                    <a:gd name="T20" fmla="*/ 0 w 12"/>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9"/>
                    <a:gd name="T35" fmla="*/ 12 w 12"/>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9">
                      <a:moveTo>
                        <a:pt x="0" y="12"/>
                      </a:moveTo>
                      <a:lnTo>
                        <a:pt x="1" y="9"/>
                      </a:lnTo>
                      <a:lnTo>
                        <a:pt x="1" y="7"/>
                      </a:lnTo>
                      <a:lnTo>
                        <a:pt x="3" y="4"/>
                      </a:lnTo>
                      <a:lnTo>
                        <a:pt x="3" y="0"/>
                      </a:lnTo>
                      <a:lnTo>
                        <a:pt x="12" y="19"/>
                      </a:lnTo>
                      <a:lnTo>
                        <a:pt x="10" y="20"/>
                      </a:lnTo>
                      <a:lnTo>
                        <a:pt x="10" y="24"/>
                      </a:lnTo>
                      <a:lnTo>
                        <a:pt x="8" y="26"/>
                      </a:lnTo>
                      <a:lnTo>
                        <a:pt x="8" y="29"/>
                      </a:lnTo>
                      <a:lnTo>
                        <a:pt x="0" y="12"/>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4" name="Freeform 2287">
                  <a:extLst>
                    <a:ext uri="{FF2B5EF4-FFF2-40B4-BE49-F238E27FC236}">
                      <a16:creationId xmlns:a16="http://schemas.microsoft.com/office/drawing/2014/main" xmlns="" id="{41476BFC-397B-495A-937D-1F85B7A19A64}"/>
                    </a:ext>
                  </a:extLst>
                </p:cNvPr>
                <p:cNvSpPr>
                  <a:spLocks/>
                </p:cNvSpPr>
                <p:nvPr/>
              </p:nvSpPr>
              <p:spPr bwMode="auto">
                <a:xfrm>
                  <a:off x="629" y="3648"/>
                  <a:ext cx="7" cy="15"/>
                </a:xfrm>
                <a:custGeom>
                  <a:avLst/>
                  <a:gdLst>
                    <a:gd name="T0" fmla="*/ 0 w 14"/>
                    <a:gd name="T1" fmla="*/ 6 h 31"/>
                    <a:gd name="T2" fmla="*/ 1 w 14"/>
                    <a:gd name="T3" fmla="*/ 4 h 31"/>
                    <a:gd name="T4" fmla="*/ 2 w 14"/>
                    <a:gd name="T5" fmla="*/ 3 h 31"/>
                    <a:gd name="T6" fmla="*/ 2 w 14"/>
                    <a:gd name="T7" fmla="*/ 2 h 31"/>
                    <a:gd name="T8" fmla="*/ 3 w 14"/>
                    <a:gd name="T9" fmla="*/ 0 h 31"/>
                    <a:gd name="T10" fmla="*/ 7 w 14"/>
                    <a:gd name="T11" fmla="*/ 8 h 31"/>
                    <a:gd name="T12" fmla="*/ 6 w 14"/>
                    <a:gd name="T13" fmla="*/ 10 h 31"/>
                    <a:gd name="T14" fmla="*/ 6 w 14"/>
                    <a:gd name="T15" fmla="*/ 12 h 31"/>
                    <a:gd name="T16" fmla="*/ 5 w 14"/>
                    <a:gd name="T17" fmla="*/ 13 h 31"/>
                    <a:gd name="T18" fmla="*/ 5 w 14"/>
                    <a:gd name="T19" fmla="*/ 15 h 31"/>
                    <a:gd name="T20" fmla="*/ 0 w 14"/>
                    <a:gd name="T21" fmla="*/ 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31"/>
                    <a:gd name="T35" fmla="*/ 14 w 14"/>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31">
                      <a:moveTo>
                        <a:pt x="0" y="12"/>
                      </a:moveTo>
                      <a:lnTo>
                        <a:pt x="2" y="9"/>
                      </a:lnTo>
                      <a:lnTo>
                        <a:pt x="3" y="7"/>
                      </a:lnTo>
                      <a:lnTo>
                        <a:pt x="3" y="4"/>
                      </a:lnTo>
                      <a:lnTo>
                        <a:pt x="5" y="0"/>
                      </a:lnTo>
                      <a:lnTo>
                        <a:pt x="14" y="17"/>
                      </a:lnTo>
                      <a:lnTo>
                        <a:pt x="12" y="21"/>
                      </a:lnTo>
                      <a:lnTo>
                        <a:pt x="12" y="24"/>
                      </a:lnTo>
                      <a:lnTo>
                        <a:pt x="10" y="27"/>
                      </a:lnTo>
                      <a:lnTo>
                        <a:pt x="9" y="31"/>
                      </a:lnTo>
                      <a:lnTo>
                        <a:pt x="0" y="12"/>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5" name="Freeform 2288">
                  <a:extLst>
                    <a:ext uri="{FF2B5EF4-FFF2-40B4-BE49-F238E27FC236}">
                      <a16:creationId xmlns:a16="http://schemas.microsoft.com/office/drawing/2014/main" xmlns="" id="{88806C13-24BE-4E14-83B0-8D8F931418CE}"/>
                    </a:ext>
                  </a:extLst>
                </p:cNvPr>
                <p:cNvSpPr>
                  <a:spLocks/>
                </p:cNvSpPr>
                <p:nvPr/>
              </p:nvSpPr>
              <p:spPr bwMode="auto">
                <a:xfrm>
                  <a:off x="632" y="3641"/>
                  <a:ext cx="5" cy="15"/>
                </a:xfrm>
                <a:custGeom>
                  <a:avLst/>
                  <a:gdLst>
                    <a:gd name="T0" fmla="*/ 0 w 12"/>
                    <a:gd name="T1" fmla="*/ 7 h 30"/>
                    <a:gd name="T2" fmla="*/ 1 w 12"/>
                    <a:gd name="T3" fmla="*/ 5 h 30"/>
                    <a:gd name="T4" fmla="*/ 2 w 12"/>
                    <a:gd name="T5" fmla="*/ 4 h 30"/>
                    <a:gd name="T6" fmla="*/ 2 w 12"/>
                    <a:gd name="T7" fmla="*/ 2 h 30"/>
                    <a:gd name="T8" fmla="*/ 2 w 12"/>
                    <a:gd name="T9" fmla="*/ 0 h 30"/>
                    <a:gd name="T10" fmla="*/ 5 w 12"/>
                    <a:gd name="T11" fmla="*/ 9 h 30"/>
                    <a:gd name="T12" fmla="*/ 5 w 12"/>
                    <a:gd name="T13" fmla="*/ 10 h 30"/>
                    <a:gd name="T14" fmla="*/ 5 w 12"/>
                    <a:gd name="T15" fmla="*/ 11 h 30"/>
                    <a:gd name="T16" fmla="*/ 4 w 12"/>
                    <a:gd name="T17" fmla="*/ 12 h 30"/>
                    <a:gd name="T18" fmla="*/ 4 w 12"/>
                    <a:gd name="T19" fmla="*/ 13 h 30"/>
                    <a:gd name="T20" fmla="*/ 4 w 12"/>
                    <a:gd name="T21" fmla="*/ 14 h 30"/>
                    <a:gd name="T22" fmla="*/ 4 w 12"/>
                    <a:gd name="T23" fmla="*/ 14 h 30"/>
                    <a:gd name="T24" fmla="*/ 4 w 12"/>
                    <a:gd name="T25" fmla="*/ 15 h 30"/>
                    <a:gd name="T26" fmla="*/ 4 w 12"/>
                    <a:gd name="T27" fmla="*/ 15 h 30"/>
                    <a:gd name="T28" fmla="*/ 0 w 12"/>
                    <a:gd name="T29" fmla="*/ 7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30"/>
                    <a:gd name="T47" fmla="*/ 12 w 12"/>
                    <a:gd name="T48" fmla="*/ 30 h 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30">
                      <a:moveTo>
                        <a:pt x="0" y="13"/>
                      </a:moveTo>
                      <a:lnTo>
                        <a:pt x="2" y="10"/>
                      </a:lnTo>
                      <a:lnTo>
                        <a:pt x="4" y="7"/>
                      </a:lnTo>
                      <a:lnTo>
                        <a:pt x="4" y="3"/>
                      </a:lnTo>
                      <a:lnTo>
                        <a:pt x="5" y="0"/>
                      </a:lnTo>
                      <a:lnTo>
                        <a:pt x="12" y="18"/>
                      </a:lnTo>
                      <a:lnTo>
                        <a:pt x="12" y="20"/>
                      </a:lnTo>
                      <a:lnTo>
                        <a:pt x="12" y="22"/>
                      </a:lnTo>
                      <a:lnTo>
                        <a:pt x="10" y="24"/>
                      </a:lnTo>
                      <a:lnTo>
                        <a:pt x="10" y="25"/>
                      </a:lnTo>
                      <a:lnTo>
                        <a:pt x="10" y="27"/>
                      </a:lnTo>
                      <a:lnTo>
                        <a:pt x="9" y="29"/>
                      </a:lnTo>
                      <a:lnTo>
                        <a:pt x="9" y="30"/>
                      </a:lnTo>
                      <a:lnTo>
                        <a:pt x="0" y="13"/>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6" name="Freeform 2289">
                  <a:extLst>
                    <a:ext uri="{FF2B5EF4-FFF2-40B4-BE49-F238E27FC236}">
                      <a16:creationId xmlns:a16="http://schemas.microsoft.com/office/drawing/2014/main" xmlns="" id="{0F7AD034-932D-49CC-871F-4923FC43D3AC}"/>
                    </a:ext>
                  </a:extLst>
                </p:cNvPr>
                <p:cNvSpPr>
                  <a:spLocks/>
                </p:cNvSpPr>
                <p:nvPr/>
              </p:nvSpPr>
              <p:spPr bwMode="auto">
                <a:xfrm>
                  <a:off x="634" y="3636"/>
                  <a:ext cx="6" cy="14"/>
                </a:xfrm>
                <a:custGeom>
                  <a:avLst/>
                  <a:gdLst>
                    <a:gd name="T0" fmla="*/ 0 w 12"/>
                    <a:gd name="T1" fmla="*/ 5 h 28"/>
                    <a:gd name="T2" fmla="*/ 1 w 12"/>
                    <a:gd name="T3" fmla="*/ 4 h 28"/>
                    <a:gd name="T4" fmla="*/ 1 w 12"/>
                    <a:gd name="T5" fmla="*/ 3 h 28"/>
                    <a:gd name="T6" fmla="*/ 1 w 12"/>
                    <a:gd name="T7" fmla="*/ 1 h 28"/>
                    <a:gd name="T8" fmla="*/ 2 w 12"/>
                    <a:gd name="T9" fmla="*/ 0 h 28"/>
                    <a:gd name="T10" fmla="*/ 6 w 12"/>
                    <a:gd name="T11" fmla="*/ 9 h 28"/>
                    <a:gd name="T12" fmla="*/ 5 w 12"/>
                    <a:gd name="T13" fmla="*/ 10 h 28"/>
                    <a:gd name="T14" fmla="*/ 5 w 12"/>
                    <a:gd name="T15" fmla="*/ 12 h 28"/>
                    <a:gd name="T16" fmla="*/ 5 w 12"/>
                    <a:gd name="T17" fmla="*/ 13 h 28"/>
                    <a:gd name="T18" fmla="*/ 3 w 12"/>
                    <a:gd name="T19" fmla="*/ 14 h 28"/>
                    <a:gd name="T20" fmla="*/ 0 w 12"/>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8"/>
                    <a:gd name="T35" fmla="*/ 12 w 12"/>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8">
                      <a:moveTo>
                        <a:pt x="0" y="10"/>
                      </a:moveTo>
                      <a:lnTo>
                        <a:pt x="2" y="7"/>
                      </a:lnTo>
                      <a:lnTo>
                        <a:pt x="2" y="5"/>
                      </a:lnTo>
                      <a:lnTo>
                        <a:pt x="2" y="1"/>
                      </a:lnTo>
                      <a:lnTo>
                        <a:pt x="4" y="0"/>
                      </a:lnTo>
                      <a:lnTo>
                        <a:pt x="12" y="17"/>
                      </a:lnTo>
                      <a:lnTo>
                        <a:pt x="10" y="20"/>
                      </a:lnTo>
                      <a:lnTo>
                        <a:pt x="10" y="23"/>
                      </a:lnTo>
                      <a:lnTo>
                        <a:pt x="9" y="25"/>
                      </a:lnTo>
                      <a:lnTo>
                        <a:pt x="7" y="28"/>
                      </a:lnTo>
                      <a:lnTo>
                        <a:pt x="0" y="1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7" name="Freeform 2290">
                  <a:extLst>
                    <a:ext uri="{FF2B5EF4-FFF2-40B4-BE49-F238E27FC236}">
                      <a16:creationId xmlns:a16="http://schemas.microsoft.com/office/drawing/2014/main" xmlns="" id="{477C08A3-0626-4F21-90F9-62029D9C9BBF}"/>
                    </a:ext>
                  </a:extLst>
                </p:cNvPr>
                <p:cNvSpPr>
                  <a:spLocks/>
                </p:cNvSpPr>
                <p:nvPr/>
              </p:nvSpPr>
              <p:spPr bwMode="auto">
                <a:xfrm>
                  <a:off x="636" y="3630"/>
                  <a:ext cx="7" cy="14"/>
                </a:xfrm>
                <a:custGeom>
                  <a:avLst/>
                  <a:gdLst>
                    <a:gd name="T0" fmla="*/ 0 w 13"/>
                    <a:gd name="T1" fmla="*/ 6 h 29"/>
                    <a:gd name="T2" fmla="*/ 0 w 13"/>
                    <a:gd name="T3" fmla="*/ 6 h 29"/>
                    <a:gd name="T4" fmla="*/ 1 w 13"/>
                    <a:gd name="T5" fmla="*/ 5 h 29"/>
                    <a:gd name="T6" fmla="*/ 1 w 13"/>
                    <a:gd name="T7" fmla="*/ 5 h 29"/>
                    <a:gd name="T8" fmla="*/ 1 w 13"/>
                    <a:gd name="T9" fmla="*/ 4 h 29"/>
                    <a:gd name="T10" fmla="*/ 2 w 13"/>
                    <a:gd name="T11" fmla="*/ 3 h 29"/>
                    <a:gd name="T12" fmla="*/ 2 w 13"/>
                    <a:gd name="T13" fmla="*/ 1 h 29"/>
                    <a:gd name="T14" fmla="*/ 2 w 13"/>
                    <a:gd name="T15" fmla="*/ 1 h 29"/>
                    <a:gd name="T16" fmla="*/ 3 w 13"/>
                    <a:gd name="T17" fmla="*/ 0 h 29"/>
                    <a:gd name="T18" fmla="*/ 7 w 13"/>
                    <a:gd name="T19" fmla="*/ 7 h 29"/>
                    <a:gd name="T20" fmla="*/ 6 w 13"/>
                    <a:gd name="T21" fmla="*/ 9 h 29"/>
                    <a:gd name="T22" fmla="*/ 6 w 13"/>
                    <a:gd name="T23" fmla="*/ 11 h 29"/>
                    <a:gd name="T24" fmla="*/ 5 w 13"/>
                    <a:gd name="T25" fmla="*/ 12 h 29"/>
                    <a:gd name="T26" fmla="*/ 4 w 13"/>
                    <a:gd name="T27" fmla="*/ 14 h 29"/>
                    <a:gd name="T28" fmla="*/ 0 w 13"/>
                    <a:gd name="T29" fmla="*/ 6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29"/>
                    <a:gd name="T47" fmla="*/ 13 w 13"/>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29">
                      <a:moveTo>
                        <a:pt x="0" y="12"/>
                      </a:moveTo>
                      <a:lnTo>
                        <a:pt x="0" y="12"/>
                      </a:lnTo>
                      <a:lnTo>
                        <a:pt x="1" y="10"/>
                      </a:lnTo>
                      <a:lnTo>
                        <a:pt x="1" y="8"/>
                      </a:lnTo>
                      <a:lnTo>
                        <a:pt x="3" y="7"/>
                      </a:lnTo>
                      <a:lnTo>
                        <a:pt x="3" y="3"/>
                      </a:lnTo>
                      <a:lnTo>
                        <a:pt x="3" y="2"/>
                      </a:lnTo>
                      <a:lnTo>
                        <a:pt x="5" y="0"/>
                      </a:lnTo>
                      <a:lnTo>
                        <a:pt x="13" y="15"/>
                      </a:lnTo>
                      <a:lnTo>
                        <a:pt x="11" y="19"/>
                      </a:lnTo>
                      <a:lnTo>
                        <a:pt x="11" y="22"/>
                      </a:lnTo>
                      <a:lnTo>
                        <a:pt x="10" y="25"/>
                      </a:lnTo>
                      <a:lnTo>
                        <a:pt x="8" y="29"/>
                      </a:lnTo>
                      <a:lnTo>
                        <a:pt x="0" y="12"/>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8" name="Freeform 2291">
                  <a:extLst>
                    <a:ext uri="{FF2B5EF4-FFF2-40B4-BE49-F238E27FC236}">
                      <a16:creationId xmlns:a16="http://schemas.microsoft.com/office/drawing/2014/main" xmlns="" id="{47159336-91A4-4BCB-9BFE-BE500C7506F3}"/>
                    </a:ext>
                  </a:extLst>
                </p:cNvPr>
                <p:cNvSpPr>
                  <a:spLocks/>
                </p:cNvSpPr>
                <p:nvPr/>
              </p:nvSpPr>
              <p:spPr bwMode="auto">
                <a:xfrm>
                  <a:off x="638" y="3625"/>
                  <a:ext cx="6" cy="13"/>
                </a:xfrm>
                <a:custGeom>
                  <a:avLst/>
                  <a:gdLst>
                    <a:gd name="T0" fmla="*/ 0 w 11"/>
                    <a:gd name="T1" fmla="*/ 5 h 25"/>
                    <a:gd name="T2" fmla="*/ 1 w 11"/>
                    <a:gd name="T3" fmla="*/ 4 h 25"/>
                    <a:gd name="T4" fmla="*/ 1 w 11"/>
                    <a:gd name="T5" fmla="*/ 3 h 25"/>
                    <a:gd name="T6" fmla="*/ 2 w 11"/>
                    <a:gd name="T7" fmla="*/ 1 h 25"/>
                    <a:gd name="T8" fmla="*/ 2 w 11"/>
                    <a:gd name="T9" fmla="*/ 0 h 25"/>
                    <a:gd name="T10" fmla="*/ 6 w 11"/>
                    <a:gd name="T11" fmla="*/ 8 h 25"/>
                    <a:gd name="T12" fmla="*/ 6 w 11"/>
                    <a:gd name="T13" fmla="*/ 9 h 25"/>
                    <a:gd name="T14" fmla="*/ 5 w 11"/>
                    <a:gd name="T15" fmla="*/ 10 h 25"/>
                    <a:gd name="T16" fmla="*/ 5 w 11"/>
                    <a:gd name="T17" fmla="*/ 11 h 25"/>
                    <a:gd name="T18" fmla="*/ 4 w 11"/>
                    <a:gd name="T19" fmla="*/ 13 h 25"/>
                    <a:gd name="T20" fmla="*/ 0 w 11"/>
                    <a:gd name="T21" fmla="*/ 5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25"/>
                    <a:gd name="T35" fmla="*/ 11 w 11"/>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25">
                      <a:moveTo>
                        <a:pt x="0" y="10"/>
                      </a:moveTo>
                      <a:lnTo>
                        <a:pt x="1" y="7"/>
                      </a:lnTo>
                      <a:lnTo>
                        <a:pt x="1" y="5"/>
                      </a:lnTo>
                      <a:lnTo>
                        <a:pt x="3" y="1"/>
                      </a:lnTo>
                      <a:lnTo>
                        <a:pt x="3" y="0"/>
                      </a:lnTo>
                      <a:lnTo>
                        <a:pt x="11" y="15"/>
                      </a:lnTo>
                      <a:lnTo>
                        <a:pt x="11" y="17"/>
                      </a:lnTo>
                      <a:lnTo>
                        <a:pt x="10" y="20"/>
                      </a:lnTo>
                      <a:lnTo>
                        <a:pt x="10" y="22"/>
                      </a:lnTo>
                      <a:lnTo>
                        <a:pt x="8" y="25"/>
                      </a:lnTo>
                      <a:lnTo>
                        <a:pt x="0" y="1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29" name="Freeform 2292">
                  <a:extLst>
                    <a:ext uri="{FF2B5EF4-FFF2-40B4-BE49-F238E27FC236}">
                      <a16:creationId xmlns:a16="http://schemas.microsoft.com/office/drawing/2014/main" xmlns="" id="{F9222F4A-5BD0-486E-83E6-5021008AB141}"/>
                    </a:ext>
                  </a:extLst>
                </p:cNvPr>
                <p:cNvSpPr>
                  <a:spLocks/>
                </p:cNvSpPr>
                <p:nvPr/>
              </p:nvSpPr>
              <p:spPr bwMode="auto">
                <a:xfrm>
                  <a:off x="640" y="3618"/>
                  <a:ext cx="7" cy="14"/>
                </a:xfrm>
                <a:custGeom>
                  <a:avLst/>
                  <a:gdLst>
                    <a:gd name="T0" fmla="*/ 0 w 13"/>
                    <a:gd name="T1" fmla="*/ 7 h 29"/>
                    <a:gd name="T2" fmla="*/ 1 w 13"/>
                    <a:gd name="T3" fmla="*/ 5 h 29"/>
                    <a:gd name="T4" fmla="*/ 2 w 13"/>
                    <a:gd name="T5" fmla="*/ 3 h 29"/>
                    <a:gd name="T6" fmla="*/ 2 w 13"/>
                    <a:gd name="T7" fmla="*/ 2 h 29"/>
                    <a:gd name="T8" fmla="*/ 3 w 13"/>
                    <a:gd name="T9" fmla="*/ 0 h 29"/>
                    <a:gd name="T10" fmla="*/ 7 w 13"/>
                    <a:gd name="T11" fmla="*/ 7 h 29"/>
                    <a:gd name="T12" fmla="*/ 6 w 13"/>
                    <a:gd name="T13" fmla="*/ 9 h 29"/>
                    <a:gd name="T14" fmla="*/ 6 w 13"/>
                    <a:gd name="T15" fmla="*/ 11 h 29"/>
                    <a:gd name="T16" fmla="*/ 5 w 13"/>
                    <a:gd name="T17" fmla="*/ 13 h 29"/>
                    <a:gd name="T18" fmla="*/ 4 w 13"/>
                    <a:gd name="T19" fmla="*/ 14 h 29"/>
                    <a:gd name="T20" fmla="*/ 0 w 13"/>
                    <a:gd name="T21" fmla="*/ 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14"/>
                      </a:moveTo>
                      <a:lnTo>
                        <a:pt x="2" y="10"/>
                      </a:lnTo>
                      <a:lnTo>
                        <a:pt x="3" y="7"/>
                      </a:lnTo>
                      <a:lnTo>
                        <a:pt x="3" y="4"/>
                      </a:lnTo>
                      <a:lnTo>
                        <a:pt x="5" y="0"/>
                      </a:lnTo>
                      <a:lnTo>
                        <a:pt x="13" y="15"/>
                      </a:lnTo>
                      <a:lnTo>
                        <a:pt x="12" y="19"/>
                      </a:lnTo>
                      <a:lnTo>
                        <a:pt x="12" y="22"/>
                      </a:lnTo>
                      <a:lnTo>
                        <a:pt x="10" y="26"/>
                      </a:lnTo>
                      <a:lnTo>
                        <a:pt x="8" y="29"/>
                      </a:lnTo>
                      <a:lnTo>
                        <a:pt x="0" y="14"/>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0" name="Freeform 2293">
                  <a:extLst>
                    <a:ext uri="{FF2B5EF4-FFF2-40B4-BE49-F238E27FC236}">
                      <a16:creationId xmlns:a16="http://schemas.microsoft.com/office/drawing/2014/main" xmlns="" id="{1608EEBB-5208-4731-83C3-AB8E287EF592}"/>
                    </a:ext>
                  </a:extLst>
                </p:cNvPr>
                <p:cNvSpPr>
                  <a:spLocks/>
                </p:cNvSpPr>
                <p:nvPr/>
              </p:nvSpPr>
              <p:spPr bwMode="auto">
                <a:xfrm>
                  <a:off x="643" y="3612"/>
                  <a:ext cx="6" cy="14"/>
                </a:xfrm>
                <a:custGeom>
                  <a:avLst/>
                  <a:gdLst>
                    <a:gd name="T0" fmla="*/ 0 w 14"/>
                    <a:gd name="T1" fmla="*/ 6 h 27"/>
                    <a:gd name="T2" fmla="*/ 1 w 14"/>
                    <a:gd name="T3" fmla="*/ 5 h 27"/>
                    <a:gd name="T4" fmla="*/ 1 w 14"/>
                    <a:gd name="T5" fmla="*/ 3 h 27"/>
                    <a:gd name="T6" fmla="*/ 1 w 14"/>
                    <a:gd name="T7" fmla="*/ 2 h 27"/>
                    <a:gd name="T8" fmla="*/ 2 w 14"/>
                    <a:gd name="T9" fmla="*/ 0 h 27"/>
                    <a:gd name="T10" fmla="*/ 6 w 14"/>
                    <a:gd name="T11" fmla="*/ 8 h 27"/>
                    <a:gd name="T12" fmla="*/ 5 w 14"/>
                    <a:gd name="T13" fmla="*/ 10 h 27"/>
                    <a:gd name="T14" fmla="*/ 5 w 14"/>
                    <a:gd name="T15" fmla="*/ 11 h 27"/>
                    <a:gd name="T16" fmla="*/ 4 w 14"/>
                    <a:gd name="T17" fmla="*/ 12 h 27"/>
                    <a:gd name="T18" fmla="*/ 3 w 14"/>
                    <a:gd name="T19" fmla="*/ 14 h 27"/>
                    <a:gd name="T20" fmla="*/ 0 w 14"/>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7"/>
                    <a:gd name="T35" fmla="*/ 14 w 14"/>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7">
                      <a:moveTo>
                        <a:pt x="0" y="12"/>
                      </a:moveTo>
                      <a:lnTo>
                        <a:pt x="2" y="9"/>
                      </a:lnTo>
                      <a:lnTo>
                        <a:pt x="3" y="6"/>
                      </a:lnTo>
                      <a:lnTo>
                        <a:pt x="3" y="4"/>
                      </a:lnTo>
                      <a:lnTo>
                        <a:pt x="5" y="0"/>
                      </a:lnTo>
                      <a:lnTo>
                        <a:pt x="14" y="16"/>
                      </a:lnTo>
                      <a:lnTo>
                        <a:pt x="12" y="19"/>
                      </a:lnTo>
                      <a:lnTo>
                        <a:pt x="12" y="21"/>
                      </a:lnTo>
                      <a:lnTo>
                        <a:pt x="10" y="24"/>
                      </a:lnTo>
                      <a:lnTo>
                        <a:pt x="8" y="27"/>
                      </a:lnTo>
                      <a:lnTo>
                        <a:pt x="0" y="1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1" name="Freeform 2294">
                  <a:extLst>
                    <a:ext uri="{FF2B5EF4-FFF2-40B4-BE49-F238E27FC236}">
                      <a16:creationId xmlns:a16="http://schemas.microsoft.com/office/drawing/2014/main" xmlns="" id="{5CAA0AFF-37B9-440E-936E-CE5EDE734DF3}"/>
                    </a:ext>
                  </a:extLst>
                </p:cNvPr>
                <p:cNvSpPr>
                  <a:spLocks/>
                </p:cNvSpPr>
                <p:nvPr/>
              </p:nvSpPr>
              <p:spPr bwMode="auto">
                <a:xfrm>
                  <a:off x="645" y="3605"/>
                  <a:ext cx="7" cy="15"/>
                </a:xfrm>
                <a:custGeom>
                  <a:avLst/>
                  <a:gdLst>
                    <a:gd name="T0" fmla="*/ 0 w 14"/>
                    <a:gd name="T1" fmla="*/ 7 h 29"/>
                    <a:gd name="T2" fmla="*/ 1 w 14"/>
                    <a:gd name="T3" fmla="*/ 5 h 29"/>
                    <a:gd name="T4" fmla="*/ 2 w 14"/>
                    <a:gd name="T5" fmla="*/ 4 h 29"/>
                    <a:gd name="T6" fmla="*/ 2 w 14"/>
                    <a:gd name="T7" fmla="*/ 2 h 29"/>
                    <a:gd name="T8" fmla="*/ 3 w 14"/>
                    <a:gd name="T9" fmla="*/ 0 h 29"/>
                    <a:gd name="T10" fmla="*/ 7 w 14"/>
                    <a:gd name="T11" fmla="*/ 8 h 29"/>
                    <a:gd name="T12" fmla="*/ 6 w 14"/>
                    <a:gd name="T13" fmla="*/ 10 h 29"/>
                    <a:gd name="T14" fmla="*/ 6 w 14"/>
                    <a:gd name="T15" fmla="*/ 11 h 29"/>
                    <a:gd name="T16" fmla="*/ 5 w 14"/>
                    <a:gd name="T17" fmla="*/ 13 h 29"/>
                    <a:gd name="T18" fmla="*/ 5 w 14"/>
                    <a:gd name="T19" fmla="*/ 15 h 29"/>
                    <a:gd name="T20" fmla="*/ 0 w 14"/>
                    <a:gd name="T21" fmla="*/ 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9"/>
                    <a:gd name="T35" fmla="*/ 14 w 14"/>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9">
                      <a:moveTo>
                        <a:pt x="0" y="13"/>
                      </a:moveTo>
                      <a:lnTo>
                        <a:pt x="2" y="10"/>
                      </a:lnTo>
                      <a:lnTo>
                        <a:pt x="3" y="7"/>
                      </a:lnTo>
                      <a:lnTo>
                        <a:pt x="3" y="3"/>
                      </a:lnTo>
                      <a:lnTo>
                        <a:pt x="5" y="0"/>
                      </a:lnTo>
                      <a:lnTo>
                        <a:pt x="14" y="15"/>
                      </a:lnTo>
                      <a:lnTo>
                        <a:pt x="12" y="19"/>
                      </a:lnTo>
                      <a:lnTo>
                        <a:pt x="12" y="22"/>
                      </a:lnTo>
                      <a:lnTo>
                        <a:pt x="10" y="25"/>
                      </a:lnTo>
                      <a:lnTo>
                        <a:pt x="9" y="29"/>
                      </a:lnTo>
                      <a:lnTo>
                        <a:pt x="0" y="13"/>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2" name="Freeform 2295">
                  <a:extLst>
                    <a:ext uri="{FF2B5EF4-FFF2-40B4-BE49-F238E27FC236}">
                      <a16:creationId xmlns:a16="http://schemas.microsoft.com/office/drawing/2014/main" xmlns="" id="{88F5D3E1-BE8B-4C8A-A946-F5B01CF3C183}"/>
                    </a:ext>
                  </a:extLst>
                </p:cNvPr>
                <p:cNvSpPr>
                  <a:spLocks/>
                </p:cNvSpPr>
                <p:nvPr/>
              </p:nvSpPr>
              <p:spPr bwMode="auto">
                <a:xfrm>
                  <a:off x="648" y="3600"/>
                  <a:ext cx="5" cy="13"/>
                </a:xfrm>
                <a:custGeom>
                  <a:avLst/>
                  <a:gdLst>
                    <a:gd name="T0" fmla="*/ 0 w 12"/>
                    <a:gd name="T1" fmla="*/ 5 h 25"/>
                    <a:gd name="T2" fmla="*/ 1 w 12"/>
                    <a:gd name="T3" fmla="*/ 4 h 25"/>
                    <a:gd name="T4" fmla="*/ 1 w 12"/>
                    <a:gd name="T5" fmla="*/ 3 h 25"/>
                    <a:gd name="T6" fmla="*/ 1 w 12"/>
                    <a:gd name="T7" fmla="*/ 1 h 25"/>
                    <a:gd name="T8" fmla="*/ 2 w 12"/>
                    <a:gd name="T9" fmla="*/ 0 h 25"/>
                    <a:gd name="T10" fmla="*/ 5 w 12"/>
                    <a:gd name="T11" fmla="*/ 8 h 25"/>
                    <a:gd name="T12" fmla="*/ 4 w 12"/>
                    <a:gd name="T13" fmla="*/ 9 h 25"/>
                    <a:gd name="T14" fmla="*/ 4 w 12"/>
                    <a:gd name="T15" fmla="*/ 10 h 25"/>
                    <a:gd name="T16" fmla="*/ 4 w 12"/>
                    <a:gd name="T17" fmla="*/ 11 h 25"/>
                    <a:gd name="T18" fmla="*/ 4 w 12"/>
                    <a:gd name="T19" fmla="*/ 13 h 25"/>
                    <a:gd name="T20" fmla="*/ 0 w 12"/>
                    <a:gd name="T21" fmla="*/ 5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5"/>
                    <a:gd name="T35" fmla="*/ 12 w 12"/>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5">
                      <a:moveTo>
                        <a:pt x="0" y="10"/>
                      </a:moveTo>
                      <a:lnTo>
                        <a:pt x="2" y="7"/>
                      </a:lnTo>
                      <a:lnTo>
                        <a:pt x="2" y="5"/>
                      </a:lnTo>
                      <a:lnTo>
                        <a:pt x="2" y="2"/>
                      </a:lnTo>
                      <a:lnTo>
                        <a:pt x="4" y="0"/>
                      </a:lnTo>
                      <a:lnTo>
                        <a:pt x="12" y="15"/>
                      </a:lnTo>
                      <a:lnTo>
                        <a:pt x="10" y="17"/>
                      </a:lnTo>
                      <a:lnTo>
                        <a:pt x="10" y="20"/>
                      </a:lnTo>
                      <a:lnTo>
                        <a:pt x="9" y="22"/>
                      </a:lnTo>
                      <a:lnTo>
                        <a:pt x="9" y="25"/>
                      </a:lnTo>
                      <a:lnTo>
                        <a:pt x="0" y="1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3" name="Freeform 2296">
                  <a:extLst>
                    <a:ext uri="{FF2B5EF4-FFF2-40B4-BE49-F238E27FC236}">
                      <a16:creationId xmlns:a16="http://schemas.microsoft.com/office/drawing/2014/main" xmlns="" id="{15256EEF-D6D1-45DA-A159-16FC40902D37}"/>
                    </a:ext>
                  </a:extLst>
                </p:cNvPr>
                <p:cNvSpPr>
                  <a:spLocks/>
                </p:cNvSpPr>
                <p:nvPr/>
              </p:nvSpPr>
              <p:spPr bwMode="auto">
                <a:xfrm>
                  <a:off x="649" y="3594"/>
                  <a:ext cx="7" cy="14"/>
                </a:xfrm>
                <a:custGeom>
                  <a:avLst/>
                  <a:gdLst>
                    <a:gd name="T0" fmla="*/ 0 w 13"/>
                    <a:gd name="T1" fmla="*/ 7 h 29"/>
                    <a:gd name="T2" fmla="*/ 1 w 13"/>
                    <a:gd name="T3" fmla="*/ 5 h 29"/>
                    <a:gd name="T4" fmla="*/ 2 w 13"/>
                    <a:gd name="T5" fmla="*/ 3 h 29"/>
                    <a:gd name="T6" fmla="*/ 2 w 13"/>
                    <a:gd name="T7" fmla="*/ 2 h 29"/>
                    <a:gd name="T8" fmla="*/ 3 w 13"/>
                    <a:gd name="T9" fmla="*/ 0 h 29"/>
                    <a:gd name="T10" fmla="*/ 7 w 13"/>
                    <a:gd name="T11" fmla="*/ 8 h 29"/>
                    <a:gd name="T12" fmla="*/ 6 w 13"/>
                    <a:gd name="T13" fmla="*/ 9 h 29"/>
                    <a:gd name="T14" fmla="*/ 6 w 13"/>
                    <a:gd name="T15" fmla="*/ 11 h 29"/>
                    <a:gd name="T16" fmla="*/ 5 w 13"/>
                    <a:gd name="T17" fmla="*/ 13 h 29"/>
                    <a:gd name="T18" fmla="*/ 4 w 13"/>
                    <a:gd name="T19" fmla="*/ 14 h 29"/>
                    <a:gd name="T20" fmla="*/ 0 w 13"/>
                    <a:gd name="T21" fmla="*/ 7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14"/>
                      </a:moveTo>
                      <a:lnTo>
                        <a:pt x="1" y="10"/>
                      </a:lnTo>
                      <a:lnTo>
                        <a:pt x="3" y="7"/>
                      </a:lnTo>
                      <a:lnTo>
                        <a:pt x="3" y="4"/>
                      </a:lnTo>
                      <a:lnTo>
                        <a:pt x="5" y="0"/>
                      </a:lnTo>
                      <a:lnTo>
                        <a:pt x="13" y="16"/>
                      </a:lnTo>
                      <a:lnTo>
                        <a:pt x="11" y="19"/>
                      </a:lnTo>
                      <a:lnTo>
                        <a:pt x="11" y="22"/>
                      </a:lnTo>
                      <a:lnTo>
                        <a:pt x="10" y="26"/>
                      </a:lnTo>
                      <a:lnTo>
                        <a:pt x="8" y="29"/>
                      </a:lnTo>
                      <a:lnTo>
                        <a:pt x="0" y="14"/>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4" name="Freeform 2297">
                  <a:extLst>
                    <a:ext uri="{FF2B5EF4-FFF2-40B4-BE49-F238E27FC236}">
                      <a16:creationId xmlns:a16="http://schemas.microsoft.com/office/drawing/2014/main" xmlns="" id="{72BC6414-5563-4399-BF0E-C2941732021A}"/>
                    </a:ext>
                  </a:extLst>
                </p:cNvPr>
                <p:cNvSpPr>
                  <a:spLocks/>
                </p:cNvSpPr>
                <p:nvPr/>
              </p:nvSpPr>
              <p:spPr bwMode="auto">
                <a:xfrm>
                  <a:off x="652" y="3587"/>
                  <a:ext cx="4" cy="14"/>
                </a:xfrm>
                <a:custGeom>
                  <a:avLst/>
                  <a:gdLst>
                    <a:gd name="T0" fmla="*/ 0 w 8"/>
                    <a:gd name="T1" fmla="*/ 6 h 29"/>
                    <a:gd name="T2" fmla="*/ 1 w 8"/>
                    <a:gd name="T3" fmla="*/ 5 h 29"/>
                    <a:gd name="T4" fmla="*/ 1 w 8"/>
                    <a:gd name="T5" fmla="*/ 3 h 29"/>
                    <a:gd name="T6" fmla="*/ 1 w 8"/>
                    <a:gd name="T7" fmla="*/ 1 h 29"/>
                    <a:gd name="T8" fmla="*/ 2 w 8"/>
                    <a:gd name="T9" fmla="*/ 0 h 29"/>
                    <a:gd name="T10" fmla="*/ 4 w 8"/>
                    <a:gd name="T11" fmla="*/ 4 h 29"/>
                    <a:gd name="T12" fmla="*/ 4 w 8"/>
                    <a:gd name="T13" fmla="*/ 13 h 29"/>
                    <a:gd name="T14" fmla="*/ 4 w 8"/>
                    <a:gd name="T15" fmla="*/ 13 h 29"/>
                    <a:gd name="T16" fmla="*/ 4 w 8"/>
                    <a:gd name="T17" fmla="*/ 13 h 29"/>
                    <a:gd name="T18" fmla="*/ 4 w 8"/>
                    <a:gd name="T19" fmla="*/ 14 h 29"/>
                    <a:gd name="T20" fmla="*/ 4 w 8"/>
                    <a:gd name="T21" fmla="*/ 14 h 29"/>
                    <a:gd name="T22" fmla="*/ 0 w 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29"/>
                    <a:gd name="T38" fmla="*/ 8 w 8"/>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29">
                      <a:moveTo>
                        <a:pt x="0" y="13"/>
                      </a:moveTo>
                      <a:lnTo>
                        <a:pt x="1" y="10"/>
                      </a:lnTo>
                      <a:lnTo>
                        <a:pt x="3" y="7"/>
                      </a:lnTo>
                      <a:lnTo>
                        <a:pt x="3" y="3"/>
                      </a:lnTo>
                      <a:lnTo>
                        <a:pt x="5" y="0"/>
                      </a:lnTo>
                      <a:lnTo>
                        <a:pt x="8" y="8"/>
                      </a:lnTo>
                      <a:lnTo>
                        <a:pt x="8" y="27"/>
                      </a:lnTo>
                      <a:lnTo>
                        <a:pt x="8" y="29"/>
                      </a:lnTo>
                      <a:lnTo>
                        <a:pt x="0" y="13"/>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5" name="Freeform 2298">
                  <a:extLst>
                    <a:ext uri="{FF2B5EF4-FFF2-40B4-BE49-F238E27FC236}">
                      <a16:creationId xmlns:a16="http://schemas.microsoft.com/office/drawing/2014/main" xmlns="" id="{D6166794-9662-499F-9824-82FB059A50D9}"/>
                    </a:ext>
                  </a:extLst>
                </p:cNvPr>
                <p:cNvSpPr>
                  <a:spLocks/>
                </p:cNvSpPr>
                <p:nvPr/>
              </p:nvSpPr>
              <p:spPr bwMode="auto">
                <a:xfrm>
                  <a:off x="654" y="3581"/>
                  <a:ext cx="2" cy="10"/>
                </a:xfrm>
                <a:custGeom>
                  <a:avLst/>
                  <a:gdLst>
                    <a:gd name="T0" fmla="*/ 0 w 3"/>
                    <a:gd name="T1" fmla="*/ 6 h 20"/>
                    <a:gd name="T2" fmla="*/ 1 w 3"/>
                    <a:gd name="T3" fmla="*/ 4 h 20"/>
                    <a:gd name="T4" fmla="*/ 1 w 3"/>
                    <a:gd name="T5" fmla="*/ 3 h 20"/>
                    <a:gd name="T6" fmla="*/ 1 w 3"/>
                    <a:gd name="T7" fmla="*/ 1 h 20"/>
                    <a:gd name="T8" fmla="*/ 2 w 3"/>
                    <a:gd name="T9" fmla="*/ 0 h 20"/>
                    <a:gd name="T10" fmla="*/ 2 w 3"/>
                    <a:gd name="T11" fmla="*/ 10 h 20"/>
                    <a:gd name="T12" fmla="*/ 0 w 3"/>
                    <a:gd name="T13" fmla="*/ 6 h 20"/>
                    <a:gd name="T14" fmla="*/ 0 60000 65536"/>
                    <a:gd name="T15" fmla="*/ 0 60000 65536"/>
                    <a:gd name="T16" fmla="*/ 0 60000 65536"/>
                    <a:gd name="T17" fmla="*/ 0 60000 65536"/>
                    <a:gd name="T18" fmla="*/ 0 60000 65536"/>
                    <a:gd name="T19" fmla="*/ 0 60000 65536"/>
                    <a:gd name="T20" fmla="*/ 0 60000 65536"/>
                    <a:gd name="T21" fmla="*/ 0 w 3"/>
                    <a:gd name="T22" fmla="*/ 0 h 20"/>
                    <a:gd name="T23" fmla="*/ 3 w 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20">
                      <a:moveTo>
                        <a:pt x="0" y="12"/>
                      </a:moveTo>
                      <a:lnTo>
                        <a:pt x="1" y="8"/>
                      </a:lnTo>
                      <a:lnTo>
                        <a:pt x="1" y="5"/>
                      </a:lnTo>
                      <a:lnTo>
                        <a:pt x="1" y="3"/>
                      </a:lnTo>
                      <a:lnTo>
                        <a:pt x="3" y="0"/>
                      </a:lnTo>
                      <a:lnTo>
                        <a:pt x="3" y="20"/>
                      </a:lnTo>
                      <a:lnTo>
                        <a:pt x="0" y="12"/>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6" name="Freeform 2299">
                  <a:extLst>
                    <a:ext uri="{FF2B5EF4-FFF2-40B4-BE49-F238E27FC236}">
                      <a16:creationId xmlns:a16="http://schemas.microsoft.com/office/drawing/2014/main" xmlns="" id="{04A55D86-6A7E-4E94-B294-8D82192A2596}"/>
                    </a:ext>
                  </a:extLst>
                </p:cNvPr>
                <p:cNvSpPr>
                  <a:spLocks/>
                </p:cNvSpPr>
                <p:nvPr/>
              </p:nvSpPr>
              <p:spPr bwMode="auto">
                <a:xfrm>
                  <a:off x="616" y="3581"/>
                  <a:ext cx="40" cy="127"/>
                </a:xfrm>
                <a:custGeom>
                  <a:avLst/>
                  <a:gdLst>
                    <a:gd name="T0" fmla="*/ 0 w 81"/>
                    <a:gd name="T1" fmla="*/ 109 h 255"/>
                    <a:gd name="T2" fmla="*/ 0 w 81"/>
                    <a:gd name="T3" fmla="*/ 109 h 255"/>
                    <a:gd name="T4" fmla="*/ 6 w 81"/>
                    <a:gd name="T5" fmla="*/ 94 h 255"/>
                    <a:gd name="T6" fmla="*/ 11 w 81"/>
                    <a:gd name="T7" fmla="*/ 81 h 255"/>
                    <a:gd name="T8" fmla="*/ 16 w 81"/>
                    <a:gd name="T9" fmla="*/ 66 h 255"/>
                    <a:gd name="T10" fmla="*/ 21 w 81"/>
                    <a:gd name="T11" fmla="*/ 53 h 255"/>
                    <a:gd name="T12" fmla="*/ 21 w 81"/>
                    <a:gd name="T13" fmla="*/ 53 h 255"/>
                    <a:gd name="T14" fmla="*/ 26 w 81"/>
                    <a:gd name="T15" fmla="*/ 40 h 255"/>
                    <a:gd name="T16" fmla="*/ 31 w 81"/>
                    <a:gd name="T17" fmla="*/ 27 h 255"/>
                    <a:gd name="T18" fmla="*/ 36 w 81"/>
                    <a:gd name="T19" fmla="*/ 13 h 255"/>
                    <a:gd name="T20" fmla="*/ 40 w 81"/>
                    <a:gd name="T21" fmla="*/ 0 h 255"/>
                    <a:gd name="T22" fmla="*/ 40 w 81"/>
                    <a:gd name="T23" fmla="*/ 19 h 255"/>
                    <a:gd name="T24" fmla="*/ 40 w 81"/>
                    <a:gd name="T25" fmla="*/ 19 h 255"/>
                    <a:gd name="T26" fmla="*/ 36 w 81"/>
                    <a:gd name="T27" fmla="*/ 32 h 255"/>
                    <a:gd name="T28" fmla="*/ 31 w 81"/>
                    <a:gd name="T29" fmla="*/ 45 h 255"/>
                    <a:gd name="T30" fmla="*/ 26 w 81"/>
                    <a:gd name="T31" fmla="*/ 59 h 255"/>
                    <a:gd name="T32" fmla="*/ 21 w 81"/>
                    <a:gd name="T33" fmla="*/ 72 h 255"/>
                    <a:gd name="T34" fmla="*/ 21 w 81"/>
                    <a:gd name="T35" fmla="*/ 72 h 255"/>
                    <a:gd name="T36" fmla="*/ 16 w 81"/>
                    <a:gd name="T37" fmla="*/ 86 h 255"/>
                    <a:gd name="T38" fmla="*/ 11 w 81"/>
                    <a:gd name="T39" fmla="*/ 99 h 255"/>
                    <a:gd name="T40" fmla="*/ 6 w 81"/>
                    <a:gd name="T41" fmla="*/ 114 h 255"/>
                    <a:gd name="T42" fmla="*/ 0 w 81"/>
                    <a:gd name="T43" fmla="*/ 127 h 255"/>
                    <a:gd name="T44" fmla="*/ 0 w 81"/>
                    <a:gd name="T45" fmla="*/ 109 h 2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
                    <a:gd name="T70" fmla="*/ 0 h 255"/>
                    <a:gd name="T71" fmla="*/ 81 w 81"/>
                    <a:gd name="T72" fmla="*/ 255 h 2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 h="255">
                      <a:moveTo>
                        <a:pt x="0" y="218"/>
                      </a:moveTo>
                      <a:lnTo>
                        <a:pt x="0" y="218"/>
                      </a:lnTo>
                      <a:lnTo>
                        <a:pt x="12" y="189"/>
                      </a:lnTo>
                      <a:lnTo>
                        <a:pt x="22" y="162"/>
                      </a:lnTo>
                      <a:lnTo>
                        <a:pt x="32" y="133"/>
                      </a:lnTo>
                      <a:lnTo>
                        <a:pt x="42" y="106"/>
                      </a:lnTo>
                      <a:lnTo>
                        <a:pt x="52" y="81"/>
                      </a:lnTo>
                      <a:lnTo>
                        <a:pt x="62" y="54"/>
                      </a:lnTo>
                      <a:lnTo>
                        <a:pt x="73" y="27"/>
                      </a:lnTo>
                      <a:lnTo>
                        <a:pt x="81" y="0"/>
                      </a:lnTo>
                      <a:lnTo>
                        <a:pt x="81" y="39"/>
                      </a:lnTo>
                      <a:lnTo>
                        <a:pt x="73" y="64"/>
                      </a:lnTo>
                      <a:lnTo>
                        <a:pt x="62" y="91"/>
                      </a:lnTo>
                      <a:lnTo>
                        <a:pt x="52" y="118"/>
                      </a:lnTo>
                      <a:lnTo>
                        <a:pt x="42" y="145"/>
                      </a:lnTo>
                      <a:lnTo>
                        <a:pt x="32" y="172"/>
                      </a:lnTo>
                      <a:lnTo>
                        <a:pt x="22" y="199"/>
                      </a:lnTo>
                      <a:lnTo>
                        <a:pt x="12" y="228"/>
                      </a:lnTo>
                      <a:lnTo>
                        <a:pt x="0" y="255"/>
                      </a:lnTo>
                      <a:lnTo>
                        <a:pt x="0" y="218"/>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7" name="Freeform 2300">
                  <a:extLst>
                    <a:ext uri="{FF2B5EF4-FFF2-40B4-BE49-F238E27FC236}">
                      <a16:creationId xmlns:a16="http://schemas.microsoft.com/office/drawing/2014/main" xmlns="" id="{C02C28C2-D9A7-44AB-9555-8215520050DA}"/>
                    </a:ext>
                  </a:extLst>
                </p:cNvPr>
                <p:cNvSpPr>
                  <a:spLocks/>
                </p:cNvSpPr>
                <p:nvPr/>
              </p:nvSpPr>
              <p:spPr bwMode="auto">
                <a:xfrm>
                  <a:off x="616" y="3690"/>
                  <a:ext cx="30" cy="18"/>
                </a:xfrm>
                <a:custGeom>
                  <a:avLst/>
                  <a:gdLst>
                    <a:gd name="T0" fmla="*/ 22 w 61"/>
                    <a:gd name="T1" fmla="*/ 0 h 37"/>
                    <a:gd name="T2" fmla="*/ 16 w 61"/>
                    <a:gd name="T3" fmla="*/ 0 h 37"/>
                    <a:gd name="T4" fmla="*/ 11 w 61"/>
                    <a:gd name="T5" fmla="*/ 0 h 37"/>
                    <a:gd name="T6" fmla="*/ 6 w 61"/>
                    <a:gd name="T7" fmla="*/ 0 h 37"/>
                    <a:gd name="T8" fmla="*/ 0 w 61"/>
                    <a:gd name="T9" fmla="*/ 0 h 37"/>
                    <a:gd name="T10" fmla="*/ 0 w 61"/>
                    <a:gd name="T11" fmla="*/ 18 h 37"/>
                    <a:gd name="T12" fmla="*/ 4 w 61"/>
                    <a:gd name="T13" fmla="*/ 18 h 37"/>
                    <a:gd name="T14" fmla="*/ 7 w 61"/>
                    <a:gd name="T15" fmla="*/ 18 h 37"/>
                    <a:gd name="T16" fmla="*/ 12 w 61"/>
                    <a:gd name="T17" fmla="*/ 18 h 37"/>
                    <a:gd name="T18" fmla="*/ 15 w 61"/>
                    <a:gd name="T19" fmla="*/ 18 h 37"/>
                    <a:gd name="T20" fmla="*/ 19 w 61"/>
                    <a:gd name="T21" fmla="*/ 18 h 37"/>
                    <a:gd name="T22" fmla="*/ 23 w 61"/>
                    <a:gd name="T23" fmla="*/ 18 h 37"/>
                    <a:gd name="T24" fmla="*/ 27 w 61"/>
                    <a:gd name="T25" fmla="*/ 18 h 37"/>
                    <a:gd name="T26" fmla="*/ 30 w 61"/>
                    <a:gd name="T27" fmla="*/ 18 h 37"/>
                    <a:gd name="T28" fmla="*/ 22 w 61"/>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37"/>
                    <a:gd name="T47" fmla="*/ 61 w 61"/>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37">
                      <a:moveTo>
                        <a:pt x="44" y="0"/>
                      </a:moveTo>
                      <a:lnTo>
                        <a:pt x="32" y="0"/>
                      </a:lnTo>
                      <a:lnTo>
                        <a:pt x="22" y="0"/>
                      </a:lnTo>
                      <a:lnTo>
                        <a:pt x="12" y="0"/>
                      </a:lnTo>
                      <a:lnTo>
                        <a:pt x="0" y="0"/>
                      </a:lnTo>
                      <a:lnTo>
                        <a:pt x="0" y="37"/>
                      </a:lnTo>
                      <a:lnTo>
                        <a:pt x="9" y="37"/>
                      </a:lnTo>
                      <a:lnTo>
                        <a:pt x="15" y="37"/>
                      </a:lnTo>
                      <a:lnTo>
                        <a:pt x="24" y="37"/>
                      </a:lnTo>
                      <a:lnTo>
                        <a:pt x="30" y="37"/>
                      </a:lnTo>
                      <a:lnTo>
                        <a:pt x="39" y="37"/>
                      </a:lnTo>
                      <a:lnTo>
                        <a:pt x="46" y="37"/>
                      </a:lnTo>
                      <a:lnTo>
                        <a:pt x="54" y="37"/>
                      </a:lnTo>
                      <a:lnTo>
                        <a:pt x="61" y="37"/>
                      </a:lnTo>
                      <a:lnTo>
                        <a:pt x="4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8" name="Freeform 2301">
                  <a:extLst>
                    <a:ext uri="{FF2B5EF4-FFF2-40B4-BE49-F238E27FC236}">
                      <a16:creationId xmlns:a16="http://schemas.microsoft.com/office/drawing/2014/main" xmlns="" id="{8C536847-FF58-4BD9-83D8-5544C047675F}"/>
                    </a:ext>
                  </a:extLst>
                </p:cNvPr>
                <p:cNvSpPr>
                  <a:spLocks/>
                </p:cNvSpPr>
                <p:nvPr/>
              </p:nvSpPr>
              <p:spPr bwMode="auto">
                <a:xfrm>
                  <a:off x="637" y="3690"/>
                  <a:ext cx="39" cy="18"/>
                </a:xfrm>
                <a:custGeom>
                  <a:avLst/>
                  <a:gdLst>
                    <a:gd name="T0" fmla="*/ 0 w 77"/>
                    <a:gd name="T1" fmla="*/ 0 h 37"/>
                    <a:gd name="T2" fmla="*/ 4 w 77"/>
                    <a:gd name="T3" fmla="*/ 0 h 37"/>
                    <a:gd name="T4" fmla="*/ 7 w 77"/>
                    <a:gd name="T5" fmla="*/ 0 h 37"/>
                    <a:gd name="T6" fmla="*/ 11 w 77"/>
                    <a:gd name="T7" fmla="*/ 0 h 37"/>
                    <a:gd name="T8" fmla="*/ 15 w 77"/>
                    <a:gd name="T9" fmla="*/ 0 h 37"/>
                    <a:gd name="T10" fmla="*/ 19 w 77"/>
                    <a:gd name="T11" fmla="*/ 0 h 37"/>
                    <a:gd name="T12" fmla="*/ 22 w 77"/>
                    <a:gd name="T13" fmla="*/ 0 h 37"/>
                    <a:gd name="T14" fmla="*/ 26 w 77"/>
                    <a:gd name="T15" fmla="*/ 0 h 37"/>
                    <a:gd name="T16" fmla="*/ 30 w 77"/>
                    <a:gd name="T17" fmla="*/ 0 h 37"/>
                    <a:gd name="T18" fmla="*/ 39 w 77"/>
                    <a:gd name="T19" fmla="*/ 18 h 37"/>
                    <a:gd name="T20" fmla="*/ 36 w 77"/>
                    <a:gd name="T21" fmla="*/ 18 h 37"/>
                    <a:gd name="T22" fmla="*/ 31 w 77"/>
                    <a:gd name="T23" fmla="*/ 18 h 37"/>
                    <a:gd name="T24" fmla="*/ 28 w 77"/>
                    <a:gd name="T25" fmla="*/ 18 h 37"/>
                    <a:gd name="T26" fmla="*/ 24 w 77"/>
                    <a:gd name="T27" fmla="*/ 18 h 37"/>
                    <a:gd name="T28" fmla="*/ 20 w 77"/>
                    <a:gd name="T29" fmla="*/ 18 h 37"/>
                    <a:gd name="T30" fmla="*/ 16 w 77"/>
                    <a:gd name="T31" fmla="*/ 18 h 37"/>
                    <a:gd name="T32" fmla="*/ 13 w 77"/>
                    <a:gd name="T33" fmla="*/ 18 h 37"/>
                    <a:gd name="T34" fmla="*/ 9 w 77"/>
                    <a:gd name="T35" fmla="*/ 18 h 37"/>
                    <a:gd name="T36" fmla="*/ 0 w 77"/>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37"/>
                    <a:gd name="T59" fmla="*/ 77 w 77"/>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37">
                      <a:moveTo>
                        <a:pt x="0" y="0"/>
                      </a:moveTo>
                      <a:lnTo>
                        <a:pt x="7" y="0"/>
                      </a:lnTo>
                      <a:lnTo>
                        <a:pt x="13" y="0"/>
                      </a:lnTo>
                      <a:lnTo>
                        <a:pt x="22" y="0"/>
                      </a:lnTo>
                      <a:lnTo>
                        <a:pt x="29" y="0"/>
                      </a:lnTo>
                      <a:lnTo>
                        <a:pt x="37" y="0"/>
                      </a:lnTo>
                      <a:lnTo>
                        <a:pt x="44" y="0"/>
                      </a:lnTo>
                      <a:lnTo>
                        <a:pt x="52" y="0"/>
                      </a:lnTo>
                      <a:lnTo>
                        <a:pt x="59" y="0"/>
                      </a:lnTo>
                      <a:lnTo>
                        <a:pt x="77" y="37"/>
                      </a:lnTo>
                      <a:lnTo>
                        <a:pt x="71" y="37"/>
                      </a:lnTo>
                      <a:lnTo>
                        <a:pt x="62" y="37"/>
                      </a:lnTo>
                      <a:lnTo>
                        <a:pt x="56" y="37"/>
                      </a:lnTo>
                      <a:lnTo>
                        <a:pt x="47" y="37"/>
                      </a:lnTo>
                      <a:lnTo>
                        <a:pt x="40" y="37"/>
                      </a:lnTo>
                      <a:lnTo>
                        <a:pt x="32" y="37"/>
                      </a:lnTo>
                      <a:lnTo>
                        <a:pt x="25" y="37"/>
                      </a:lnTo>
                      <a:lnTo>
                        <a:pt x="17" y="37"/>
                      </a:lnTo>
                      <a:lnTo>
                        <a:pt x="0"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39" name="Freeform 2302">
                  <a:extLst>
                    <a:ext uri="{FF2B5EF4-FFF2-40B4-BE49-F238E27FC236}">
                      <a16:creationId xmlns:a16="http://schemas.microsoft.com/office/drawing/2014/main" xmlns="" id="{69B6484B-2852-4E31-9EC3-E7AABE41488F}"/>
                    </a:ext>
                  </a:extLst>
                </p:cNvPr>
                <p:cNvSpPr>
                  <a:spLocks/>
                </p:cNvSpPr>
                <p:nvPr/>
              </p:nvSpPr>
              <p:spPr bwMode="auto">
                <a:xfrm>
                  <a:off x="667" y="3689"/>
                  <a:ext cx="40" cy="19"/>
                </a:xfrm>
                <a:custGeom>
                  <a:avLst/>
                  <a:gdLst>
                    <a:gd name="T0" fmla="*/ 0 w 79"/>
                    <a:gd name="T1" fmla="*/ 1 h 39"/>
                    <a:gd name="T2" fmla="*/ 4 w 79"/>
                    <a:gd name="T3" fmla="*/ 1 h 39"/>
                    <a:gd name="T4" fmla="*/ 8 w 79"/>
                    <a:gd name="T5" fmla="*/ 1 h 39"/>
                    <a:gd name="T6" fmla="*/ 12 w 79"/>
                    <a:gd name="T7" fmla="*/ 1 h 39"/>
                    <a:gd name="T8" fmla="*/ 15 w 79"/>
                    <a:gd name="T9" fmla="*/ 0 h 39"/>
                    <a:gd name="T10" fmla="*/ 20 w 79"/>
                    <a:gd name="T11" fmla="*/ 0 h 39"/>
                    <a:gd name="T12" fmla="*/ 23 w 79"/>
                    <a:gd name="T13" fmla="*/ 0 h 39"/>
                    <a:gd name="T14" fmla="*/ 27 w 79"/>
                    <a:gd name="T15" fmla="*/ 0 h 39"/>
                    <a:gd name="T16" fmla="*/ 31 w 79"/>
                    <a:gd name="T17" fmla="*/ 0 h 39"/>
                    <a:gd name="T18" fmla="*/ 40 w 79"/>
                    <a:gd name="T19" fmla="*/ 18 h 39"/>
                    <a:gd name="T20" fmla="*/ 36 w 79"/>
                    <a:gd name="T21" fmla="*/ 18 h 39"/>
                    <a:gd name="T22" fmla="*/ 32 w 79"/>
                    <a:gd name="T23" fmla="*/ 18 h 39"/>
                    <a:gd name="T24" fmla="*/ 29 w 79"/>
                    <a:gd name="T25" fmla="*/ 18 h 39"/>
                    <a:gd name="T26" fmla="*/ 25 w 79"/>
                    <a:gd name="T27" fmla="*/ 18 h 39"/>
                    <a:gd name="T28" fmla="*/ 21 w 79"/>
                    <a:gd name="T29" fmla="*/ 18 h 39"/>
                    <a:gd name="T30" fmla="*/ 17 w 79"/>
                    <a:gd name="T31" fmla="*/ 18 h 39"/>
                    <a:gd name="T32" fmla="*/ 14 w 79"/>
                    <a:gd name="T33" fmla="*/ 19 h 39"/>
                    <a:gd name="T34" fmla="*/ 9 w 79"/>
                    <a:gd name="T35" fmla="*/ 19 h 39"/>
                    <a:gd name="T36" fmla="*/ 0 w 79"/>
                    <a:gd name="T37" fmla="*/ 1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9"/>
                    <a:gd name="T59" fmla="*/ 79 w 79"/>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9">
                      <a:moveTo>
                        <a:pt x="0" y="2"/>
                      </a:moveTo>
                      <a:lnTo>
                        <a:pt x="8" y="2"/>
                      </a:lnTo>
                      <a:lnTo>
                        <a:pt x="15" y="2"/>
                      </a:lnTo>
                      <a:lnTo>
                        <a:pt x="23" y="2"/>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9"/>
                      </a:lnTo>
                      <a:lnTo>
                        <a:pt x="18" y="39"/>
                      </a:lnTo>
                      <a:lnTo>
                        <a:pt x="0"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0" name="Freeform 2303">
                  <a:extLst>
                    <a:ext uri="{FF2B5EF4-FFF2-40B4-BE49-F238E27FC236}">
                      <a16:creationId xmlns:a16="http://schemas.microsoft.com/office/drawing/2014/main" xmlns="" id="{CD8911A7-3ED1-4FF9-AAEC-2D104F2120B7}"/>
                    </a:ext>
                  </a:extLst>
                </p:cNvPr>
                <p:cNvSpPr>
                  <a:spLocks/>
                </p:cNvSpPr>
                <p:nvPr/>
              </p:nvSpPr>
              <p:spPr bwMode="auto">
                <a:xfrm>
                  <a:off x="697" y="3689"/>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19 w 79"/>
                    <a:gd name="T11" fmla="*/ 0 h 37"/>
                    <a:gd name="T12" fmla="*/ 23 w 79"/>
                    <a:gd name="T13" fmla="*/ 0 h 37"/>
                    <a:gd name="T14" fmla="*/ 27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4 w 79"/>
                    <a:gd name="T27" fmla="*/ 19 h 37"/>
                    <a:gd name="T28" fmla="*/ 21 w 79"/>
                    <a:gd name="T29" fmla="*/ 19 h 37"/>
                    <a:gd name="T30" fmla="*/ 17 w 79"/>
                    <a:gd name="T31" fmla="*/ 19 h 37"/>
                    <a:gd name="T32" fmla="*/ 13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8" y="0"/>
                      </a:lnTo>
                      <a:lnTo>
                        <a:pt x="45" y="0"/>
                      </a:lnTo>
                      <a:lnTo>
                        <a:pt x="53" y="0"/>
                      </a:lnTo>
                      <a:lnTo>
                        <a:pt x="60" y="0"/>
                      </a:lnTo>
                      <a:lnTo>
                        <a:pt x="79"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1" name="Freeform 2304">
                  <a:extLst>
                    <a:ext uri="{FF2B5EF4-FFF2-40B4-BE49-F238E27FC236}">
                      <a16:creationId xmlns:a16="http://schemas.microsoft.com/office/drawing/2014/main" xmlns="" id="{F3F279A4-FEB1-4B3D-BA2A-3BB423C815A9}"/>
                    </a:ext>
                  </a:extLst>
                </p:cNvPr>
                <p:cNvSpPr>
                  <a:spLocks/>
                </p:cNvSpPr>
                <p:nvPr/>
              </p:nvSpPr>
              <p:spPr bwMode="auto">
                <a:xfrm>
                  <a:off x="728" y="3689"/>
                  <a:ext cx="40" cy="19"/>
                </a:xfrm>
                <a:custGeom>
                  <a:avLst/>
                  <a:gdLst>
                    <a:gd name="T0" fmla="*/ 0 w 81"/>
                    <a:gd name="T1" fmla="*/ 0 h 37"/>
                    <a:gd name="T2" fmla="*/ 4 w 81"/>
                    <a:gd name="T3" fmla="*/ 0 h 37"/>
                    <a:gd name="T4" fmla="*/ 7 w 81"/>
                    <a:gd name="T5" fmla="*/ 0 h 37"/>
                    <a:gd name="T6" fmla="*/ 12 w 81"/>
                    <a:gd name="T7" fmla="*/ 0 h 37"/>
                    <a:gd name="T8" fmla="*/ 16 w 81"/>
                    <a:gd name="T9" fmla="*/ 0 h 37"/>
                    <a:gd name="T10" fmla="*/ 19 w 81"/>
                    <a:gd name="T11" fmla="*/ 0 h 37"/>
                    <a:gd name="T12" fmla="*/ 23 w 81"/>
                    <a:gd name="T13" fmla="*/ 0 h 37"/>
                    <a:gd name="T14" fmla="*/ 27 w 81"/>
                    <a:gd name="T15" fmla="*/ 0 h 37"/>
                    <a:gd name="T16" fmla="*/ 31 w 81"/>
                    <a:gd name="T17" fmla="*/ 0 h 37"/>
                    <a:gd name="T18" fmla="*/ 40 w 81"/>
                    <a:gd name="T19" fmla="*/ 19 h 37"/>
                    <a:gd name="T20" fmla="*/ 36 w 81"/>
                    <a:gd name="T21" fmla="*/ 19 h 37"/>
                    <a:gd name="T22" fmla="*/ 33 w 81"/>
                    <a:gd name="T23" fmla="*/ 19 h 37"/>
                    <a:gd name="T24" fmla="*/ 28 w 81"/>
                    <a:gd name="T25" fmla="*/ 19 h 37"/>
                    <a:gd name="T26" fmla="*/ 25 w 81"/>
                    <a:gd name="T27" fmla="*/ 19 h 37"/>
                    <a:gd name="T28" fmla="*/ 21 w 81"/>
                    <a:gd name="T29" fmla="*/ 19 h 37"/>
                    <a:gd name="T30" fmla="*/ 18 w 81"/>
                    <a:gd name="T31" fmla="*/ 19 h 37"/>
                    <a:gd name="T32" fmla="*/ 13 w 81"/>
                    <a:gd name="T33" fmla="*/ 19 h 37"/>
                    <a:gd name="T34" fmla="*/ 9 w 81"/>
                    <a:gd name="T35" fmla="*/ 19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9" y="0"/>
                      </a:lnTo>
                      <a:lnTo>
                        <a:pt x="15" y="0"/>
                      </a:lnTo>
                      <a:lnTo>
                        <a:pt x="24" y="0"/>
                      </a:lnTo>
                      <a:lnTo>
                        <a:pt x="32" y="0"/>
                      </a:lnTo>
                      <a:lnTo>
                        <a:pt x="39" y="0"/>
                      </a:lnTo>
                      <a:lnTo>
                        <a:pt x="47" y="0"/>
                      </a:lnTo>
                      <a:lnTo>
                        <a:pt x="54" y="0"/>
                      </a:lnTo>
                      <a:lnTo>
                        <a:pt x="62" y="0"/>
                      </a:lnTo>
                      <a:lnTo>
                        <a:pt x="81" y="37"/>
                      </a:lnTo>
                      <a:lnTo>
                        <a:pt x="73" y="37"/>
                      </a:lnTo>
                      <a:lnTo>
                        <a:pt x="66" y="37"/>
                      </a:lnTo>
                      <a:lnTo>
                        <a:pt x="57" y="37"/>
                      </a:lnTo>
                      <a:lnTo>
                        <a:pt x="51" y="37"/>
                      </a:lnTo>
                      <a:lnTo>
                        <a:pt x="42" y="37"/>
                      </a:lnTo>
                      <a:lnTo>
                        <a:pt x="36" y="37"/>
                      </a:lnTo>
                      <a:lnTo>
                        <a:pt x="27" y="37"/>
                      </a:lnTo>
                      <a:lnTo>
                        <a:pt x="19" y="37"/>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2" name="Freeform 2305">
                  <a:extLst>
                    <a:ext uri="{FF2B5EF4-FFF2-40B4-BE49-F238E27FC236}">
                      <a16:creationId xmlns:a16="http://schemas.microsoft.com/office/drawing/2014/main" xmlns="" id="{8DC25025-4CD9-4631-AE98-3F82D3FA837D}"/>
                    </a:ext>
                  </a:extLst>
                </p:cNvPr>
                <p:cNvSpPr>
                  <a:spLocks/>
                </p:cNvSpPr>
                <p:nvPr/>
              </p:nvSpPr>
              <p:spPr bwMode="auto">
                <a:xfrm>
                  <a:off x="759" y="3689"/>
                  <a:ext cx="39" cy="19"/>
                </a:xfrm>
                <a:custGeom>
                  <a:avLst/>
                  <a:gdLst>
                    <a:gd name="T0" fmla="*/ 0 w 80"/>
                    <a:gd name="T1" fmla="*/ 0 h 37"/>
                    <a:gd name="T2" fmla="*/ 4 w 80"/>
                    <a:gd name="T3" fmla="*/ 0 h 37"/>
                    <a:gd name="T4" fmla="*/ 8 w 80"/>
                    <a:gd name="T5" fmla="*/ 0 h 37"/>
                    <a:gd name="T6" fmla="*/ 12 w 80"/>
                    <a:gd name="T7" fmla="*/ 0 h 37"/>
                    <a:gd name="T8" fmla="*/ 15 w 80"/>
                    <a:gd name="T9" fmla="*/ 0 h 37"/>
                    <a:gd name="T10" fmla="*/ 19 w 80"/>
                    <a:gd name="T11" fmla="*/ 0 h 37"/>
                    <a:gd name="T12" fmla="*/ 22 w 80"/>
                    <a:gd name="T13" fmla="*/ 0 h 37"/>
                    <a:gd name="T14" fmla="*/ 26 w 80"/>
                    <a:gd name="T15" fmla="*/ 0 h 37"/>
                    <a:gd name="T16" fmla="*/ 30 w 80"/>
                    <a:gd name="T17" fmla="*/ 0 h 37"/>
                    <a:gd name="T18" fmla="*/ 39 w 80"/>
                    <a:gd name="T19" fmla="*/ 19 h 37"/>
                    <a:gd name="T20" fmla="*/ 36 w 80"/>
                    <a:gd name="T21" fmla="*/ 19 h 37"/>
                    <a:gd name="T22" fmla="*/ 31 w 80"/>
                    <a:gd name="T23" fmla="*/ 19 h 37"/>
                    <a:gd name="T24" fmla="*/ 28 w 80"/>
                    <a:gd name="T25" fmla="*/ 19 h 37"/>
                    <a:gd name="T26" fmla="*/ 24 w 80"/>
                    <a:gd name="T27" fmla="*/ 19 h 37"/>
                    <a:gd name="T28" fmla="*/ 21 w 80"/>
                    <a:gd name="T29" fmla="*/ 19 h 37"/>
                    <a:gd name="T30" fmla="*/ 17 w 80"/>
                    <a:gd name="T31" fmla="*/ 19 h 37"/>
                    <a:gd name="T32" fmla="*/ 13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9" y="0"/>
                      </a:lnTo>
                      <a:lnTo>
                        <a:pt x="16" y="0"/>
                      </a:lnTo>
                      <a:lnTo>
                        <a:pt x="24" y="0"/>
                      </a:lnTo>
                      <a:lnTo>
                        <a:pt x="31" y="0"/>
                      </a:lnTo>
                      <a:lnTo>
                        <a:pt x="39" y="0"/>
                      </a:lnTo>
                      <a:lnTo>
                        <a:pt x="46" y="0"/>
                      </a:lnTo>
                      <a:lnTo>
                        <a:pt x="54" y="0"/>
                      </a:lnTo>
                      <a:lnTo>
                        <a:pt x="61" y="0"/>
                      </a:lnTo>
                      <a:lnTo>
                        <a:pt x="80" y="37"/>
                      </a:lnTo>
                      <a:lnTo>
                        <a:pt x="73" y="37"/>
                      </a:lnTo>
                      <a:lnTo>
                        <a:pt x="64" y="37"/>
                      </a:lnTo>
                      <a:lnTo>
                        <a:pt x="58" y="37"/>
                      </a:lnTo>
                      <a:lnTo>
                        <a:pt x="49" y="37"/>
                      </a:lnTo>
                      <a:lnTo>
                        <a:pt x="43" y="37"/>
                      </a:lnTo>
                      <a:lnTo>
                        <a:pt x="34" y="37"/>
                      </a:lnTo>
                      <a:lnTo>
                        <a:pt x="27" y="37"/>
                      </a:lnTo>
                      <a:lnTo>
                        <a:pt x="19" y="37"/>
                      </a:lnTo>
                      <a:lnTo>
                        <a:pt x="0"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3" name="Freeform 2306">
                  <a:extLst>
                    <a:ext uri="{FF2B5EF4-FFF2-40B4-BE49-F238E27FC236}">
                      <a16:creationId xmlns:a16="http://schemas.microsoft.com/office/drawing/2014/main" xmlns="" id="{75EE37BD-A5B6-46DB-84A1-1641E88D55FF}"/>
                    </a:ext>
                  </a:extLst>
                </p:cNvPr>
                <p:cNvSpPr>
                  <a:spLocks/>
                </p:cNvSpPr>
                <p:nvPr/>
              </p:nvSpPr>
              <p:spPr bwMode="auto">
                <a:xfrm>
                  <a:off x="789" y="3689"/>
                  <a:ext cx="40" cy="19"/>
                </a:xfrm>
                <a:custGeom>
                  <a:avLst/>
                  <a:gdLst>
                    <a:gd name="T0" fmla="*/ 0 w 81"/>
                    <a:gd name="T1" fmla="*/ 0 h 37"/>
                    <a:gd name="T2" fmla="*/ 4 w 81"/>
                    <a:gd name="T3" fmla="*/ 0 h 37"/>
                    <a:gd name="T4" fmla="*/ 7 w 81"/>
                    <a:gd name="T5" fmla="*/ 0 h 37"/>
                    <a:gd name="T6" fmla="*/ 12 w 81"/>
                    <a:gd name="T7" fmla="*/ 0 h 37"/>
                    <a:gd name="T8" fmla="*/ 16 w 81"/>
                    <a:gd name="T9" fmla="*/ 0 h 37"/>
                    <a:gd name="T10" fmla="*/ 19 w 81"/>
                    <a:gd name="T11" fmla="*/ 0 h 37"/>
                    <a:gd name="T12" fmla="*/ 23 w 81"/>
                    <a:gd name="T13" fmla="*/ 0 h 37"/>
                    <a:gd name="T14" fmla="*/ 27 w 81"/>
                    <a:gd name="T15" fmla="*/ 0 h 37"/>
                    <a:gd name="T16" fmla="*/ 31 w 81"/>
                    <a:gd name="T17" fmla="*/ 0 h 37"/>
                    <a:gd name="T18" fmla="*/ 40 w 81"/>
                    <a:gd name="T19" fmla="*/ 19 h 37"/>
                    <a:gd name="T20" fmla="*/ 36 w 81"/>
                    <a:gd name="T21" fmla="*/ 19 h 37"/>
                    <a:gd name="T22" fmla="*/ 33 w 81"/>
                    <a:gd name="T23" fmla="*/ 19 h 37"/>
                    <a:gd name="T24" fmla="*/ 28 w 81"/>
                    <a:gd name="T25" fmla="*/ 19 h 37"/>
                    <a:gd name="T26" fmla="*/ 25 w 81"/>
                    <a:gd name="T27" fmla="*/ 19 h 37"/>
                    <a:gd name="T28" fmla="*/ 21 w 81"/>
                    <a:gd name="T29" fmla="*/ 19 h 37"/>
                    <a:gd name="T30" fmla="*/ 17 w 81"/>
                    <a:gd name="T31" fmla="*/ 19 h 37"/>
                    <a:gd name="T32" fmla="*/ 13 w 81"/>
                    <a:gd name="T33" fmla="*/ 19 h 37"/>
                    <a:gd name="T34" fmla="*/ 9 w 81"/>
                    <a:gd name="T35" fmla="*/ 19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9" y="0"/>
                      </a:lnTo>
                      <a:lnTo>
                        <a:pt x="15" y="0"/>
                      </a:lnTo>
                      <a:lnTo>
                        <a:pt x="24" y="0"/>
                      </a:lnTo>
                      <a:lnTo>
                        <a:pt x="32" y="0"/>
                      </a:lnTo>
                      <a:lnTo>
                        <a:pt x="39" y="0"/>
                      </a:lnTo>
                      <a:lnTo>
                        <a:pt x="47" y="0"/>
                      </a:lnTo>
                      <a:lnTo>
                        <a:pt x="54" y="0"/>
                      </a:lnTo>
                      <a:lnTo>
                        <a:pt x="62" y="0"/>
                      </a:lnTo>
                      <a:lnTo>
                        <a:pt x="81" y="37"/>
                      </a:lnTo>
                      <a:lnTo>
                        <a:pt x="73" y="37"/>
                      </a:lnTo>
                      <a:lnTo>
                        <a:pt x="66" y="37"/>
                      </a:lnTo>
                      <a:lnTo>
                        <a:pt x="57" y="37"/>
                      </a:lnTo>
                      <a:lnTo>
                        <a:pt x="51" y="37"/>
                      </a:lnTo>
                      <a:lnTo>
                        <a:pt x="42" y="37"/>
                      </a:lnTo>
                      <a:lnTo>
                        <a:pt x="34" y="37"/>
                      </a:lnTo>
                      <a:lnTo>
                        <a:pt x="27" y="37"/>
                      </a:lnTo>
                      <a:lnTo>
                        <a:pt x="19" y="37"/>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4" name="Freeform 2307">
                  <a:extLst>
                    <a:ext uri="{FF2B5EF4-FFF2-40B4-BE49-F238E27FC236}">
                      <a16:creationId xmlns:a16="http://schemas.microsoft.com/office/drawing/2014/main" xmlns="" id="{A1FB38BB-EDED-4CFA-AF50-3CE314A324E0}"/>
                    </a:ext>
                  </a:extLst>
                </p:cNvPr>
                <p:cNvSpPr>
                  <a:spLocks/>
                </p:cNvSpPr>
                <p:nvPr/>
              </p:nvSpPr>
              <p:spPr bwMode="auto">
                <a:xfrm>
                  <a:off x="820" y="3689"/>
                  <a:ext cx="40" cy="19"/>
                </a:xfrm>
                <a:custGeom>
                  <a:avLst/>
                  <a:gdLst>
                    <a:gd name="T0" fmla="*/ 0 w 80"/>
                    <a:gd name="T1" fmla="*/ 0 h 37"/>
                    <a:gd name="T2" fmla="*/ 5 w 80"/>
                    <a:gd name="T3" fmla="*/ 0 h 37"/>
                    <a:gd name="T4" fmla="*/ 8 w 80"/>
                    <a:gd name="T5" fmla="*/ 0 h 37"/>
                    <a:gd name="T6" fmla="*/ 12 w 80"/>
                    <a:gd name="T7" fmla="*/ 0 h 37"/>
                    <a:gd name="T8" fmla="*/ 15 w 80"/>
                    <a:gd name="T9" fmla="*/ 0 h 37"/>
                    <a:gd name="T10" fmla="*/ 20 w 80"/>
                    <a:gd name="T11" fmla="*/ 0 h 37"/>
                    <a:gd name="T12" fmla="*/ 23 w 80"/>
                    <a:gd name="T13" fmla="*/ 0 h 37"/>
                    <a:gd name="T14" fmla="*/ 27 w 80"/>
                    <a:gd name="T15" fmla="*/ 0 h 37"/>
                    <a:gd name="T16" fmla="*/ 30 w 80"/>
                    <a:gd name="T17" fmla="*/ 0 h 37"/>
                    <a:gd name="T18" fmla="*/ 40 w 80"/>
                    <a:gd name="T19" fmla="*/ 19 h 37"/>
                    <a:gd name="T20" fmla="*/ 37 w 80"/>
                    <a:gd name="T21" fmla="*/ 19 h 37"/>
                    <a:gd name="T22" fmla="*/ 32 w 80"/>
                    <a:gd name="T23" fmla="*/ 19 h 37"/>
                    <a:gd name="T24" fmla="*/ 29 w 80"/>
                    <a:gd name="T25" fmla="*/ 19 h 37"/>
                    <a:gd name="T26" fmla="*/ 24 w 80"/>
                    <a:gd name="T27" fmla="*/ 19 h 37"/>
                    <a:gd name="T28" fmla="*/ 21 w 80"/>
                    <a:gd name="T29" fmla="*/ 19 h 37"/>
                    <a:gd name="T30" fmla="*/ 17 w 80"/>
                    <a:gd name="T31" fmla="*/ 19 h 37"/>
                    <a:gd name="T32" fmla="*/ 13 w 80"/>
                    <a:gd name="T33" fmla="*/ 19 h 37"/>
                    <a:gd name="T34" fmla="*/ 10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9" y="0"/>
                      </a:lnTo>
                      <a:lnTo>
                        <a:pt x="16" y="0"/>
                      </a:lnTo>
                      <a:lnTo>
                        <a:pt x="24" y="0"/>
                      </a:lnTo>
                      <a:lnTo>
                        <a:pt x="31" y="0"/>
                      </a:lnTo>
                      <a:lnTo>
                        <a:pt x="39" y="0"/>
                      </a:lnTo>
                      <a:lnTo>
                        <a:pt x="46" y="0"/>
                      </a:lnTo>
                      <a:lnTo>
                        <a:pt x="54" y="0"/>
                      </a:lnTo>
                      <a:lnTo>
                        <a:pt x="61" y="0"/>
                      </a:lnTo>
                      <a:lnTo>
                        <a:pt x="80" y="37"/>
                      </a:lnTo>
                      <a:lnTo>
                        <a:pt x="73" y="37"/>
                      </a:lnTo>
                      <a:lnTo>
                        <a:pt x="64" y="37"/>
                      </a:lnTo>
                      <a:lnTo>
                        <a:pt x="58" y="37"/>
                      </a:lnTo>
                      <a:lnTo>
                        <a:pt x="49" y="37"/>
                      </a:lnTo>
                      <a:lnTo>
                        <a:pt x="43" y="37"/>
                      </a:lnTo>
                      <a:lnTo>
                        <a:pt x="34" y="37"/>
                      </a:lnTo>
                      <a:lnTo>
                        <a:pt x="27" y="37"/>
                      </a:lnTo>
                      <a:lnTo>
                        <a:pt x="19" y="37"/>
                      </a:lnTo>
                      <a:lnTo>
                        <a:pt x="0"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5" name="Freeform 2308">
                  <a:extLst>
                    <a:ext uri="{FF2B5EF4-FFF2-40B4-BE49-F238E27FC236}">
                      <a16:creationId xmlns:a16="http://schemas.microsoft.com/office/drawing/2014/main" xmlns="" id="{27AA1823-EA15-4169-9F4B-D2B27ECB2A51}"/>
                    </a:ext>
                  </a:extLst>
                </p:cNvPr>
                <p:cNvSpPr>
                  <a:spLocks/>
                </p:cNvSpPr>
                <p:nvPr/>
              </p:nvSpPr>
              <p:spPr bwMode="auto">
                <a:xfrm>
                  <a:off x="851" y="3689"/>
                  <a:ext cx="40" cy="19"/>
                </a:xfrm>
                <a:custGeom>
                  <a:avLst/>
                  <a:gdLst>
                    <a:gd name="T0" fmla="*/ 0 w 81"/>
                    <a:gd name="T1" fmla="*/ 0 h 37"/>
                    <a:gd name="T2" fmla="*/ 4 w 81"/>
                    <a:gd name="T3" fmla="*/ 0 h 37"/>
                    <a:gd name="T4" fmla="*/ 7 w 81"/>
                    <a:gd name="T5" fmla="*/ 0 h 37"/>
                    <a:gd name="T6" fmla="*/ 12 w 81"/>
                    <a:gd name="T7" fmla="*/ 0 h 37"/>
                    <a:gd name="T8" fmla="*/ 15 w 81"/>
                    <a:gd name="T9" fmla="*/ 0 h 37"/>
                    <a:gd name="T10" fmla="*/ 19 w 81"/>
                    <a:gd name="T11" fmla="*/ 0 h 37"/>
                    <a:gd name="T12" fmla="*/ 23 w 81"/>
                    <a:gd name="T13" fmla="*/ 0 h 37"/>
                    <a:gd name="T14" fmla="*/ 27 w 81"/>
                    <a:gd name="T15" fmla="*/ 0 h 37"/>
                    <a:gd name="T16" fmla="*/ 31 w 81"/>
                    <a:gd name="T17" fmla="*/ 0 h 37"/>
                    <a:gd name="T18" fmla="*/ 40 w 81"/>
                    <a:gd name="T19" fmla="*/ 19 h 37"/>
                    <a:gd name="T20" fmla="*/ 36 w 81"/>
                    <a:gd name="T21" fmla="*/ 19 h 37"/>
                    <a:gd name="T22" fmla="*/ 32 w 81"/>
                    <a:gd name="T23" fmla="*/ 19 h 37"/>
                    <a:gd name="T24" fmla="*/ 28 w 81"/>
                    <a:gd name="T25" fmla="*/ 19 h 37"/>
                    <a:gd name="T26" fmla="*/ 24 w 81"/>
                    <a:gd name="T27" fmla="*/ 19 h 37"/>
                    <a:gd name="T28" fmla="*/ 21 w 81"/>
                    <a:gd name="T29" fmla="*/ 19 h 37"/>
                    <a:gd name="T30" fmla="*/ 17 w 81"/>
                    <a:gd name="T31" fmla="*/ 19 h 37"/>
                    <a:gd name="T32" fmla="*/ 13 w 81"/>
                    <a:gd name="T33" fmla="*/ 19 h 37"/>
                    <a:gd name="T34" fmla="*/ 9 w 81"/>
                    <a:gd name="T35" fmla="*/ 19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8" y="0"/>
                      </a:lnTo>
                      <a:lnTo>
                        <a:pt x="15" y="0"/>
                      </a:lnTo>
                      <a:lnTo>
                        <a:pt x="24" y="0"/>
                      </a:lnTo>
                      <a:lnTo>
                        <a:pt x="30" y="0"/>
                      </a:lnTo>
                      <a:lnTo>
                        <a:pt x="39" y="0"/>
                      </a:lnTo>
                      <a:lnTo>
                        <a:pt x="46" y="0"/>
                      </a:lnTo>
                      <a:lnTo>
                        <a:pt x="54" y="0"/>
                      </a:lnTo>
                      <a:lnTo>
                        <a:pt x="62" y="0"/>
                      </a:lnTo>
                      <a:lnTo>
                        <a:pt x="81" y="37"/>
                      </a:lnTo>
                      <a:lnTo>
                        <a:pt x="72" y="37"/>
                      </a:lnTo>
                      <a:lnTo>
                        <a:pt x="64" y="37"/>
                      </a:lnTo>
                      <a:lnTo>
                        <a:pt x="57" y="37"/>
                      </a:lnTo>
                      <a:lnTo>
                        <a:pt x="49" y="37"/>
                      </a:lnTo>
                      <a:lnTo>
                        <a:pt x="42" y="37"/>
                      </a:lnTo>
                      <a:lnTo>
                        <a:pt x="34" y="37"/>
                      </a:lnTo>
                      <a:lnTo>
                        <a:pt x="27" y="37"/>
                      </a:lnTo>
                      <a:lnTo>
                        <a:pt x="19" y="37"/>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6" name="Freeform 2309">
                  <a:extLst>
                    <a:ext uri="{FF2B5EF4-FFF2-40B4-BE49-F238E27FC236}">
                      <a16:creationId xmlns:a16="http://schemas.microsoft.com/office/drawing/2014/main" xmlns="" id="{557BDFDA-A925-4DCD-B6FC-239C2C5AF589}"/>
                    </a:ext>
                  </a:extLst>
                </p:cNvPr>
                <p:cNvSpPr>
                  <a:spLocks/>
                </p:cNvSpPr>
                <p:nvPr/>
              </p:nvSpPr>
              <p:spPr bwMode="auto">
                <a:xfrm>
                  <a:off x="882" y="3689"/>
                  <a:ext cx="40" cy="19"/>
                </a:xfrm>
                <a:custGeom>
                  <a:avLst/>
                  <a:gdLst>
                    <a:gd name="T0" fmla="*/ 0 w 81"/>
                    <a:gd name="T1" fmla="*/ 0 h 37"/>
                    <a:gd name="T2" fmla="*/ 4 w 81"/>
                    <a:gd name="T3" fmla="*/ 0 h 37"/>
                    <a:gd name="T4" fmla="*/ 8 w 81"/>
                    <a:gd name="T5" fmla="*/ 0 h 37"/>
                    <a:gd name="T6" fmla="*/ 12 w 81"/>
                    <a:gd name="T7" fmla="*/ 0 h 37"/>
                    <a:gd name="T8" fmla="*/ 15 w 81"/>
                    <a:gd name="T9" fmla="*/ 0 h 37"/>
                    <a:gd name="T10" fmla="*/ 19 w 81"/>
                    <a:gd name="T11" fmla="*/ 0 h 37"/>
                    <a:gd name="T12" fmla="*/ 23 w 81"/>
                    <a:gd name="T13" fmla="*/ 0 h 37"/>
                    <a:gd name="T14" fmla="*/ 27 w 81"/>
                    <a:gd name="T15" fmla="*/ 0 h 37"/>
                    <a:gd name="T16" fmla="*/ 30 w 81"/>
                    <a:gd name="T17" fmla="*/ 0 h 37"/>
                    <a:gd name="T18" fmla="*/ 40 w 81"/>
                    <a:gd name="T19" fmla="*/ 19 h 37"/>
                    <a:gd name="T20" fmla="*/ 40 w 81"/>
                    <a:gd name="T21" fmla="*/ 19 h 37"/>
                    <a:gd name="T22" fmla="*/ 38 w 81"/>
                    <a:gd name="T23" fmla="*/ 19 h 37"/>
                    <a:gd name="T24" fmla="*/ 37 w 81"/>
                    <a:gd name="T25" fmla="*/ 19 h 37"/>
                    <a:gd name="T26" fmla="*/ 35 w 81"/>
                    <a:gd name="T27" fmla="*/ 19 h 37"/>
                    <a:gd name="T28" fmla="*/ 32 w 81"/>
                    <a:gd name="T29" fmla="*/ 19 h 37"/>
                    <a:gd name="T30" fmla="*/ 29 w 81"/>
                    <a:gd name="T31" fmla="*/ 19 h 37"/>
                    <a:gd name="T32" fmla="*/ 25 w 81"/>
                    <a:gd name="T33" fmla="*/ 19 h 37"/>
                    <a:gd name="T34" fmla="*/ 23 w 81"/>
                    <a:gd name="T35" fmla="*/ 19 h 37"/>
                    <a:gd name="T36" fmla="*/ 19 w 81"/>
                    <a:gd name="T37" fmla="*/ 19 h 37"/>
                    <a:gd name="T38" fmla="*/ 16 w 81"/>
                    <a:gd name="T39" fmla="*/ 19 h 37"/>
                    <a:gd name="T40" fmla="*/ 13 w 81"/>
                    <a:gd name="T41" fmla="*/ 19 h 37"/>
                    <a:gd name="T42" fmla="*/ 9 w 81"/>
                    <a:gd name="T43" fmla="*/ 19 h 37"/>
                    <a:gd name="T44" fmla="*/ 0 w 81"/>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
                    <a:gd name="T70" fmla="*/ 0 h 37"/>
                    <a:gd name="T71" fmla="*/ 81 w 81"/>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 h="37">
                      <a:moveTo>
                        <a:pt x="0" y="0"/>
                      </a:moveTo>
                      <a:lnTo>
                        <a:pt x="9" y="0"/>
                      </a:lnTo>
                      <a:lnTo>
                        <a:pt x="16" y="0"/>
                      </a:lnTo>
                      <a:lnTo>
                        <a:pt x="24" y="0"/>
                      </a:lnTo>
                      <a:lnTo>
                        <a:pt x="31" y="0"/>
                      </a:lnTo>
                      <a:lnTo>
                        <a:pt x="39" y="0"/>
                      </a:lnTo>
                      <a:lnTo>
                        <a:pt x="46" y="0"/>
                      </a:lnTo>
                      <a:lnTo>
                        <a:pt x="54" y="0"/>
                      </a:lnTo>
                      <a:lnTo>
                        <a:pt x="61" y="0"/>
                      </a:lnTo>
                      <a:lnTo>
                        <a:pt x="81" y="37"/>
                      </a:lnTo>
                      <a:lnTo>
                        <a:pt x="80" y="37"/>
                      </a:lnTo>
                      <a:lnTo>
                        <a:pt x="76" y="37"/>
                      </a:lnTo>
                      <a:lnTo>
                        <a:pt x="74" y="37"/>
                      </a:lnTo>
                      <a:lnTo>
                        <a:pt x="71" y="37"/>
                      </a:lnTo>
                      <a:lnTo>
                        <a:pt x="64" y="37"/>
                      </a:lnTo>
                      <a:lnTo>
                        <a:pt x="58" y="37"/>
                      </a:lnTo>
                      <a:lnTo>
                        <a:pt x="51" y="37"/>
                      </a:lnTo>
                      <a:lnTo>
                        <a:pt x="46" y="37"/>
                      </a:lnTo>
                      <a:lnTo>
                        <a:pt x="39" y="37"/>
                      </a:lnTo>
                      <a:lnTo>
                        <a:pt x="32" y="37"/>
                      </a:lnTo>
                      <a:lnTo>
                        <a:pt x="26" y="37"/>
                      </a:lnTo>
                      <a:lnTo>
                        <a:pt x="19" y="37"/>
                      </a:lnTo>
                      <a:lnTo>
                        <a:pt x="0" y="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7" name="Freeform 2310">
                  <a:extLst>
                    <a:ext uri="{FF2B5EF4-FFF2-40B4-BE49-F238E27FC236}">
                      <a16:creationId xmlns:a16="http://schemas.microsoft.com/office/drawing/2014/main" xmlns="" id="{F7EF66E6-4255-4E08-AA92-37014E835BBA}"/>
                    </a:ext>
                  </a:extLst>
                </p:cNvPr>
                <p:cNvSpPr>
                  <a:spLocks/>
                </p:cNvSpPr>
                <p:nvPr/>
              </p:nvSpPr>
              <p:spPr bwMode="auto">
                <a:xfrm>
                  <a:off x="912" y="3689"/>
                  <a:ext cx="40" cy="19"/>
                </a:xfrm>
                <a:custGeom>
                  <a:avLst/>
                  <a:gdLst>
                    <a:gd name="T0" fmla="*/ 0 w 79"/>
                    <a:gd name="T1" fmla="*/ 0 h 37"/>
                    <a:gd name="T2" fmla="*/ 2 w 79"/>
                    <a:gd name="T3" fmla="*/ 0 h 37"/>
                    <a:gd name="T4" fmla="*/ 3 w 79"/>
                    <a:gd name="T5" fmla="*/ 0 h 37"/>
                    <a:gd name="T6" fmla="*/ 4 w 79"/>
                    <a:gd name="T7" fmla="*/ 0 h 37"/>
                    <a:gd name="T8" fmla="*/ 5 w 79"/>
                    <a:gd name="T9" fmla="*/ 0 h 37"/>
                    <a:gd name="T10" fmla="*/ 9 w 79"/>
                    <a:gd name="T11" fmla="*/ 0 h 37"/>
                    <a:gd name="T12" fmla="*/ 12 w 79"/>
                    <a:gd name="T13" fmla="*/ 0 h 37"/>
                    <a:gd name="T14" fmla="*/ 15 w 79"/>
                    <a:gd name="T15" fmla="*/ 0 h 37"/>
                    <a:gd name="T16" fmla="*/ 18 w 79"/>
                    <a:gd name="T17" fmla="*/ 0 h 37"/>
                    <a:gd name="T18" fmla="*/ 21 w 79"/>
                    <a:gd name="T19" fmla="*/ 0 h 37"/>
                    <a:gd name="T20" fmla="*/ 25 w 79"/>
                    <a:gd name="T21" fmla="*/ 0 h 37"/>
                    <a:gd name="T22" fmla="*/ 27 w 79"/>
                    <a:gd name="T23" fmla="*/ 0 h 37"/>
                    <a:gd name="T24" fmla="*/ 31 w 79"/>
                    <a:gd name="T25" fmla="*/ 0 h 37"/>
                    <a:gd name="T26" fmla="*/ 40 w 79"/>
                    <a:gd name="T27" fmla="*/ 19 h 37"/>
                    <a:gd name="T28" fmla="*/ 36 w 79"/>
                    <a:gd name="T29" fmla="*/ 19 h 37"/>
                    <a:gd name="T30" fmla="*/ 32 w 79"/>
                    <a:gd name="T31" fmla="*/ 19 h 37"/>
                    <a:gd name="T32" fmla="*/ 29 w 79"/>
                    <a:gd name="T33" fmla="*/ 19 h 37"/>
                    <a:gd name="T34" fmla="*/ 25 w 79"/>
                    <a:gd name="T35" fmla="*/ 19 h 37"/>
                    <a:gd name="T36" fmla="*/ 21 w 79"/>
                    <a:gd name="T37" fmla="*/ 19 h 37"/>
                    <a:gd name="T38" fmla="*/ 17 w 79"/>
                    <a:gd name="T39" fmla="*/ 19 h 37"/>
                    <a:gd name="T40" fmla="*/ 14 w 79"/>
                    <a:gd name="T41" fmla="*/ 19 h 37"/>
                    <a:gd name="T42" fmla="*/ 10 w 79"/>
                    <a:gd name="T43" fmla="*/ 19 h 37"/>
                    <a:gd name="T44" fmla="*/ 0 w 79"/>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9"/>
                    <a:gd name="T70" fmla="*/ 0 h 37"/>
                    <a:gd name="T71" fmla="*/ 79 w 79"/>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9" h="37">
                      <a:moveTo>
                        <a:pt x="0" y="0"/>
                      </a:moveTo>
                      <a:lnTo>
                        <a:pt x="3" y="0"/>
                      </a:lnTo>
                      <a:lnTo>
                        <a:pt x="5" y="0"/>
                      </a:lnTo>
                      <a:lnTo>
                        <a:pt x="8" y="0"/>
                      </a:lnTo>
                      <a:lnTo>
                        <a:pt x="10" y="0"/>
                      </a:lnTo>
                      <a:lnTo>
                        <a:pt x="17" y="0"/>
                      </a:lnTo>
                      <a:lnTo>
                        <a:pt x="24" y="0"/>
                      </a:lnTo>
                      <a:lnTo>
                        <a:pt x="29" y="0"/>
                      </a:lnTo>
                      <a:lnTo>
                        <a:pt x="35" y="0"/>
                      </a:lnTo>
                      <a:lnTo>
                        <a:pt x="42" y="0"/>
                      </a:lnTo>
                      <a:lnTo>
                        <a:pt x="49" y="0"/>
                      </a:lnTo>
                      <a:lnTo>
                        <a:pt x="54" y="0"/>
                      </a:lnTo>
                      <a:lnTo>
                        <a:pt x="61" y="0"/>
                      </a:lnTo>
                      <a:lnTo>
                        <a:pt x="79" y="37"/>
                      </a:lnTo>
                      <a:lnTo>
                        <a:pt x="72" y="37"/>
                      </a:lnTo>
                      <a:lnTo>
                        <a:pt x="64" y="37"/>
                      </a:lnTo>
                      <a:lnTo>
                        <a:pt x="57" y="37"/>
                      </a:lnTo>
                      <a:lnTo>
                        <a:pt x="49" y="37"/>
                      </a:lnTo>
                      <a:lnTo>
                        <a:pt x="42" y="37"/>
                      </a:lnTo>
                      <a:lnTo>
                        <a:pt x="34" y="37"/>
                      </a:lnTo>
                      <a:lnTo>
                        <a:pt x="27" y="37"/>
                      </a:lnTo>
                      <a:lnTo>
                        <a:pt x="20" y="37"/>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8" name="Freeform 2311">
                  <a:extLst>
                    <a:ext uri="{FF2B5EF4-FFF2-40B4-BE49-F238E27FC236}">
                      <a16:creationId xmlns:a16="http://schemas.microsoft.com/office/drawing/2014/main" xmlns="" id="{B7FF2D7F-692D-4CD4-B5FD-E421DE11A5D9}"/>
                    </a:ext>
                  </a:extLst>
                </p:cNvPr>
                <p:cNvSpPr>
                  <a:spLocks/>
                </p:cNvSpPr>
                <p:nvPr/>
              </p:nvSpPr>
              <p:spPr bwMode="auto">
                <a:xfrm>
                  <a:off x="942" y="3689"/>
                  <a:ext cx="41" cy="19"/>
                </a:xfrm>
                <a:custGeom>
                  <a:avLst/>
                  <a:gdLst>
                    <a:gd name="T0" fmla="*/ 0 w 80"/>
                    <a:gd name="T1" fmla="*/ 0 h 37"/>
                    <a:gd name="T2" fmla="*/ 4 w 80"/>
                    <a:gd name="T3" fmla="*/ 0 h 37"/>
                    <a:gd name="T4" fmla="*/ 8 w 80"/>
                    <a:gd name="T5" fmla="*/ 0 h 37"/>
                    <a:gd name="T6" fmla="*/ 12 w 80"/>
                    <a:gd name="T7" fmla="*/ 0 h 37"/>
                    <a:gd name="T8" fmla="*/ 16 w 80"/>
                    <a:gd name="T9" fmla="*/ 0 h 37"/>
                    <a:gd name="T10" fmla="*/ 19 w 80"/>
                    <a:gd name="T11" fmla="*/ 0 h 37"/>
                    <a:gd name="T12" fmla="*/ 24 w 80"/>
                    <a:gd name="T13" fmla="*/ 0 h 37"/>
                    <a:gd name="T14" fmla="*/ 28 w 80"/>
                    <a:gd name="T15" fmla="*/ 0 h 37"/>
                    <a:gd name="T16" fmla="*/ 32 w 80"/>
                    <a:gd name="T17" fmla="*/ 0 h 37"/>
                    <a:gd name="T18" fmla="*/ 41 w 80"/>
                    <a:gd name="T19" fmla="*/ 19 h 37"/>
                    <a:gd name="T20" fmla="*/ 37 w 80"/>
                    <a:gd name="T21" fmla="*/ 19 h 37"/>
                    <a:gd name="T22" fmla="*/ 33 w 80"/>
                    <a:gd name="T23" fmla="*/ 19 h 37"/>
                    <a:gd name="T24" fmla="*/ 29 w 80"/>
                    <a:gd name="T25" fmla="*/ 19 h 37"/>
                    <a:gd name="T26" fmla="*/ 26 w 80"/>
                    <a:gd name="T27" fmla="*/ 19 h 37"/>
                    <a:gd name="T28" fmla="*/ 22 w 80"/>
                    <a:gd name="T29" fmla="*/ 19 h 37"/>
                    <a:gd name="T30" fmla="*/ 18 w 80"/>
                    <a:gd name="T31" fmla="*/ 19 h 37"/>
                    <a:gd name="T32" fmla="*/ 14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2" y="0"/>
                      </a:lnTo>
                      <a:lnTo>
                        <a:pt x="38" y="0"/>
                      </a:lnTo>
                      <a:lnTo>
                        <a:pt x="47" y="0"/>
                      </a:lnTo>
                      <a:lnTo>
                        <a:pt x="54" y="0"/>
                      </a:lnTo>
                      <a:lnTo>
                        <a:pt x="62" y="0"/>
                      </a:lnTo>
                      <a:lnTo>
                        <a:pt x="80" y="37"/>
                      </a:lnTo>
                      <a:lnTo>
                        <a:pt x="72" y="37"/>
                      </a:lnTo>
                      <a:lnTo>
                        <a:pt x="65" y="37"/>
                      </a:lnTo>
                      <a:lnTo>
                        <a:pt x="57" y="37"/>
                      </a:lnTo>
                      <a:lnTo>
                        <a:pt x="50" y="37"/>
                      </a:lnTo>
                      <a:lnTo>
                        <a:pt x="42" y="37"/>
                      </a:lnTo>
                      <a:lnTo>
                        <a:pt x="35" y="37"/>
                      </a:lnTo>
                      <a:lnTo>
                        <a:pt x="27" y="37"/>
                      </a:lnTo>
                      <a:lnTo>
                        <a:pt x="18" y="37"/>
                      </a:lnTo>
                      <a:lnTo>
                        <a:pt x="0"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49" name="Freeform 2312">
                  <a:extLst>
                    <a:ext uri="{FF2B5EF4-FFF2-40B4-BE49-F238E27FC236}">
                      <a16:creationId xmlns:a16="http://schemas.microsoft.com/office/drawing/2014/main" xmlns="" id="{50E48114-6501-4D56-A146-FC3C70FD32BE}"/>
                    </a:ext>
                  </a:extLst>
                </p:cNvPr>
                <p:cNvSpPr>
                  <a:spLocks/>
                </p:cNvSpPr>
                <p:nvPr/>
              </p:nvSpPr>
              <p:spPr bwMode="auto">
                <a:xfrm>
                  <a:off x="973" y="3689"/>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4"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0" name="Freeform 2313">
                  <a:extLst>
                    <a:ext uri="{FF2B5EF4-FFF2-40B4-BE49-F238E27FC236}">
                      <a16:creationId xmlns:a16="http://schemas.microsoft.com/office/drawing/2014/main" xmlns="" id="{C774A3D6-EE59-4D5A-BB7E-5A34726EBA60}"/>
                    </a:ext>
                  </a:extLst>
                </p:cNvPr>
                <p:cNvSpPr>
                  <a:spLocks/>
                </p:cNvSpPr>
                <p:nvPr/>
              </p:nvSpPr>
              <p:spPr bwMode="auto">
                <a:xfrm>
                  <a:off x="1004" y="3689"/>
                  <a:ext cx="40" cy="19"/>
                </a:xfrm>
                <a:custGeom>
                  <a:avLst/>
                  <a:gdLst>
                    <a:gd name="T0" fmla="*/ 0 w 80"/>
                    <a:gd name="T1" fmla="*/ 0 h 37"/>
                    <a:gd name="T2" fmla="*/ 4 w 80"/>
                    <a:gd name="T3" fmla="*/ 0 h 37"/>
                    <a:gd name="T4" fmla="*/ 7 w 80"/>
                    <a:gd name="T5" fmla="*/ 0 h 37"/>
                    <a:gd name="T6" fmla="*/ 11 w 80"/>
                    <a:gd name="T7" fmla="*/ 0 h 37"/>
                    <a:gd name="T8" fmla="*/ 15 w 80"/>
                    <a:gd name="T9" fmla="*/ 0 h 37"/>
                    <a:gd name="T10" fmla="*/ 19 w 80"/>
                    <a:gd name="T11" fmla="*/ 0 h 37"/>
                    <a:gd name="T12" fmla="*/ 22 w 80"/>
                    <a:gd name="T13" fmla="*/ 0 h 37"/>
                    <a:gd name="T14" fmla="*/ 26 w 80"/>
                    <a:gd name="T15" fmla="*/ 0 h 37"/>
                    <a:gd name="T16" fmla="*/ 31 w 80"/>
                    <a:gd name="T17" fmla="*/ 0 h 37"/>
                    <a:gd name="T18" fmla="*/ 40 w 80"/>
                    <a:gd name="T19" fmla="*/ 19 h 37"/>
                    <a:gd name="T20" fmla="*/ 36 w 80"/>
                    <a:gd name="T21" fmla="*/ 19 h 37"/>
                    <a:gd name="T22" fmla="*/ 33 w 80"/>
                    <a:gd name="T23" fmla="*/ 19 h 37"/>
                    <a:gd name="T24" fmla="*/ 28 w 80"/>
                    <a:gd name="T25" fmla="*/ 19 h 37"/>
                    <a:gd name="T26" fmla="*/ 25 w 80"/>
                    <a:gd name="T27" fmla="*/ 19 h 37"/>
                    <a:gd name="T28" fmla="*/ 21 w 80"/>
                    <a:gd name="T29" fmla="*/ 19 h 37"/>
                    <a:gd name="T30" fmla="*/ 17 w 80"/>
                    <a:gd name="T31" fmla="*/ 19 h 37"/>
                    <a:gd name="T32" fmla="*/ 13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0" y="0"/>
                      </a:lnTo>
                      <a:lnTo>
                        <a:pt x="38" y="0"/>
                      </a:lnTo>
                      <a:lnTo>
                        <a:pt x="45" y="0"/>
                      </a:lnTo>
                      <a:lnTo>
                        <a:pt x="53" y="0"/>
                      </a:lnTo>
                      <a:lnTo>
                        <a:pt x="62" y="0"/>
                      </a:lnTo>
                      <a:lnTo>
                        <a:pt x="80" y="37"/>
                      </a:lnTo>
                      <a:lnTo>
                        <a:pt x="72" y="37"/>
                      </a:lnTo>
                      <a:lnTo>
                        <a:pt x="65" y="37"/>
                      </a:lnTo>
                      <a:lnTo>
                        <a:pt x="57" y="37"/>
                      </a:lnTo>
                      <a:lnTo>
                        <a:pt x="50" y="37"/>
                      </a:lnTo>
                      <a:lnTo>
                        <a:pt x="42" y="37"/>
                      </a:lnTo>
                      <a:lnTo>
                        <a:pt x="33" y="37"/>
                      </a:lnTo>
                      <a:lnTo>
                        <a:pt x="27" y="37"/>
                      </a:lnTo>
                      <a:lnTo>
                        <a:pt x="18" y="37"/>
                      </a:lnTo>
                      <a:lnTo>
                        <a:pt x="0"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1" name="Freeform 2314">
                  <a:extLst>
                    <a:ext uri="{FF2B5EF4-FFF2-40B4-BE49-F238E27FC236}">
                      <a16:creationId xmlns:a16="http://schemas.microsoft.com/office/drawing/2014/main" xmlns="" id="{DE1592B6-076C-44D7-B086-77CABB94777E}"/>
                    </a:ext>
                  </a:extLst>
                </p:cNvPr>
                <p:cNvSpPr>
                  <a:spLocks/>
                </p:cNvSpPr>
                <p:nvPr/>
              </p:nvSpPr>
              <p:spPr bwMode="auto">
                <a:xfrm>
                  <a:off x="1035" y="3689"/>
                  <a:ext cx="40" cy="19"/>
                </a:xfrm>
                <a:custGeom>
                  <a:avLst/>
                  <a:gdLst>
                    <a:gd name="T0" fmla="*/ 0 w 79"/>
                    <a:gd name="T1" fmla="*/ 0 h 37"/>
                    <a:gd name="T2" fmla="*/ 4 w 79"/>
                    <a:gd name="T3" fmla="*/ 0 h 37"/>
                    <a:gd name="T4" fmla="*/ 8 w 79"/>
                    <a:gd name="T5" fmla="*/ 0 h 37"/>
                    <a:gd name="T6" fmla="*/ 12 w 79"/>
                    <a:gd name="T7" fmla="*/ 0 h 37"/>
                    <a:gd name="T8" fmla="*/ 15 w 79"/>
                    <a:gd name="T9" fmla="*/ 0 h 37"/>
                    <a:gd name="T10" fmla="*/ 20 w 79"/>
                    <a:gd name="T11" fmla="*/ 0 h 37"/>
                    <a:gd name="T12" fmla="*/ 23 w 79"/>
                    <a:gd name="T13" fmla="*/ 0 h 37"/>
                    <a:gd name="T14" fmla="*/ 27 w 79"/>
                    <a:gd name="T15" fmla="*/ 0 h 37"/>
                    <a:gd name="T16" fmla="*/ 31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8" y="0"/>
                      </a:lnTo>
                      <a:lnTo>
                        <a:pt x="15" y="0"/>
                      </a:lnTo>
                      <a:lnTo>
                        <a:pt x="23" y="0"/>
                      </a:lnTo>
                      <a:lnTo>
                        <a:pt x="30" y="0"/>
                      </a:lnTo>
                      <a:lnTo>
                        <a:pt x="39" y="0"/>
                      </a:lnTo>
                      <a:lnTo>
                        <a:pt x="45" y="0"/>
                      </a:lnTo>
                      <a:lnTo>
                        <a:pt x="54" y="0"/>
                      </a:lnTo>
                      <a:lnTo>
                        <a:pt x="61"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2" name="Freeform 2315">
                  <a:extLst>
                    <a:ext uri="{FF2B5EF4-FFF2-40B4-BE49-F238E27FC236}">
                      <a16:creationId xmlns:a16="http://schemas.microsoft.com/office/drawing/2014/main" xmlns="" id="{8D3A8EDB-7DF4-4A4C-B194-1D3D64B6C88B}"/>
                    </a:ext>
                  </a:extLst>
                </p:cNvPr>
                <p:cNvSpPr>
                  <a:spLocks/>
                </p:cNvSpPr>
                <p:nvPr/>
              </p:nvSpPr>
              <p:spPr bwMode="auto">
                <a:xfrm>
                  <a:off x="1065" y="3689"/>
                  <a:ext cx="41" cy="19"/>
                </a:xfrm>
                <a:custGeom>
                  <a:avLst/>
                  <a:gdLst>
                    <a:gd name="T0" fmla="*/ 0 w 80"/>
                    <a:gd name="T1" fmla="*/ 0 h 37"/>
                    <a:gd name="T2" fmla="*/ 4 w 80"/>
                    <a:gd name="T3" fmla="*/ 0 h 37"/>
                    <a:gd name="T4" fmla="*/ 8 w 80"/>
                    <a:gd name="T5" fmla="*/ 0 h 37"/>
                    <a:gd name="T6" fmla="*/ 12 w 80"/>
                    <a:gd name="T7" fmla="*/ 0 h 37"/>
                    <a:gd name="T8" fmla="*/ 15 w 80"/>
                    <a:gd name="T9" fmla="*/ 0 h 37"/>
                    <a:gd name="T10" fmla="*/ 19 w 80"/>
                    <a:gd name="T11" fmla="*/ 0 h 37"/>
                    <a:gd name="T12" fmla="*/ 23 w 80"/>
                    <a:gd name="T13" fmla="*/ 0 h 37"/>
                    <a:gd name="T14" fmla="*/ 27 w 80"/>
                    <a:gd name="T15" fmla="*/ 0 h 37"/>
                    <a:gd name="T16" fmla="*/ 32 w 80"/>
                    <a:gd name="T17" fmla="*/ 0 h 37"/>
                    <a:gd name="T18" fmla="*/ 41 w 80"/>
                    <a:gd name="T19" fmla="*/ 19 h 37"/>
                    <a:gd name="T20" fmla="*/ 37 w 80"/>
                    <a:gd name="T21" fmla="*/ 19 h 37"/>
                    <a:gd name="T22" fmla="*/ 33 w 80"/>
                    <a:gd name="T23" fmla="*/ 19 h 37"/>
                    <a:gd name="T24" fmla="*/ 29 w 80"/>
                    <a:gd name="T25" fmla="*/ 19 h 37"/>
                    <a:gd name="T26" fmla="*/ 25 w 80"/>
                    <a:gd name="T27" fmla="*/ 19 h 37"/>
                    <a:gd name="T28" fmla="*/ 22 w 80"/>
                    <a:gd name="T29" fmla="*/ 19 h 37"/>
                    <a:gd name="T30" fmla="*/ 17 w 80"/>
                    <a:gd name="T31" fmla="*/ 19 h 37"/>
                    <a:gd name="T32" fmla="*/ 13 w 80"/>
                    <a:gd name="T33" fmla="*/ 19 h 37"/>
                    <a:gd name="T34" fmla="*/ 9 w 80"/>
                    <a:gd name="T35" fmla="*/ 19 h 37"/>
                    <a:gd name="T36" fmla="*/ 0 w 80"/>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7"/>
                    <a:gd name="T59" fmla="*/ 80 w 80"/>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7">
                      <a:moveTo>
                        <a:pt x="0" y="0"/>
                      </a:moveTo>
                      <a:lnTo>
                        <a:pt x="8" y="0"/>
                      </a:lnTo>
                      <a:lnTo>
                        <a:pt x="15" y="0"/>
                      </a:lnTo>
                      <a:lnTo>
                        <a:pt x="23" y="0"/>
                      </a:lnTo>
                      <a:lnTo>
                        <a:pt x="30" y="0"/>
                      </a:lnTo>
                      <a:lnTo>
                        <a:pt x="38" y="0"/>
                      </a:lnTo>
                      <a:lnTo>
                        <a:pt x="45" y="0"/>
                      </a:lnTo>
                      <a:lnTo>
                        <a:pt x="53" y="0"/>
                      </a:lnTo>
                      <a:lnTo>
                        <a:pt x="62" y="0"/>
                      </a:lnTo>
                      <a:lnTo>
                        <a:pt x="80" y="37"/>
                      </a:lnTo>
                      <a:lnTo>
                        <a:pt x="72" y="37"/>
                      </a:lnTo>
                      <a:lnTo>
                        <a:pt x="64" y="37"/>
                      </a:lnTo>
                      <a:lnTo>
                        <a:pt x="57" y="37"/>
                      </a:lnTo>
                      <a:lnTo>
                        <a:pt x="48" y="37"/>
                      </a:lnTo>
                      <a:lnTo>
                        <a:pt x="42" y="37"/>
                      </a:lnTo>
                      <a:lnTo>
                        <a:pt x="33" y="37"/>
                      </a:lnTo>
                      <a:lnTo>
                        <a:pt x="26" y="37"/>
                      </a:lnTo>
                      <a:lnTo>
                        <a:pt x="18" y="37"/>
                      </a:lnTo>
                      <a:lnTo>
                        <a:pt x="0"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3" name="Freeform 2316">
                  <a:extLst>
                    <a:ext uri="{FF2B5EF4-FFF2-40B4-BE49-F238E27FC236}">
                      <a16:creationId xmlns:a16="http://schemas.microsoft.com/office/drawing/2014/main" xmlns="" id="{4DDC2D4A-48F7-4E1F-8622-A57AD619790A}"/>
                    </a:ext>
                  </a:extLst>
                </p:cNvPr>
                <p:cNvSpPr>
                  <a:spLocks/>
                </p:cNvSpPr>
                <p:nvPr/>
              </p:nvSpPr>
              <p:spPr bwMode="auto">
                <a:xfrm>
                  <a:off x="1096" y="3689"/>
                  <a:ext cx="40" cy="19"/>
                </a:xfrm>
                <a:custGeom>
                  <a:avLst/>
                  <a:gdLst>
                    <a:gd name="T0" fmla="*/ 0 w 79"/>
                    <a:gd name="T1" fmla="*/ 0 h 37"/>
                    <a:gd name="T2" fmla="*/ 4 w 79"/>
                    <a:gd name="T3" fmla="*/ 0 h 37"/>
                    <a:gd name="T4" fmla="*/ 8 w 79"/>
                    <a:gd name="T5" fmla="*/ 0 h 37"/>
                    <a:gd name="T6" fmla="*/ 11 w 79"/>
                    <a:gd name="T7" fmla="*/ 0 h 37"/>
                    <a:gd name="T8" fmla="*/ 15 w 79"/>
                    <a:gd name="T9" fmla="*/ 0 h 37"/>
                    <a:gd name="T10" fmla="*/ 19 w 79"/>
                    <a:gd name="T11" fmla="*/ 0 h 37"/>
                    <a:gd name="T12" fmla="*/ 23 w 79"/>
                    <a:gd name="T13" fmla="*/ 0 h 37"/>
                    <a:gd name="T14" fmla="*/ 26 w 79"/>
                    <a:gd name="T15" fmla="*/ 0 h 37"/>
                    <a:gd name="T16" fmla="*/ 30 w 79"/>
                    <a:gd name="T17" fmla="*/ 0 h 37"/>
                    <a:gd name="T18" fmla="*/ 40 w 79"/>
                    <a:gd name="T19" fmla="*/ 19 h 37"/>
                    <a:gd name="T20" fmla="*/ 36 w 79"/>
                    <a:gd name="T21" fmla="*/ 19 h 37"/>
                    <a:gd name="T22" fmla="*/ 32 w 79"/>
                    <a:gd name="T23" fmla="*/ 19 h 37"/>
                    <a:gd name="T24" fmla="*/ 29 w 79"/>
                    <a:gd name="T25" fmla="*/ 19 h 37"/>
                    <a:gd name="T26" fmla="*/ 25 w 79"/>
                    <a:gd name="T27" fmla="*/ 19 h 37"/>
                    <a:gd name="T28" fmla="*/ 21 w 79"/>
                    <a:gd name="T29" fmla="*/ 19 h 37"/>
                    <a:gd name="T30" fmla="*/ 17 w 79"/>
                    <a:gd name="T31" fmla="*/ 19 h 37"/>
                    <a:gd name="T32" fmla="*/ 14 w 79"/>
                    <a:gd name="T33" fmla="*/ 19 h 37"/>
                    <a:gd name="T34" fmla="*/ 9 w 79"/>
                    <a:gd name="T35" fmla="*/ 19 h 37"/>
                    <a:gd name="T36" fmla="*/ 0 w 7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37"/>
                    <a:gd name="T59" fmla="*/ 79 w 7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37">
                      <a:moveTo>
                        <a:pt x="0" y="0"/>
                      </a:moveTo>
                      <a:lnTo>
                        <a:pt x="7" y="0"/>
                      </a:lnTo>
                      <a:lnTo>
                        <a:pt x="15" y="0"/>
                      </a:lnTo>
                      <a:lnTo>
                        <a:pt x="22" y="0"/>
                      </a:lnTo>
                      <a:lnTo>
                        <a:pt x="30" y="0"/>
                      </a:lnTo>
                      <a:lnTo>
                        <a:pt x="37" y="0"/>
                      </a:lnTo>
                      <a:lnTo>
                        <a:pt x="45" y="0"/>
                      </a:lnTo>
                      <a:lnTo>
                        <a:pt x="52" y="0"/>
                      </a:lnTo>
                      <a:lnTo>
                        <a:pt x="59" y="0"/>
                      </a:lnTo>
                      <a:lnTo>
                        <a:pt x="79" y="37"/>
                      </a:lnTo>
                      <a:lnTo>
                        <a:pt x="72" y="37"/>
                      </a:lnTo>
                      <a:lnTo>
                        <a:pt x="64" y="37"/>
                      </a:lnTo>
                      <a:lnTo>
                        <a:pt x="57" y="37"/>
                      </a:lnTo>
                      <a:lnTo>
                        <a:pt x="49" y="37"/>
                      </a:lnTo>
                      <a:lnTo>
                        <a:pt x="42" y="37"/>
                      </a:lnTo>
                      <a:lnTo>
                        <a:pt x="34" y="37"/>
                      </a:lnTo>
                      <a:lnTo>
                        <a:pt x="27" y="37"/>
                      </a:lnTo>
                      <a:lnTo>
                        <a:pt x="18" y="37"/>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4" name="Freeform 2317">
                  <a:extLst>
                    <a:ext uri="{FF2B5EF4-FFF2-40B4-BE49-F238E27FC236}">
                      <a16:creationId xmlns:a16="http://schemas.microsoft.com/office/drawing/2014/main" xmlns="" id="{D9DEFACC-ACC7-4CA2-8AFC-C4A2531F4512}"/>
                    </a:ext>
                  </a:extLst>
                </p:cNvPr>
                <p:cNvSpPr>
                  <a:spLocks/>
                </p:cNvSpPr>
                <p:nvPr/>
              </p:nvSpPr>
              <p:spPr bwMode="auto">
                <a:xfrm>
                  <a:off x="1126" y="3689"/>
                  <a:ext cx="41" cy="19"/>
                </a:xfrm>
                <a:custGeom>
                  <a:avLst/>
                  <a:gdLst>
                    <a:gd name="T0" fmla="*/ 0 w 82"/>
                    <a:gd name="T1" fmla="*/ 0 h 39"/>
                    <a:gd name="T2" fmla="*/ 4 w 82"/>
                    <a:gd name="T3" fmla="*/ 0 h 39"/>
                    <a:gd name="T4" fmla="*/ 9 w 82"/>
                    <a:gd name="T5" fmla="*/ 0 h 39"/>
                    <a:gd name="T6" fmla="*/ 11 w 82"/>
                    <a:gd name="T7" fmla="*/ 0 h 39"/>
                    <a:gd name="T8" fmla="*/ 16 w 82"/>
                    <a:gd name="T9" fmla="*/ 0 h 39"/>
                    <a:gd name="T10" fmla="*/ 20 w 82"/>
                    <a:gd name="T11" fmla="*/ 0 h 39"/>
                    <a:gd name="T12" fmla="*/ 23 w 82"/>
                    <a:gd name="T13" fmla="*/ 0 h 39"/>
                    <a:gd name="T14" fmla="*/ 27 w 82"/>
                    <a:gd name="T15" fmla="*/ 1 h 39"/>
                    <a:gd name="T16" fmla="*/ 31 w 82"/>
                    <a:gd name="T17" fmla="*/ 1 h 39"/>
                    <a:gd name="T18" fmla="*/ 41 w 82"/>
                    <a:gd name="T19" fmla="*/ 19 h 39"/>
                    <a:gd name="T20" fmla="*/ 37 w 82"/>
                    <a:gd name="T21" fmla="*/ 19 h 39"/>
                    <a:gd name="T22" fmla="*/ 33 w 82"/>
                    <a:gd name="T23" fmla="*/ 18 h 39"/>
                    <a:gd name="T24" fmla="*/ 29 w 82"/>
                    <a:gd name="T25" fmla="*/ 18 h 39"/>
                    <a:gd name="T26" fmla="*/ 25 w 82"/>
                    <a:gd name="T27" fmla="*/ 18 h 39"/>
                    <a:gd name="T28" fmla="*/ 22 w 82"/>
                    <a:gd name="T29" fmla="*/ 18 h 39"/>
                    <a:gd name="T30" fmla="*/ 18 w 82"/>
                    <a:gd name="T31" fmla="*/ 18 h 39"/>
                    <a:gd name="T32" fmla="*/ 14 w 82"/>
                    <a:gd name="T33" fmla="*/ 18 h 39"/>
                    <a:gd name="T34" fmla="*/ 10 w 82"/>
                    <a:gd name="T35" fmla="*/ 18 h 39"/>
                    <a:gd name="T36" fmla="*/ 0 w 82"/>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39"/>
                    <a:gd name="T59" fmla="*/ 82 w 82"/>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39">
                      <a:moveTo>
                        <a:pt x="0" y="0"/>
                      </a:moveTo>
                      <a:lnTo>
                        <a:pt x="8" y="0"/>
                      </a:lnTo>
                      <a:lnTo>
                        <a:pt x="17" y="0"/>
                      </a:lnTo>
                      <a:lnTo>
                        <a:pt x="23" y="0"/>
                      </a:lnTo>
                      <a:lnTo>
                        <a:pt x="32" y="0"/>
                      </a:lnTo>
                      <a:lnTo>
                        <a:pt x="39" y="0"/>
                      </a:lnTo>
                      <a:lnTo>
                        <a:pt x="47" y="0"/>
                      </a:lnTo>
                      <a:lnTo>
                        <a:pt x="54" y="2"/>
                      </a:lnTo>
                      <a:lnTo>
                        <a:pt x="62" y="2"/>
                      </a:lnTo>
                      <a:lnTo>
                        <a:pt x="82" y="39"/>
                      </a:lnTo>
                      <a:lnTo>
                        <a:pt x="74" y="39"/>
                      </a:lnTo>
                      <a:lnTo>
                        <a:pt x="65" y="37"/>
                      </a:lnTo>
                      <a:lnTo>
                        <a:pt x="59" y="37"/>
                      </a:lnTo>
                      <a:lnTo>
                        <a:pt x="50" y="37"/>
                      </a:lnTo>
                      <a:lnTo>
                        <a:pt x="44" y="37"/>
                      </a:lnTo>
                      <a:lnTo>
                        <a:pt x="35" y="37"/>
                      </a:lnTo>
                      <a:lnTo>
                        <a:pt x="28" y="37"/>
                      </a:lnTo>
                      <a:lnTo>
                        <a:pt x="20" y="37"/>
                      </a:lnTo>
                      <a:lnTo>
                        <a:pt x="0" y="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5" name="Freeform 2318">
                  <a:extLst>
                    <a:ext uri="{FF2B5EF4-FFF2-40B4-BE49-F238E27FC236}">
                      <a16:creationId xmlns:a16="http://schemas.microsoft.com/office/drawing/2014/main" xmlns="" id="{88E9DB80-FB99-45BA-9266-AB888443D55A}"/>
                    </a:ext>
                  </a:extLst>
                </p:cNvPr>
                <p:cNvSpPr>
                  <a:spLocks/>
                </p:cNvSpPr>
                <p:nvPr/>
              </p:nvSpPr>
              <p:spPr bwMode="auto">
                <a:xfrm>
                  <a:off x="1157" y="3690"/>
                  <a:ext cx="40" cy="18"/>
                </a:xfrm>
                <a:custGeom>
                  <a:avLst/>
                  <a:gdLst>
                    <a:gd name="T0" fmla="*/ 0 w 81"/>
                    <a:gd name="T1" fmla="*/ 0 h 37"/>
                    <a:gd name="T2" fmla="*/ 4 w 81"/>
                    <a:gd name="T3" fmla="*/ 0 h 37"/>
                    <a:gd name="T4" fmla="*/ 8 w 81"/>
                    <a:gd name="T5" fmla="*/ 0 h 37"/>
                    <a:gd name="T6" fmla="*/ 12 w 81"/>
                    <a:gd name="T7" fmla="*/ 0 h 37"/>
                    <a:gd name="T8" fmla="*/ 16 w 81"/>
                    <a:gd name="T9" fmla="*/ 0 h 37"/>
                    <a:gd name="T10" fmla="*/ 20 w 81"/>
                    <a:gd name="T11" fmla="*/ 0 h 37"/>
                    <a:gd name="T12" fmla="*/ 24 w 81"/>
                    <a:gd name="T13" fmla="*/ 0 h 37"/>
                    <a:gd name="T14" fmla="*/ 28 w 81"/>
                    <a:gd name="T15" fmla="*/ 0 h 37"/>
                    <a:gd name="T16" fmla="*/ 32 w 81"/>
                    <a:gd name="T17" fmla="*/ 0 h 37"/>
                    <a:gd name="T18" fmla="*/ 40 w 81"/>
                    <a:gd name="T19" fmla="*/ 18 h 37"/>
                    <a:gd name="T20" fmla="*/ 37 w 81"/>
                    <a:gd name="T21" fmla="*/ 18 h 37"/>
                    <a:gd name="T22" fmla="*/ 33 w 81"/>
                    <a:gd name="T23" fmla="*/ 18 h 37"/>
                    <a:gd name="T24" fmla="*/ 29 w 81"/>
                    <a:gd name="T25" fmla="*/ 18 h 37"/>
                    <a:gd name="T26" fmla="*/ 25 w 81"/>
                    <a:gd name="T27" fmla="*/ 18 h 37"/>
                    <a:gd name="T28" fmla="*/ 22 w 81"/>
                    <a:gd name="T29" fmla="*/ 18 h 37"/>
                    <a:gd name="T30" fmla="*/ 17 w 81"/>
                    <a:gd name="T31" fmla="*/ 18 h 37"/>
                    <a:gd name="T32" fmla="*/ 14 w 81"/>
                    <a:gd name="T33" fmla="*/ 18 h 37"/>
                    <a:gd name="T34" fmla="*/ 10 w 81"/>
                    <a:gd name="T35" fmla="*/ 18 h 37"/>
                    <a:gd name="T36" fmla="*/ 0 w 81"/>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37"/>
                    <a:gd name="T59" fmla="*/ 81 w 81"/>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37">
                      <a:moveTo>
                        <a:pt x="0" y="0"/>
                      </a:moveTo>
                      <a:lnTo>
                        <a:pt x="9" y="0"/>
                      </a:lnTo>
                      <a:lnTo>
                        <a:pt x="17" y="0"/>
                      </a:lnTo>
                      <a:lnTo>
                        <a:pt x="25" y="0"/>
                      </a:lnTo>
                      <a:lnTo>
                        <a:pt x="32" y="0"/>
                      </a:lnTo>
                      <a:lnTo>
                        <a:pt x="41" y="0"/>
                      </a:lnTo>
                      <a:lnTo>
                        <a:pt x="49" y="0"/>
                      </a:lnTo>
                      <a:lnTo>
                        <a:pt x="56" y="0"/>
                      </a:lnTo>
                      <a:lnTo>
                        <a:pt x="64" y="0"/>
                      </a:lnTo>
                      <a:lnTo>
                        <a:pt x="81" y="37"/>
                      </a:lnTo>
                      <a:lnTo>
                        <a:pt x="74" y="37"/>
                      </a:lnTo>
                      <a:lnTo>
                        <a:pt x="66" y="37"/>
                      </a:lnTo>
                      <a:lnTo>
                        <a:pt x="59" y="37"/>
                      </a:lnTo>
                      <a:lnTo>
                        <a:pt x="51" y="37"/>
                      </a:lnTo>
                      <a:lnTo>
                        <a:pt x="44" y="37"/>
                      </a:lnTo>
                      <a:lnTo>
                        <a:pt x="35" y="37"/>
                      </a:lnTo>
                      <a:lnTo>
                        <a:pt x="29" y="37"/>
                      </a:lnTo>
                      <a:lnTo>
                        <a:pt x="20" y="37"/>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6" name="Freeform 2319">
                  <a:extLst>
                    <a:ext uri="{FF2B5EF4-FFF2-40B4-BE49-F238E27FC236}">
                      <a16:creationId xmlns:a16="http://schemas.microsoft.com/office/drawing/2014/main" xmlns="" id="{B650B8B9-4131-4594-B895-475EE24CFEE0}"/>
                    </a:ext>
                  </a:extLst>
                </p:cNvPr>
                <p:cNvSpPr>
                  <a:spLocks/>
                </p:cNvSpPr>
                <p:nvPr/>
              </p:nvSpPr>
              <p:spPr bwMode="auto">
                <a:xfrm>
                  <a:off x="1189" y="3690"/>
                  <a:ext cx="30" cy="18"/>
                </a:xfrm>
                <a:custGeom>
                  <a:avLst/>
                  <a:gdLst>
                    <a:gd name="T0" fmla="*/ 0 w 59"/>
                    <a:gd name="T1" fmla="*/ 0 h 37"/>
                    <a:gd name="T2" fmla="*/ 4 w 59"/>
                    <a:gd name="T3" fmla="*/ 0 h 37"/>
                    <a:gd name="T4" fmla="*/ 8 w 59"/>
                    <a:gd name="T5" fmla="*/ 0 h 37"/>
                    <a:gd name="T6" fmla="*/ 11 w 59"/>
                    <a:gd name="T7" fmla="*/ 0 h 37"/>
                    <a:gd name="T8" fmla="*/ 15 w 59"/>
                    <a:gd name="T9" fmla="*/ 0 h 37"/>
                    <a:gd name="T10" fmla="*/ 19 w 59"/>
                    <a:gd name="T11" fmla="*/ 0 h 37"/>
                    <a:gd name="T12" fmla="*/ 22 w 59"/>
                    <a:gd name="T13" fmla="*/ 0 h 37"/>
                    <a:gd name="T14" fmla="*/ 26 w 59"/>
                    <a:gd name="T15" fmla="*/ 0 h 37"/>
                    <a:gd name="T16" fmla="*/ 30 w 59"/>
                    <a:gd name="T17" fmla="*/ 0 h 37"/>
                    <a:gd name="T18" fmla="*/ 30 w 59"/>
                    <a:gd name="T19" fmla="*/ 18 h 37"/>
                    <a:gd name="T20" fmla="*/ 25 w 59"/>
                    <a:gd name="T21" fmla="*/ 18 h 37"/>
                    <a:gd name="T22" fmla="*/ 20 w 59"/>
                    <a:gd name="T23" fmla="*/ 18 h 37"/>
                    <a:gd name="T24" fmla="*/ 15 w 59"/>
                    <a:gd name="T25" fmla="*/ 18 h 37"/>
                    <a:gd name="T26" fmla="*/ 9 w 59"/>
                    <a:gd name="T27" fmla="*/ 18 h 37"/>
                    <a:gd name="T28" fmla="*/ 0 w 59"/>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37"/>
                    <a:gd name="T47" fmla="*/ 59 w 59"/>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37">
                      <a:moveTo>
                        <a:pt x="0" y="0"/>
                      </a:moveTo>
                      <a:lnTo>
                        <a:pt x="7" y="0"/>
                      </a:lnTo>
                      <a:lnTo>
                        <a:pt x="15" y="0"/>
                      </a:lnTo>
                      <a:lnTo>
                        <a:pt x="22" y="0"/>
                      </a:lnTo>
                      <a:lnTo>
                        <a:pt x="30" y="0"/>
                      </a:lnTo>
                      <a:lnTo>
                        <a:pt x="37" y="0"/>
                      </a:lnTo>
                      <a:lnTo>
                        <a:pt x="44" y="0"/>
                      </a:lnTo>
                      <a:lnTo>
                        <a:pt x="52" y="0"/>
                      </a:lnTo>
                      <a:lnTo>
                        <a:pt x="59" y="0"/>
                      </a:lnTo>
                      <a:lnTo>
                        <a:pt x="59" y="37"/>
                      </a:lnTo>
                      <a:lnTo>
                        <a:pt x="49" y="37"/>
                      </a:lnTo>
                      <a:lnTo>
                        <a:pt x="39" y="37"/>
                      </a:lnTo>
                      <a:lnTo>
                        <a:pt x="29" y="37"/>
                      </a:lnTo>
                      <a:lnTo>
                        <a:pt x="17" y="37"/>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7" name="Freeform 2320">
                  <a:extLst>
                    <a:ext uri="{FF2B5EF4-FFF2-40B4-BE49-F238E27FC236}">
                      <a16:creationId xmlns:a16="http://schemas.microsoft.com/office/drawing/2014/main" xmlns="" id="{F94038AD-9892-4BDF-8FB6-40E3F651DCF4}"/>
                    </a:ext>
                  </a:extLst>
                </p:cNvPr>
                <p:cNvSpPr>
                  <a:spLocks/>
                </p:cNvSpPr>
                <p:nvPr/>
              </p:nvSpPr>
              <p:spPr bwMode="auto">
                <a:xfrm>
                  <a:off x="616" y="3689"/>
                  <a:ext cx="603" cy="19"/>
                </a:xfrm>
                <a:custGeom>
                  <a:avLst/>
                  <a:gdLst>
                    <a:gd name="T0" fmla="*/ 603 w 1206"/>
                    <a:gd name="T1" fmla="*/ 1 h 39"/>
                    <a:gd name="T2" fmla="*/ 565 w 1206"/>
                    <a:gd name="T3" fmla="*/ 1 h 39"/>
                    <a:gd name="T4" fmla="*/ 528 w 1206"/>
                    <a:gd name="T5" fmla="*/ 0 h 39"/>
                    <a:gd name="T6" fmla="*/ 490 w 1206"/>
                    <a:gd name="T7" fmla="*/ 0 h 39"/>
                    <a:gd name="T8" fmla="*/ 452 w 1206"/>
                    <a:gd name="T9" fmla="*/ 0 h 39"/>
                    <a:gd name="T10" fmla="*/ 414 w 1206"/>
                    <a:gd name="T11" fmla="*/ 0 h 39"/>
                    <a:gd name="T12" fmla="*/ 376 w 1206"/>
                    <a:gd name="T13" fmla="*/ 0 h 39"/>
                    <a:gd name="T14" fmla="*/ 339 w 1206"/>
                    <a:gd name="T15" fmla="*/ 0 h 39"/>
                    <a:gd name="T16" fmla="*/ 302 w 1206"/>
                    <a:gd name="T17" fmla="*/ 0 h 39"/>
                    <a:gd name="T18" fmla="*/ 283 w 1206"/>
                    <a:gd name="T19" fmla="*/ 0 h 39"/>
                    <a:gd name="T20" fmla="*/ 245 w 1206"/>
                    <a:gd name="T21" fmla="*/ 0 h 39"/>
                    <a:gd name="T22" fmla="*/ 207 w 1206"/>
                    <a:gd name="T23" fmla="*/ 0 h 39"/>
                    <a:gd name="T24" fmla="*/ 169 w 1206"/>
                    <a:gd name="T25" fmla="*/ 0 h 39"/>
                    <a:gd name="T26" fmla="*/ 133 w 1206"/>
                    <a:gd name="T27" fmla="*/ 0 h 39"/>
                    <a:gd name="T28" fmla="*/ 94 w 1206"/>
                    <a:gd name="T29" fmla="*/ 0 h 39"/>
                    <a:gd name="T30" fmla="*/ 56 w 1206"/>
                    <a:gd name="T31" fmla="*/ 1 h 39"/>
                    <a:gd name="T32" fmla="*/ 19 w 1206"/>
                    <a:gd name="T33" fmla="*/ 1 h 39"/>
                    <a:gd name="T34" fmla="*/ 0 w 1206"/>
                    <a:gd name="T35" fmla="*/ 19 h 39"/>
                    <a:gd name="T36" fmla="*/ 19 w 1206"/>
                    <a:gd name="T37" fmla="*/ 19 h 39"/>
                    <a:gd name="T38" fmla="*/ 56 w 1206"/>
                    <a:gd name="T39" fmla="*/ 19 h 39"/>
                    <a:gd name="T40" fmla="*/ 94 w 1206"/>
                    <a:gd name="T41" fmla="*/ 18 h 39"/>
                    <a:gd name="T42" fmla="*/ 133 w 1206"/>
                    <a:gd name="T43" fmla="*/ 18 h 39"/>
                    <a:gd name="T44" fmla="*/ 169 w 1206"/>
                    <a:gd name="T45" fmla="*/ 18 h 39"/>
                    <a:gd name="T46" fmla="*/ 207 w 1206"/>
                    <a:gd name="T47" fmla="*/ 18 h 39"/>
                    <a:gd name="T48" fmla="*/ 245 w 1206"/>
                    <a:gd name="T49" fmla="*/ 18 h 39"/>
                    <a:gd name="T50" fmla="*/ 283 w 1206"/>
                    <a:gd name="T51" fmla="*/ 18 h 39"/>
                    <a:gd name="T52" fmla="*/ 302 w 1206"/>
                    <a:gd name="T53" fmla="*/ 18 h 39"/>
                    <a:gd name="T54" fmla="*/ 339 w 1206"/>
                    <a:gd name="T55" fmla="*/ 18 h 39"/>
                    <a:gd name="T56" fmla="*/ 376 w 1206"/>
                    <a:gd name="T57" fmla="*/ 18 h 39"/>
                    <a:gd name="T58" fmla="*/ 414 w 1206"/>
                    <a:gd name="T59" fmla="*/ 18 h 39"/>
                    <a:gd name="T60" fmla="*/ 452 w 1206"/>
                    <a:gd name="T61" fmla="*/ 18 h 39"/>
                    <a:gd name="T62" fmla="*/ 490 w 1206"/>
                    <a:gd name="T63" fmla="*/ 18 h 39"/>
                    <a:gd name="T64" fmla="*/ 528 w 1206"/>
                    <a:gd name="T65" fmla="*/ 18 h 39"/>
                    <a:gd name="T66" fmla="*/ 565 w 1206"/>
                    <a:gd name="T67" fmla="*/ 19 h 39"/>
                    <a:gd name="T68" fmla="*/ 603 w 1206"/>
                    <a:gd name="T69" fmla="*/ 19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6"/>
                    <a:gd name="T106" fmla="*/ 0 h 39"/>
                    <a:gd name="T107" fmla="*/ 1206 w 120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6" h="39">
                      <a:moveTo>
                        <a:pt x="1206" y="2"/>
                      </a:moveTo>
                      <a:lnTo>
                        <a:pt x="1206" y="2"/>
                      </a:lnTo>
                      <a:lnTo>
                        <a:pt x="1169" y="2"/>
                      </a:lnTo>
                      <a:lnTo>
                        <a:pt x="1130" y="2"/>
                      </a:lnTo>
                      <a:lnTo>
                        <a:pt x="1093" y="2"/>
                      </a:lnTo>
                      <a:lnTo>
                        <a:pt x="1056" y="0"/>
                      </a:lnTo>
                      <a:lnTo>
                        <a:pt x="1017" y="0"/>
                      </a:lnTo>
                      <a:lnTo>
                        <a:pt x="980" y="0"/>
                      </a:lnTo>
                      <a:lnTo>
                        <a:pt x="942" y="0"/>
                      </a:lnTo>
                      <a:lnTo>
                        <a:pt x="905" y="0"/>
                      </a:lnTo>
                      <a:lnTo>
                        <a:pt x="868" y="0"/>
                      </a:lnTo>
                      <a:lnTo>
                        <a:pt x="829" y="0"/>
                      </a:lnTo>
                      <a:lnTo>
                        <a:pt x="792" y="0"/>
                      </a:lnTo>
                      <a:lnTo>
                        <a:pt x="753" y="0"/>
                      </a:lnTo>
                      <a:lnTo>
                        <a:pt x="716" y="0"/>
                      </a:lnTo>
                      <a:lnTo>
                        <a:pt x="679" y="0"/>
                      </a:lnTo>
                      <a:lnTo>
                        <a:pt x="640" y="0"/>
                      </a:lnTo>
                      <a:lnTo>
                        <a:pt x="603" y="0"/>
                      </a:lnTo>
                      <a:lnTo>
                        <a:pt x="566" y="0"/>
                      </a:lnTo>
                      <a:lnTo>
                        <a:pt x="527" y="0"/>
                      </a:lnTo>
                      <a:lnTo>
                        <a:pt x="490" y="0"/>
                      </a:lnTo>
                      <a:lnTo>
                        <a:pt x="453" y="0"/>
                      </a:lnTo>
                      <a:lnTo>
                        <a:pt x="414" y="0"/>
                      </a:lnTo>
                      <a:lnTo>
                        <a:pt x="377" y="0"/>
                      </a:lnTo>
                      <a:lnTo>
                        <a:pt x="339" y="0"/>
                      </a:lnTo>
                      <a:lnTo>
                        <a:pt x="302" y="0"/>
                      </a:lnTo>
                      <a:lnTo>
                        <a:pt x="265" y="0"/>
                      </a:lnTo>
                      <a:lnTo>
                        <a:pt x="226" y="0"/>
                      </a:lnTo>
                      <a:lnTo>
                        <a:pt x="189" y="0"/>
                      </a:lnTo>
                      <a:lnTo>
                        <a:pt x="150" y="0"/>
                      </a:lnTo>
                      <a:lnTo>
                        <a:pt x="113" y="2"/>
                      </a:lnTo>
                      <a:lnTo>
                        <a:pt x="76" y="2"/>
                      </a:lnTo>
                      <a:lnTo>
                        <a:pt x="37" y="2"/>
                      </a:lnTo>
                      <a:lnTo>
                        <a:pt x="0" y="2"/>
                      </a:lnTo>
                      <a:lnTo>
                        <a:pt x="0" y="39"/>
                      </a:lnTo>
                      <a:lnTo>
                        <a:pt x="37" y="39"/>
                      </a:lnTo>
                      <a:lnTo>
                        <a:pt x="76" y="39"/>
                      </a:lnTo>
                      <a:lnTo>
                        <a:pt x="113" y="39"/>
                      </a:lnTo>
                      <a:lnTo>
                        <a:pt x="150" y="37"/>
                      </a:lnTo>
                      <a:lnTo>
                        <a:pt x="189" y="37"/>
                      </a:lnTo>
                      <a:lnTo>
                        <a:pt x="226" y="37"/>
                      </a:lnTo>
                      <a:lnTo>
                        <a:pt x="265" y="37"/>
                      </a:lnTo>
                      <a:lnTo>
                        <a:pt x="302" y="37"/>
                      </a:lnTo>
                      <a:lnTo>
                        <a:pt x="339" y="37"/>
                      </a:lnTo>
                      <a:lnTo>
                        <a:pt x="377" y="37"/>
                      </a:lnTo>
                      <a:lnTo>
                        <a:pt x="414" y="37"/>
                      </a:lnTo>
                      <a:lnTo>
                        <a:pt x="453" y="37"/>
                      </a:lnTo>
                      <a:lnTo>
                        <a:pt x="490" y="37"/>
                      </a:lnTo>
                      <a:lnTo>
                        <a:pt x="527" y="37"/>
                      </a:lnTo>
                      <a:lnTo>
                        <a:pt x="566" y="37"/>
                      </a:lnTo>
                      <a:lnTo>
                        <a:pt x="603" y="37"/>
                      </a:lnTo>
                      <a:lnTo>
                        <a:pt x="640" y="37"/>
                      </a:lnTo>
                      <a:lnTo>
                        <a:pt x="679" y="37"/>
                      </a:lnTo>
                      <a:lnTo>
                        <a:pt x="716" y="37"/>
                      </a:lnTo>
                      <a:lnTo>
                        <a:pt x="753" y="37"/>
                      </a:lnTo>
                      <a:lnTo>
                        <a:pt x="792" y="37"/>
                      </a:lnTo>
                      <a:lnTo>
                        <a:pt x="829" y="37"/>
                      </a:lnTo>
                      <a:lnTo>
                        <a:pt x="868" y="37"/>
                      </a:lnTo>
                      <a:lnTo>
                        <a:pt x="905" y="37"/>
                      </a:lnTo>
                      <a:lnTo>
                        <a:pt x="942" y="37"/>
                      </a:lnTo>
                      <a:lnTo>
                        <a:pt x="980" y="37"/>
                      </a:lnTo>
                      <a:lnTo>
                        <a:pt x="1017" y="37"/>
                      </a:lnTo>
                      <a:lnTo>
                        <a:pt x="1056" y="37"/>
                      </a:lnTo>
                      <a:lnTo>
                        <a:pt x="1093" y="39"/>
                      </a:lnTo>
                      <a:lnTo>
                        <a:pt x="1130" y="39"/>
                      </a:lnTo>
                      <a:lnTo>
                        <a:pt x="1169" y="39"/>
                      </a:lnTo>
                      <a:lnTo>
                        <a:pt x="1206" y="39"/>
                      </a:lnTo>
                      <a:lnTo>
                        <a:pt x="1206"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8" name="Freeform 2321">
                  <a:extLst>
                    <a:ext uri="{FF2B5EF4-FFF2-40B4-BE49-F238E27FC236}">
                      <a16:creationId xmlns:a16="http://schemas.microsoft.com/office/drawing/2014/main" xmlns="" id="{B462554C-54FE-4F09-B7A0-30D02E9B0CA2}"/>
                    </a:ext>
                  </a:extLst>
                </p:cNvPr>
                <p:cNvSpPr>
                  <a:spLocks/>
                </p:cNvSpPr>
                <p:nvPr/>
              </p:nvSpPr>
              <p:spPr bwMode="auto">
                <a:xfrm>
                  <a:off x="616" y="3652"/>
                  <a:ext cx="33" cy="38"/>
                </a:xfrm>
                <a:custGeom>
                  <a:avLst/>
                  <a:gdLst>
                    <a:gd name="T0" fmla="*/ 14 w 68"/>
                    <a:gd name="T1" fmla="*/ 0 h 76"/>
                    <a:gd name="T2" fmla="*/ 11 w 68"/>
                    <a:gd name="T3" fmla="*/ 9 h 76"/>
                    <a:gd name="T4" fmla="*/ 7 w 68"/>
                    <a:gd name="T5" fmla="*/ 19 h 76"/>
                    <a:gd name="T6" fmla="*/ 3 w 68"/>
                    <a:gd name="T7" fmla="*/ 28 h 76"/>
                    <a:gd name="T8" fmla="*/ 0 w 68"/>
                    <a:gd name="T9" fmla="*/ 38 h 76"/>
                    <a:gd name="T10" fmla="*/ 4 w 68"/>
                    <a:gd name="T11" fmla="*/ 38 h 76"/>
                    <a:gd name="T12" fmla="*/ 8 w 68"/>
                    <a:gd name="T13" fmla="*/ 38 h 76"/>
                    <a:gd name="T14" fmla="*/ 12 w 68"/>
                    <a:gd name="T15" fmla="*/ 38 h 76"/>
                    <a:gd name="T16" fmla="*/ 17 w 68"/>
                    <a:gd name="T17" fmla="*/ 38 h 76"/>
                    <a:gd name="T18" fmla="*/ 20 w 68"/>
                    <a:gd name="T19" fmla="*/ 38 h 76"/>
                    <a:gd name="T20" fmla="*/ 25 w 68"/>
                    <a:gd name="T21" fmla="*/ 38 h 76"/>
                    <a:gd name="T22" fmla="*/ 29 w 68"/>
                    <a:gd name="T23" fmla="*/ 38 h 76"/>
                    <a:gd name="T24" fmla="*/ 33 w 68"/>
                    <a:gd name="T25" fmla="*/ 38 h 76"/>
                    <a:gd name="T26" fmla="*/ 14 w 68"/>
                    <a:gd name="T27" fmla="*/ 0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8"/>
                    <a:gd name="T43" fmla="*/ 0 h 76"/>
                    <a:gd name="T44" fmla="*/ 68 w 68"/>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8" h="76">
                      <a:moveTo>
                        <a:pt x="29" y="0"/>
                      </a:moveTo>
                      <a:lnTo>
                        <a:pt x="22" y="18"/>
                      </a:lnTo>
                      <a:lnTo>
                        <a:pt x="15" y="37"/>
                      </a:lnTo>
                      <a:lnTo>
                        <a:pt x="7" y="56"/>
                      </a:lnTo>
                      <a:lnTo>
                        <a:pt x="0" y="76"/>
                      </a:lnTo>
                      <a:lnTo>
                        <a:pt x="9" y="76"/>
                      </a:lnTo>
                      <a:lnTo>
                        <a:pt x="17" y="76"/>
                      </a:lnTo>
                      <a:lnTo>
                        <a:pt x="25" y="76"/>
                      </a:lnTo>
                      <a:lnTo>
                        <a:pt x="34" y="76"/>
                      </a:lnTo>
                      <a:lnTo>
                        <a:pt x="42" y="76"/>
                      </a:lnTo>
                      <a:lnTo>
                        <a:pt x="51" y="76"/>
                      </a:lnTo>
                      <a:lnTo>
                        <a:pt x="59" y="76"/>
                      </a:lnTo>
                      <a:lnTo>
                        <a:pt x="68" y="76"/>
                      </a:lnTo>
                      <a:lnTo>
                        <a:pt x="29"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59" name="Freeform 2322">
                  <a:extLst>
                    <a:ext uri="{FF2B5EF4-FFF2-40B4-BE49-F238E27FC236}">
                      <a16:creationId xmlns:a16="http://schemas.microsoft.com/office/drawing/2014/main" xmlns="" id="{3C1B85B8-8873-4985-B5F4-1AEA5AC7A042}"/>
                    </a:ext>
                  </a:extLst>
                </p:cNvPr>
                <p:cNvSpPr>
                  <a:spLocks/>
                </p:cNvSpPr>
                <p:nvPr/>
              </p:nvSpPr>
              <p:spPr bwMode="auto">
                <a:xfrm>
                  <a:off x="630" y="3613"/>
                  <a:ext cx="52" cy="77"/>
                </a:xfrm>
                <a:custGeom>
                  <a:avLst/>
                  <a:gdLst>
                    <a:gd name="T0" fmla="*/ 0 w 104"/>
                    <a:gd name="T1" fmla="*/ 39 h 154"/>
                    <a:gd name="T2" fmla="*/ 2 w 104"/>
                    <a:gd name="T3" fmla="*/ 35 h 154"/>
                    <a:gd name="T4" fmla="*/ 3 w 104"/>
                    <a:gd name="T5" fmla="*/ 29 h 154"/>
                    <a:gd name="T6" fmla="*/ 5 w 104"/>
                    <a:gd name="T7" fmla="*/ 25 h 154"/>
                    <a:gd name="T8" fmla="*/ 7 w 104"/>
                    <a:gd name="T9" fmla="*/ 21 h 154"/>
                    <a:gd name="T10" fmla="*/ 9 w 104"/>
                    <a:gd name="T11" fmla="*/ 16 h 154"/>
                    <a:gd name="T12" fmla="*/ 11 w 104"/>
                    <a:gd name="T13" fmla="*/ 11 h 154"/>
                    <a:gd name="T14" fmla="*/ 13 w 104"/>
                    <a:gd name="T15" fmla="*/ 6 h 154"/>
                    <a:gd name="T16" fmla="*/ 14 w 104"/>
                    <a:gd name="T17" fmla="*/ 0 h 154"/>
                    <a:gd name="T18" fmla="*/ 52 w 104"/>
                    <a:gd name="T19" fmla="*/ 76 h 154"/>
                    <a:gd name="T20" fmla="*/ 48 w 104"/>
                    <a:gd name="T21" fmla="*/ 76 h 154"/>
                    <a:gd name="T22" fmla="*/ 44 w 104"/>
                    <a:gd name="T23" fmla="*/ 77 h 154"/>
                    <a:gd name="T24" fmla="*/ 40 w 104"/>
                    <a:gd name="T25" fmla="*/ 77 h 154"/>
                    <a:gd name="T26" fmla="*/ 36 w 104"/>
                    <a:gd name="T27" fmla="*/ 77 h 154"/>
                    <a:gd name="T28" fmla="*/ 32 w 104"/>
                    <a:gd name="T29" fmla="*/ 77 h 154"/>
                    <a:gd name="T30" fmla="*/ 27 w 104"/>
                    <a:gd name="T31" fmla="*/ 77 h 154"/>
                    <a:gd name="T32" fmla="*/ 24 w 104"/>
                    <a:gd name="T33" fmla="*/ 77 h 154"/>
                    <a:gd name="T34" fmla="*/ 20 w 104"/>
                    <a:gd name="T35" fmla="*/ 77 h 154"/>
                    <a:gd name="T36" fmla="*/ 0 w 104"/>
                    <a:gd name="T37" fmla="*/ 39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154"/>
                    <a:gd name="T59" fmla="*/ 104 w 104"/>
                    <a:gd name="T60" fmla="*/ 154 h 1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154">
                      <a:moveTo>
                        <a:pt x="0" y="78"/>
                      </a:moveTo>
                      <a:lnTo>
                        <a:pt x="3" y="69"/>
                      </a:lnTo>
                      <a:lnTo>
                        <a:pt x="7" y="59"/>
                      </a:lnTo>
                      <a:lnTo>
                        <a:pt x="10" y="51"/>
                      </a:lnTo>
                      <a:lnTo>
                        <a:pt x="13" y="42"/>
                      </a:lnTo>
                      <a:lnTo>
                        <a:pt x="17" y="32"/>
                      </a:lnTo>
                      <a:lnTo>
                        <a:pt x="22" y="22"/>
                      </a:lnTo>
                      <a:lnTo>
                        <a:pt x="25" y="12"/>
                      </a:lnTo>
                      <a:lnTo>
                        <a:pt x="28" y="0"/>
                      </a:lnTo>
                      <a:lnTo>
                        <a:pt x="104" y="152"/>
                      </a:lnTo>
                      <a:lnTo>
                        <a:pt x="96" y="152"/>
                      </a:lnTo>
                      <a:lnTo>
                        <a:pt x="87" y="154"/>
                      </a:lnTo>
                      <a:lnTo>
                        <a:pt x="79" y="154"/>
                      </a:lnTo>
                      <a:lnTo>
                        <a:pt x="72" y="154"/>
                      </a:lnTo>
                      <a:lnTo>
                        <a:pt x="64" y="154"/>
                      </a:lnTo>
                      <a:lnTo>
                        <a:pt x="55" y="154"/>
                      </a:lnTo>
                      <a:lnTo>
                        <a:pt x="47" y="154"/>
                      </a:lnTo>
                      <a:lnTo>
                        <a:pt x="39" y="154"/>
                      </a:lnTo>
                      <a:lnTo>
                        <a:pt x="0" y="78"/>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0" name="Freeform 2323">
                  <a:extLst>
                    <a:ext uri="{FF2B5EF4-FFF2-40B4-BE49-F238E27FC236}">
                      <a16:creationId xmlns:a16="http://schemas.microsoft.com/office/drawing/2014/main" xmlns="" id="{7B366549-C2CE-4D91-AFAE-29CBFBE4F99B}"/>
                    </a:ext>
                  </a:extLst>
                </p:cNvPr>
                <p:cNvSpPr>
                  <a:spLocks/>
                </p:cNvSpPr>
                <p:nvPr/>
              </p:nvSpPr>
              <p:spPr bwMode="auto">
                <a:xfrm>
                  <a:off x="644" y="3581"/>
                  <a:ext cx="73" cy="108"/>
                </a:xfrm>
                <a:custGeom>
                  <a:avLst/>
                  <a:gdLst>
                    <a:gd name="T0" fmla="*/ 0 w 145"/>
                    <a:gd name="T1" fmla="*/ 32 h 216"/>
                    <a:gd name="T2" fmla="*/ 4 w 145"/>
                    <a:gd name="T3" fmla="*/ 25 h 216"/>
                    <a:gd name="T4" fmla="*/ 6 w 145"/>
                    <a:gd name="T5" fmla="*/ 16 h 216"/>
                    <a:gd name="T6" fmla="*/ 10 w 145"/>
                    <a:gd name="T7" fmla="*/ 9 h 216"/>
                    <a:gd name="T8" fmla="*/ 12 w 145"/>
                    <a:gd name="T9" fmla="*/ 0 h 216"/>
                    <a:gd name="T10" fmla="*/ 14 w 145"/>
                    <a:gd name="T11" fmla="*/ 0 h 216"/>
                    <a:gd name="T12" fmla="*/ 16 w 145"/>
                    <a:gd name="T13" fmla="*/ 0 h 216"/>
                    <a:gd name="T14" fmla="*/ 17 w 145"/>
                    <a:gd name="T15" fmla="*/ 0 h 216"/>
                    <a:gd name="T16" fmla="*/ 19 w 145"/>
                    <a:gd name="T17" fmla="*/ 0 h 216"/>
                    <a:gd name="T18" fmla="*/ 73 w 145"/>
                    <a:gd name="T19" fmla="*/ 108 h 216"/>
                    <a:gd name="T20" fmla="*/ 69 w 145"/>
                    <a:gd name="T21" fmla="*/ 108 h 216"/>
                    <a:gd name="T22" fmla="*/ 64 w 145"/>
                    <a:gd name="T23" fmla="*/ 108 h 216"/>
                    <a:gd name="T24" fmla="*/ 60 w 145"/>
                    <a:gd name="T25" fmla="*/ 108 h 216"/>
                    <a:gd name="T26" fmla="*/ 56 w 145"/>
                    <a:gd name="T27" fmla="*/ 108 h 216"/>
                    <a:gd name="T28" fmla="*/ 51 w 145"/>
                    <a:gd name="T29" fmla="*/ 108 h 216"/>
                    <a:gd name="T30" fmla="*/ 47 w 145"/>
                    <a:gd name="T31" fmla="*/ 108 h 216"/>
                    <a:gd name="T32" fmla="*/ 43 w 145"/>
                    <a:gd name="T33" fmla="*/ 108 h 216"/>
                    <a:gd name="T34" fmla="*/ 38 w 145"/>
                    <a:gd name="T35" fmla="*/ 108 h 216"/>
                    <a:gd name="T36" fmla="*/ 0 w 145"/>
                    <a:gd name="T37" fmla="*/ 32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216"/>
                    <a:gd name="T59" fmla="*/ 145 w 14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216">
                      <a:moveTo>
                        <a:pt x="0" y="64"/>
                      </a:moveTo>
                      <a:lnTo>
                        <a:pt x="7" y="49"/>
                      </a:lnTo>
                      <a:lnTo>
                        <a:pt x="12" y="32"/>
                      </a:lnTo>
                      <a:lnTo>
                        <a:pt x="19" y="17"/>
                      </a:lnTo>
                      <a:lnTo>
                        <a:pt x="24" y="0"/>
                      </a:lnTo>
                      <a:lnTo>
                        <a:pt x="27" y="0"/>
                      </a:lnTo>
                      <a:lnTo>
                        <a:pt x="31" y="0"/>
                      </a:lnTo>
                      <a:lnTo>
                        <a:pt x="34" y="0"/>
                      </a:lnTo>
                      <a:lnTo>
                        <a:pt x="37" y="0"/>
                      </a:lnTo>
                      <a:lnTo>
                        <a:pt x="145" y="216"/>
                      </a:lnTo>
                      <a:lnTo>
                        <a:pt x="137" y="216"/>
                      </a:lnTo>
                      <a:lnTo>
                        <a:pt x="128" y="216"/>
                      </a:lnTo>
                      <a:lnTo>
                        <a:pt x="120" y="216"/>
                      </a:lnTo>
                      <a:lnTo>
                        <a:pt x="112" y="216"/>
                      </a:lnTo>
                      <a:lnTo>
                        <a:pt x="101" y="216"/>
                      </a:lnTo>
                      <a:lnTo>
                        <a:pt x="93" y="216"/>
                      </a:lnTo>
                      <a:lnTo>
                        <a:pt x="85" y="216"/>
                      </a:lnTo>
                      <a:lnTo>
                        <a:pt x="76" y="216"/>
                      </a:lnTo>
                      <a:lnTo>
                        <a:pt x="0" y="64"/>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1" name="Freeform 2324">
                  <a:extLst>
                    <a:ext uri="{FF2B5EF4-FFF2-40B4-BE49-F238E27FC236}">
                      <a16:creationId xmlns:a16="http://schemas.microsoft.com/office/drawing/2014/main" xmlns="" id="{8AD1DF40-2FD7-4D86-B5E6-CBAE71A0CC61}"/>
                    </a:ext>
                  </a:extLst>
                </p:cNvPr>
                <p:cNvSpPr>
                  <a:spLocks/>
                </p:cNvSpPr>
                <p:nvPr/>
              </p:nvSpPr>
              <p:spPr bwMode="auto">
                <a:xfrm>
                  <a:off x="663" y="3581"/>
                  <a:ext cx="88" cy="108"/>
                </a:xfrm>
                <a:custGeom>
                  <a:avLst/>
                  <a:gdLst>
                    <a:gd name="T0" fmla="*/ 0 w 177"/>
                    <a:gd name="T1" fmla="*/ 0 h 216"/>
                    <a:gd name="T2" fmla="*/ 4 w 177"/>
                    <a:gd name="T3" fmla="*/ 0 h 216"/>
                    <a:gd name="T4" fmla="*/ 8 w 177"/>
                    <a:gd name="T5" fmla="*/ 0 h 216"/>
                    <a:gd name="T6" fmla="*/ 13 w 177"/>
                    <a:gd name="T7" fmla="*/ 0 h 216"/>
                    <a:gd name="T8" fmla="*/ 18 w 177"/>
                    <a:gd name="T9" fmla="*/ 0 h 216"/>
                    <a:gd name="T10" fmla="*/ 22 w 177"/>
                    <a:gd name="T11" fmla="*/ 0 h 216"/>
                    <a:gd name="T12" fmla="*/ 26 w 177"/>
                    <a:gd name="T13" fmla="*/ 0 h 216"/>
                    <a:gd name="T14" fmla="*/ 30 w 177"/>
                    <a:gd name="T15" fmla="*/ 0 h 216"/>
                    <a:gd name="T16" fmla="*/ 35 w 177"/>
                    <a:gd name="T17" fmla="*/ 0 h 216"/>
                    <a:gd name="T18" fmla="*/ 88 w 177"/>
                    <a:gd name="T19" fmla="*/ 108 h 216"/>
                    <a:gd name="T20" fmla="*/ 84 w 177"/>
                    <a:gd name="T21" fmla="*/ 108 h 216"/>
                    <a:gd name="T22" fmla="*/ 80 w 177"/>
                    <a:gd name="T23" fmla="*/ 108 h 216"/>
                    <a:gd name="T24" fmla="*/ 75 w 177"/>
                    <a:gd name="T25" fmla="*/ 108 h 216"/>
                    <a:gd name="T26" fmla="*/ 71 w 177"/>
                    <a:gd name="T27" fmla="*/ 108 h 216"/>
                    <a:gd name="T28" fmla="*/ 67 w 177"/>
                    <a:gd name="T29" fmla="*/ 108 h 216"/>
                    <a:gd name="T30" fmla="*/ 62 w 177"/>
                    <a:gd name="T31" fmla="*/ 108 h 216"/>
                    <a:gd name="T32" fmla="*/ 58 w 177"/>
                    <a:gd name="T33" fmla="*/ 108 h 216"/>
                    <a:gd name="T34" fmla="*/ 54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9" y="0"/>
                      </a:lnTo>
                      <a:lnTo>
                        <a:pt x="17" y="0"/>
                      </a:lnTo>
                      <a:lnTo>
                        <a:pt x="27" y="0"/>
                      </a:lnTo>
                      <a:lnTo>
                        <a:pt x="36" y="0"/>
                      </a:lnTo>
                      <a:lnTo>
                        <a:pt x="44" y="0"/>
                      </a:lnTo>
                      <a:lnTo>
                        <a:pt x="53" y="0"/>
                      </a:lnTo>
                      <a:lnTo>
                        <a:pt x="61" y="0"/>
                      </a:lnTo>
                      <a:lnTo>
                        <a:pt x="70" y="0"/>
                      </a:lnTo>
                      <a:lnTo>
                        <a:pt x="177" y="216"/>
                      </a:lnTo>
                      <a:lnTo>
                        <a:pt x="169" y="216"/>
                      </a:lnTo>
                      <a:lnTo>
                        <a:pt x="160" y="216"/>
                      </a:lnTo>
                      <a:lnTo>
                        <a:pt x="150" y="216"/>
                      </a:lnTo>
                      <a:lnTo>
                        <a:pt x="142" y="216"/>
                      </a:lnTo>
                      <a:lnTo>
                        <a:pt x="134" y="216"/>
                      </a:lnTo>
                      <a:lnTo>
                        <a:pt x="125" y="216"/>
                      </a:lnTo>
                      <a:lnTo>
                        <a:pt x="117" y="216"/>
                      </a:lnTo>
                      <a:lnTo>
                        <a:pt x="108" y="216"/>
                      </a:lnTo>
                      <a:lnTo>
                        <a:pt x="0"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2" name="Freeform 2325">
                  <a:extLst>
                    <a:ext uri="{FF2B5EF4-FFF2-40B4-BE49-F238E27FC236}">
                      <a16:creationId xmlns:a16="http://schemas.microsoft.com/office/drawing/2014/main" xmlns="" id="{5DF4E33A-206E-45D6-974D-D401AA0060B7}"/>
                    </a:ext>
                  </a:extLst>
                </p:cNvPr>
                <p:cNvSpPr>
                  <a:spLocks/>
                </p:cNvSpPr>
                <p:nvPr/>
              </p:nvSpPr>
              <p:spPr bwMode="auto">
                <a:xfrm>
                  <a:off x="697" y="3581"/>
                  <a:ext cx="88" cy="108"/>
                </a:xfrm>
                <a:custGeom>
                  <a:avLst/>
                  <a:gdLst>
                    <a:gd name="T0" fmla="*/ 0 w 175"/>
                    <a:gd name="T1" fmla="*/ 0 h 216"/>
                    <a:gd name="T2" fmla="*/ 4 w 175"/>
                    <a:gd name="T3" fmla="*/ 0 h 216"/>
                    <a:gd name="T4" fmla="*/ 8 w 175"/>
                    <a:gd name="T5" fmla="*/ 0 h 216"/>
                    <a:gd name="T6" fmla="*/ 13 w 175"/>
                    <a:gd name="T7" fmla="*/ 0 h 216"/>
                    <a:gd name="T8" fmla="*/ 17 w 175"/>
                    <a:gd name="T9" fmla="*/ 0 h 216"/>
                    <a:gd name="T10" fmla="*/ 21 w 175"/>
                    <a:gd name="T11" fmla="*/ 0 h 216"/>
                    <a:gd name="T12" fmla="*/ 25 w 175"/>
                    <a:gd name="T13" fmla="*/ 0 h 216"/>
                    <a:gd name="T14" fmla="*/ 29 w 175"/>
                    <a:gd name="T15" fmla="*/ 0 h 216"/>
                    <a:gd name="T16" fmla="*/ 34 w 175"/>
                    <a:gd name="T17" fmla="*/ 0 h 216"/>
                    <a:gd name="T18" fmla="*/ 88 w 175"/>
                    <a:gd name="T19" fmla="*/ 108 h 216"/>
                    <a:gd name="T20" fmla="*/ 83 w 175"/>
                    <a:gd name="T21" fmla="*/ 108 h 216"/>
                    <a:gd name="T22" fmla="*/ 79 w 175"/>
                    <a:gd name="T23" fmla="*/ 108 h 216"/>
                    <a:gd name="T24" fmla="*/ 75 w 175"/>
                    <a:gd name="T25" fmla="*/ 108 h 216"/>
                    <a:gd name="T26" fmla="*/ 71 w 175"/>
                    <a:gd name="T27" fmla="*/ 108 h 216"/>
                    <a:gd name="T28" fmla="*/ 67 w 175"/>
                    <a:gd name="T29" fmla="*/ 108 h 216"/>
                    <a:gd name="T30" fmla="*/ 62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6" y="0"/>
                      </a:lnTo>
                      <a:lnTo>
                        <a:pt x="25" y="0"/>
                      </a:lnTo>
                      <a:lnTo>
                        <a:pt x="33" y="0"/>
                      </a:lnTo>
                      <a:lnTo>
                        <a:pt x="42" y="0"/>
                      </a:lnTo>
                      <a:lnTo>
                        <a:pt x="50" y="0"/>
                      </a:lnTo>
                      <a:lnTo>
                        <a:pt x="58" y="0"/>
                      </a:lnTo>
                      <a:lnTo>
                        <a:pt x="67" y="0"/>
                      </a:lnTo>
                      <a:lnTo>
                        <a:pt x="175" y="216"/>
                      </a:lnTo>
                      <a:lnTo>
                        <a:pt x="166" y="216"/>
                      </a:lnTo>
                      <a:lnTo>
                        <a:pt x="158" y="216"/>
                      </a:lnTo>
                      <a:lnTo>
                        <a:pt x="149" y="216"/>
                      </a:lnTo>
                      <a:lnTo>
                        <a:pt x="141" y="216"/>
                      </a:lnTo>
                      <a:lnTo>
                        <a:pt x="133" y="216"/>
                      </a:lnTo>
                      <a:lnTo>
                        <a:pt x="124" y="216"/>
                      </a:lnTo>
                      <a:lnTo>
                        <a:pt x="116" y="216"/>
                      </a:lnTo>
                      <a:lnTo>
                        <a:pt x="107" y="216"/>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3" name="Freeform 2326">
                  <a:extLst>
                    <a:ext uri="{FF2B5EF4-FFF2-40B4-BE49-F238E27FC236}">
                      <a16:creationId xmlns:a16="http://schemas.microsoft.com/office/drawing/2014/main" xmlns="" id="{2F806E39-4506-4BC1-B8A5-554ABF1AA73B}"/>
                    </a:ext>
                  </a:extLst>
                </p:cNvPr>
                <p:cNvSpPr>
                  <a:spLocks/>
                </p:cNvSpPr>
                <p:nvPr/>
              </p:nvSpPr>
              <p:spPr bwMode="auto">
                <a:xfrm>
                  <a:off x="731" y="3581"/>
                  <a:ext cx="88" cy="108"/>
                </a:xfrm>
                <a:custGeom>
                  <a:avLst/>
                  <a:gdLst>
                    <a:gd name="T0" fmla="*/ 0 w 177"/>
                    <a:gd name="T1" fmla="*/ 0 h 216"/>
                    <a:gd name="T2" fmla="*/ 4 w 177"/>
                    <a:gd name="T3" fmla="*/ 0 h 216"/>
                    <a:gd name="T4" fmla="*/ 8 w 177"/>
                    <a:gd name="T5" fmla="*/ 0 h 216"/>
                    <a:gd name="T6" fmla="*/ 12 w 177"/>
                    <a:gd name="T7" fmla="*/ 0 h 216"/>
                    <a:gd name="T8" fmla="*/ 17 w 177"/>
                    <a:gd name="T9" fmla="*/ 0 h 216"/>
                    <a:gd name="T10" fmla="*/ 21 w 177"/>
                    <a:gd name="T11" fmla="*/ 0 h 216"/>
                    <a:gd name="T12" fmla="*/ 25 w 177"/>
                    <a:gd name="T13" fmla="*/ 0 h 216"/>
                    <a:gd name="T14" fmla="*/ 29 w 177"/>
                    <a:gd name="T15" fmla="*/ 0 h 216"/>
                    <a:gd name="T16" fmla="*/ 33 w 177"/>
                    <a:gd name="T17" fmla="*/ 0 h 216"/>
                    <a:gd name="T18" fmla="*/ 88 w 177"/>
                    <a:gd name="T19" fmla="*/ 108 h 216"/>
                    <a:gd name="T20" fmla="*/ 84 w 177"/>
                    <a:gd name="T21" fmla="*/ 108 h 216"/>
                    <a:gd name="T22" fmla="*/ 80 w 177"/>
                    <a:gd name="T23" fmla="*/ 108 h 216"/>
                    <a:gd name="T24" fmla="*/ 75 w 177"/>
                    <a:gd name="T25" fmla="*/ 108 h 216"/>
                    <a:gd name="T26" fmla="*/ 71 w 177"/>
                    <a:gd name="T27" fmla="*/ 108 h 216"/>
                    <a:gd name="T28" fmla="*/ 66 w 177"/>
                    <a:gd name="T29" fmla="*/ 108 h 216"/>
                    <a:gd name="T30" fmla="*/ 62 w 177"/>
                    <a:gd name="T31" fmla="*/ 108 h 216"/>
                    <a:gd name="T32" fmla="*/ 58 w 177"/>
                    <a:gd name="T33" fmla="*/ 108 h 216"/>
                    <a:gd name="T34" fmla="*/ 54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8" y="0"/>
                      </a:lnTo>
                      <a:lnTo>
                        <a:pt x="17" y="0"/>
                      </a:lnTo>
                      <a:lnTo>
                        <a:pt x="25" y="0"/>
                      </a:lnTo>
                      <a:lnTo>
                        <a:pt x="34" y="0"/>
                      </a:lnTo>
                      <a:lnTo>
                        <a:pt x="42" y="0"/>
                      </a:lnTo>
                      <a:lnTo>
                        <a:pt x="50" y="0"/>
                      </a:lnTo>
                      <a:lnTo>
                        <a:pt x="59" y="0"/>
                      </a:lnTo>
                      <a:lnTo>
                        <a:pt x="67" y="0"/>
                      </a:lnTo>
                      <a:lnTo>
                        <a:pt x="177" y="216"/>
                      </a:lnTo>
                      <a:lnTo>
                        <a:pt x="168" y="216"/>
                      </a:lnTo>
                      <a:lnTo>
                        <a:pt x="160" y="216"/>
                      </a:lnTo>
                      <a:lnTo>
                        <a:pt x="151" y="216"/>
                      </a:lnTo>
                      <a:lnTo>
                        <a:pt x="143" y="216"/>
                      </a:lnTo>
                      <a:lnTo>
                        <a:pt x="133" y="216"/>
                      </a:lnTo>
                      <a:lnTo>
                        <a:pt x="125" y="216"/>
                      </a:lnTo>
                      <a:lnTo>
                        <a:pt x="116" y="216"/>
                      </a:lnTo>
                      <a:lnTo>
                        <a:pt x="108" y="216"/>
                      </a:lnTo>
                      <a:lnTo>
                        <a:pt x="0"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4" name="Freeform 2327">
                  <a:extLst>
                    <a:ext uri="{FF2B5EF4-FFF2-40B4-BE49-F238E27FC236}">
                      <a16:creationId xmlns:a16="http://schemas.microsoft.com/office/drawing/2014/main" xmlns="" id="{E6D504D5-E8A4-454D-99D2-0E402E7E0C4A}"/>
                    </a:ext>
                  </a:extLst>
                </p:cNvPr>
                <p:cNvSpPr>
                  <a:spLocks/>
                </p:cNvSpPr>
                <p:nvPr/>
              </p:nvSpPr>
              <p:spPr bwMode="auto">
                <a:xfrm>
                  <a:off x="765" y="3581"/>
                  <a:ext cx="89" cy="108"/>
                </a:xfrm>
                <a:custGeom>
                  <a:avLst/>
                  <a:gdLst>
                    <a:gd name="T0" fmla="*/ 0 w 179"/>
                    <a:gd name="T1" fmla="*/ 0 h 216"/>
                    <a:gd name="T2" fmla="*/ 4 w 179"/>
                    <a:gd name="T3" fmla="*/ 0 h 216"/>
                    <a:gd name="T4" fmla="*/ 9 w 179"/>
                    <a:gd name="T5" fmla="*/ 0 h 216"/>
                    <a:gd name="T6" fmla="*/ 13 w 179"/>
                    <a:gd name="T7" fmla="*/ 0 h 216"/>
                    <a:gd name="T8" fmla="*/ 18 w 179"/>
                    <a:gd name="T9" fmla="*/ 0 h 216"/>
                    <a:gd name="T10" fmla="*/ 22 w 179"/>
                    <a:gd name="T11" fmla="*/ 0 h 216"/>
                    <a:gd name="T12" fmla="*/ 27 w 179"/>
                    <a:gd name="T13" fmla="*/ 0 h 216"/>
                    <a:gd name="T14" fmla="*/ 31 w 179"/>
                    <a:gd name="T15" fmla="*/ 0 h 216"/>
                    <a:gd name="T16" fmla="*/ 35 w 179"/>
                    <a:gd name="T17" fmla="*/ 0 h 216"/>
                    <a:gd name="T18" fmla="*/ 89 w 179"/>
                    <a:gd name="T19" fmla="*/ 108 h 216"/>
                    <a:gd name="T20" fmla="*/ 85 w 179"/>
                    <a:gd name="T21" fmla="*/ 108 h 216"/>
                    <a:gd name="T22" fmla="*/ 81 w 179"/>
                    <a:gd name="T23" fmla="*/ 108 h 216"/>
                    <a:gd name="T24" fmla="*/ 77 w 179"/>
                    <a:gd name="T25" fmla="*/ 108 h 216"/>
                    <a:gd name="T26" fmla="*/ 72 w 179"/>
                    <a:gd name="T27" fmla="*/ 108 h 216"/>
                    <a:gd name="T28" fmla="*/ 67 w 179"/>
                    <a:gd name="T29" fmla="*/ 108 h 216"/>
                    <a:gd name="T30" fmla="*/ 63 w 179"/>
                    <a:gd name="T31" fmla="*/ 108 h 216"/>
                    <a:gd name="T32" fmla="*/ 59 w 179"/>
                    <a:gd name="T33" fmla="*/ 108 h 216"/>
                    <a:gd name="T34" fmla="*/ 55 w 179"/>
                    <a:gd name="T35" fmla="*/ 108 h 216"/>
                    <a:gd name="T36" fmla="*/ 0 w 179"/>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9"/>
                    <a:gd name="T58" fmla="*/ 0 h 216"/>
                    <a:gd name="T59" fmla="*/ 179 w 179"/>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9" h="216">
                      <a:moveTo>
                        <a:pt x="0" y="0"/>
                      </a:moveTo>
                      <a:lnTo>
                        <a:pt x="9" y="0"/>
                      </a:lnTo>
                      <a:lnTo>
                        <a:pt x="19" y="0"/>
                      </a:lnTo>
                      <a:lnTo>
                        <a:pt x="27" y="0"/>
                      </a:lnTo>
                      <a:lnTo>
                        <a:pt x="36" y="0"/>
                      </a:lnTo>
                      <a:lnTo>
                        <a:pt x="44" y="0"/>
                      </a:lnTo>
                      <a:lnTo>
                        <a:pt x="54" y="0"/>
                      </a:lnTo>
                      <a:lnTo>
                        <a:pt x="63" y="0"/>
                      </a:lnTo>
                      <a:lnTo>
                        <a:pt x="71" y="0"/>
                      </a:lnTo>
                      <a:lnTo>
                        <a:pt x="179" y="216"/>
                      </a:lnTo>
                      <a:lnTo>
                        <a:pt x="170" y="216"/>
                      </a:lnTo>
                      <a:lnTo>
                        <a:pt x="162" y="216"/>
                      </a:lnTo>
                      <a:lnTo>
                        <a:pt x="154" y="216"/>
                      </a:lnTo>
                      <a:lnTo>
                        <a:pt x="145" y="216"/>
                      </a:lnTo>
                      <a:lnTo>
                        <a:pt x="135" y="216"/>
                      </a:lnTo>
                      <a:lnTo>
                        <a:pt x="127" y="216"/>
                      </a:lnTo>
                      <a:lnTo>
                        <a:pt x="118" y="216"/>
                      </a:lnTo>
                      <a:lnTo>
                        <a:pt x="110" y="216"/>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5" name="Freeform 2328">
                  <a:extLst>
                    <a:ext uri="{FF2B5EF4-FFF2-40B4-BE49-F238E27FC236}">
                      <a16:creationId xmlns:a16="http://schemas.microsoft.com/office/drawing/2014/main" xmlns="" id="{7CEE2A5A-7A2C-4FE4-B95A-0BB33EC6AE9C}"/>
                    </a:ext>
                  </a:extLst>
                </p:cNvPr>
                <p:cNvSpPr>
                  <a:spLocks/>
                </p:cNvSpPr>
                <p:nvPr/>
              </p:nvSpPr>
              <p:spPr bwMode="auto">
                <a:xfrm>
                  <a:off x="800" y="3581"/>
                  <a:ext cx="88" cy="108"/>
                </a:xfrm>
                <a:custGeom>
                  <a:avLst/>
                  <a:gdLst>
                    <a:gd name="T0" fmla="*/ 0 w 175"/>
                    <a:gd name="T1" fmla="*/ 0 h 216"/>
                    <a:gd name="T2" fmla="*/ 4 w 175"/>
                    <a:gd name="T3" fmla="*/ 0 h 216"/>
                    <a:gd name="T4" fmla="*/ 9 w 175"/>
                    <a:gd name="T5" fmla="*/ 0 h 216"/>
                    <a:gd name="T6" fmla="*/ 13 w 175"/>
                    <a:gd name="T7" fmla="*/ 0 h 216"/>
                    <a:gd name="T8" fmla="*/ 17 w 175"/>
                    <a:gd name="T9" fmla="*/ 0 h 216"/>
                    <a:gd name="T10" fmla="*/ 21 w 175"/>
                    <a:gd name="T11" fmla="*/ 0 h 216"/>
                    <a:gd name="T12" fmla="*/ 26 w 175"/>
                    <a:gd name="T13" fmla="*/ 0 h 216"/>
                    <a:gd name="T14" fmla="*/ 30 w 175"/>
                    <a:gd name="T15" fmla="*/ 0 h 216"/>
                    <a:gd name="T16" fmla="*/ 34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7 w 175"/>
                    <a:gd name="T29" fmla="*/ 108 h 216"/>
                    <a:gd name="T30" fmla="*/ 63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7" y="0"/>
                      </a:lnTo>
                      <a:lnTo>
                        <a:pt x="25" y="0"/>
                      </a:lnTo>
                      <a:lnTo>
                        <a:pt x="34" y="0"/>
                      </a:lnTo>
                      <a:lnTo>
                        <a:pt x="42" y="0"/>
                      </a:lnTo>
                      <a:lnTo>
                        <a:pt x="51" y="0"/>
                      </a:lnTo>
                      <a:lnTo>
                        <a:pt x="59" y="0"/>
                      </a:lnTo>
                      <a:lnTo>
                        <a:pt x="67" y="0"/>
                      </a:lnTo>
                      <a:lnTo>
                        <a:pt x="175" y="216"/>
                      </a:lnTo>
                      <a:lnTo>
                        <a:pt x="167" y="216"/>
                      </a:lnTo>
                      <a:lnTo>
                        <a:pt x="158" y="216"/>
                      </a:lnTo>
                      <a:lnTo>
                        <a:pt x="150" y="216"/>
                      </a:lnTo>
                      <a:lnTo>
                        <a:pt x="141" y="216"/>
                      </a:lnTo>
                      <a:lnTo>
                        <a:pt x="133" y="216"/>
                      </a:lnTo>
                      <a:lnTo>
                        <a:pt x="125" y="216"/>
                      </a:lnTo>
                      <a:lnTo>
                        <a:pt x="116" y="216"/>
                      </a:lnTo>
                      <a:lnTo>
                        <a:pt x="108" y="216"/>
                      </a:lnTo>
                      <a:lnTo>
                        <a:pt x="0"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6" name="Freeform 2329">
                  <a:extLst>
                    <a:ext uri="{FF2B5EF4-FFF2-40B4-BE49-F238E27FC236}">
                      <a16:creationId xmlns:a16="http://schemas.microsoft.com/office/drawing/2014/main" xmlns="" id="{FAE61C50-EBA1-4356-B37E-344441861FC6}"/>
                    </a:ext>
                  </a:extLst>
                </p:cNvPr>
                <p:cNvSpPr>
                  <a:spLocks/>
                </p:cNvSpPr>
                <p:nvPr/>
              </p:nvSpPr>
              <p:spPr bwMode="auto">
                <a:xfrm>
                  <a:off x="834" y="3581"/>
                  <a:ext cx="88" cy="108"/>
                </a:xfrm>
                <a:custGeom>
                  <a:avLst/>
                  <a:gdLst>
                    <a:gd name="T0" fmla="*/ 0 w 177"/>
                    <a:gd name="T1" fmla="*/ 0 h 216"/>
                    <a:gd name="T2" fmla="*/ 4 w 177"/>
                    <a:gd name="T3" fmla="*/ 0 h 216"/>
                    <a:gd name="T4" fmla="*/ 8 w 177"/>
                    <a:gd name="T5" fmla="*/ 0 h 216"/>
                    <a:gd name="T6" fmla="*/ 13 w 177"/>
                    <a:gd name="T7" fmla="*/ 0 h 216"/>
                    <a:gd name="T8" fmla="*/ 18 w 177"/>
                    <a:gd name="T9" fmla="*/ 0 h 216"/>
                    <a:gd name="T10" fmla="*/ 22 w 177"/>
                    <a:gd name="T11" fmla="*/ 0 h 216"/>
                    <a:gd name="T12" fmla="*/ 26 w 177"/>
                    <a:gd name="T13" fmla="*/ 0 h 216"/>
                    <a:gd name="T14" fmla="*/ 30 w 177"/>
                    <a:gd name="T15" fmla="*/ 0 h 216"/>
                    <a:gd name="T16" fmla="*/ 34 w 177"/>
                    <a:gd name="T17" fmla="*/ 0 h 216"/>
                    <a:gd name="T18" fmla="*/ 88 w 177"/>
                    <a:gd name="T19" fmla="*/ 108 h 216"/>
                    <a:gd name="T20" fmla="*/ 88 w 177"/>
                    <a:gd name="T21" fmla="*/ 108 h 216"/>
                    <a:gd name="T22" fmla="*/ 86 w 177"/>
                    <a:gd name="T23" fmla="*/ 108 h 216"/>
                    <a:gd name="T24" fmla="*/ 85 w 177"/>
                    <a:gd name="T25" fmla="*/ 108 h 216"/>
                    <a:gd name="T26" fmla="*/ 83 w 177"/>
                    <a:gd name="T27" fmla="*/ 108 h 216"/>
                    <a:gd name="T28" fmla="*/ 80 w 177"/>
                    <a:gd name="T29" fmla="*/ 108 h 216"/>
                    <a:gd name="T30" fmla="*/ 76 w 177"/>
                    <a:gd name="T31" fmla="*/ 108 h 216"/>
                    <a:gd name="T32" fmla="*/ 72 w 177"/>
                    <a:gd name="T33" fmla="*/ 108 h 216"/>
                    <a:gd name="T34" fmla="*/ 69 w 177"/>
                    <a:gd name="T35" fmla="*/ 108 h 216"/>
                    <a:gd name="T36" fmla="*/ 65 w 177"/>
                    <a:gd name="T37" fmla="*/ 108 h 216"/>
                    <a:gd name="T38" fmla="*/ 61 w 177"/>
                    <a:gd name="T39" fmla="*/ 108 h 216"/>
                    <a:gd name="T40" fmla="*/ 57 w 177"/>
                    <a:gd name="T41" fmla="*/ 108 h 216"/>
                    <a:gd name="T42" fmla="*/ 54 w 177"/>
                    <a:gd name="T43" fmla="*/ 108 h 216"/>
                    <a:gd name="T44" fmla="*/ 0 w 177"/>
                    <a:gd name="T45" fmla="*/ 0 h 2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
                    <a:gd name="T70" fmla="*/ 0 h 216"/>
                    <a:gd name="T71" fmla="*/ 177 w 177"/>
                    <a:gd name="T72" fmla="*/ 216 h 2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 h="216">
                      <a:moveTo>
                        <a:pt x="0" y="0"/>
                      </a:moveTo>
                      <a:lnTo>
                        <a:pt x="9" y="0"/>
                      </a:lnTo>
                      <a:lnTo>
                        <a:pt x="17" y="0"/>
                      </a:lnTo>
                      <a:lnTo>
                        <a:pt x="26" y="0"/>
                      </a:lnTo>
                      <a:lnTo>
                        <a:pt x="36" y="0"/>
                      </a:lnTo>
                      <a:lnTo>
                        <a:pt x="44" y="0"/>
                      </a:lnTo>
                      <a:lnTo>
                        <a:pt x="53" y="0"/>
                      </a:lnTo>
                      <a:lnTo>
                        <a:pt x="61" y="0"/>
                      </a:lnTo>
                      <a:lnTo>
                        <a:pt x="69" y="0"/>
                      </a:lnTo>
                      <a:lnTo>
                        <a:pt x="177" y="216"/>
                      </a:lnTo>
                      <a:lnTo>
                        <a:pt x="176" y="216"/>
                      </a:lnTo>
                      <a:lnTo>
                        <a:pt x="172" y="216"/>
                      </a:lnTo>
                      <a:lnTo>
                        <a:pt x="170" y="216"/>
                      </a:lnTo>
                      <a:lnTo>
                        <a:pt x="167" y="216"/>
                      </a:lnTo>
                      <a:lnTo>
                        <a:pt x="160" y="216"/>
                      </a:lnTo>
                      <a:lnTo>
                        <a:pt x="152" y="216"/>
                      </a:lnTo>
                      <a:lnTo>
                        <a:pt x="145" y="216"/>
                      </a:lnTo>
                      <a:lnTo>
                        <a:pt x="138" y="216"/>
                      </a:lnTo>
                      <a:lnTo>
                        <a:pt x="130" y="216"/>
                      </a:lnTo>
                      <a:lnTo>
                        <a:pt x="123" y="216"/>
                      </a:lnTo>
                      <a:lnTo>
                        <a:pt x="115" y="216"/>
                      </a:lnTo>
                      <a:lnTo>
                        <a:pt x="108" y="216"/>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7" name="Freeform 2330">
                  <a:extLst>
                    <a:ext uri="{FF2B5EF4-FFF2-40B4-BE49-F238E27FC236}">
                      <a16:creationId xmlns:a16="http://schemas.microsoft.com/office/drawing/2014/main" xmlns="" id="{6AEC66FA-99FF-4DB9-85B3-381E0A3B3F7A}"/>
                    </a:ext>
                  </a:extLst>
                </p:cNvPr>
                <p:cNvSpPr>
                  <a:spLocks/>
                </p:cNvSpPr>
                <p:nvPr/>
              </p:nvSpPr>
              <p:spPr bwMode="auto">
                <a:xfrm>
                  <a:off x="868" y="3581"/>
                  <a:ext cx="89" cy="108"/>
                </a:xfrm>
                <a:custGeom>
                  <a:avLst/>
                  <a:gdLst>
                    <a:gd name="T0" fmla="*/ 0 w 177"/>
                    <a:gd name="T1" fmla="*/ 0 h 216"/>
                    <a:gd name="T2" fmla="*/ 5 w 177"/>
                    <a:gd name="T3" fmla="*/ 0 h 216"/>
                    <a:gd name="T4" fmla="*/ 9 w 177"/>
                    <a:gd name="T5" fmla="*/ 0 h 216"/>
                    <a:gd name="T6" fmla="*/ 13 w 177"/>
                    <a:gd name="T7" fmla="*/ 0 h 216"/>
                    <a:gd name="T8" fmla="*/ 17 w 177"/>
                    <a:gd name="T9" fmla="*/ 0 h 216"/>
                    <a:gd name="T10" fmla="*/ 22 w 177"/>
                    <a:gd name="T11" fmla="*/ 0 h 216"/>
                    <a:gd name="T12" fmla="*/ 27 w 177"/>
                    <a:gd name="T13" fmla="*/ 0 h 216"/>
                    <a:gd name="T14" fmla="*/ 31 w 177"/>
                    <a:gd name="T15" fmla="*/ 0 h 216"/>
                    <a:gd name="T16" fmla="*/ 35 w 177"/>
                    <a:gd name="T17" fmla="*/ 0 h 216"/>
                    <a:gd name="T18" fmla="*/ 89 w 177"/>
                    <a:gd name="T19" fmla="*/ 108 h 216"/>
                    <a:gd name="T20" fmla="*/ 85 w 177"/>
                    <a:gd name="T21" fmla="*/ 108 h 216"/>
                    <a:gd name="T22" fmla="*/ 80 w 177"/>
                    <a:gd name="T23" fmla="*/ 108 h 216"/>
                    <a:gd name="T24" fmla="*/ 75 w 177"/>
                    <a:gd name="T25" fmla="*/ 108 h 216"/>
                    <a:gd name="T26" fmla="*/ 71 w 177"/>
                    <a:gd name="T27" fmla="*/ 108 h 216"/>
                    <a:gd name="T28" fmla="*/ 67 w 177"/>
                    <a:gd name="T29" fmla="*/ 108 h 216"/>
                    <a:gd name="T30" fmla="*/ 63 w 177"/>
                    <a:gd name="T31" fmla="*/ 108 h 216"/>
                    <a:gd name="T32" fmla="*/ 59 w 177"/>
                    <a:gd name="T33" fmla="*/ 108 h 216"/>
                    <a:gd name="T34" fmla="*/ 54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9" y="0"/>
                      </a:lnTo>
                      <a:lnTo>
                        <a:pt x="17" y="0"/>
                      </a:lnTo>
                      <a:lnTo>
                        <a:pt x="26" y="0"/>
                      </a:lnTo>
                      <a:lnTo>
                        <a:pt x="34" y="0"/>
                      </a:lnTo>
                      <a:lnTo>
                        <a:pt x="43" y="0"/>
                      </a:lnTo>
                      <a:lnTo>
                        <a:pt x="53" y="0"/>
                      </a:lnTo>
                      <a:lnTo>
                        <a:pt x="61" y="0"/>
                      </a:lnTo>
                      <a:lnTo>
                        <a:pt x="69" y="0"/>
                      </a:lnTo>
                      <a:lnTo>
                        <a:pt x="177" y="216"/>
                      </a:lnTo>
                      <a:lnTo>
                        <a:pt x="169" y="216"/>
                      </a:lnTo>
                      <a:lnTo>
                        <a:pt x="160" y="216"/>
                      </a:lnTo>
                      <a:lnTo>
                        <a:pt x="150" y="216"/>
                      </a:lnTo>
                      <a:lnTo>
                        <a:pt x="142" y="216"/>
                      </a:lnTo>
                      <a:lnTo>
                        <a:pt x="133" y="216"/>
                      </a:lnTo>
                      <a:lnTo>
                        <a:pt x="125" y="216"/>
                      </a:lnTo>
                      <a:lnTo>
                        <a:pt x="117" y="216"/>
                      </a:lnTo>
                      <a:lnTo>
                        <a:pt x="108" y="216"/>
                      </a:lnTo>
                      <a:lnTo>
                        <a:pt x="0" y="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8" name="Freeform 2331">
                  <a:extLst>
                    <a:ext uri="{FF2B5EF4-FFF2-40B4-BE49-F238E27FC236}">
                      <a16:creationId xmlns:a16="http://schemas.microsoft.com/office/drawing/2014/main" xmlns="" id="{F72B718A-59DC-41C8-8EF4-0BBCE11B65CE}"/>
                    </a:ext>
                  </a:extLst>
                </p:cNvPr>
                <p:cNvSpPr>
                  <a:spLocks/>
                </p:cNvSpPr>
                <p:nvPr/>
              </p:nvSpPr>
              <p:spPr bwMode="auto">
                <a:xfrm>
                  <a:off x="903" y="3581"/>
                  <a:ext cx="87" cy="108"/>
                </a:xfrm>
                <a:custGeom>
                  <a:avLst/>
                  <a:gdLst>
                    <a:gd name="T0" fmla="*/ 0 w 176"/>
                    <a:gd name="T1" fmla="*/ 0 h 216"/>
                    <a:gd name="T2" fmla="*/ 4 w 176"/>
                    <a:gd name="T3" fmla="*/ 0 h 216"/>
                    <a:gd name="T4" fmla="*/ 8 w 176"/>
                    <a:gd name="T5" fmla="*/ 0 h 216"/>
                    <a:gd name="T6" fmla="*/ 13 w 176"/>
                    <a:gd name="T7" fmla="*/ 0 h 216"/>
                    <a:gd name="T8" fmla="*/ 17 w 176"/>
                    <a:gd name="T9" fmla="*/ 0 h 216"/>
                    <a:gd name="T10" fmla="*/ 21 w 176"/>
                    <a:gd name="T11" fmla="*/ 0 h 216"/>
                    <a:gd name="T12" fmla="*/ 25 w 176"/>
                    <a:gd name="T13" fmla="*/ 0 h 216"/>
                    <a:gd name="T14" fmla="*/ 29 w 176"/>
                    <a:gd name="T15" fmla="*/ 0 h 216"/>
                    <a:gd name="T16" fmla="*/ 34 w 176"/>
                    <a:gd name="T17" fmla="*/ 0 h 216"/>
                    <a:gd name="T18" fmla="*/ 87 w 176"/>
                    <a:gd name="T19" fmla="*/ 108 h 216"/>
                    <a:gd name="T20" fmla="*/ 83 w 176"/>
                    <a:gd name="T21" fmla="*/ 108 h 216"/>
                    <a:gd name="T22" fmla="*/ 79 w 176"/>
                    <a:gd name="T23" fmla="*/ 108 h 216"/>
                    <a:gd name="T24" fmla="*/ 74 w 176"/>
                    <a:gd name="T25" fmla="*/ 108 h 216"/>
                    <a:gd name="T26" fmla="*/ 70 w 176"/>
                    <a:gd name="T27" fmla="*/ 108 h 216"/>
                    <a:gd name="T28" fmla="*/ 66 w 176"/>
                    <a:gd name="T29" fmla="*/ 108 h 216"/>
                    <a:gd name="T30" fmla="*/ 62 w 176"/>
                    <a:gd name="T31" fmla="*/ 108 h 216"/>
                    <a:gd name="T32" fmla="*/ 58 w 176"/>
                    <a:gd name="T33" fmla="*/ 108 h 216"/>
                    <a:gd name="T34" fmla="*/ 53 w 176"/>
                    <a:gd name="T35" fmla="*/ 108 h 216"/>
                    <a:gd name="T36" fmla="*/ 0 w 176"/>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216"/>
                    <a:gd name="T59" fmla="*/ 176 w 17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216">
                      <a:moveTo>
                        <a:pt x="0" y="0"/>
                      </a:moveTo>
                      <a:lnTo>
                        <a:pt x="9" y="0"/>
                      </a:lnTo>
                      <a:lnTo>
                        <a:pt x="17" y="0"/>
                      </a:lnTo>
                      <a:lnTo>
                        <a:pt x="26" y="0"/>
                      </a:lnTo>
                      <a:lnTo>
                        <a:pt x="34" y="0"/>
                      </a:lnTo>
                      <a:lnTo>
                        <a:pt x="43" y="0"/>
                      </a:lnTo>
                      <a:lnTo>
                        <a:pt x="51" y="0"/>
                      </a:lnTo>
                      <a:lnTo>
                        <a:pt x="59" y="0"/>
                      </a:lnTo>
                      <a:lnTo>
                        <a:pt x="68" y="0"/>
                      </a:lnTo>
                      <a:lnTo>
                        <a:pt x="176" y="216"/>
                      </a:lnTo>
                      <a:lnTo>
                        <a:pt x="167" y="216"/>
                      </a:lnTo>
                      <a:lnTo>
                        <a:pt x="159" y="216"/>
                      </a:lnTo>
                      <a:lnTo>
                        <a:pt x="150" y="216"/>
                      </a:lnTo>
                      <a:lnTo>
                        <a:pt x="142" y="216"/>
                      </a:lnTo>
                      <a:lnTo>
                        <a:pt x="134" y="216"/>
                      </a:lnTo>
                      <a:lnTo>
                        <a:pt x="125" y="216"/>
                      </a:lnTo>
                      <a:lnTo>
                        <a:pt x="117" y="216"/>
                      </a:lnTo>
                      <a:lnTo>
                        <a:pt x="108" y="216"/>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69" name="Freeform 2332">
                  <a:extLst>
                    <a:ext uri="{FF2B5EF4-FFF2-40B4-BE49-F238E27FC236}">
                      <a16:creationId xmlns:a16="http://schemas.microsoft.com/office/drawing/2014/main" xmlns="" id="{ECB359E5-9BDB-4496-AB5D-B96CA70EBFD6}"/>
                    </a:ext>
                  </a:extLst>
                </p:cNvPr>
                <p:cNvSpPr>
                  <a:spLocks/>
                </p:cNvSpPr>
                <p:nvPr/>
              </p:nvSpPr>
              <p:spPr bwMode="auto">
                <a:xfrm>
                  <a:off x="936" y="3581"/>
                  <a:ext cx="88" cy="108"/>
                </a:xfrm>
                <a:custGeom>
                  <a:avLst/>
                  <a:gdLst>
                    <a:gd name="T0" fmla="*/ 0 w 175"/>
                    <a:gd name="T1" fmla="*/ 0 h 216"/>
                    <a:gd name="T2" fmla="*/ 4 w 175"/>
                    <a:gd name="T3" fmla="*/ 0 h 216"/>
                    <a:gd name="T4" fmla="*/ 8 w 175"/>
                    <a:gd name="T5" fmla="*/ 0 h 216"/>
                    <a:gd name="T6" fmla="*/ 11 w 175"/>
                    <a:gd name="T7" fmla="*/ 0 h 216"/>
                    <a:gd name="T8" fmla="*/ 14 w 175"/>
                    <a:gd name="T9" fmla="*/ 0 h 216"/>
                    <a:gd name="T10" fmla="*/ 20 w 175"/>
                    <a:gd name="T11" fmla="*/ 0 h 216"/>
                    <a:gd name="T12" fmla="*/ 25 w 175"/>
                    <a:gd name="T13" fmla="*/ 0 h 216"/>
                    <a:gd name="T14" fmla="*/ 30 w 175"/>
                    <a:gd name="T15" fmla="*/ 0 h 216"/>
                    <a:gd name="T16" fmla="*/ 35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7 w 175"/>
                    <a:gd name="T29" fmla="*/ 108 h 216"/>
                    <a:gd name="T30" fmla="*/ 62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7" y="0"/>
                      </a:lnTo>
                      <a:lnTo>
                        <a:pt x="15" y="0"/>
                      </a:lnTo>
                      <a:lnTo>
                        <a:pt x="22" y="0"/>
                      </a:lnTo>
                      <a:lnTo>
                        <a:pt x="28" y="0"/>
                      </a:lnTo>
                      <a:lnTo>
                        <a:pt x="39" y="0"/>
                      </a:lnTo>
                      <a:lnTo>
                        <a:pt x="49" y="0"/>
                      </a:lnTo>
                      <a:lnTo>
                        <a:pt x="59" y="0"/>
                      </a:lnTo>
                      <a:lnTo>
                        <a:pt x="69" y="0"/>
                      </a:lnTo>
                      <a:lnTo>
                        <a:pt x="175" y="216"/>
                      </a:lnTo>
                      <a:lnTo>
                        <a:pt x="167" y="216"/>
                      </a:lnTo>
                      <a:lnTo>
                        <a:pt x="158" y="216"/>
                      </a:lnTo>
                      <a:lnTo>
                        <a:pt x="150" y="216"/>
                      </a:lnTo>
                      <a:lnTo>
                        <a:pt x="141" y="216"/>
                      </a:lnTo>
                      <a:lnTo>
                        <a:pt x="133" y="216"/>
                      </a:lnTo>
                      <a:lnTo>
                        <a:pt x="124" y="216"/>
                      </a:lnTo>
                      <a:lnTo>
                        <a:pt x="116" y="216"/>
                      </a:lnTo>
                      <a:lnTo>
                        <a:pt x="108" y="216"/>
                      </a:lnTo>
                      <a:lnTo>
                        <a:pt x="0"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0" name="Freeform 2333">
                  <a:extLst>
                    <a:ext uri="{FF2B5EF4-FFF2-40B4-BE49-F238E27FC236}">
                      <a16:creationId xmlns:a16="http://schemas.microsoft.com/office/drawing/2014/main" xmlns="" id="{08FEF2BC-C4CC-4917-A831-5F2BC2418C5A}"/>
                    </a:ext>
                  </a:extLst>
                </p:cNvPr>
                <p:cNvSpPr>
                  <a:spLocks/>
                </p:cNvSpPr>
                <p:nvPr/>
              </p:nvSpPr>
              <p:spPr bwMode="auto">
                <a:xfrm>
                  <a:off x="971" y="3581"/>
                  <a:ext cx="88" cy="108"/>
                </a:xfrm>
                <a:custGeom>
                  <a:avLst/>
                  <a:gdLst>
                    <a:gd name="T0" fmla="*/ 0 w 177"/>
                    <a:gd name="T1" fmla="*/ 0 h 216"/>
                    <a:gd name="T2" fmla="*/ 4 w 177"/>
                    <a:gd name="T3" fmla="*/ 0 h 216"/>
                    <a:gd name="T4" fmla="*/ 8 w 177"/>
                    <a:gd name="T5" fmla="*/ 0 h 216"/>
                    <a:gd name="T6" fmla="*/ 12 w 177"/>
                    <a:gd name="T7" fmla="*/ 0 h 216"/>
                    <a:gd name="T8" fmla="*/ 17 w 177"/>
                    <a:gd name="T9" fmla="*/ 0 h 216"/>
                    <a:gd name="T10" fmla="*/ 21 w 177"/>
                    <a:gd name="T11" fmla="*/ 0 h 216"/>
                    <a:gd name="T12" fmla="*/ 26 w 177"/>
                    <a:gd name="T13" fmla="*/ 0 h 216"/>
                    <a:gd name="T14" fmla="*/ 30 w 177"/>
                    <a:gd name="T15" fmla="*/ 0 h 216"/>
                    <a:gd name="T16" fmla="*/ 34 w 177"/>
                    <a:gd name="T17" fmla="*/ 0 h 216"/>
                    <a:gd name="T18" fmla="*/ 88 w 177"/>
                    <a:gd name="T19" fmla="*/ 108 h 216"/>
                    <a:gd name="T20" fmla="*/ 84 w 177"/>
                    <a:gd name="T21" fmla="*/ 108 h 216"/>
                    <a:gd name="T22" fmla="*/ 80 w 177"/>
                    <a:gd name="T23" fmla="*/ 108 h 216"/>
                    <a:gd name="T24" fmla="*/ 75 w 177"/>
                    <a:gd name="T25" fmla="*/ 108 h 216"/>
                    <a:gd name="T26" fmla="*/ 70 w 177"/>
                    <a:gd name="T27" fmla="*/ 108 h 216"/>
                    <a:gd name="T28" fmla="*/ 66 w 177"/>
                    <a:gd name="T29" fmla="*/ 108 h 216"/>
                    <a:gd name="T30" fmla="*/ 62 w 177"/>
                    <a:gd name="T31" fmla="*/ 108 h 216"/>
                    <a:gd name="T32" fmla="*/ 57 w 177"/>
                    <a:gd name="T33" fmla="*/ 108 h 216"/>
                    <a:gd name="T34" fmla="*/ 53 w 177"/>
                    <a:gd name="T35" fmla="*/ 108 h 216"/>
                    <a:gd name="T36" fmla="*/ 0 w 177"/>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6"/>
                    <a:gd name="T59" fmla="*/ 177 w 177"/>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6">
                      <a:moveTo>
                        <a:pt x="0" y="0"/>
                      </a:moveTo>
                      <a:lnTo>
                        <a:pt x="8" y="0"/>
                      </a:lnTo>
                      <a:lnTo>
                        <a:pt x="17" y="0"/>
                      </a:lnTo>
                      <a:lnTo>
                        <a:pt x="25" y="0"/>
                      </a:lnTo>
                      <a:lnTo>
                        <a:pt x="34" y="0"/>
                      </a:lnTo>
                      <a:lnTo>
                        <a:pt x="42" y="0"/>
                      </a:lnTo>
                      <a:lnTo>
                        <a:pt x="52" y="0"/>
                      </a:lnTo>
                      <a:lnTo>
                        <a:pt x="61" y="0"/>
                      </a:lnTo>
                      <a:lnTo>
                        <a:pt x="69" y="0"/>
                      </a:lnTo>
                      <a:lnTo>
                        <a:pt x="177" y="216"/>
                      </a:lnTo>
                      <a:lnTo>
                        <a:pt x="168" y="216"/>
                      </a:lnTo>
                      <a:lnTo>
                        <a:pt x="160" y="216"/>
                      </a:lnTo>
                      <a:lnTo>
                        <a:pt x="150" y="216"/>
                      </a:lnTo>
                      <a:lnTo>
                        <a:pt x="141" y="216"/>
                      </a:lnTo>
                      <a:lnTo>
                        <a:pt x="133" y="216"/>
                      </a:lnTo>
                      <a:lnTo>
                        <a:pt x="125" y="216"/>
                      </a:lnTo>
                      <a:lnTo>
                        <a:pt x="114" y="216"/>
                      </a:lnTo>
                      <a:lnTo>
                        <a:pt x="106" y="216"/>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1" name="Freeform 2334">
                  <a:extLst>
                    <a:ext uri="{FF2B5EF4-FFF2-40B4-BE49-F238E27FC236}">
                      <a16:creationId xmlns:a16="http://schemas.microsoft.com/office/drawing/2014/main" xmlns="" id="{7E484A0B-A9F6-4420-92E4-A5864BC92051}"/>
                    </a:ext>
                  </a:extLst>
                </p:cNvPr>
                <p:cNvSpPr>
                  <a:spLocks/>
                </p:cNvSpPr>
                <p:nvPr/>
              </p:nvSpPr>
              <p:spPr bwMode="auto">
                <a:xfrm>
                  <a:off x="1005" y="3581"/>
                  <a:ext cx="88" cy="108"/>
                </a:xfrm>
                <a:custGeom>
                  <a:avLst/>
                  <a:gdLst>
                    <a:gd name="T0" fmla="*/ 0 w 175"/>
                    <a:gd name="T1" fmla="*/ 0 h 216"/>
                    <a:gd name="T2" fmla="*/ 4 w 175"/>
                    <a:gd name="T3" fmla="*/ 0 h 216"/>
                    <a:gd name="T4" fmla="*/ 9 w 175"/>
                    <a:gd name="T5" fmla="*/ 0 h 216"/>
                    <a:gd name="T6" fmla="*/ 13 w 175"/>
                    <a:gd name="T7" fmla="*/ 0 h 216"/>
                    <a:gd name="T8" fmla="*/ 18 w 175"/>
                    <a:gd name="T9" fmla="*/ 0 h 216"/>
                    <a:gd name="T10" fmla="*/ 22 w 175"/>
                    <a:gd name="T11" fmla="*/ 0 h 216"/>
                    <a:gd name="T12" fmla="*/ 26 w 175"/>
                    <a:gd name="T13" fmla="*/ 0 h 216"/>
                    <a:gd name="T14" fmla="*/ 31 w 175"/>
                    <a:gd name="T15" fmla="*/ 0 h 216"/>
                    <a:gd name="T16" fmla="*/ 35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7 w 175"/>
                    <a:gd name="T29" fmla="*/ 108 h 216"/>
                    <a:gd name="T30" fmla="*/ 63 w 175"/>
                    <a:gd name="T31" fmla="*/ 108 h 216"/>
                    <a:gd name="T32" fmla="*/ 58 w 175"/>
                    <a:gd name="T33" fmla="*/ 108 h 216"/>
                    <a:gd name="T34" fmla="*/ 54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7" y="0"/>
                      </a:lnTo>
                      <a:lnTo>
                        <a:pt x="25" y="0"/>
                      </a:lnTo>
                      <a:lnTo>
                        <a:pt x="35" y="0"/>
                      </a:lnTo>
                      <a:lnTo>
                        <a:pt x="44" y="0"/>
                      </a:lnTo>
                      <a:lnTo>
                        <a:pt x="52" y="0"/>
                      </a:lnTo>
                      <a:lnTo>
                        <a:pt x="61" y="0"/>
                      </a:lnTo>
                      <a:lnTo>
                        <a:pt x="69" y="0"/>
                      </a:lnTo>
                      <a:lnTo>
                        <a:pt x="175" y="216"/>
                      </a:lnTo>
                      <a:lnTo>
                        <a:pt x="167" y="216"/>
                      </a:lnTo>
                      <a:lnTo>
                        <a:pt x="158" y="216"/>
                      </a:lnTo>
                      <a:lnTo>
                        <a:pt x="150" y="216"/>
                      </a:lnTo>
                      <a:lnTo>
                        <a:pt x="141" y="216"/>
                      </a:lnTo>
                      <a:lnTo>
                        <a:pt x="133" y="216"/>
                      </a:lnTo>
                      <a:lnTo>
                        <a:pt x="125" y="216"/>
                      </a:lnTo>
                      <a:lnTo>
                        <a:pt x="116" y="216"/>
                      </a:lnTo>
                      <a:lnTo>
                        <a:pt x="108" y="216"/>
                      </a:lnTo>
                      <a:lnTo>
                        <a:pt x="0"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2" name="Freeform 2335">
                  <a:extLst>
                    <a:ext uri="{FF2B5EF4-FFF2-40B4-BE49-F238E27FC236}">
                      <a16:creationId xmlns:a16="http://schemas.microsoft.com/office/drawing/2014/main" xmlns="" id="{D2CAFF4E-2998-4854-AD1A-9B483E98AD55}"/>
                    </a:ext>
                  </a:extLst>
                </p:cNvPr>
                <p:cNvSpPr>
                  <a:spLocks/>
                </p:cNvSpPr>
                <p:nvPr/>
              </p:nvSpPr>
              <p:spPr bwMode="auto">
                <a:xfrm>
                  <a:off x="1040" y="3581"/>
                  <a:ext cx="88" cy="108"/>
                </a:xfrm>
                <a:custGeom>
                  <a:avLst/>
                  <a:gdLst>
                    <a:gd name="T0" fmla="*/ 0 w 175"/>
                    <a:gd name="T1" fmla="*/ 0 h 216"/>
                    <a:gd name="T2" fmla="*/ 4 w 175"/>
                    <a:gd name="T3" fmla="*/ 0 h 216"/>
                    <a:gd name="T4" fmla="*/ 9 w 175"/>
                    <a:gd name="T5" fmla="*/ 0 h 216"/>
                    <a:gd name="T6" fmla="*/ 13 w 175"/>
                    <a:gd name="T7" fmla="*/ 0 h 216"/>
                    <a:gd name="T8" fmla="*/ 17 w 175"/>
                    <a:gd name="T9" fmla="*/ 0 h 216"/>
                    <a:gd name="T10" fmla="*/ 21 w 175"/>
                    <a:gd name="T11" fmla="*/ 0 h 216"/>
                    <a:gd name="T12" fmla="*/ 26 w 175"/>
                    <a:gd name="T13" fmla="*/ 0 h 216"/>
                    <a:gd name="T14" fmla="*/ 30 w 175"/>
                    <a:gd name="T15" fmla="*/ 0 h 216"/>
                    <a:gd name="T16" fmla="*/ 34 w 175"/>
                    <a:gd name="T17" fmla="*/ 0 h 216"/>
                    <a:gd name="T18" fmla="*/ 88 w 175"/>
                    <a:gd name="T19" fmla="*/ 108 h 216"/>
                    <a:gd name="T20" fmla="*/ 84 w 175"/>
                    <a:gd name="T21" fmla="*/ 108 h 216"/>
                    <a:gd name="T22" fmla="*/ 79 w 175"/>
                    <a:gd name="T23" fmla="*/ 108 h 216"/>
                    <a:gd name="T24" fmla="*/ 75 w 175"/>
                    <a:gd name="T25" fmla="*/ 108 h 216"/>
                    <a:gd name="T26" fmla="*/ 71 w 175"/>
                    <a:gd name="T27" fmla="*/ 108 h 216"/>
                    <a:gd name="T28" fmla="*/ 66 w 175"/>
                    <a:gd name="T29" fmla="*/ 108 h 216"/>
                    <a:gd name="T30" fmla="*/ 62 w 175"/>
                    <a:gd name="T31" fmla="*/ 108 h 216"/>
                    <a:gd name="T32" fmla="*/ 58 w 175"/>
                    <a:gd name="T33" fmla="*/ 108 h 216"/>
                    <a:gd name="T34" fmla="*/ 53 w 175"/>
                    <a:gd name="T35" fmla="*/ 108 h 216"/>
                    <a:gd name="T36" fmla="*/ 0 w 175"/>
                    <a:gd name="T37" fmla="*/ 0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6"/>
                    <a:gd name="T59" fmla="*/ 175 w 175"/>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6">
                      <a:moveTo>
                        <a:pt x="0" y="0"/>
                      </a:moveTo>
                      <a:lnTo>
                        <a:pt x="8" y="0"/>
                      </a:lnTo>
                      <a:lnTo>
                        <a:pt x="17" y="0"/>
                      </a:lnTo>
                      <a:lnTo>
                        <a:pt x="25" y="0"/>
                      </a:lnTo>
                      <a:lnTo>
                        <a:pt x="34" y="0"/>
                      </a:lnTo>
                      <a:lnTo>
                        <a:pt x="42" y="0"/>
                      </a:lnTo>
                      <a:lnTo>
                        <a:pt x="51" y="0"/>
                      </a:lnTo>
                      <a:lnTo>
                        <a:pt x="59" y="0"/>
                      </a:lnTo>
                      <a:lnTo>
                        <a:pt x="67" y="0"/>
                      </a:lnTo>
                      <a:lnTo>
                        <a:pt x="175" y="216"/>
                      </a:lnTo>
                      <a:lnTo>
                        <a:pt x="167" y="216"/>
                      </a:lnTo>
                      <a:lnTo>
                        <a:pt x="158" y="216"/>
                      </a:lnTo>
                      <a:lnTo>
                        <a:pt x="150" y="216"/>
                      </a:lnTo>
                      <a:lnTo>
                        <a:pt x="141" y="216"/>
                      </a:lnTo>
                      <a:lnTo>
                        <a:pt x="131" y="216"/>
                      </a:lnTo>
                      <a:lnTo>
                        <a:pt x="123" y="216"/>
                      </a:lnTo>
                      <a:lnTo>
                        <a:pt x="115" y="216"/>
                      </a:lnTo>
                      <a:lnTo>
                        <a:pt x="106" y="216"/>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3" name="Freeform 2336">
                  <a:extLst>
                    <a:ext uri="{FF2B5EF4-FFF2-40B4-BE49-F238E27FC236}">
                      <a16:creationId xmlns:a16="http://schemas.microsoft.com/office/drawing/2014/main" xmlns="" id="{DC3053F0-99A6-4071-9947-761B31C03072}"/>
                    </a:ext>
                  </a:extLst>
                </p:cNvPr>
                <p:cNvSpPr>
                  <a:spLocks/>
                </p:cNvSpPr>
                <p:nvPr/>
              </p:nvSpPr>
              <p:spPr bwMode="auto">
                <a:xfrm>
                  <a:off x="1074" y="3581"/>
                  <a:ext cx="88" cy="109"/>
                </a:xfrm>
                <a:custGeom>
                  <a:avLst/>
                  <a:gdLst>
                    <a:gd name="T0" fmla="*/ 0 w 177"/>
                    <a:gd name="T1" fmla="*/ 0 h 218"/>
                    <a:gd name="T2" fmla="*/ 4 w 177"/>
                    <a:gd name="T3" fmla="*/ 0 h 218"/>
                    <a:gd name="T4" fmla="*/ 9 w 177"/>
                    <a:gd name="T5" fmla="*/ 0 h 218"/>
                    <a:gd name="T6" fmla="*/ 13 w 177"/>
                    <a:gd name="T7" fmla="*/ 0 h 218"/>
                    <a:gd name="T8" fmla="*/ 18 w 177"/>
                    <a:gd name="T9" fmla="*/ 0 h 218"/>
                    <a:gd name="T10" fmla="*/ 22 w 177"/>
                    <a:gd name="T11" fmla="*/ 0 h 218"/>
                    <a:gd name="T12" fmla="*/ 27 w 177"/>
                    <a:gd name="T13" fmla="*/ 0 h 218"/>
                    <a:gd name="T14" fmla="*/ 31 w 177"/>
                    <a:gd name="T15" fmla="*/ 0 h 218"/>
                    <a:gd name="T16" fmla="*/ 35 w 177"/>
                    <a:gd name="T17" fmla="*/ 0 h 218"/>
                    <a:gd name="T18" fmla="*/ 88 w 177"/>
                    <a:gd name="T19" fmla="*/ 109 h 218"/>
                    <a:gd name="T20" fmla="*/ 84 w 177"/>
                    <a:gd name="T21" fmla="*/ 109 h 218"/>
                    <a:gd name="T22" fmla="*/ 80 w 177"/>
                    <a:gd name="T23" fmla="*/ 108 h 218"/>
                    <a:gd name="T24" fmla="*/ 75 w 177"/>
                    <a:gd name="T25" fmla="*/ 108 h 218"/>
                    <a:gd name="T26" fmla="*/ 71 w 177"/>
                    <a:gd name="T27" fmla="*/ 108 h 218"/>
                    <a:gd name="T28" fmla="*/ 66 w 177"/>
                    <a:gd name="T29" fmla="*/ 108 h 218"/>
                    <a:gd name="T30" fmla="*/ 62 w 177"/>
                    <a:gd name="T31" fmla="*/ 108 h 218"/>
                    <a:gd name="T32" fmla="*/ 58 w 177"/>
                    <a:gd name="T33" fmla="*/ 108 h 218"/>
                    <a:gd name="T34" fmla="*/ 54 w 177"/>
                    <a:gd name="T35" fmla="*/ 108 h 218"/>
                    <a:gd name="T36" fmla="*/ 0 w 177"/>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218"/>
                    <a:gd name="T59" fmla="*/ 177 w 177"/>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218">
                      <a:moveTo>
                        <a:pt x="0" y="0"/>
                      </a:moveTo>
                      <a:lnTo>
                        <a:pt x="9" y="0"/>
                      </a:lnTo>
                      <a:lnTo>
                        <a:pt x="19" y="0"/>
                      </a:lnTo>
                      <a:lnTo>
                        <a:pt x="27" y="0"/>
                      </a:lnTo>
                      <a:lnTo>
                        <a:pt x="36" y="0"/>
                      </a:lnTo>
                      <a:lnTo>
                        <a:pt x="44" y="0"/>
                      </a:lnTo>
                      <a:lnTo>
                        <a:pt x="54" y="0"/>
                      </a:lnTo>
                      <a:lnTo>
                        <a:pt x="63" y="0"/>
                      </a:lnTo>
                      <a:lnTo>
                        <a:pt x="71" y="0"/>
                      </a:lnTo>
                      <a:lnTo>
                        <a:pt x="177" y="218"/>
                      </a:lnTo>
                      <a:lnTo>
                        <a:pt x="169" y="218"/>
                      </a:lnTo>
                      <a:lnTo>
                        <a:pt x="160" y="216"/>
                      </a:lnTo>
                      <a:lnTo>
                        <a:pt x="150" y="216"/>
                      </a:lnTo>
                      <a:lnTo>
                        <a:pt x="142" y="216"/>
                      </a:lnTo>
                      <a:lnTo>
                        <a:pt x="133" y="216"/>
                      </a:lnTo>
                      <a:lnTo>
                        <a:pt x="125" y="216"/>
                      </a:lnTo>
                      <a:lnTo>
                        <a:pt x="117" y="216"/>
                      </a:lnTo>
                      <a:lnTo>
                        <a:pt x="108" y="216"/>
                      </a:lnTo>
                      <a:lnTo>
                        <a:pt x="0"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4" name="Freeform 2337">
                  <a:extLst>
                    <a:ext uri="{FF2B5EF4-FFF2-40B4-BE49-F238E27FC236}">
                      <a16:creationId xmlns:a16="http://schemas.microsoft.com/office/drawing/2014/main" xmlns="" id="{B437380D-0AD5-4D23-BEA9-B49F17CE80BC}"/>
                    </a:ext>
                  </a:extLst>
                </p:cNvPr>
                <p:cNvSpPr>
                  <a:spLocks/>
                </p:cNvSpPr>
                <p:nvPr/>
              </p:nvSpPr>
              <p:spPr bwMode="auto">
                <a:xfrm>
                  <a:off x="1109" y="3581"/>
                  <a:ext cx="88" cy="109"/>
                </a:xfrm>
                <a:custGeom>
                  <a:avLst/>
                  <a:gdLst>
                    <a:gd name="T0" fmla="*/ 0 w 175"/>
                    <a:gd name="T1" fmla="*/ 0 h 218"/>
                    <a:gd name="T2" fmla="*/ 5 w 175"/>
                    <a:gd name="T3" fmla="*/ 0 h 218"/>
                    <a:gd name="T4" fmla="*/ 9 w 175"/>
                    <a:gd name="T5" fmla="*/ 0 h 218"/>
                    <a:gd name="T6" fmla="*/ 13 w 175"/>
                    <a:gd name="T7" fmla="*/ 0 h 218"/>
                    <a:gd name="T8" fmla="*/ 17 w 175"/>
                    <a:gd name="T9" fmla="*/ 0 h 218"/>
                    <a:gd name="T10" fmla="*/ 21 w 175"/>
                    <a:gd name="T11" fmla="*/ 0 h 218"/>
                    <a:gd name="T12" fmla="*/ 26 w 175"/>
                    <a:gd name="T13" fmla="*/ 0 h 218"/>
                    <a:gd name="T14" fmla="*/ 30 w 175"/>
                    <a:gd name="T15" fmla="*/ 0 h 218"/>
                    <a:gd name="T16" fmla="*/ 34 w 175"/>
                    <a:gd name="T17" fmla="*/ 0 h 218"/>
                    <a:gd name="T18" fmla="*/ 88 w 175"/>
                    <a:gd name="T19" fmla="*/ 109 h 218"/>
                    <a:gd name="T20" fmla="*/ 84 w 175"/>
                    <a:gd name="T21" fmla="*/ 109 h 218"/>
                    <a:gd name="T22" fmla="*/ 79 w 175"/>
                    <a:gd name="T23" fmla="*/ 109 h 218"/>
                    <a:gd name="T24" fmla="*/ 75 w 175"/>
                    <a:gd name="T25" fmla="*/ 109 h 218"/>
                    <a:gd name="T26" fmla="*/ 71 w 175"/>
                    <a:gd name="T27" fmla="*/ 109 h 218"/>
                    <a:gd name="T28" fmla="*/ 67 w 175"/>
                    <a:gd name="T29" fmla="*/ 109 h 218"/>
                    <a:gd name="T30" fmla="*/ 62 w 175"/>
                    <a:gd name="T31" fmla="*/ 109 h 218"/>
                    <a:gd name="T32" fmla="*/ 58 w 175"/>
                    <a:gd name="T33" fmla="*/ 109 h 218"/>
                    <a:gd name="T34" fmla="*/ 53 w 175"/>
                    <a:gd name="T35" fmla="*/ 109 h 218"/>
                    <a:gd name="T36" fmla="*/ 0 w 175"/>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5"/>
                    <a:gd name="T58" fmla="*/ 0 h 218"/>
                    <a:gd name="T59" fmla="*/ 175 w 175"/>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5" h="218">
                      <a:moveTo>
                        <a:pt x="0" y="0"/>
                      </a:moveTo>
                      <a:lnTo>
                        <a:pt x="9" y="0"/>
                      </a:lnTo>
                      <a:lnTo>
                        <a:pt x="17" y="0"/>
                      </a:lnTo>
                      <a:lnTo>
                        <a:pt x="25" y="0"/>
                      </a:lnTo>
                      <a:lnTo>
                        <a:pt x="34" y="0"/>
                      </a:lnTo>
                      <a:lnTo>
                        <a:pt x="42" y="0"/>
                      </a:lnTo>
                      <a:lnTo>
                        <a:pt x="51" y="0"/>
                      </a:lnTo>
                      <a:lnTo>
                        <a:pt x="59" y="0"/>
                      </a:lnTo>
                      <a:lnTo>
                        <a:pt x="67" y="0"/>
                      </a:lnTo>
                      <a:lnTo>
                        <a:pt x="175" y="218"/>
                      </a:lnTo>
                      <a:lnTo>
                        <a:pt x="167" y="218"/>
                      </a:lnTo>
                      <a:lnTo>
                        <a:pt x="158" y="218"/>
                      </a:lnTo>
                      <a:lnTo>
                        <a:pt x="150" y="218"/>
                      </a:lnTo>
                      <a:lnTo>
                        <a:pt x="142" y="218"/>
                      </a:lnTo>
                      <a:lnTo>
                        <a:pt x="133" y="218"/>
                      </a:lnTo>
                      <a:lnTo>
                        <a:pt x="123" y="218"/>
                      </a:lnTo>
                      <a:lnTo>
                        <a:pt x="115" y="218"/>
                      </a:lnTo>
                      <a:lnTo>
                        <a:pt x="106" y="218"/>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5" name="Freeform 2338">
                  <a:extLst>
                    <a:ext uri="{FF2B5EF4-FFF2-40B4-BE49-F238E27FC236}">
                      <a16:creationId xmlns:a16="http://schemas.microsoft.com/office/drawing/2014/main" xmlns="" id="{F7672DE9-AEAD-40A5-9B29-A94F35F49F05}"/>
                    </a:ext>
                  </a:extLst>
                </p:cNvPr>
                <p:cNvSpPr>
                  <a:spLocks/>
                </p:cNvSpPr>
                <p:nvPr/>
              </p:nvSpPr>
              <p:spPr bwMode="auto">
                <a:xfrm>
                  <a:off x="1143" y="3581"/>
                  <a:ext cx="80" cy="109"/>
                </a:xfrm>
                <a:custGeom>
                  <a:avLst/>
                  <a:gdLst>
                    <a:gd name="T0" fmla="*/ 0 w 160"/>
                    <a:gd name="T1" fmla="*/ 0 h 218"/>
                    <a:gd name="T2" fmla="*/ 5 w 160"/>
                    <a:gd name="T3" fmla="*/ 0 h 218"/>
                    <a:gd name="T4" fmla="*/ 9 w 160"/>
                    <a:gd name="T5" fmla="*/ 0 h 218"/>
                    <a:gd name="T6" fmla="*/ 13 w 160"/>
                    <a:gd name="T7" fmla="*/ 0 h 218"/>
                    <a:gd name="T8" fmla="*/ 17 w 160"/>
                    <a:gd name="T9" fmla="*/ 0 h 218"/>
                    <a:gd name="T10" fmla="*/ 21 w 160"/>
                    <a:gd name="T11" fmla="*/ 0 h 218"/>
                    <a:gd name="T12" fmla="*/ 25 w 160"/>
                    <a:gd name="T13" fmla="*/ 0 h 218"/>
                    <a:gd name="T14" fmla="*/ 29 w 160"/>
                    <a:gd name="T15" fmla="*/ 0 h 218"/>
                    <a:gd name="T16" fmla="*/ 34 w 160"/>
                    <a:gd name="T17" fmla="*/ 0 h 218"/>
                    <a:gd name="T18" fmla="*/ 80 w 160"/>
                    <a:gd name="T19" fmla="*/ 94 h 218"/>
                    <a:gd name="T20" fmla="*/ 80 w 160"/>
                    <a:gd name="T21" fmla="*/ 97 h 218"/>
                    <a:gd name="T22" fmla="*/ 79 w 160"/>
                    <a:gd name="T23" fmla="*/ 102 h 218"/>
                    <a:gd name="T24" fmla="*/ 77 w 160"/>
                    <a:gd name="T25" fmla="*/ 105 h 218"/>
                    <a:gd name="T26" fmla="*/ 76 w 160"/>
                    <a:gd name="T27" fmla="*/ 109 h 218"/>
                    <a:gd name="T28" fmla="*/ 70 w 160"/>
                    <a:gd name="T29" fmla="*/ 109 h 218"/>
                    <a:gd name="T30" fmla="*/ 65 w 160"/>
                    <a:gd name="T31" fmla="*/ 109 h 218"/>
                    <a:gd name="T32" fmla="*/ 60 w 160"/>
                    <a:gd name="T33" fmla="*/ 109 h 218"/>
                    <a:gd name="T34" fmla="*/ 54 w 160"/>
                    <a:gd name="T35" fmla="*/ 109 h 218"/>
                    <a:gd name="T36" fmla="*/ 0 w 160"/>
                    <a:gd name="T37" fmla="*/ 0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0"/>
                    <a:gd name="T58" fmla="*/ 0 h 218"/>
                    <a:gd name="T59" fmla="*/ 160 w 160"/>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0" h="218">
                      <a:moveTo>
                        <a:pt x="0" y="0"/>
                      </a:moveTo>
                      <a:lnTo>
                        <a:pt x="9" y="0"/>
                      </a:lnTo>
                      <a:lnTo>
                        <a:pt x="17" y="0"/>
                      </a:lnTo>
                      <a:lnTo>
                        <a:pt x="26" y="0"/>
                      </a:lnTo>
                      <a:lnTo>
                        <a:pt x="34" y="0"/>
                      </a:lnTo>
                      <a:lnTo>
                        <a:pt x="43" y="0"/>
                      </a:lnTo>
                      <a:lnTo>
                        <a:pt x="51" y="0"/>
                      </a:lnTo>
                      <a:lnTo>
                        <a:pt x="59" y="0"/>
                      </a:lnTo>
                      <a:lnTo>
                        <a:pt x="68" y="0"/>
                      </a:lnTo>
                      <a:lnTo>
                        <a:pt x="160" y="187"/>
                      </a:lnTo>
                      <a:lnTo>
                        <a:pt x="159" y="194"/>
                      </a:lnTo>
                      <a:lnTo>
                        <a:pt x="157" y="203"/>
                      </a:lnTo>
                      <a:lnTo>
                        <a:pt x="154" y="209"/>
                      </a:lnTo>
                      <a:lnTo>
                        <a:pt x="152" y="218"/>
                      </a:lnTo>
                      <a:lnTo>
                        <a:pt x="140" y="218"/>
                      </a:lnTo>
                      <a:lnTo>
                        <a:pt x="130" y="218"/>
                      </a:lnTo>
                      <a:lnTo>
                        <a:pt x="120" y="218"/>
                      </a:lnTo>
                      <a:lnTo>
                        <a:pt x="108" y="218"/>
                      </a:lnTo>
                      <a:lnTo>
                        <a:pt x="0" y="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6" name="Freeform 2339">
                  <a:extLst>
                    <a:ext uri="{FF2B5EF4-FFF2-40B4-BE49-F238E27FC236}">
                      <a16:creationId xmlns:a16="http://schemas.microsoft.com/office/drawing/2014/main" xmlns="" id="{E038BBC6-4F36-404D-A78E-B5FE1C2D11B5}"/>
                    </a:ext>
                  </a:extLst>
                </p:cNvPr>
                <p:cNvSpPr>
                  <a:spLocks/>
                </p:cNvSpPr>
                <p:nvPr/>
              </p:nvSpPr>
              <p:spPr bwMode="auto">
                <a:xfrm>
                  <a:off x="1176" y="3581"/>
                  <a:ext cx="58" cy="94"/>
                </a:xfrm>
                <a:custGeom>
                  <a:avLst/>
                  <a:gdLst>
                    <a:gd name="T0" fmla="*/ 0 w 114"/>
                    <a:gd name="T1" fmla="*/ 0 h 187"/>
                    <a:gd name="T2" fmla="*/ 4 w 114"/>
                    <a:gd name="T3" fmla="*/ 0 h 187"/>
                    <a:gd name="T4" fmla="*/ 9 w 114"/>
                    <a:gd name="T5" fmla="*/ 0 h 187"/>
                    <a:gd name="T6" fmla="*/ 14 w 114"/>
                    <a:gd name="T7" fmla="*/ 0 h 187"/>
                    <a:gd name="T8" fmla="*/ 18 w 114"/>
                    <a:gd name="T9" fmla="*/ 0 h 187"/>
                    <a:gd name="T10" fmla="*/ 22 w 114"/>
                    <a:gd name="T11" fmla="*/ 0 h 187"/>
                    <a:gd name="T12" fmla="*/ 27 w 114"/>
                    <a:gd name="T13" fmla="*/ 0 h 187"/>
                    <a:gd name="T14" fmla="*/ 32 w 114"/>
                    <a:gd name="T15" fmla="*/ 0 h 187"/>
                    <a:gd name="T16" fmla="*/ 36 w 114"/>
                    <a:gd name="T17" fmla="*/ 0 h 187"/>
                    <a:gd name="T18" fmla="*/ 58 w 114"/>
                    <a:gd name="T19" fmla="*/ 47 h 187"/>
                    <a:gd name="T20" fmla="*/ 57 w 114"/>
                    <a:gd name="T21" fmla="*/ 48 h 187"/>
                    <a:gd name="T22" fmla="*/ 57 w 114"/>
                    <a:gd name="T23" fmla="*/ 50 h 187"/>
                    <a:gd name="T24" fmla="*/ 57 w 114"/>
                    <a:gd name="T25" fmla="*/ 52 h 187"/>
                    <a:gd name="T26" fmla="*/ 56 w 114"/>
                    <a:gd name="T27" fmla="*/ 53 h 187"/>
                    <a:gd name="T28" fmla="*/ 54 w 114"/>
                    <a:gd name="T29" fmla="*/ 63 h 187"/>
                    <a:gd name="T30" fmla="*/ 52 w 114"/>
                    <a:gd name="T31" fmla="*/ 73 h 187"/>
                    <a:gd name="T32" fmla="*/ 50 w 114"/>
                    <a:gd name="T33" fmla="*/ 83 h 187"/>
                    <a:gd name="T34" fmla="*/ 47 w 114"/>
                    <a:gd name="T35" fmla="*/ 94 h 187"/>
                    <a:gd name="T36" fmla="*/ 0 w 114"/>
                    <a:gd name="T37" fmla="*/ 0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4"/>
                    <a:gd name="T58" fmla="*/ 0 h 187"/>
                    <a:gd name="T59" fmla="*/ 114 w 114"/>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4" h="187">
                      <a:moveTo>
                        <a:pt x="0" y="0"/>
                      </a:moveTo>
                      <a:lnTo>
                        <a:pt x="8" y="0"/>
                      </a:lnTo>
                      <a:lnTo>
                        <a:pt x="18" y="0"/>
                      </a:lnTo>
                      <a:lnTo>
                        <a:pt x="27" y="0"/>
                      </a:lnTo>
                      <a:lnTo>
                        <a:pt x="35" y="0"/>
                      </a:lnTo>
                      <a:lnTo>
                        <a:pt x="44" y="0"/>
                      </a:lnTo>
                      <a:lnTo>
                        <a:pt x="54" y="0"/>
                      </a:lnTo>
                      <a:lnTo>
                        <a:pt x="62" y="0"/>
                      </a:lnTo>
                      <a:lnTo>
                        <a:pt x="71" y="0"/>
                      </a:lnTo>
                      <a:lnTo>
                        <a:pt x="114" y="93"/>
                      </a:lnTo>
                      <a:lnTo>
                        <a:pt x="113" y="96"/>
                      </a:lnTo>
                      <a:lnTo>
                        <a:pt x="113" y="100"/>
                      </a:lnTo>
                      <a:lnTo>
                        <a:pt x="113" y="103"/>
                      </a:lnTo>
                      <a:lnTo>
                        <a:pt x="111" y="106"/>
                      </a:lnTo>
                      <a:lnTo>
                        <a:pt x="106" y="125"/>
                      </a:lnTo>
                      <a:lnTo>
                        <a:pt x="103" y="145"/>
                      </a:lnTo>
                      <a:lnTo>
                        <a:pt x="98" y="165"/>
                      </a:lnTo>
                      <a:lnTo>
                        <a:pt x="92" y="187"/>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7" name="Freeform 2340">
                  <a:extLst>
                    <a:ext uri="{FF2B5EF4-FFF2-40B4-BE49-F238E27FC236}">
                      <a16:creationId xmlns:a16="http://schemas.microsoft.com/office/drawing/2014/main" xmlns="" id="{A8BF27FB-2952-49E9-833A-32CC2030C5E9}"/>
                    </a:ext>
                  </a:extLst>
                </p:cNvPr>
                <p:cNvSpPr>
                  <a:spLocks/>
                </p:cNvSpPr>
                <p:nvPr/>
              </p:nvSpPr>
              <p:spPr bwMode="auto">
                <a:xfrm>
                  <a:off x="1212" y="3581"/>
                  <a:ext cx="33" cy="46"/>
                </a:xfrm>
                <a:custGeom>
                  <a:avLst/>
                  <a:gdLst>
                    <a:gd name="T0" fmla="*/ 0 w 67"/>
                    <a:gd name="T1" fmla="*/ 0 h 93"/>
                    <a:gd name="T2" fmla="*/ 4 w 67"/>
                    <a:gd name="T3" fmla="*/ 0 h 93"/>
                    <a:gd name="T4" fmla="*/ 8 w 67"/>
                    <a:gd name="T5" fmla="*/ 0 h 93"/>
                    <a:gd name="T6" fmla="*/ 12 w 67"/>
                    <a:gd name="T7" fmla="*/ 0 h 93"/>
                    <a:gd name="T8" fmla="*/ 16 w 67"/>
                    <a:gd name="T9" fmla="*/ 0 h 93"/>
                    <a:gd name="T10" fmla="*/ 21 w 67"/>
                    <a:gd name="T11" fmla="*/ 0 h 93"/>
                    <a:gd name="T12" fmla="*/ 25 w 67"/>
                    <a:gd name="T13" fmla="*/ 0 h 93"/>
                    <a:gd name="T14" fmla="*/ 29 w 67"/>
                    <a:gd name="T15" fmla="*/ 0 h 93"/>
                    <a:gd name="T16" fmla="*/ 33 w 67"/>
                    <a:gd name="T17" fmla="*/ 0 h 93"/>
                    <a:gd name="T18" fmla="*/ 31 w 67"/>
                    <a:gd name="T19" fmla="*/ 12 h 93"/>
                    <a:gd name="T20" fmla="*/ 27 w 67"/>
                    <a:gd name="T21" fmla="*/ 23 h 93"/>
                    <a:gd name="T22" fmla="*/ 24 w 67"/>
                    <a:gd name="T23" fmla="*/ 34 h 93"/>
                    <a:gd name="T24" fmla="*/ 21 w 67"/>
                    <a:gd name="T25" fmla="*/ 46 h 93"/>
                    <a:gd name="T26" fmla="*/ 0 w 67"/>
                    <a:gd name="T27" fmla="*/ 0 h 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7"/>
                    <a:gd name="T43" fmla="*/ 0 h 93"/>
                    <a:gd name="T44" fmla="*/ 67 w 67"/>
                    <a:gd name="T45" fmla="*/ 93 h 9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7" h="93">
                      <a:moveTo>
                        <a:pt x="0" y="0"/>
                      </a:moveTo>
                      <a:lnTo>
                        <a:pt x="8" y="0"/>
                      </a:lnTo>
                      <a:lnTo>
                        <a:pt x="16" y="0"/>
                      </a:lnTo>
                      <a:lnTo>
                        <a:pt x="25" y="0"/>
                      </a:lnTo>
                      <a:lnTo>
                        <a:pt x="33" y="0"/>
                      </a:lnTo>
                      <a:lnTo>
                        <a:pt x="42" y="0"/>
                      </a:lnTo>
                      <a:lnTo>
                        <a:pt x="50" y="0"/>
                      </a:lnTo>
                      <a:lnTo>
                        <a:pt x="59" y="0"/>
                      </a:lnTo>
                      <a:lnTo>
                        <a:pt x="67" y="0"/>
                      </a:lnTo>
                      <a:lnTo>
                        <a:pt x="62" y="24"/>
                      </a:lnTo>
                      <a:lnTo>
                        <a:pt x="55" y="46"/>
                      </a:lnTo>
                      <a:lnTo>
                        <a:pt x="48" y="69"/>
                      </a:lnTo>
                      <a:lnTo>
                        <a:pt x="43" y="93"/>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8" name="Freeform 2341">
                  <a:extLst>
                    <a:ext uri="{FF2B5EF4-FFF2-40B4-BE49-F238E27FC236}">
                      <a16:creationId xmlns:a16="http://schemas.microsoft.com/office/drawing/2014/main" xmlns="" id="{3E697706-C08D-4F2C-9E7E-39D9AE1B8C9B}"/>
                    </a:ext>
                  </a:extLst>
                </p:cNvPr>
                <p:cNvSpPr>
                  <a:spLocks/>
                </p:cNvSpPr>
                <p:nvPr/>
              </p:nvSpPr>
              <p:spPr bwMode="auto">
                <a:xfrm>
                  <a:off x="616" y="3581"/>
                  <a:ext cx="629" cy="109"/>
                </a:xfrm>
                <a:custGeom>
                  <a:avLst/>
                  <a:gdLst>
                    <a:gd name="T0" fmla="*/ 40 w 1260"/>
                    <a:gd name="T1" fmla="*/ 0 h 218"/>
                    <a:gd name="T2" fmla="*/ 77 w 1260"/>
                    <a:gd name="T3" fmla="*/ 0 h 218"/>
                    <a:gd name="T4" fmla="*/ 114 w 1260"/>
                    <a:gd name="T5" fmla="*/ 0 h 218"/>
                    <a:gd name="T6" fmla="*/ 151 w 1260"/>
                    <a:gd name="T7" fmla="*/ 0 h 218"/>
                    <a:gd name="T8" fmla="*/ 188 w 1260"/>
                    <a:gd name="T9" fmla="*/ 0 h 218"/>
                    <a:gd name="T10" fmla="*/ 225 w 1260"/>
                    <a:gd name="T11" fmla="*/ 0 h 218"/>
                    <a:gd name="T12" fmla="*/ 262 w 1260"/>
                    <a:gd name="T13" fmla="*/ 0 h 218"/>
                    <a:gd name="T14" fmla="*/ 298 w 1260"/>
                    <a:gd name="T15" fmla="*/ 0 h 218"/>
                    <a:gd name="T16" fmla="*/ 334 w 1260"/>
                    <a:gd name="T17" fmla="*/ 0 h 218"/>
                    <a:gd name="T18" fmla="*/ 353 w 1260"/>
                    <a:gd name="T19" fmla="*/ 0 h 218"/>
                    <a:gd name="T20" fmla="*/ 390 w 1260"/>
                    <a:gd name="T21" fmla="*/ 0 h 218"/>
                    <a:gd name="T22" fmla="*/ 427 w 1260"/>
                    <a:gd name="T23" fmla="*/ 0 h 218"/>
                    <a:gd name="T24" fmla="*/ 463 w 1260"/>
                    <a:gd name="T25" fmla="*/ 0 h 218"/>
                    <a:gd name="T26" fmla="*/ 500 w 1260"/>
                    <a:gd name="T27" fmla="*/ 0 h 218"/>
                    <a:gd name="T28" fmla="*/ 537 w 1260"/>
                    <a:gd name="T29" fmla="*/ 0 h 218"/>
                    <a:gd name="T30" fmla="*/ 574 w 1260"/>
                    <a:gd name="T31" fmla="*/ 0 h 218"/>
                    <a:gd name="T32" fmla="*/ 611 w 1260"/>
                    <a:gd name="T33" fmla="*/ 0 h 218"/>
                    <a:gd name="T34" fmla="*/ 629 w 1260"/>
                    <a:gd name="T35" fmla="*/ 0 h 218"/>
                    <a:gd name="T36" fmla="*/ 622 w 1260"/>
                    <a:gd name="T37" fmla="*/ 26 h 218"/>
                    <a:gd name="T38" fmla="*/ 616 w 1260"/>
                    <a:gd name="T39" fmla="*/ 53 h 218"/>
                    <a:gd name="T40" fmla="*/ 612 w 1260"/>
                    <a:gd name="T41" fmla="*/ 67 h 218"/>
                    <a:gd name="T42" fmla="*/ 606 w 1260"/>
                    <a:gd name="T43" fmla="*/ 95 h 218"/>
                    <a:gd name="T44" fmla="*/ 602 w 1260"/>
                    <a:gd name="T45" fmla="*/ 109 h 218"/>
                    <a:gd name="T46" fmla="*/ 564 w 1260"/>
                    <a:gd name="T47" fmla="*/ 109 h 218"/>
                    <a:gd name="T48" fmla="*/ 527 w 1260"/>
                    <a:gd name="T49" fmla="*/ 108 h 218"/>
                    <a:gd name="T50" fmla="*/ 489 w 1260"/>
                    <a:gd name="T51" fmla="*/ 108 h 218"/>
                    <a:gd name="T52" fmla="*/ 452 w 1260"/>
                    <a:gd name="T53" fmla="*/ 108 h 218"/>
                    <a:gd name="T54" fmla="*/ 414 w 1260"/>
                    <a:gd name="T55" fmla="*/ 108 h 218"/>
                    <a:gd name="T56" fmla="*/ 376 w 1260"/>
                    <a:gd name="T57" fmla="*/ 108 h 218"/>
                    <a:gd name="T58" fmla="*/ 339 w 1260"/>
                    <a:gd name="T59" fmla="*/ 108 h 218"/>
                    <a:gd name="T60" fmla="*/ 301 w 1260"/>
                    <a:gd name="T61" fmla="*/ 108 h 218"/>
                    <a:gd name="T62" fmla="*/ 283 w 1260"/>
                    <a:gd name="T63" fmla="*/ 108 h 218"/>
                    <a:gd name="T64" fmla="*/ 245 w 1260"/>
                    <a:gd name="T65" fmla="*/ 108 h 218"/>
                    <a:gd name="T66" fmla="*/ 207 w 1260"/>
                    <a:gd name="T67" fmla="*/ 108 h 218"/>
                    <a:gd name="T68" fmla="*/ 169 w 1260"/>
                    <a:gd name="T69" fmla="*/ 108 h 218"/>
                    <a:gd name="T70" fmla="*/ 132 w 1260"/>
                    <a:gd name="T71" fmla="*/ 108 h 218"/>
                    <a:gd name="T72" fmla="*/ 94 w 1260"/>
                    <a:gd name="T73" fmla="*/ 108 h 218"/>
                    <a:gd name="T74" fmla="*/ 56 w 1260"/>
                    <a:gd name="T75" fmla="*/ 109 h 218"/>
                    <a:gd name="T76" fmla="*/ 18 w 1260"/>
                    <a:gd name="T77" fmla="*/ 109 h 218"/>
                    <a:gd name="T78" fmla="*/ 0 w 1260"/>
                    <a:gd name="T79" fmla="*/ 109 h 218"/>
                    <a:gd name="T80" fmla="*/ 11 w 1260"/>
                    <a:gd name="T81" fmla="*/ 81 h 218"/>
                    <a:gd name="T82" fmla="*/ 21 w 1260"/>
                    <a:gd name="T83" fmla="*/ 53 h 218"/>
                    <a:gd name="T84" fmla="*/ 26 w 1260"/>
                    <a:gd name="T85" fmla="*/ 41 h 218"/>
                    <a:gd name="T86" fmla="*/ 36 w 1260"/>
                    <a:gd name="T87" fmla="*/ 14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0"/>
                    <a:gd name="T133" fmla="*/ 0 h 218"/>
                    <a:gd name="T134" fmla="*/ 1260 w 1260"/>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0" h="218">
                      <a:moveTo>
                        <a:pt x="81" y="0"/>
                      </a:moveTo>
                      <a:lnTo>
                        <a:pt x="81" y="0"/>
                      </a:lnTo>
                      <a:lnTo>
                        <a:pt x="118" y="0"/>
                      </a:lnTo>
                      <a:lnTo>
                        <a:pt x="155" y="0"/>
                      </a:lnTo>
                      <a:lnTo>
                        <a:pt x="192" y="0"/>
                      </a:lnTo>
                      <a:lnTo>
                        <a:pt x="229" y="0"/>
                      </a:lnTo>
                      <a:lnTo>
                        <a:pt x="266" y="0"/>
                      </a:lnTo>
                      <a:lnTo>
                        <a:pt x="303" y="0"/>
                      </a:lnTo>
                      <a:lnTo>
                        <a:pt x="339" y="0"/>
                      </a:lnTo>
                      <a:lnTo>
                        <a:pt x="376" y="0"/>
                      </a:lnTo>
                      <a:lnTo>
                        <a:pt x="413" y="0"/>
                      </a:lnTo>
                      <a:lnTo>
                        <a:pt x="450" y="0"/>
                      </a:lnTo>
                      <a:lnTo>
                        <a:pt x="487" y="0"/>
                      </a:lnTo>
                      <a:lnTo>
                        <a:pt x="524" y="0"/>
                      </a:lnTo>
                      <a:lnTo>
                        <a:pt x="561" y="0"/>
                      </a:lnTo>
                      <a:lnTo>
                        <a:pt x="596" y="0"/>
                      </a:lnTo>
                      <a:lnTo>
                        <a:pt x="633" y="0"/>
                      </a:lnTo>
                      <a:lnTo>
                        <a:pt x="670" y="0"/>
                      </a:lnTo>
                      <a:lnTo>
                        <a:pt x="708" y="0"/>
                      </a:lnTo>
                      <a:lnTo>
                        <a:pt x="745" y="0"/>
                      </a:lnTo>
                      <a:lnTo>
                        <a:pt x="782" y="0"/>
                      </a:lnTo>
                      <a:lnTo>
                        <a:pt x="819" y="0"/>
                      </a:lnTo>
                      <a:lnTo>
                        <a:pt x="856" y="0"/>
                      </a:lnTo>
                      <a:lnTo>
                        <a:pt x="893" y="0"/>
                      </a:lnTo>
                      <a:lnTo>
                        <a:pt x="928" y="0"/>
                      </a:lnTo>
                      <a:lnTo>
                        <a:pt x="965" y="0"/>
                      </a:lnTo>
                      <a:lnTo>
                        <a:pt x="1002" y="0"/>
                      </a:lnTo>
                      <a:lnTo>
                        <a:pt x="1039" y="0"/>
                      </a:lnTo>
                      <a:lnTo>
                        <a:pt x="1076" y="0"/>
                      </a:lnTo>
                      <a:lnTo>
                        <a:pt x="1113" y="0"/>
                      </a:lnTo>
                      <a:lnTo>
                        <a:pt x="1150" y="0"/>
                      </a:lnTo>
                      <a:lnTo>
                        <a:pt x="1186" y="0"/>
                      </a:lnTo>
                      <a:lnTo>
                        <a:pt x="1223" y="0"/>
                      </a:lnTo>
                      <a:lnTo>
                        <a:pt x="1260" y="0"/>
                      </a:lnTo>
                      <a:lnTo>
                        <a:pt x="1253" y="27"/>
                      </a:lnTo>
                      <a:lnTo>
                        <a:pt x="1246" y="52"/>
                      </a:lnTo>
                      <a:lnTo>
                        <a:pt x="1240" y="79"/>
                      </a:lnTo>
                      <a:lnTo>
                        <a:pt x="1233" y="106"/>
                      </a:lnTo>
                      <a:lnTo>
                        <a:pt x="1226" y="133"/>
                      </a:lnTo>
                      <a:lnTo>
                        <a:pt x="1220" y="160"/>
                      </a:lnTo>
                      <a:lnTo>
                        <a:pt x="1213" y="189"/>
                      </a:lnTo>
                      <a:lnTo>
                        <a:pt x="1206" y="218"/>
                      </a:lnTo>
                      <a:lnTo>
                        <a:pt x="1169" y="218"/>
                      </a:lnTo>
                      <a:lnTo>
                        <a:pt x="1130" y="218"/>
                      </a:lnTo>
                      <a:lnTo>
                        <a:pt x="1093" y="218"/>
                      </a:lnTo>
                      <a:lnTo>
                        <a:pt x="1056" y="216"/>
                      </a:lnTo>
                      <a:lnTo>
                        <a:pt x="1017" y="216"/>
                      </a:lnTo>
                      <a:lnTo>
                        <a:pt x="980" y="216"/>
                      </a:lnTo>
                      <a:lnTo>
                        <a:pt x="942" y="216"/>
                      </a:lnTo>
                      <a:lnTo>
                        <a:pt x="905" y="216"/>
                      </a:lnTo>
                      <a:lnTo>
                        <a:pt x="868" y="216"/>
                      </a:lnTo>
                      <a:lnTo>
                        <a:pt x="829" y="216"/>
                      </a:lnTo>
                      <a:lnTo>
                        <a:pt x="792" y="216"/>
                      </a:lnTo>
                      <a:lnTo>
                        <a:pt x="753" y="216"/>
                      </a:lnTo>
                      <a:lnTo>
                        <a:pt x="716" y="216"/>
                      </a:lnTo>
                      <a:lnTo>
                        <a:pt x="679" y="216"/>
                      </a:lnTo>
                      <a:lnTo>
                        <a:pt x="640" y="216"/>
                      </a:lnTo>
                      <a:lnTo>
                        <a:pt x="603" y="216"/>
                      </a:lnTo>
                      <a:lnTo>
                        <a:pt x="566" y="216"/>
                      </a:lnTo>
                      <a:lnTo>
                        <a:pt x="527" y="216"/>
                      </a:lnTo>
                      <a:lnTo>
                        <a:pt x="490" y="216"/>
                      </a:lnTo>
                      <a:lnTo>
                        <a:pt x="453" y="216"/>
                      </a:lnTo>
                      <a:lnTo>
                        <a:pt x="414" y="216"/>
                      </a:lnTo>
                      <a:lnTo>
                        <a:pt x="377" y="216"/>
                      </a:lnTo>
                      <a:lnTo>
                        <a:pt x="339" y="216"/>
                      </a:lnTo>
                      <a:lnTo>
                        <a:pt x="302" y="216"/>
                      </a:lnTo>
                      <a:lnTo>
                        <a:pt x="265" y="216"/>
                      </a:lnTo>
                      <a:lnTo>
                        <a:pt x="226" y="216"/>
                      </a:lnTo>
                      <a:lnTo>
                        <a:pt x="189" y="216"/>
                      </a:lnTo>
                      <a:lnTo>
                        <a:pt x="150" y="216"/>
                      </a:lnTo>
                      <a:lnTo>
                        <a:pt x="113" y="218"/>
                      </a:lnTo>
                      <a:lnTo>
                        <a:pt x="76" y="218"/>
                      </a:lnTo>
                      <a:lnTo>
                        <a:pt x="37" y="218"/>
                      </a:lnTo>
                      <a:lnTo>
                        <a:pt x="0" y="218"/>
                      </a:lnTo>
                      <a:lnTo>
                        <a:pt x="12" y="189"/>
                      </a:lnTo>
                      <a:lnTo>
                        <a:pt x="22" y="162"/>
                      </a:lnTo>
                      <a:lnTo>
                        <a:pt x="32" y="133"/>
                      </a:lnTo>
                      <a:lnTo>
                        <a:pt x="42" y="106"/>
                      </a:lnTo>
                      <a:lnTo>
                        <a:pt x="52" y="81"/>
                      </a:lnTo>
                      <a:lnTo>
                        <a:pt x="62" y="54"/>
                      </a:lnTo>
                      <a:lnTo>
                        <a:pt x="73" y="27"/>
                      </a:lnTo>
                      <a:lnTo>
                        <a:pt x="81"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79" name="Freeform 2342">
                  <a:extLst>
                    <a:ext uri="{FF2B5EF4-FFF2-40B4-BE49-F238E27FC236}">
                      <a16:creationId xmlns:a16="http://schemas.microsoft.com/office/drawing/2014/main" xmlns="" id="{439F2AF7-6F7E-466D-B961-9AAE85BD606B}"/>
                    </a:ext>
                  </a:extLst>
                </p:cNvPr>
                <p:cNvSpPr>
                  <a:spLocks/>
                </p:cNvSpPr>
                <p:nvPr/>
              </p:nvSpPr>
              <p:spPr bwMode="auto">
                <a:xfrm>
                  <a:off x="1304" y="3795"/>
                  <a:ext cx="89" cy="1"/>
                </a:xfrm>
                <a:custGeom>
                  <a:avLst/>
                  <a:gdLst>
                    <a:gd name="T0" fmla="*/ 0 w 179"/>
                    <a:gd name="T1" fmla="*/ 0 h 1"/>
                    <a:gd name="T2" fmla="*/ 0 w 179"/>
                    <a:gd name="T3" fmla="*/ 1 h 1"/>
                    <a:gd name="T4" fmla="*/ 5 w 179"/>
                    <a:gd name="T5" fmla="*/ 1 h 1"/>
                    <a:gd name="T6" fmla="*/ 10 w 179"/>
                    <a:gd name="T7" fmla="*/ 1 h 1"/>
                    <a:gd name="T8" fmla="*/ 16 w 179"/>
                    <a:gd name="T9" fmla="*/ 1 h 1"/>
                    <a:gd name="T10" fmla="*/ 21 w 179"/>
                    <a:gd name="T11" fmla="*/ 1 h 1"/>
                    <a:gd name="T12" fmla="*/ 27 w 179"/>
                    <a:gd name="T13" fmla="*/ 1 h 1"/>
                    <a:gd name="T14" fmla="*/ 33 w 179"/>
                    <a:gd name="T15" fmla="*/ 1 h 1"/>
                    <a:gd name="T16" fmla="*/ 38 w 179"/>
                    <a:gd name="T17" fmla="*/ 1 h 1"/>
                    <a:gd name="T18" fmla="*/ 44 w 179"/>
                    <a:gd name="T19" fmla="*/ 1 h 1"/>
                    <a:gd name="T20" fmla="*/ 49 w 179"/>
                    <a:gd name="T21" fmla="*/ 1 h 1"/>
                    <a:gd name="T22" fmla="*/ 55 w 179"/>
                    <a:gd name="T23" fmla="*/ 1 h 1"/>
                    <a:gd name="T24" fmla="*/ 60 w 179"/>
                    <a:gd name="T25" fmla="*/ 1 h 1"/>
                    <a:gd name="T26" fmla="*/ 66 w 179"/>
                    <a:gd name="T27" fmla="*/ 1 h 1"/>
                    <a:gd name="T28" fmla="*/ 71 w 179"/>
                    <a:gd name="T29" fmla="*/ 1 h 1"/>
                    <a:gd name="T30" fmla="*/ 77 w 179"/>
                    <a:gd name="T31" fmla="*/ 1 h 1"/>
                    <a:gd name="T32" fmla="*/ 83 w 179"/>
                    <a:gd name="T33" fmla="*/ 1 h 1"/>
                    <a:gd name="T34" fmla="*/ 89 w 179"/>
                    <a:gd name="T35" fmla="*/ 1 h 1"/>
                    <a:gd name="T36" fmla="*/ 89 w 179"/>
                    <a:gd name="T37" fmla="*/ 0 h 1"/>
                    <a:gd name="T38" fmla="*/ 0 w 17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9"/>
                    <a:gd name="T61" fmla="*/ 0 h 1"/>
                    <a:gd name="T62" fmla="*/ 179 w 179"/>
                    <a:gd name="T63" fmla="*/ 1 h 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9" h="1">
                      <a:moveTo>
                        <a:pt x="0" y="0"/>
                      </a:moveTo>
                      <a:lnTo>
                        <a:pt x="0" y="1"/>
                      </a:lnTo>
                      <a:lnTo>
                        <a:pt x="10" y="1"/>
                      </a:lnTo>
                      <a:lnTo>
                        <a:pt x="20" y="1"/>
                      </a:lnTo>
                      <a:lnTo>
                        <a:pt x="32" y="1"/>
                      </a:lnTo>
                      <a:lnTo>
                        <a:pt x="42" y="1"/>
                      </a:lnTo>
                      <a:lnTo>
                        <a:pt x="54" y="1"/>
                      </a:lnTo>
                      <a:lnTo>
                        <a:pt x="66" y="1"/>
                      </a:lnTo>
                      <a:lnTo>
                        <a:pt x="76" y="1"/>
                      </a:lnTo>
                      <a:lnTo>
                        <a:pt x="88" y="1"/>
                      </a:lnTo>
                      <a:lnTo>
                        <a:pt x="98" y="1"/>
                      </a:lnTo>
                      <a:lnTo>
                        <a:pt x="110" y="1"/>
                      </a:lnTo>
                      <a:lnTo>
                        <a:pt x="121" y="1"/>
                      </a:lnTo>
                      <a:lnTo>
                        <a:pt x="132" y="1"/>
                      </a:lnTo>
                      <a:lnTo>
                        <a:pt x="143" y="1"/>
                      </a:lnTo>
                      <a:lnTo>
                        <a:pt x="155" y="1"/>
                      </a:lnTo>
                      <a:lnTo>
                        <a:pt x="167" y="1"/>
                      </a:lnTo>
                      <a:lnTo>
                        <a:pt x="179" y="1"/>
                      </a:lnTo>
                      <a:lnTo>
                        <a:pt x="179" y="0"/>
                      </a:lnTo>
                      <a:lnTo>
                        <a:pt x="0"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0" name="Rectangle 2343">
                  <a:extLst>
                    <a:ext uri="{FF2B5EF4-FFF2-40B4-BE49-F238E27FC236}">
                      <a16:creationId xmlns:a16="http://schemas.microsoft.com/office/drawing/2014/main" xmlns="" id="{3B5F1B49-0DF9-4C9A-8787-436250A8EF86}"/>
                    </a:ext>
                  </a:extLst>
                </p:cNvPr>
                <p:cNvSpPr>
                  <a:spLocks noChangeArrowheads="1"/>
                </p:cNvSpPr>
                <p:nvPr/>
              </p:nvSpPr>
              <p:spPr bwMode="auto">
                <a:xfrm>
                  <a:off x="1304" y="3795"/>
                  <a:ext cx="89" cy="0"/>
                </a:xfrm>
                <a:prstGeom prst="rect">
                  <a:avLst/>
                </a:prstGeom>
                <a:solidFill>
                  <a:srgbClr val="F4F4F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1" name="Rectangle 2344">
                  <a:extLst>
                    <a:ext uri="{FF2B5EF4-FFF2-40B4-BE49-F238E27FC236}">
                      <a16:creationId xmlns:a16="http://schemas.microsoft.com/office/drawing/2014/main" xmlns="" id="{A8E23379-F7D7-4EA9-8A40-34A1935AA044}"/>
                    </a:ext>
                  </a:extLst>
                </p:cNvPr>
                <p:cNvSpPr>
                  <a:spLocks noChangeArrowheads="1"/>
                </p:cNvSpPr>
                <p:nvPr/>
              </p:nvSpPr>
              <p:spPr bwMode="auto">
                <a:xfrm>
                  <a:off x="1304" y="3794"/>
                  <a:ext cx="89" cy="1"/>
                </a:xfrm>
                <a:prstGeom prst="rect">
                  <a:avLst/>
                </a:prstGeom>
                <a:solidFill>
                  <a:srgbClr val="EEEEE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2" name="Rectangle 2345">
                  <a:extLst>
                    <a:ext uri="{FF2B5EF4-FFF2-40B4-BE49-F238E27FC236}">
                      <a16:creationId xmlns:a16="http://schemas.microsoft.com/office/drawing/2014/main" xmlns="" id="{397DD98C-48DC-4B89-A220-2A91237D6581}"/>
                    </a:ext>
                  </a:extLst>
                </p:cNvPr>
                <p:cNvSpPr>
                  <a:spLocks noChangeArrowheads="1"/>
                </p:cNvSpPr>
                <p:nvPr/>
              </p:nvSpPr>
              <p:spPr bwMode="auto">
                <a:xfrm>
                  <a:off x="1304" y="3793"/>
                  <a:ext cx="89" cy="1"/>
                </a:xfrm>
                <a:prstGeom prst="rect">
                  <a:avLst/>
                </a:prstGeom>
                <a:solidFill>
                  <a:srgbClr val="E9E9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3" name="Rectangle 2346">
                  <a:extLst>
                    <a:ext uri="{FF2B5EF4-FFF2-40B4-BE49-F238E27FC236}">
                      <a16:creationId xmlns:a16="http://schemas.microsoft.com/office/drawing/2014/main" xmlns="" id="{FD4A4B4E-872C-4ED6-B9C0-5217C942AA53}"/>
                    </a:ext>
                  </a:extLst>
                </p:cNvPr>
                <p:cNvSpPr>
                  <a:spLocks noChangeArrowheads="1"/>
                </p:cNvSpPr>
                <p:nvPr/>
              </p:nvSpPr>
              <p:spPr bwMode="auto">
                <a:xfrm>
                  <a:off x="1304" y="3792"/>
                  <a:ext cx="89" cy="1"/>
                </a:xfrm>
                <a:prstGeom prst="rect">
                  <a:avLst/>
                </a:prstGeom>
                <a:solidFill>
                  <a:srgbClr val="E4E4E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4" name="Rectangle 2347">
                  <a:extLst>
                    <a:ext uri="{FF2B5EF4-FFF2-40B4-BE49-F238E27FC236}">
                      <a16:creationId xmlns:a16="http://schemas.microsoft.com/office/drawing/2014/main" xmlns="" id="{556A1473-00AE-4232-96A1-1B512F1AC2A7}"/>
                    </a:ext>
                  </a:extLst>
                </p:cNvPr>
                <p:cNvSpPr>
                  <a:spLocks noChangeArrowheads="1"/>
                </p:cNvSpPr>
                <p:nvPr/>
              </p:nvSpPr>
              <p:spPr bwMode="auto">
                <a:xfrm>
                  <a:off x="1304" y="3791"/>
                  <a:ext cx="89" cy="1"/>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5" name="Rectangle 2348">
                  <a:extLst>
                    <a:ext uri="{FF2B5EF4-FFF2-40B4-BE49-F238E27FC236}">
                      <a16:creationId xmlns:a16="http://schemas.microsoft.com/office/drawing/2014/main" xmlns="" id="{19B4E247-85A9-468D-B4B7-35C885D05F56}"/>
                    </a:ext>
                  </a:extLst>
                </p:cNvPr>
                <p:cNvSpPr>
                  <a:spLocks noChangeArrowheads="1"/>
                </p:cNvSpPr>
                <p:nvPr/>
              </p:nvSpPr>
              <p:spPr bwMode="auto">
                <a:xfrm>
                  <a:off x="1304" y="3790"/>
                  <a:ext cx="89" cy="1"/>
                </a:xfrm>
                <a:prstGeom prst="rect">
                  <a:avLst/>
                </a:prstGeom>
                <a:solidFill>
                  <a:srgbClr val="D9D9D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6" name="Rectangle 2349">
                  <a:extLst>
                    <a:ext uri="{FF2B5EF4-FFF2-40B4-BE49-F238E27FC236}">
                      <a16:creationId xmlns:a16="http://schemas.microsoft.com/office/drawing/2014/main" xmlns="" id="{4AA1FF7C-4D23-4DB5-AD2A-82961A69A830}"/>
                    </a:ext>
                  </a:extLst>
                </p:cNvPr>
                <p:cNvSpPr>
                  <a:spLocks noChangeArrowheads="1"/>
                </p:cNvSpPr>
                <p:nvPr/>
              </p:nvSpPr>
              <p:spPr bwMode="auto">
                <a:xfrm>
                  <a:off x="1304" y="3789"/>
                  <a:ext cx="89" cy="1"/>
                </a:xfrm>
                <a:prstGeom prst="rect">
                  <a:avLst/>
                </a:prstGeom>
                <a:solidFill>
                  <a:srgbClr val="D4D4D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7" name="Rectangle 2350">
                  <a:extLst>
                    <a:ext uri="{FF2B5EF4-FFF2-40B4-BE49-F238E27FC236}">
                      <a16:creationId xmlns:a16="http://schemas.microsoft.com/office/drawing/2014/main" xmlns="" id="{AA89B0E0-B391-48E4-936A-0AFAB9C6BF42}"/>
                    </a:ext>
                  </a:extLst>
                </p:cNvPr>
                <p:cNvSpPr>
                  <a:spLocks noChangeArrowheads="1"/>
                </p:cNvSpPr>
                <p:nvPr/>
              </p:nvSpPr>
              <p:spPr bwMode="auto">
                <a:xfrm>
                  <a:off x="1304" y="3789"/>
                  <a:ext cx="89" cy="0"/>
                </a:xfrm>
                <a:prstGeom prst="rect">
                  <a:avLst/>
                </a:prstGeom>
                <a:solidFill>
                  <a:srgbClr val="CECEC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8" name="Rectangle 2351">
                  <a:extLst>
                    <a:ext uri="{FF2B5EF4-FFF2-40B4-BE49-F238E27FC236}">
                      <a16:creationId xmlns:a16="http://schemas.microsoft.com/office/drawing/2014/main" xmlns="" id="{936BF6DD-8512-4B64-8837-7F37C791BC6D}"/>
                    </a:ext>
                  </a:extLst>
                </p:cNvPr>
                <p:cNvSpPr>
                  <a:spLocks noChangeArrowheads="1"/>
                </p:cNvSpPr>
                <p:nvPr/>
              </p:nvSpPr>
              <p:spPr bwMode="auto">
                <a:xfrm>
                  <a:off x="1304" y="3788"/>
                  <a:ext cx="89" cy="1"/>
                </a:xfrm>
                <a:prstGeom prst="rect">
                  <a:avLst/>
                </a:prstGeom>
                <a:solidFill>
                  <a:srgbClr val="C9C9C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89" name="Rectangle 2352">
                  <a:extLst>
                    <a:ext uri="{FF2B5EF4-FFF2-40B4-BE49-F238E27FC236}">
                      <a16:creationId xmlns:a16="http://schemas.microsoft.com/office/drawing/2014/main" xmlns="" id="{281F141D-14ED-499E-A21A-AD45B7D5E972}"/>
                    </a:ext>
                  </a:extLst>
                </p:cNvPr>
                <p:cNvSpPr>
                  <a:spLocks noChangeArrowheads="1"/>
                </p:cNvSpPr>
                <p:nvPr/>
              </p:nvSpPr>
              <p:spPr bwMode="auto">
                <a:xfrm>
                  <a:off x="1304" y="3787"/>
                  <a:ext cx="89" cy="1"/>
                </a:xfrm>
                <a:prstGeom prst="rect">
                  <a:avLst/>
                </a:prstGeom>
                <a:solidFill>
                  <a:srgbClr val="C3C3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0" name="Rectangle 2353">
                  <a:extLst>
                    <a:ext uri="{FF2B5EF4-FFF2-40B4-BE49-F238E27FC236}">
                      <a16:creationId xmlns:a16="http://schemas.microsoft.com/office/drawing/2014/main" xmlns="" id="{CB9AD73C-F0B5-4435-AC4A-012DD3CE6BE4}"/>
                    </a:ext>
                  </a:extLst>
                </p:cNvPr>
                <p:cNvSpPr>
                  <a:spLocks noChangeArrowheads="1"/>
                </p:cNvSpPr>
                <p:nvPr/>
              </p:nvSpPr>
              <p:spPr bwMode="auto">
                <a:xfrm>
                  <a:off x="1304" y="3786"/>
                  <a:ext cx="89" cy="1"/>
                </a:xfrm>
                <a:prstGeom prst="rect">
                  <a:avLst/>
                </a:prstGeom>
                <a:solidFill>
                  <a:srgbClr val="BEBEB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1" name="Rectangle 2354">
                  <a:extLst>
                    <a:ext uri="{FF2B5EF4-FFF2-40B4-BE49-F238E27FC236}">
                      <a16:creationId xmlns:a16="http://schemas.microsoft.com/office/drawing/2014/main" xmlns="" id="{6C5042FE-5E7F-4B80-85F6-42DA59FE62BE}"/>
                    </a:ext>
                  </a:extLst>
                </p:cNvPr>
                <p:cNvSpPr>
                  <a:spLocks noChangeArrowheads="1"/>
                </p:cNvSpPr>
                <p:nvPr/>
              </p:nvSpPr>
              <p:spPr bwMode="auto">
                <a:xfrm>
                  <a:off x="1304" y="3785"/>
                  <a:ext cx="89" cy="1"/>
                </a:xfrm>
                <a:prstGeom prst="rect">
                  <a:avLst/>
                </a:prstGeom>
                <a:solidFill>
                  <a:srgbClr val="B9B9B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2" name="Rectangle 2355">
                  <a:extLst>
                    <a:ext uri="{FF2B5EF4-FFF2-40B4-BE49-F238E27FC236}">
                      <a16:creationId xmlns:a16="http://schemas.microsoft.com/office/drawing/2014/main" xmlns="" id="{48D802E9-EAEF-4891-AC22-483E44F5029F}"/>
                    </a:ext>
                  </a:extLst>
                </p:cNvPr>
                <p:cNvSpPr>
                  <a:spLocks noChangeArrowheads="1"/>
                </p:cNvSpPr>
                <p:nvPr/>
              </p:nvSpPr>
              <p:spPr bwMode="auto">
                <a:xfrm>
                  <a:off x="1304" y="3784"/>
                  <a:ext cx="89" cy="1"/>
                </a:xfrm>
                <a:prstGeom prst="rect">
                  <a:avLst/>
                </a:prstGeom>
                <a:solidFill>
                  <a:srgbClr val="B3B3B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3" name="Rectangle 2356">
                  <a:extLst>
                    <a:ext uri="{FF2B5EF4-FFF2-40B4-BE49-F238E27FC236}">
                      <a16:creationId xmlns:a16="http://schemas.microsoft.com/office/drawing/2014/main" xmlns="" id="{34294417-F946-42F9-A717-83C8D97065E1}"/>
                    </a:ext>
                  </a:extLst>
                </p:cNvPr>
                <p:cNvSpPr>
                  <a:spLocks noChangeArrowheads="1"/>
                </p:cNvSpPr>
                <p:nvPr/>
              </p:nvSpPr>
              <p:spPr bwMode="auto">
                <a:xfrm>
                  <a:off x="1304" y="3784"/>
                  <a:ext cx="89" cy="0"/>
                </a:xfrm>
                <a:prstGeom prst="rect">
                  <a:avLst/>
                </a:prstGeom>
                <a:solidFill>
                  <a:srgbClr val="AEAEA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4" name="Rectangle 2357">
                  <a:extLst>
                    <a:ext uri="{FF2B5EF4-FFF2-40B4-BE49-F238E27FC236}">
                      <a16:creationId xmlns:a16="http://schemas.microsoft.com/office/drawing/2014/main" xmlns="" id="{FD9F8E4B-25FF-4607-8657-21448F1B03A7}"/>
                    </a:ext>
                  </a:extLst>
                </p:cNvPr>
                <p:cNvSpPr>
                  <a:spLocks noChangeArrowheads="1"/>
                </p:cNvSpPr>
                <p:nvPr/>
              </p:nvSpPr>
              <p:spPr bwMode="auto">
                <a:xfrm>
                  <a:off x="1304" y="3783"/>
                  <a:ext cx="89" cy="1"/>
                </a:xfrm>
                <a:prstGeom prst="rect">
                  <a:avLst/>
                </a:prstGeom>
                <a:solidFill>
                  <a:srgbClr val="A9A9A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5" name="Rectangle 2358">
                  <a:extLst>
                    <a:ext uri="{FF2B5EF4-FFF2-40B4-BE49-F238E27FC236}">
                      <a16:creationId xmlns:a16="http://schemas.microsoft.com/office/drawing/2014/main" xmlns="" id="{C53BCDC9-A39B-4068-B14B-7C81FD78F658}"/>
                    </a:ext>
                  </a:extLst>
                </p:cNvPr>
                <p:cNvSpPr>
                  <a:spLocks noChangeArrowheads="1"/>
                </p:cNvSpPr>
                <p:nvPr/>
              </p:nvSpPr>
              <p:spPr bwMode="auto">
                <a:xfrm>
                  <a:off x="1304" y="3782"/>
                  <a:ext cx="89" cy="1"/>
                </a:xfrm>
                <a:prstGeom prst="rect">
                  <a:avLst/>
                </a:prstGeom>
                <a:solidFill>
                  <a:srgbClr val="A3A3A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6" name="Freeform 2359">
                  <a:extLst>
                    <a:ext uri="{FF2B5EF4-FFF2-40B4-BE49-F238E27FC236}">
                      <a16:creationId xmlns:a16="http://schemas.microsoft.com/office/drawing/2014/main" xmlns="" id="{168F8C4A-A63F-4209-9262-04183DEFD28E}"/>
                    </a:ext>
                  </a:extLst>
                </p:cNvPr>
                <p:cNvSpPr>
                  <a:spLocks/>
                </p:cNvSpPr>
                <p:nvPr/>
              </p:nvSpPr>
              <p:spPr bwMode="auto">
                <a:xfrm>
                  <a:off x="1304" y="3781"/>
                  <a:ext cx="89" cy="1"/>
                </a:xfrm>
                <a:custGeom>
                  <a:avLst/>
                  <a:gdLst>
                    <a:gd name="T0" fmla="*/ 0 w 179"/>
                    <a:gd name="T1" fmla="*/ 1 h 2"/>
                    <a:gd name="T2" fmla="*/ 0 w 179"/>
                    <a:gd name="T3" fmla="*/ 0 h 2"/>
                    <a:gd name="T4" fmla="*/ 5 w 179"/>
                    <a:gd name="T5" fmla="*/ 0 h 2"/>
                    <a:gd name="T6" fmla="*/ 10 w 179"/>
                    <a:gd name="T7" fmla="*/ 0 h 2"/>
                    <a:gd name="T8" fmla="*/ 16 w 179"/>
                    <a:gd name="T9" fmla="*/ 0 h 2"/>
                    <a:gd name="T10" fmla="*/ 21 w 179"/>
                    <a:gd name="T11" fmla="*/ 0 h 2"/>
                    <a:gd name="T12" fmla="*/ 27 w 179"/>
                    <a:gd name="T13" fmla="*/ 0 h 2"/>
                    <a:gd name="T14" fmla="*/ 33 w 179"/>
                    <a:gd name="T15" fmla="*/ 0 h 2"/>
                    <a:gd name="T16" fmla="*/ 38 w 179"/>
                    <a:gd name="T17" fmla="*/ 0 h 2"/>
                    <a:gd name="T18" fmla="*/ 44 w 179"/>
                    <a:gd name="T19" fmla="*/ 0 h 2"/>
                    <a:gd name="T20" fmla="*/ 49 w 179"/>
                    <a:gd name="T21" fmla="*/ 0 h 2"/>
                    <a:gd name="T22" fmla="*/ 55 w 179"/>
                    <a:gd name="T23" fmla="*/ 0 h 2"/>
                    <a:gd name="T24" fmla="*/ 60 w 179"/>
                    <a:gd name="T25" fmla="*/ 0 h 2"/>
                    <a:gd name="T26" fmla="*/ 66 w 179"/>
                    <a:gd name="T27" fmla="*/ 0 h 2"/>
                    <a:gd name="T28" fmla="*/ 71 w 179"/>
                    <a:gd name="T29" fmla="*/ 0 h 2"/>
                    <a:gd name="T30" fmla="*/ 77 w 179"/>
                    <a:gd name="T31" fmla="*/ 0 h 2"/>
                    <a:gd name="T32" fmla="*/ 83 w 179"/>
                    <a:gd name="T33" fmla="*/ 0 h 2"/>
                    <a:gd name="T34" fmla="*/ 89 w 179"/>
                    <a:gd name="T35" fmla="*/ 0 h 2"/>
                    <a:gd name="T36" fmla="*/ 89 w 179"/>
                    <a:gd name="T37" fmla="*/ 1 h 2"/>
                    <a:gd name="T38" fmla="*/ 0 w 179"/>
                    <a:gd name="T39" fmla="*/ 1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9"/>
                    <a:gd name="T61" fmla="*/ 0 h 2"/>
                    <a:gd name="T62" fmla="*/ 179 w 179"/>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9" h="2">
                      <a:moveTo>
                        <a:pt x="0" y="2"/>
                      </a:moveTo>
                      <a:lnTo>
                        <a:pt x="0" y="0"/>
                      </a:lnTo>
                      <a:lnTo>
                        <a:pt x="10" y="0"/>
                      </a:lnTo>
                      <a:lnTo>
                        <a:pt x="20" y="0"/>
                      </a:lnTo>
                      <a:lnTo>
                        <a:pt x="32" y="0"/>
                      </a:lnTo>
                      <a:lnTo>
                        <a:pt x="42" y="0"/>
                      </a:lnTo>
                      <a:lnTo>
                        <a:pt x="54" y="0"/>
                      </a:lnTo>
                      <a:lnTo>
                        <a:pt x="66" y="0"/>
                      </a:lnTo>
                      <a:lnTo>
                        <a:pt x="76" y="0"/>
                      </a:lnTo>
                      <a:lnTo>
                        <a:pt x="88" y="0"/>
                      </a:lnTo>
                      <a:lnTo>
                        <a:pt x="98" y="0"/>
                      </a:lnTo>
                      <a:lnTo>
                        <a:pt x="110" y="0"/>
                      </a:lnTo>
                      <a:lnTo>
                        <a:pt x="121" y="0"/>
                      </a:lnTo>
                      <a:lnTo>
                        <a:pt x="132" y="0"/>
                      </a:lnTo>
                      <a:lnTo>
                        <a:pt x="143" y="0"/>
                      </a:lnTo>
                      <a:lnTo>
                        <a:pt x="155" y="0"/>
                      </a:lnTo>
                      <a:lnTo>
                        <a:pt x="167" y="0"/>
                      </a:lnTo>
                      <a:lnTo>
                        <a:pt x="179" y="0"/>
                      </a:lnTo>
                      <a:lnTo>
                        <a:pt x="179" y="2"/>
                      </a:lnTo>
                      <a:lnTo>
                        <a:pt x="0" y="2"/>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7" name="Freeform 2360">
                  <a:extLst>
                    <a:ext uri="{FF2B5EF4-FFF2-40B4-BE49-F238E27FC236}">
                      <a16:creationId xmlns:a16="http://schemas.microsoft.com/office/drawing/2014/main" xmlns="" id="{491BC737-EFD7-4A44-A36F-DE4FCC3B6FCD}"/>
                    </a:ext>
                  </a:extLst>
                </p:cNvPr>
                <p:cNvSpPr>
                  <a:spLocks/>
                </p:cNvSpPr>
                <p:nvPr/>
              </p:nvSpPr>
              <p:spPr bwMode="auto">
                <a:xfrm>
                  <a:off x="1304" y="3781"/>
                  <a:ext cx="89" cy="15"/>
                </a:xfrm>
                <a:custGeom>
                  <a:avLst/>
                  <a:gdLst>
                    <a:gd name="T0" fmla="*/ 89 w 179"/>
                    <a:gd name="T1" fmla="*/ 0 h 30"/>
                    <a:gd name="T2" fmla="*/ 89 w 179"/>
                    <a:gd name="T3" fmla="*/ 0 h 30"/>
                    <a:gd name="T4" fmla="*/ 83 w 179"/>
                    <a:gd name="T5" fmla="*/ 0 h 30"/>
                    <a:gd name="T6" fmla="*/ 77 w 179"/>
                    <a:gd name="T7" fmla="*/ 0 h 30"/>
                    <a:gd name="T8" fmla="*/ 71 w 179"/>
                    <a:gd name="T9" fmla="*/ 0 h 30"/>
                    <a:gd name="T10" fmla="*/ 66 w 179"/>
                    <a:gd name="T11" fmla="*/ 0 h 30"/>
                    <a:gd name="T12" fmla="*/ 60 w 179"/>
                    <a:gd name="T13" fmla="*/ 0 h 30"/>
                    <a:gd name="T14" fmla="*/ 55 w 179"/>
                    <a:gd name="T15" fmla="*/ 0 h 30"/>
                    <a:gd name="T16" fmla="*/ 49 w 179"/>
                    <a:gd name="T17" fmla="*/ 0 h 30"/>
                    <a:gd name="T18" fmla="*/ 44 w 179"/>
                    <a:gd name="T19" fmla="*/ 0 h 30"/>
                    <a:gd name="T20" fmla="*/ 44 w 179"/>
                    <a:gd name="T21" fmla="*/ 0 h 30"/>
                    <a:gd name="T22" fmla="*/ 38 w 179"/>
                    <a:gd name="T23" fmla="*/ 0 h 30"/>
                    <a:gd name="T24" fmla="*/ 33 w 179"/>
                    <a:gd name="T25" fmla="*/ 0 h 30"/>
                    <a:gd name="T26" fmla="*/ 27 w 179"/>
                    <a:gd name="T27" fmla="*/ 0 h 30"/>
                    <a:gd name="T28" fmla="*/ 21 w 179"/>
                    <a:gd name="T29" fmla="*/ 0 h 30"/>
                    <a:gd name="T30" fmla="*/ 16 w 179"/>
                    <a:gd name="T31" fmla="*/ 0 h 30"/>
                    <a:gd name="T32" fmla="*/ 10 w 179"/>
                    <a:gd name="T33" fmla="*/ 0 h 30"/>
                    <a:gd name="T34" fmla="*/ 5 w 179"/>
                    <a:gd name="T35" fmla="*/ 0 h 30"/>
                    <a:gd name="T36" fmla="*/ 0 w 179"/>
                    <a:gd name="T37" fmla="*/ 0 h 30"/>
                    <a:gd name="T38" fmla="*/ 0 w 179"/>
                    <a:gd name="T39" fmla="*/ 15 h 30"/>
                    <a:gd name="T40" fmla="*/ 0 w 179"/>
                    <a:gd name="T41" fmla="*/ 15 h 30"/>
                    <a:gd name="T42" fmla="*/ 5 w 179"/>
                    <a:gd name="T43" fmla="*/ 15 h 30"/>
                    <a:gd name="T44" fmla="*/ 10 w 179"/>
                    <a:gd name="T45" fmla="*/ 15 h 30"/>
                    <a:gd name="T46" fmla="*/ 16 w 179"/>
                    <a:gd name="T47" fmla="*/ 15 h 30"/>
                    <a:gd name="T48" fmla="*/ 21 w 179"/>
                    <a:gd name="T49" fmla="*/ 15 h 30"/>
                    <a:gd name="T50" fmla="*/ 27 w 179"/>
                    <a:gd name="T51" fmla="*/ 15 h 30"/>
                    <a:gd name="T52" fmla="*/ 33 w 179"/>
                    <a:gd name="T53" fmla="*/ 15 h 30"/>
                    <a:gd name="T54" fmla="*/ 38 w 179"/>
                    <a:gd name="T55" fmla="*/ 15 h 30"/>
                    <a:gd name="T56" fmla="*/ 44 w 179"/>
                    <a:gd name="T57" fmla="*/ 15 h 30"/>
                    <a:gd name="T58" fmla="*/ 44 w 179"/>
                    <a:gd name="T59" fmla="*/ 15 h 30"/>
                    <a:gd name="T60" fmla="*/ 49 w 179"/>
                    <a:gd name="T61" fmla="*/ 15 h 30"/>
                    <a:gd name="T62" fmla="*/ 55 w 179"/>
                    <a:gd name="T63" fmla="*/ 15 h 30"/>
                    <a:gd name="T64" fmla="*/ 60 w 179"/>
                    <a:gd name="T65" fmla="*/ 15 h 30"/>
                    <a:gd name="T66" fmla="*/ 66 w 179"/>
                    <a:gd name="T67" fmla="*/ 15 h 30"/>
                    <a:gd name="T68" fmla="*/ 71 w 179"/>
                    <a:gd name="T69" fmla="*/ 15 h 30"/>
                    <a:gd name="T70" fmla="*/ 77 w 179"/>
                    <a:gd name="T71" fmla="*/ 15 h 30"/>
                    <a:gd name="T72" fmla="*/ 83 w 179"/>
                    <a:gd name="T73" fmla="*/ 15 h 30"/>
                    <a:gd name="T74" fmla="*/ 89 w 179"/>
                    <a:gd name="T75" fmla="*/ 15 h 30"/>
                    <a:gd name="T76" fmla="*/ 89 w 179"/>
                    <a:gd name="T77" fmla="*/ 0 h 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9"/>
                    <a:gd name="T118" fmla="*/ 0 h 30"/>
                    <a:gd name="T119" fmla="*/ 179 w 179"/>
                    <a:gd name="T120" fmla="*/ 30 h 3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9" h="30">
                      <a:moveTo>
                        <a:pt x="179" y="0"/>
                      </a:moveTo>
                      <a:lnTo>
                        <a:pt x="179" y="0"/>
                      </a:lnTo>
                      <a:lnTo>
                        <a:pt x="167" y="0"/>
                      </a:lnTo>
                      <a:lnTo>
                        <a:pt x="155" y="0"/>
                      </a:lnTo>
                      <a:lnTo>
                        <a:pt x="143" y="0"/>
                      </a:lnTo>
                      <a:lnTo>
                        <a:pt x="132" y="0"/>
                      </a:lnTo>
                      <a:lnTo>
                        <a:pt x="121" y="0"/>
                      </a:lnTo>
                      <a:lnTo>
                        <a:pt x="110" y="0"/>
                      </a:lnTo>
                      <a:lnTo>
                        <a:pt x="98" y="0"/>
                      </a:lnTo>
                      <a:lnTo>
                        <a:pt x="88" y="0"/>
                      </a:lnTo>
                      <a:lnTo>
                        <a:pt x="76" y="0"/>
                      </a:lnTo>
                      <a:lnTo>
                        <a:pt x="66" y="0"/>
                      </a:lnTo>
                      <a:lnTo>
                        <a:pt x="54" y="0"/>
                      </a:lnTo>
                      <a:lnTo>
                        <a:pt x="42" y="0"/>
                      </a:lnTo>
                      <a:lnTo>
                        <a:pt x="32" y="0"/>
                      </a:lnTo>
                      <a:lnTo>
                        <a:pt x="20" y="0"/>
                      </a:lnTo>
                      <a:lnTo>
                        <a:pt x="10" y="0"/>
                      </a:lnTo>
                      <a:lnTo>
                        <a:pt x="0" y="0"/>
                      </a:lnTo>
                      <a:lnTo>
                        <a:pt x="0" y="30"/>
                      </a:lnTo>
                      <a:lnTo>
                        <a:pt x="10" y="30"/>
                      </a:lnTo>
                      <a:lnTo>
                        <a:pt x="20" y="30"/>
                      </a:lnTo>
                      <a:lnTo>
                        <a:pt x="32" y="30"/>
                      </a:lnTo>
                      <a:lnTo>
                        <a:pt x="42" y="30"/>
                      </a:lnTo>
                      <a:lnTo>
                        <a:pt x="54" y="30"/>
                      </a:lnTo>
                      <a:lnTo>
                        <a:pt x="66" y="30"/>
                      </a:lnTo>
                      <a:lnTo>
                        <a:pt x="76" y="30"/>
                      </a:lnTo>
                      <a:lnTo>
                        <a:pt x="88" y="30"/>
                      </a:lnTo>
                      <a:lnTo>
                        <a:pt x="98" y="30"/>
                      </a:lnTo>
                      <a:lnTo>
                        <a:pt x="110" y="30"/>
                      </a:lnTo>
                      <a:lnTo>
                        <a:pt x="121" y="30"/>
                      </a:lnTo>
                      <a:lnTo>
                        <a:pt x="132" y="30"/>
                      </a:lnTo>
                      <a:lnTo>
                        <a:pt x="143" y="30"/>
                      </a:lnTo>
                      <a:lnTo>
                        <a:pt x="155" y="30"/>
                      </a:lnTo>
                      <a:lnTo>
                        <a:pt x="167" y="30"/>
                      </a:lnTo>
                      <a:lnTo>
                        <a:pt x="179" y="30"/>
                      </a:lnTo>
                      <a:lnTo>
                        <a:pt x="17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8" name="Freeform 2361">
                  <a:extLst>
                    <a:ext uri="{FF2B5EF4-FFF2-40B4-BE49-F238E27FC236}">
                      <a16:creationId xmlns:a16="http://schemas.microsoft.com/office/drawing/2014/main" xmlns="" id="{FF2D6661-F748-4B00-9483-5322F345BF08}"/>
                    </a:ext>
                  </a:extLst>
                </p:cNvPr>
                <p:cNvSpPr>
                  <a:spLocks/>
                </p:cNvSpPr>
                <p:nvPr/>
              </p:nvSpPr>
              <p:spPr bwMode="auto">
                <a:xfrm>
                  <a:off x="1303" y="3791"/>
                  <a:ext cx="1" cy="5"/>
                </a:xfrm>
                <a:custGeom>
                  <a:avLst/>
                  <a:gdLst>
                    <a:gd name="T0" fmla="*/ 0 w 2"/>
                    <a:gd name="T1" fmla="*/ 0 h 10"/>
                    <a:gd name="T2" fmla="*/ 0 w 2"/>
                    <a:gd name="T3" fmla="*/ 1 h 10"/>
                    <a:gd name="T4" fmla="*/ 1 w 2"/>
                    <a:gd name="T5" fmla="*/ 3 h 10"/>
                    <a:gd name="T6" fmla="*/ 1 w 2"/>
                    <a:gd name="T7" fmla="*/ 3 h 10"/>
                    <a:gd name="T8" fmla="*/ 1 w 2"/>
                    <a:gd name="T9" fmla="*/ 5 h 10"/>
                    <a:gd name="T10" fmla="*/ 1 w 2"/>
                    <a:gd name="T11" fmla="*/ 0 h 10"/>
                    <a:gd name="T12" fmla="*/ 0 w 2"/>
                    <a:gd name="T13" fmla="*/ 0 h 10"/>
                    <a:gd name="T14" fmla="*/ 0 60000 65536"/>
                    <a:gd name="T15" fmla="*/ 0 60000 65536"/>
                    <a:gd name="T16" fmla="*/ 0 60000 65536"/>
                    <a:gd name="T17" fmla="*/ 0 60000 65536"/>
                    <a:gd name="T18" fmla="*/ 0 60000 65536"/>
                    <a:gd name="T19" fmla="*/ 0 60000 65536"/>
                    <a:gd name="T20" fmla="*/ 0 60000 65536"/>
                    <a:gd name="T21" fmla="*/ 0 w 2"/>
                    <a:gd name="T22" fmla="*/ 0 h 10"/>
                    <a:gd name="T23" fmla="*/ 2 w 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0">
                      <a:moveTo>
                        <a:pt x="0" y="0"/>
                      </a:moveTo>
                      <a:lnTo>
                        <a:pt x="0" y="2"/>
                      </a:lnTo>
                      <a:lnTo>
                        <a:pt x="2" y="5"/>
                      </a:lnTo>
                      <a:lnTo>
                        <a:pt x="2" y="7"/>
                      </a:lnTo>
                      <a:lnTo>
                        <a:pt x="2" y="1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599" name="Freeform 2362">
                  <a:extLst>
                    <a:ext uri="{FF2B5EF4-FFF2-40B4-BE49-F238E27FC236}">
                      <a16:creationId xmlns:a16="http://schemas.microsoft.com/office/drawing/2014/main" xmlns="" id="{33138ADB-24B5-46B6-96FE-DD32F18EC788}"/>
                    </a:ext>
                  </a:extLst>
                </p:cNvPr>
                <p:cNvSpPr>
                  <a:spLocks/>
                </p:cNvSpPr>
                <p:nvPr/>
              </p:nvSpPr>
              <p:spPr bwMode="auto">
                <a:xfrm>
                  <a:off x="1302" y="3786"/>
                  <a:ext cx="2" cy="5"/>
                </a:xfrm>
                <a:custGeom>
                  <a:avLst/>
                  <a:gdLst>
                    <a:gd name="T0" fmla="*/ 1 w 3"/>
                    <a:gd name="T1" fmla="*/ 5 h 10"/>
                    <a:gd name="T2" fmla="*/ 0 w 3"/>
                    <a:gd name="T3" fmla="*/ 3 h 10"/>
                    <a:gd name="T4" fmla="*/ 0 w 3"/>
                    <a:gd name="T5" fmla="*/ 3 h 10"/>
                    <a:gd name="T6" fmla="*/ 0 w 3"/>
                    <a:gd name="T7" fmla="*/ 1 h 10"/>
                    <a:gd name="T8" fmla="*/ 0 w 3"/>
                    <a:gd name="T9" fmla="*/ 0 h 10"/>
                    <a:gd name="T10" fmla="*/ 2 w 3"/>
                    <a:gd name="T11" fmla="*/ 0 h 10"/>
                    <a:gd name="T12" fmla="*/ 2 w 3"/>
                    <a:gd name="T13" fmla="*/ 5 h 10"/>
                    <a:gd name="T14" fmla="*/ 1 w 3"/>
                    <a:gd name="T15" fmla="*/ 5 h 10"/>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0"/>
                    <a:gd name="T26" fmla="*/ 3 w 3"/>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0">
                      <a:moveTo>
                        <a:pt x="1" y="10"/>
                      </a:moveTo>
                      <a:lnTo>
                        <a:pt x="0" y="7"/>
                      </a:lnTo>
                      <a:lnTo>
                        <a:pt x="0" y="5"/>
                      </a:lnTo>
                      <a:lnTo>
                        <a:pt x="0" y="2"/>
                      </a:lnTo>
                      <a:lnTo>
                        <a:pt x="0" y="0"/>
                      </a:lnTo>
                      <a:lnTo>
                        <a:pt x="3" y="0"/>
                      </a:lnTo>
                      <a:lnTo>
                        <a:pt x="3" y="10"/>
                      </a:lnTo>
                      <a:lnTo>
                        <a:pt x="1" y="1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0" name="Freeform 2363">
                  <a:extLst>
                    <a:ext uri="{FF2B5EF4-FFF2-40B4-BE49-F238E27FC236}">
                      <a16:creationId xmlns:a16="http://schemas.microsoft.com/office/drawing/2014/main" xmlns="" id="{573F13F7-2333-46A8-AB02-DB93276EBCE6}"/>
                    </a:ext>
                  </a:extLst>
                </p:cNvPr>
                <p:cNvSpPr>
                  <a:spLocks/>
                </p:cNvSpPr>
                <p:nvPr/>
              </p:nvSpPr>
              <p:spPr bwMode="auto">
                <a:xfrm>
                  <a:off x="1300" y="3780"/>
                  <a:ext cx="4" cy="6"/>
                </a:xfrm>
                <a:custGeom>
                  <a:avLst/>
                  <a:gdLst>
                    <a:gd name="T0" fmla="*/ 2 w 7"/>
                    <a:gd name="T1" fmla="*/ 6 h 12"/>
                    <a:gd name="T2" fmla="*/ 1 w 7"/>
                    <a:gd name="T3" fmla="*/ 5 h 12"/>
                    <a:gd name="T4" fmla="*/ 1 w 7"/>
                    <a:gd name="T5" fmla="*/ 3 h 12"/>
                    <a:gd name="T6" fmla="*/ 1 w 7"/>
                    <a:gd name="T7" fmla="*/ 2 h 12"/>
                    <a:gd name="T8" fmla="*/ 0 w 7"/>
                    <a:gd name="T9" fmla="*/ 0 h 12"/>
                    <a:gd name="T10" fmla="*/ 4 w 7"/>
                    <a:gd name="T11" fmla="*/ 0 h 12"/>
                    <a:gd name="T12" fmla="*/ 4 w 7"/>
                    <a:gd name="T13" fmla="*/ 0 h 12"/>
                    <a:gd name="T14" fmla="*/ 4 w 7"/>
                    <a:gd name="T15" fmla="*/ 0 h 12"/>
                    <a:gd name="T16" fmla="*/ 4 w 7"/>
                    <a:gd name="T17" fmla="*/ 1 h 12"/>
                    <a:gd name="T18" fmla="*/ 4 w 7"/>
                    <a:gd name="T19" fmla="*/ 1 h 12"/>
                    <a:gd name="T20" fmla="*/ 4 w 7"/>
                    <a:gd name="T21" fmla="*/ 6 h 12"/>
                    <a:gd name="T22" fmla="*/ 2 w 7"/>
                    <a:gd name="T23" fmla="*/ 6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2"/>
                    <a:gd name="T38" fmla="*/ 7 w 7"/>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2">
                      <a:moveTo>
                        <a:pt x="4" y="12"/>
                      </a:moveTo>
                      <a:lnTo>
                        <a:pt x="2" y="9"/>
                      </a:lnTo>
                      <a:lnTo>
                        <a:pt x="2" y="7"/>
                      </a:lnTo>
                      <a:lnTo>
                        <a:pt x="2" y="4"/>
                      </a:lnTo>
                      <a:lnTo>
                        <a:pt x="0" y="0"/>
                      </a:lnTo>
                      <a:lnTo>
                        <a:pt x="7" y="0"/>
                      </a:lnTo>
                      <a:lnTo>
                        <a:pt x="7" y="2"/>
                      </a:lnTo>
                      <a:lnTo>
                        <a:pt x="7" y="12"/>
                      </a:lnTo>
                      <a:lnTo>
                        <a:pt x="4" y="12"/>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1" name="Freeform 2364">
                  <a:extLst>
                    <a:ext uri="{FF2B5EF4-FFF2-40B4-BE49-F238E27FC236}">
                      <a16:creationId xmlns:a16="http://schemas.microsoft.com/office/drawing/2014/main" xmlns="" id="{86942048-2B2E-4962-A5AB-91084ACD66EA}"/>
                    </a:ext>
                  </a:extLst>
                </p:cNvPr>
                <p:cNvSpPr>
                  <a:spLocks/>
                </p:cNvSpPr>
                <p:nvPr/>
              </p:nvSpPr>
              <p:spPr bwMode="auto">
                <a:xfrm>
                  <a:off x="1299" y="3774"/>
                  <a:ext cx="5" cy="6"/>
                </a:xfrm>
                <a:custGeom>
                  <a:avLst/>
                  <a:gdLst>
                    <a:gd name="T0" fmla="*/ 1 w 8"/>
                    <a:gd name="T1" fmla="*/ 6 h 11"/>
                    <a:gd name="T2" fmla="*/ 1 w 8"/>
                    <a:gd name="T3" fmla="*/ 4 h 11"/>
                    <a:gd name="T4" fmla="*/ 1 w 8"/>
                    <a:gd name="T5" fmla="*/ 3 h 11"/>
                    <a:gd name="T6" fmla="*/ 1 w 8"/>
                    <a:gd name="T7" fmla="*/ 2 h 11"/>
                    <a:gd name="T8" fmla="*/ 0 w 8"/>
                    <a:gd name="T9" fmla="*/ 0 h 11"/>
                    <a:gd name="T10" fmla="*/ 3 w 8"/>
                    <a:gd name="T11" fmla="*/ 0 h 11"/>
                    <a:gd name="T12" fmla="*/ 4 w 8"/>
                    <a:gd name="T13" fmla="*/ 2 h 11"/>
                    <a:gd name="T14" fmla="*/ 4 w 8"/>
                    <a:gd name="T15" fmla="*/ 3 h 11"/>
                    <a:gd name="T16" fmla="*/ 4 w 8"/>
                    <a:gd name="T17" fmla="*/ 4 h 11"/>
                    <a:gd name="T18" fmla="*/ 5 w 8"/>
                    <a:gd name="T19" fmla="*/ 6 h 11"/>
                    <a:gd name="T20" fmla="*/ 1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1" y="11"/>
                      </a:moveTo>
                      <a:lnTo>
                        <a:pt x="1" y="8"/>
                      </a:lnTo>
                      <a:lnTo>
                        <a:pt x="1" y="6"/>
                      </a:lnTo>
                      <a:lnTo>
                        <a:pt x="1" y="3"/>
                      </a:lnTo>
                      <a:lnTo>
                        <a:pt x="0" y="0"/>
                      </a:lnTo>
                      <a:lnTo>
                        <a:pt x="5" y="0"/>
                      </a:lnTo>
                      <a:lnTo>
                        <a:pt x="6" y="3"/>
                      </a:lnTo>
                      <a:lnTo>
                        <a:pt x="6" y="5"/>
                      </a:lnTo>
                      <a:lnTo>
                        <a:pt x="6" y="8"/>
                      </a:lnTo>
                      <a:lnTo>
                        <a:pt x="8" y="11"/>
                      </a:lnTo>
                      <a:lnTo>
                        <a:pt x="1" y="11"/>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2" name="Freeform 2365">
                  <a:extLst>
                    <a:ext uri="{FF2B5EF4-FFF2-40B4-BE49-F238E27FC236}">
                      <a16:creationId xmlns:a16="http://schemas.microsoft.com/office/drawing/2014/main" xmlns="" id="{D3CD93D5-9458-4F8C-9167-E8C663C4C0C7}"/>
                    </a:ext>
                  </a:extLst>
                </p:cNvPr>
                <p:cNvSpPr>
                  <a:spLocks/>
                </p:cNvSpPr>
                <p:nvPr/>
              </p:nvSpPr>
              <p:spPr bwMode="auto">
                <a:xfrm>
                  <a:off x="1299" y="3768"/>
                  <a:ext cx="3" cy="6"/>
                </a:xfrm>
                <a:custGeom>
                  <a:avLst/>
                  <a:gdLst>
                    <a:gd name="T0" fmla="*/ 1 w 7"/>
                    <a:gd name="T1" fmla="*/ 6 h 12"/>
                    <a:gd name="T2" fmla="*/ 1 w 7"/>
                    <a:gd name="T3" fmla="*/ 4 h 12"/>
                    <a:gd name="T4" fmla="*/ 1 w 7"/>
                    <a:gd name="T5" fmla="*/ 3 h 12"/>
                    <a:gd name="T6" fmla="*/ 0 w 7"/>
                    <a:gd name="T7" fmla="*/ 2 h 12"/>
                    <a:gd name="T8" fmla="*/ 0 w 7"/>
                    <a:gd name="T9" fmla="*/ 0 h 12"/>
                    <a:gd name="T10" fmla="*/ 2 w 7"/>
                    <a:gd name="T11" fmla="*/ 0 h 12"/>
                    <a:gd name="T12" fmla="*/ 2 w 7"/>
                    <a:gd name="T13" fmla="*/ 2 h 12"/>
                    <a:gd name="T14" fmla="*/ 3 w 7"/>
                    <a:gd name="T15" fmla="*/ 3 h 12"/>
                    <a:gd name="T16" fmla="*/ 3 w 7"/>
                    <a:gd name="T17" fmla="*/ 4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8"/>
                      </a:lnTo>
                      <a:lnTo>
                        <a:pt x="2" y="7"/>
                      </a:lnTo>
                      <a:lnTo>
                        <a:pt x="0" y="3"/>
                      </a:lnTo>
                      <a:lnTo>
                        <a:pt x="0" y="0"/>
                      </a:lnTo>
                      <a:lnTo>
                        <a:pt x="5" y="0"/>
                      </a:lnTo>
                      <a:lnTo>
                        <a:pt x="5" y="3"/>
                      </a:lnTo>
                      <a:lnTo>
                        <a:pt x="7" y="5"/>
                      </a:lnTo>
                      <a:lnTo>
                        <a:pt x="7" y="8"/>
                      </a:lnTo>
                      <a:lnTo>
                        <a:pt x="7" y="12"/>
                      </a:lnTo>
                      <a:lnTo>
                        <a:pt x="2" y="12"/>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3" name="Freeform 2366">
                  <a:extLst>
                    <a:ext uri="{FF2B5EF4-FFF2-40B4-BE49-F238E27FC236}">
                      <a16:creationId xmlns:a16="http://schemas.microsoft.com/office/drawing/2014/main" xmlns="" id="{3F28AEBA-5CD3-4D54-A9F6-237CA3192426}"/>
                    </a:ext>
                  </a:extLst>
                </p:cNvPr>
                <p:cNvSpPr>
                  <a:spLocks/>
                </p:cNvSpPr>
                <p:nvPr/>
              </p:nvSpPr>
              <p:spPr bwMode="auto">
                <a:xfrm>
                  <a:off x="1298" y="3762"/>
                  <a:ext cx="3" cy="6"/>
                </a:xfrm>
                <a:custGeom>
                  <a:avLst/>
                  <a:gdLst>
                    <a:gd name="T0" fmla="*/ 1 w 7"/>
                    <a:gd name="T1" fmla="*/ 6 h 12"/>
                    <a:gd name="T2" fmla="*/ 1 w 7"/>
                    <a:gd name="T3" fmla="*/ 4 h 12"/>
                    <a:gd name="T4" fmla="*/ 1 w 7"/>
                    <a:gd name="T5" fmla="*/ 3 h 12"/>
                    <a:gd name="T6" fmla="*/ 0 w 7"/>
                    <a:gd name="T7" fmla="*/ 2 h 12"/>
                    <a:gd name="T8" fmla="*/ 0 w 7"/>
                    <a:gd name="T9" fmla="*/ 0 h 12"/>
                    <a:gd name="T10" fmla="*/ 2 w 7"/>
                    <a:gd name="T11" fmla="*/ 0 h 12"/>
                    <a:gd name="T12" fmla="*/ 2 w 7"/>
                    <a:gd name="T13" fmla="*/ 2 h 12"/>
                    <a:gd name="T14" fmla="*/ 3 w 7"/>
                    <a:gd name="T15" fmla="*/ 3 h 12"/>
                    <a:gd name="T16" fmla="*/ 3 w 7"/>
                    <a:gd name="T17" fmla="*/ 4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8"/>
                      </a:lnTo>
                      <a:lnTo>
                        <a:pt x="2" y="5"/>
                      </a:lnTo>
                      <a:lnTo>
                        <a:pt x="0" y="3"/>
                      </a:lnTo>
                      <a:lnTo>
                        <a:pt x="0" y="0"/>
                      </a:lnTo>
                      <a:lnTo>
                        <a:pt x="5" y="0"/>
                      </a:lnTo>
                      <a:lnTo>
                        <a:pt x="5" y="3"/>
                      </a:lnTo>
                      <a:lnTo>
                        <a:pt x="7" y="5"/>
                      </a:lnTo>
                      <a:lnTo>
                        <a:pt x="7" y="8"/>
                      </a:lnTo>
                      <a:lnTo>
                        <a:pt x="7" y="12"/>
                      </a:lnTo>
                      <a:lnTo>
                        <a:pt x="2" y="1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4" name="Freeform 2367">
                  <a:extLst>
                    <a:ext uri="{FF2B5EF4-FFF2-40B4-BE49-F238E27FC236}">
                      <a16:creationId xmlns:a16="http://schemas.microsoft.com/office/drawing/2014/main" xmlns="" id="{B0F463EA-4D2A-4AB3-8681-2E183983661F}"/>
                    </a:ext>
                  </a:extLst>
                </p:cNvPr>
                <p:cNvSpPr>
                  <a:spLocks/>
                </p:cNvSpPr>
                <p:nvPr/>
              </p:nvSpPr>
              <p:spPr bwMode="auto">
                <a:xfrm>
                  <a:off x="1297" y="3757"/>
                  <a:ext cx="3" cy="5"/>
                </a:xfrm>
                <a:custGeom>
                  <a:avLst/>
                  <a:gdLst>
                    <a:gd name="T0" fmla="*/ 1 w 6"/>
                    <a:gd name="T1" fmla="*/ 5 h 12"/>
                    <a:gd name="T2" fmla="*/ 1 w 6"/>
                    <a:gd name="T3" fmla="*/ 4 h 12"/>
                    <a:gd name="T4" fmla="*/ 1 w 6"/>
                    <a:gd name="T5" fmla="*/ 2 h 12"/>
                    <a:gd name="T6" fmla="*/ 0 w 6"/>
                    <a:gd name="T7" fmla="*/ 1 h 12"/>
                    <a:gd name="T8" fmla="*/ 0 w 6"/>
                    <a:gd name="T9" fmla="*/ 0 h 12"/>
                    <a:gd name="T10" fmla="*/ 3 w 6"/>
                    <a:gd name="T11" fmla="*/ 0 h 12"/>
                    <a:gd name="T12" fmla="*/ 3 w 6"/>
                    <a:gd name="T13" fmla="*/ 1 h 12"/>
                    <a:gd name="T14" fmla="*/ 3 w 6"/>
                    <a:gd name="T15" fmla="*/ 2 h 12"/>
                    <a:gd name="T16" fmla="*/ 3 w 6"/>
                    <a:gd name="T17" fmla="*/ 4 h 12"/>
                    <a:gd name="T18" fmla="*/ 3 w 6"/>
                    <a:gd name="T19" fmla="*/ 5 h 12"/>
                    <a:gd name="T20" fmla="*/ 1 w 6"/>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2"/>
                    <a:gd name="T35" fmla="*/ 6 w 6"/>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2">
                      <a:moveTo>
                        <a:pt x="1" y="12"/>
                      </a:moveTo>
                      <a:lnTo>
                        <a:pt x="1" y="9"/>
                      </a:lnTo>
                      <a:lnTo>
                        <a:pt x="1" y="5"/>
                      </a:lnTo>
                      <a:lnTo>
                        <a:pt x="0" y="3"/>
                      </a:lnTo>
                      <a:lnTo>
                        <a:pt x="0" y="0"/>
                      </a:lnTo>
                      <a:lnTo>
                        <a:pt x="5" y="0"/>
                      </a:lnTo>
                      <a:lnTo>
                        <a:pt x="5" y="3"/>
                      </a:lnTo>
                      <a:lnTo>
                        <a:pt x="5" y="5"/>
                      </a:lnTo>
                      <a:lnTo>
                        <a:pt x="5" y="9"/>
                      </a:lnTo>
                      <a:lnTo>
                        <a:pt x="6" y="12"/>
                      </a:lnTo>
                      <a:lnTo>
                        <a:pt x="1" y="12"/>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5" name="Freeform 2368">
                  <a:extLst>
                    <a:ext uri="{FF2B5EF4-FFF2-40B4-BE49-F238E27FC236}">
                      <a16:creationId xmlns:a16="http://schemas.microsoft.com/office/drawing/2014/main" xmlns="" id="{B4068640-C334-489C-98C0-D46189F92724}"/>
                    </a:ext>
                  </a:extLst>
                </p:cNvPr>
                <p:cNvSpPr>
                  <a:spLocks/>
                </p:cNvSpPr>
                <p:nvPr/>
              </p:nvSpPr>
              <p:spPr bwMode="auto">
                <a:xfrm>
                  <a:off x="1296" y="3751"/>
                  <a:ext cx="3" cy="6"/>
                </a:xfrm>
                <a:custGeom>
                  <a:avLst/>
                  <a:gdLst>
                    <a:gd name="T0" fmla="*/ 1 w 7"/>
                    <a:gd name="T1" fmla="*/ 6 h 10"/>
                    <a:gd name="T2" fmla="*/ 1 w 7"/>
                    <a:gd name="T3" fmla="*/ 4 h 10"/>
                    <a:gd name="T4" fmla="*/ 1 w 7"/>
                    <a:gd name="T5" fmla="*/ 3 h 10"/>
                    <a:gd name="T6" fmla="*/ 0 w 7"/>
                    <a:gd name="T7" fmla="*/ 1 h 10"/>
                    <a:gd name="T8" fmla="*/ 0 w 7"/>
                    <a:gd name="T9" fmla="*/ 0 h 10"/>
                    <a:gd name="T10" fmla="*/ 2 w 7"/>
                    <a:gd name="T11" fmla="*/ 0 h 10"/>
                    <a:gd name="T12" fmla="*/ 2 w 7"/>
                    <a:gd name="T13" fmla="*/ 1 h 10"/>
                    <a:gd name="T14" fmla="*/ 2 w 7"/>
                    <a:gd name="T15" fmla="*/ 3 h 10"/>
                    <a:gd name="T16" fmla="*/ 2 w 7"/>
                    <a:gd name="T17" fmla="*/ 4 h 10"/>
                    <a:gd name="T18" fmla="*/ 3 w 7"/>
                    <a:gd name="T19" fmla="*/ 6 h 10"/>
                    <a:gd name="T20" fmla="*/ 1 w 7"/>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2" y="10"/>
                      </a:moveTo>
                      <a:lnTo>
                        <a:pt x="2" y="7"/>
                      </a:lnTo>
                      <a:lnTo>
                        <a:pt x="2" y="5"/>
                      </a:lnTo>
                      <a:lnTo>
                        <a:pt x="0" y="2"/>
                      </a:lnTo>
                      <a:lnTo>
                        <a:pt x="0" y="0"/>
                      </a:lnTo>
                      <a:lnTo>
                        <a:pt x="5" y="0"/>
                      </a:lnTo>
                      <a:lnTo>
                        <a:pt x="5" y="2"/>
                      </a:lnTo>
                      <a:lnTo>
                        <a:pt x="5" y="5"/>
                      </a:lnTo>
                      <a:lnTo>
                        <a:pt x="5" y="7"/>
                      </a:lnTo>
                      <a:lnTo>
                        <a:pt x="7" y="10"/>
                      </a:lnTo>
                      <a:lnTo>
                        <a:pt x="2" y="1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6" name="Freeform 2369">
                  <a:extLst>
                    <a:ext uri="{FF2B5EF4-FFF2-40B4-BE49-F238E27FC236}">
                      <a16:creationId xmlns:a16="http://schemas.microsoft.com/office/drawing/2014/main" xmlns="" id="{1723030B-D9FB-4E11-93D7-BAB034F01ACC}"/>
                    </a:ext>
                  </a:extLst>
                </p:cNvPr>
                <p:cNvSpPr>
                  <a:spLocks/>
                </p:cNvSpPr>
                <p:nvPr/>
              </p:nvSpPr>
              <p:spPr bwMode="auto">
                <a:xfrm>
                  <a:off x="1295" y="3746"/>
                  <a:ext cx="4" cy="5"/>
                </a:xfrm>
                <a:custGeom>
                  <a:avLst/>
                  <a:gdLst>
                    <a:gd name="T0" fmla="*/ 1 w 7"/>
                    <a:gd name="T1" fmla="*/ 5 h 12"/>
                    <a:gd name="T2" fmla="*/ 1 w 7"/>
                    <a:gd name="T3" fmla="*/ 4 h 12"/>
                    <a:gd name="T4" fmla="*/ 1 w 7"/>
                    <a:gd name="T5" fmla="*/ 3 h 12"/>
                    <a:gd name="T6" fmla="*/ 0 w 7"/>
                    <a:gd name="T7" fmla="*/ 2 h 12"/>
                    <a:gd name="T8" fmla="*/ 0 w 7"/>
                    <a:gd name="T9" fmla="*/ 1 h 12"/>
                    <a:gd name="T10" fmla="*/ 0 w 7"/>
                    <a:gd name="T11" fmla="*/ 1 h 12"/>
                    <a:gd name="T12" fmla="*/ 0 w 7"/>
                    <a:gd name="T13" fmla="*/ 0 h 12"/>
                    <a:gd name="T14" fmla="*/ 0 w 7"/>
                    <a:gd name="T15" fmla="*/ 0 h 12"/>
                    <a:gd name="T16" fmla="*/ 0 w 7"/>
                    <a:gd name="T17" fmla="*/ 0 h 12"/>
                    <a:gd name="T18" fmla="*/ 3 w 7"/>
                    <a:gd name="T19" fmla="*/ 0 h 12"/>
                    <a:gd name="T20" fmla="*/ 3 w 7"/>
                    <a:gd name="T21" fmla="*/ 2 h 12"/>
                    <a:gd name="T22" fmla="*/ 3 w 7"/>
                    <a:gd name="T23" fmla="*/ 2 h 12"/>
                    <a:gd name="T24" fmla="*/ 3 w 7"/>
                    <a:gd name="T25" fmla="*/ 4 h 12"/>
                    <a:gd name="T26" fmla="*/ 4 w 7"/>
                    <a:gd name="T27" fmla="*/ 5 h 12"/>
                    <a:gd name="T28" fmla="*/ 1 w 7"/>
                    <a:gd name="T29" fmla="*/ 5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2"/>
                    <a:gd name="T47" fmla="*/ 7 w 7"/>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2">
                      <a:moveTo>
                        <a:pt x="2" y="12"/>
                      </a:moveTo>
                      <a:lnTo>
                        <a:pt x="2" y="9"/>
                      </a:lnTo>
                      <a:lnTo>
                        <a:pt x="2" y="7"/>
                      </a:lnTo>
                      <a:lnTo>
                        <a:pt x="0" y="4"/>
                      </a:lnTo>
                      <a:lnTo>
                        <a:pt x="0" y="2"/>
                      </a:lnTo>
                      <a:lnTo>
                        <a:pt x="0" y="0"/>
                      </a:lnTo>
                      <a:lnTo>
                        <a:pt x="5" y="0"/>
                      </a:lnTo>
                      <a:lnTo>
                        <a:pt x="5" y="4"/>
                      </a:lnTo>
                      <a:lnTo>
                        <a:pt x="5" y="5"/>
                      </a:lnTo>
                      <a:lnTo>
                        <a:pt x="5" y="9"/>
                      </a:lnTo>
                      <a:lnTo>
                        <a:pt x="7" y="12"/>
                      </a:lnTo>
                      <a:lnTo>
                        <a:pt x="2" y="12"/>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7" name="Freeform 2370">
                  <a:extLst>
                    <a:ext uri="{FF2B5EF4-FFF2-40B4-BE49-F238E27FC236}">
                      <a16:creationId xmlns:a16="http://schemas.microsoft.com/office/drawing/2014/main" xmlns="" id="{C732311A-050D-4F26-8CB7-EA00AB1F622C}"/>
                    </a:ext>
                  </a:extLst>
                </p:cNvPr>
                <p:cNvSpPr>
                  <a:spLocks/>
                </p:cNvSpPr>
                <p:nvPr/>
              </p:nvSpPr>
              <p:spPr bwMode="auto">
                <a:xfrm>
                  <a:off x="1294" y="3740"/>
                  <a:ext cx="4" cy="6"/>
                </a:xfrm>
                <a:custGeom>
                  <a:avLst/>
                  <a:gdLst>
                    <a:gd name="T0" fmla="*/ 1 w 6"/>
                    <a:gd name="T1" fmla="*/ 6 h 12"/>
                    <a:gd name="T2" fmla="*/ 0 w 6"/>
                    <a:gd name="T3" fmla="*/ 5 h 12"/>
                    <a:gd name="T4" fmla="*/ 0 w 6"/>
                    <a:gd name="T5" fmla="*/ 3 h 12"/>
                    <a:gd name="T6" fmla="*/ 0 w 6"/>
                    <a:gd name="T7" fmla="*/ 2 h 12"/>
                    <a:gd name="T8" fmla="*/ 0 w 6"/>
                    <a:gd name="T9" fmla="*/ 0 h 12"/>
                    <a:gd name="T10" fmla="*/ 3 w 6"/>
                    <a:gd name="T11" fmla="*/ 0 h 12"/>
                    <a:gd name="T12" fmla="*/ 3 w 6"/>
                    <a:gd name="T13" fmla="*/ 2 h 12"/>
                    <a:gd name="T14" fmla="*/ 3 w 6"/>
                    <a:gd name="T15" fmla="*/ 3 h 12"/>
                    <a:gd name="T16" fmla="*/ 3 w 6"/>
                    <a:gd name="T17" fmla="*/ 5 h 12"/>
                    <a:gd name="T18" fmla="*/ 4 w 6"/>
                    <a:gd name="T19" fmla="*/ 6 h 12"/>
                    <a:gd name="T20" fmla="*/ 1 w 6"/>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2"/>
                    <a:gd name="T35" fmla="*/ 6 w 6"/>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2">
                      <a:moveTo>
                        <a:pt x="1" y="12"/>
                      </a:moveTo>
                      <a:lnTo>
                        <a:pt x="0" y="9"/>
                      </a:lnTo>
                      <a:lnTo>
                        <a:pt x="0" y="5"/>
                      </a:lnTo>
                      <a:lnTo>
                        <a:pt x="0" y="4"/>
                      </a:lnTo>
                      <a:lnTo>
                        <a:pt x="0" y="0"/>
                      </a:lnTo>
                      <a:lnTo>
                        <a:pt x="5" y="0"/>
                      </a:lnTo>
                      <a:lnTo>
                        <a:pt x="5" y="4"/>
                      </a:lnTo>
                      <a:lnTo>
                        <a:pt x="5" y="5"/>
                      </a:lnTo>
                      <a:lnTo>
                        <a:pt x="5" y="9"/>
                      </a:lnTo>
                      <a:lnTo>
                        <a:pt x="6" y="12"/>
                      </a:lnTo>
                      <a:lnTo>
                        <a:pt x="1" y="12"/>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8" name="Freeform 2371">
                  <a:extLst>
                    <a:ext uri="{FF2B5EF4-FFF2-40B4-BE49-F238E27FC236}">
                      <a16:creationId xmlns:a16="http://schemas.microsoft.com/office/drawing/2014/main" xmlns="" id="{C203E3FB-5821-41FC-8743-738A72BBBC43}"/>
                    </a:ext>
                  </a:extLst>
                </p:cNvPr>
                <p:cNvSpPr>
                  <a:spLocks/>
                </p:cNvSpPr>
                <p:nvPr/>
              </p:nvSpPr>
              <p:spPr bwMode="auto">
                <a:xfrm>
                  <a:off x="1293" y="3734"/>
                  <a:ext cx="4" cy="6"/>
                </a:xfrm>
                <a:custGeom>
                  <a:avLst/>
                  <a:gdLst>
                    <a:gd name="T0" fmla="*/ 2 w 9"/>
                    <a:gd name="T1" fmla="*/ 6 h 11"/>
                    <a:gd name="T2" fmla="*/ 1 w 9"/>
                    <a:gd name="T3" fmla="*/ 4 h 11"/>
                    <a:gd name="T4" fmla="*/ 1 w 9"/>
                    <a:gd name="T5" fmla="*/ 3 h 11"/>
                    <a:gd name="T6" fmla="*/ 1 w 9"/>
                    <a:gd name="T7" fmla="*/ 2 h 11"/>
                    <a:gd name="T8" fmla="*/ 0 w 9"/>
                    <a:gd name="T9" fmla="*/ 0 h 11"/>
                    <a:gd name="T10" fmla="*/ 2 w 9"/>
                    <a:gd name="T11" fmla="*/ 0 h 11"/>
                    <a:gd name="T12" fmla="*/ 3 w 9"/>
                    <a:gd name="T13" fmla="*/ 2 h 11"/>
                    <a:gd name="T14" fmla="*/ 3 w 9"/>
                    <a:gd name="T15" fmla="*/ 3 h 11"/>
                    <a:gd name="T16" fmla="*/ 3 w 9"/>
                    <a:gd name="T17" fmla="*/ 4 h 11"/>
                    <a:gd name="T18" fmla="*/ 4 w 9"/>
                    <a:gd name="T19" fmla="*/ 6 h 11"/>
                    <a:gd name="T20" fmla="*/ 2 w 9"/>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1"/>
                    <a:gd name="T35" fmla="*/ 9 w 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1">
                      <a:moveTo>
                        <a:pt x="4" y="11"/>
                      </a:moveTo>
                      <a:lnTo>
                        <a:pt x="2" y="8"/>
                      </a:lnTo>
                      <a:lnTo>
                        <a:pt x="2" y="5"/>
                      </a:lnTo>
                      <a:lnTo>
                        <a:pt x="2" y="3"/>
                      </a:lnTo>
                      <a:lnTo>
                        <a:pt x="0" y="0"/>
                      </a:lnTo>
                      <a:lnTo>
                        <a:pt x="5" y="0"/>
                      </a:lnTo>
                      <a:lnTo>
                        <a:pt x="7" y="3"/>
                      </a:lnTo>
                      <a:lnTo>
                        <a:pt x="7" y="5"/>
                      </a:lnTo>
                      <a:lnTo>
                        <a:pt x="7" y="8"/>
                      </a:lnTo>
                      <a:lnTo>
                        <a:pt x="9" y="11"/>
                      </a:lnTo>
                      <a:lnTo>
                        <a:pt x="4" y="11"/>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09" name="Freeform 2372">
                  <a:extLst>
                    <a:ext uri="{FF2B5EF4-FFF2-40B4-BE49-F238E27FC236}">
                      <a16:creationId xmlns:a16="http://schemas.microsoft.com/office/drawing/2014/main" xmlns="" id="{2F978953-9561-46B6-884A-60AB28CB9C79}"/>
                    </a:ext>
                  </a:extLst>
                </p:cNvPr>
                <p:cNvSpPr>
                  <a:spLocks/>
                </p:cNvSpPr>
                <p:nvPr/>
              </p:nvSpPr>
              <p:spPr bwMode="auto">
                <a:xfrm>
                  <a:off x="1292" y="3728"/>
                  <a:ext cx="3" cy="6"/>
                </a:xfrm>
                <a:custGeom>
                  <a:avLst/>
                  <a:gdLst>
                    <a:gd name="T0" fmla="*/ 1 w 6"/>
                    <a:gd name="T1" fmla="*/ 6 h 12"/>
                    <a:gd name="T2" fmla="*/ 1 w 6"/>
                    <a:gd name="T3" fmla="*/ 4 h 12"/>
                    <a:gd name="T4" fmla="*/ 1 w 6"/>
                    <a:gd name="T5" fmla="*/ 3 h 12"/>
                    <a:gd name="T6" fmla="*/ 0 w 6"/>
                    <a:gd name="T7" fmla="*/ 2 h 12"/>
                    <a:gd name="T8" fmla="*/ 0 w 6"/>
                    <a:gd name="T9" fmla="*/ 0 h 12"/>
                    <a:gd name="T10" fmla="*/ 3 w 6"/>
                    <a:gd name="T11" fmla="*/ 0 h 12"/>
                    <a:gd name="T12" fmla="*/ 3 w 6"/>
                    <a:gd name="T13" fmla="*/ 1 h 12"/>
                    <a:gd name="T14" fmla="*/ 3 w 6"/>
                    <a:gd name="T15" fmla="*/ 2 h 12"/>
                    <a:gd name="T16" fmla="*/ 3 w 6"/>
                    <a:gd name="T17" fmla="*/ 3 h 12"/>
                    <a:gd name="T18" fmla="*/ 3 w 6"/>
                    <a:gd name="T19" fmla="*/ 3 h 12"/>
                    <a:gd name="T20" fmla="*/ 3 w 6"/>
                    <a:gd name="T21" fmla="*/ 4 h 12"/>
                    <a:gd name="T22" fmla="*/ 3 w 6"/>
                    <a:gd name="T23" fmla="*/ 4 h 12"/>
                    <a:gd name="T24" fmla="*/ 3 w 6"/>
                    <a:gd name="T25" fmla="*/ 5 h 12"/>
                    <a:gd name="T26" fmla="*/ 3 w 6"/>
                    <a:gd name="T27" fmla="*/ 6 h 12"/>
                    <a:gd name="T28" fmla="*/ 1 w 6"/>
                    <a:gd name="T29" fmla="*/ 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12"/>
                    <a:gd name="T47" fmla="*/ 6 w 6"/>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12">
                      <a:moveTo>
                        <a:pt x="1" y="12"/>
                      </a:moveTo>
                      <a:lnTo>
                        <a:pt x="1" y="8"/>
                      </a:lnTo>
                      <a:lnTo>
                        <a:pt x="1" y="5"/>
                      </a:lnTo>
                      <a:lnTo>
                        <a:pt x="0" y="3"/>
                      </a:lnTo>
                      <a:lnTo>
                        <a:pt x="0" y="0"/>
                      </a:lnTo>
                      <a:lnTo>
                        <a:pt x="5" y="0"/>
                      </a:lnTo>
                      <a:lnTo>
                        <a:pt x="6" y="1"/>
                      </a:lnTo>
                      <a:lnTo>
                        <a:pt x="6" y="3"/>
                      </a:lnTo>
                      <a:lnTo>
                        <a:pt x="6" y="5"/>
                      </a:lnTo>
                      <a:lnTo>
                        <a:pt x="6" y="6"/>
                      </a:lnTo>
                      <a:lnTo>
                        <a:pt x="6" y="8"/>
                      </a:lnTo>
                      <a:lnTo>
                        <a:pt x="6" y="10"/>
                      </a:lnTo>
                      <a:lnTo>
                        <a:pt x="6" y="12"/>
                      </a:lnTo>
                      <a:lnTo>
                        <a:pt x="1" y="12"/>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0" name="Freeform 2373">
                  <a:extLst>
                    <a:ext uri="{FF2B5EF4-FFF2-40B4-BE49-F238E27FC236}">
                      <a16:creationId xmlns:a16="http://schemas.microsoft.com/office/drawing/2014/main" xmlns="" id="{56BD3D18-25A1-4B41-BCA1-57CA4F9BB2C8}"/>
                    </a:ext>
                  </a:extLst>
                </p:cNvPr>
                <p:cNvSpPr>
                  <a:spLocks/>
                </p:cNvSpPr>
                <p:nvPr/>
              </p:nvSpPr>
              <p:spPr bwMode="auto">
                <a:xfrm>
                  <a:off x="1291" y="3722"/>
                  <a:ext cx="3" cy="6"/>
                </a:xfrm>
                <a:custGeom>
                  <a:avLst/>
                  <a:gdLst>
                    <a:gd name="T0" fmla="*/ 1 w 7"/>
                    <a:gd name="T1" fmla="*/ 6 h 12"/>
                    <a:gd name="T2" fmla="*/ 1 w 7"/>
                    <a:gd name="T3" fmla="*/ 4 h 12"/>
                    <a:gd name="T4" fmla="*/ 1 w 7"/>
                    <a:gd name="T5" fmla="*/ 3 h 12"/>
                    <a:gd name="T6" fmla="*/ 0 w 7"/>
                    <a:gd name="T7" fmla="*/ 2 h 12"/>
                    <a:gd name="T8" fmla="*/ 0 w 7"/>
                    <a:gd name="T9" fmla="*/ 0 h 12"/>
                    <a:gd name="T10" fmla="*/ 2 w 7"/>
                    <a:gd name="T11" fmla="*/ 0 h 12"/>
                    <a:gd name="T12" fmla="*/ 2 w 7"/>
                    <a:gd name="T13" fmla="*/ 2 h 12"/>
                    <a:gd name="T14" fmla="*/ 3 w 7"/>
                    <a:gd name="T15" fmla="*/ 3 h 12"/>
                    <a:gd name="T16" fmla="*/ 3 w 7"/>
                    <a:gd name="T17" fmla="*/ 4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8"/>
                      </a:lnTo>
                      <a:lnTo>
                        <a:pt x="2" y="5"/>
                      </a:lnTo>
                      <a:lnTo>
                        <a:pt x="0" y="3"/>
                      </a:lnTo>
                      <a:lnTo>
                        <a:pt x="0" y="0"/>
                      </a:lnTo>
                      <a:lnTo>
                        <a:pt x="5" y="0"/>
                      </a:lnTo>
                      <a:lnTo>
                        <a:pt x="5" y="3"/>
                      </a:lnTo>
                      <a:lnTo>
                        <a:pt x="7" y="5"/>
                      </a:lnTo>
                      <a:lnTo>
                        <a:pt x="7" y="8"/>
                      </a:lnTo>
                      <a:lnTo>
                        <a:pt x="7" y="12"/>
                      </a:lnTo>
                      <a:lnTo>
                        <a:pt x="2" y="12"/>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1" name="Freeform 2374">
                  <a:extLst>
                    <a:ext uri="{FF2B5EF4-FFF2-40B4-BE49-F238E27FC236}">
                      <a16:creationId xmlns:a16="http://schemas.microsoft.com/office/drawing/2014/main" xmlns="" id="{45F9A8EA-DFF1-4BFA-8850-520BA033A482}"/>
                    </a:ext>
                  </a:extLst>
                </p:cNvPr>
                <p:cNvSpPr>
                  <a:spLocks/>
                </p:cNvSpPr>
                <p:nvPr/>
              </p:nvSpPr>
              <p:spPr bwMode="auto">
                <a:xfrm>
                  <a:off x="1290" y="3717"/>
                  <a:ext cx="3" cy="5"/>
                </a:xfrm>
                <a:custGeom>
                  <a:avLst/>
                  <a:gdLst>
                    <a:gd name="T0" fmla="*/ 1 w 7"/>
                    <a:gd name="T1" fmla="*/ 5 h 10"/>
                    <a:gd name="T2" fmla="*/ 0 w 7"/>
                    <a:gd name="T3" fmla="*/ 3 h 10"/>
                    <a:gd name="T4" fmla="*/ 0 w 7"/>
                    <a:gd name="T5" fmla="*/ 3 h 10"/>
                    <a:gd name="T6" fmla="*/ 0 w 7"/>
                    <a:gd name="T7" fmla="*/ 1 h 10"/>
                    <a:gd name="T8" fmla="*/ 0 w 7"/>
                    <a:gd name="T9" fmla="*/ 0 h 10"/>
                    <a:gd name="T10" fmla="*/ 2 w 7"/>
                    <a:gd name="T11" fmla="*/ 0 h 10"/>
                    <a:gd name="T12" fmla="*/ 2 w 7"/>
                    <a:gd name="T13" fmla="*/ 1 h 10"/>
                    <a:gd name="T14" fmla="*/ 3 w 7"/>
                    <a:gd name="T15" fmla="*/ 3 h 10"/>
                    <a:gd name="T16" fmla="*/ 3 w 7"/>
                    <a:gd name="T17" fmla="*/ 3 h 10"/>
                    <a:gd name="T18" fmla="*/ 3 w 7"/>
                    <a:gd name="T19" fmla="*/ 5 h 10"/>
                    <a:gd name="T20" fmla="*/ 1 w 7"/>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2" y="10"/>
                      </a:moveTo>
                      <a:lnTo>
                        <a:pt x="0" y="7"/>
                      </a:lnTo>
                      <a:lnTo>
                        <a:pt x="0" y="5"/>
                      </a:lnTo>
                      <a:lnTo>
                        <a:pt x="0" y="1"/>
                      </a:lnTo>
                      <a:lnTo>
                        <a:pt x="0" y="0"/>
                      </a:lnTo>
                      <a:lnTo>
                        <a:pt x="5" y="0"/>
                      </a:lnTo>
                      <a:lnTo>
                        <a:pt x="5" y="1"/>
                      </a:lnTo>
                      <a:lnTo>
                        <a:pt x="7" y="5"/>
                      </a:lnTo>
                      <a:lnTo>
                        <a:pt x="7" y="7"/>
                      </a:lnTo>
                      <a:lnTo>
                        <a:pt x="7" y="10"/>
                      </a:lnTo>
                      <a:lnTo>
                        <a:pt x="2" y="10"/>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2" name="Freeform 2375">
                  <a:extLst>
                    <a:ext uri="{FF2B5EF4-FFF2-40B4-BE49-F238E27FC236}">
                      <a16:creationId xmlns:a16="http://schemas.microsoft.com/office/drawing/2014/main" xmlns="" id="{ED9E48EF-2689-4F19-9780-6BB9D4EFB32E}"/>
                    </a:ext>
                  </a:extLst>
                </p:cNvPr>
                <p:cNvSpPr>
                  <a:spLocks/>
                </p:cNvSpPr>
                <p:nvPr/>
              </p:nvSpPr>
              <p:spPr bwMode="auto">
                <a:xfrm>
                  <a:off x="1288" y="3711"/>
                  <a:ext cx="5" cy="6"/>
                </a:xfrm>
                <a:custGeom>
                  <a:avLst/>
                  <a:gdLst>
                    <a:gd name="T0" fmla="*/ 2 w 8"/>
                    <a:gd name="T1" fmla="*/ 6 h 12"/>
                    <a:gd name="T2" fmla="*/ 1 w 8"/>
                    <a:gd name="T3" fmla="*/ 4 h 12"/>
                    <a:gd name="T4" fmla="*/ 1 w 8"/>
                    <a:gd name="T5" fmla="*/ 3 h 12"/>
                    <a:gd name="T6" fmla="*/ 1 w 8"/>
                    <a:gd name="T7" fmla="*/ 2 h 12"/>
                    <a:gd name="T8" fmla="*/ 0 w 8"/>
                    <a:gd name="T9" fmla="*/ 0 h 12"/>
                    <a:gd name="T10" fmla="*/ 4 w 8"/>
                    <a:gd name="T11" fmla="*/ 0 h 12"/>
                    <a:gd name="T12" fmla="*/ 4 w 8"/>
                    <a:gd name="T13" fmla="*/ 2 h 12"/>
                    <a:gd name="T14" fmla="*/ 4 w 8"/>
                    <a:gd name="T15" fmla="*/ 3 h 12"/>
                    <a:gd name="T16" fmla="*/ 4 w 8"/>
                    <a:gd name="T17" fmla="*/ 4 h 12"/>
                    <a:gd name="T18" fmla="*/ 5 w 8"/>
                    <a:gd name="T19" fmla="*/ 6 h 12"/>
                    <a:gd name="T20" fmla="*/ 2 w 8"/>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2"/>
                    <a:gd name="T35" fmla="*/ 8 w 8"/>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2">
                      <a:moveTo>
                        <a:pt x="3" y="12"/>
                      </a:moveTo>
                      <a:lnTo>
                        <a:pt x="2" y="8"/>
                      </a:lnTo>
                      <a:lnTo>
                        <a:pt x="2" y="7"/>
                      </a:lnTo>
                      <a:lnTo>
                        <a:pt x="2" y="3"/>
                      </a:lnTo>
                      <a:lnTo>
                        <a:pt x="0" y="0"/>
                      </a:lnTo>
                      <a:lnTo>
                        <a:pt x="7" y="0"/>
                      </a:lnTo>
                      <a:lnTo>
                        <a:pt x="7" y="3"/>
                      </a:lnTo>
                      <a:lnTo>
                        <a:pt x="7" y="5"/>
                      </a:lnTo>
                      <a:lnTo>
                        <a:pt x="7" y="8"/>
                      </a:lnTo>
                      <a:lnTo>
                        <a:pt x="8" y="12"/>
                      </a:lnTo>
                      <a:lnTo>
                        <a:pt x="3" y="12"/>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3" name="Freeform 2376">
                  <a:extLst>
                    <a:ext uri="{FF2B5EF4-FFF2-40B4-BE49-F238E27FC236}">
                      <a16:creationId xmlns:a16="http://schemas.microsoft.com/office/drawing/2014/main" xmlns="" id="{7EEF1474-EEC6-4BA6-828A-797144716EE7}"/>
                    </a:ext>
                  </a:extLst>
                </p:cNvPr>
                <p:cNvSpPr>
                  <a:spLocks/>
                </p:cNvSpPr>
                <p:nvPr/>
              </p:nvSpPr>
              <p:spPr bwMode="auto">
                <a:xfrm>
                  <a:off x="1288" y="3705"/>
                  <a:ext cx="4" cy="6"/>
                </a:xfrm>
                <a:custGeom>
                  <a:avLst/>
                  <a:gdLst>
                    <a:gd name="T0" fmla="*/ 1 w 9"/>
                    <a:gd name="T1" fmla="*/ 6 h 12"/>
                    <a:gd name="T2" fmla="*/ 1 w 9"/>
                    <a:gd name="T3" fmla="*/ 5 h 12"/>
                    <a:gd name="T4" fmla="*/ 1 w 9"/>
                    <a:gd name="T5" fmla="*/ 3 h 12"/>
                    <a:gd name="T6" fmla="*/ 1 w 9"/>
                    <a:gd name="T7" fmla="*/ 2 h 12"/>
                    <a:gd name="T8" fmla="*/ 0 w 9"/>
                    <a:gd name="T9" fmla="*/ 0 h 12"/>
                    <a:gd name="T10" fmla="*/ 2 w 9"/>
                    <a:gd name="T11" fmla="*/ 0 h 12"/>
                    <a:gd name="T12" fmla="*/ 3 w 9"/>
                    <a:gd name="T13" fmla="*/ 2 h 12"/>
                    <a:gd name="T14" fmla="*/ 3 w 9"/>
                    <a:gd name="T15" fmla="*/ 3 h 12"/>
                    <a:gd name="T16" fmla="*/ 3 w 9"/>
                    <a:gd name="T17" fmla="*/ 5 h 12"/>
                    <a:gd name="T18" fmla="*/ 4 w 9"/>
                    <a:gd name="T19" fmla="*/ 6 h 12"/>
                    <a:gd name="T20" fmla="*/ 1 w 9"/>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2" y="12"/>
                      </a:moveTo>
                      <a:lnTo>
                        <a:pt x="2" y="9"/>
                      </a:lnTo>
                      <a:lnTo>
                        <a:pt x="2" y="7"/>
                      </a:lnTo>
                      <a:lnTo>
                        <a:pt x="2" y="4"/>
                      </a:lnTo>
                      <a:lnTo>
                        <a:pt x="0" y="0"/>
                      </a:lnTo>
                      <a:lnTo>
                        <a:pt x="5" y="0"/>
                      </a:lnTo>
                      <a:lnTo>
                        <a:pt x="7" y="4"/>
                      </a:lnTo>
                      <a:lnTo>
                        <a:pt x="7" y="5"/>
                      </a:lnTo>
                      <a:lnTo>
                        <a:pt x="7" y="9"/>
                      </a:lnTo>
                      <a:lnTo>
                        <a:pt x="9" y="12"/>
                      </a:lnTo>
                      <a:lnTo>
                        <a:pt x="2" y="12"/>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4" name="Freeform 2377">
                  <a:extLst>
                    <a:ext uri="{FF2B5EF4-FFF2-40B4-BE49-F238E27FC236}">
                      <a16:creationId xmlns:a16="http://schemas.microsoft.com/office/drawing/2014/main" xmlns="" id="{02959D92-0A01-455B-A6CD-6359B8F823C2}"/>
                    </a:ext>
                  </a:extLst>
                </p:cNvPr>
                <p:cNvSpPr>
                  <a:spLocks/>
                </p:cNvSpPr>
                <p:nvPr/>
              </p:nvSpPr>
              <p:spPr bwMode="auto">
                <a:xfrm>
                  <a:off x="1287" y="3699"/>
                  <a:ext cx="3" cy="6"/>
                </a:xfrm>
                <a:custGeom>
                  <a:avLst/>
                  <a:gdLst>
                    <a:gd name="T0" fmla="*/ 1 w 7"/>
                    <a:gd name="T1" fmla="*/ 6 h 12"/>
                    <a:gd name="T2" fmla="*/ 1 w 7"/>
                    <a:gd name="T3" fmla="*/ 5 h 12"/>
                    <a:gd name="T4" fmla="*/ 1 w 7"/>
                    <a:gd name="T5" fmla="*/ 3 h 12"/>
                    <a:gd name="T6" fmla="*/ 1 w 7"/>
                    <a:gd name="T7" fmla="*/ 2 h 12"/>
                    <a:gd name="T8" fmla="*/ 0 w 7"/>
                    <a:gd name="T9" fmla="*/ 0 h 12"/>
                    <a:gd name="T10" fmla="*/ 3 w 7"/>
                    <a:gd name="T11" fmla="*/ 0 h 12"/>
                    <a:gd name="T12" fmla="*/ 3 w 7"/>
                    <a:gd name="T13" fmla="*/ 2 h 12"/>
                    <a:gd name="T14" fmla="*/ 3 w 7"/>
                    <a:gd name="T15" fmla="*/ 3 h 12"/>
                    <a:gd name="T16" fmla="*/ 3 w 7"/>
                    <a:gd name="T17" fmla="*/ 5 h 12"/>
                    <a:gd name="T18" fmla="*/ 3 w 7"/>
                    <a:gd name="T19" fmla="*/ 6 h 12"/>
                    <a:gd name="T20" fmla="*/ 1 w 7"/>
                    <a:gd name="T21" fmla="*/ 6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2"/>
                    <a:gd name="T35" fmla="*/ 7 w 7"/>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2">
                      <a:moveTo>
                        <a:pt x="2" y="12"/>
                      </a:moveTo>
                      <a:lnTo>
                        <a:pt x="2" y="9"/>
                      </a:lnTo>
                      <a:lnTo>
                        <a:pt x="2" y="5"/>
                      </a:lnTo>
                      <a:lnTo>
                        <a:pt x="2" y="4"/>
                      </a:lnTo>
                      <a:lnTo>
                        <a:pt x="0" y="0"/>
                      </a:lnTo>
                      <a:lnTo>
                        <a:pt x="6" y="0"/>
                      </a:lnTo>
                      <a:lnTo>
                        <a:pt x="6" y="4"/>
                      </a:lnTo>
                      <a:lnTo>
                        <a:pt x="7" y="7"/>
                      </a:lnTo>
                      <a:lnTo>
                        <a:pt x="7" y="9"/>
                      </a:lnTo>
                      <a:lnTo>
                        <a:pt x="7" y="12"/>
                      </a:lnTo>
                      <a:lnTo>
                        <a:pt x="2" y="12"/>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5" name="Freeform 2378">
                  <a:extLst>
                    <a:ext uri="{FF2B5EF4-FFF2-40B4-BE49-F238E27FC236}">
                      <a16:creationId xmlns:a16="http://schemas.microsoft.com/office/drawing/2014/main" xmlns="" id="{4CD01C03-C455-40FC-BE6E-ACF2DA74200E}"/>
                    </a:ext>
                  </a:extLst>
                </p:cNvPr>
                <p:cNvSpPr>
                  <a:spLocks/>
                </p:cNvSpPr>
                <p:nvPr/>
              </p:nvSpPr>
              <p:spPr bwMode="auto">
                <a:xfrm>
                  <a:off x="1287" y="3693"/>
                  <a:ext cx="2" cy="6"/>
                </a:xfrm>
                <a:custGeom>
                  <a:avLst/>
                  <a:gdLst>
                    <a:gd name="T0" fmla="*/ 0 w 6"/>
                    <a:gd name="T1" fmla="*/ 6 h 11"/>
                    <a:gd name="T2" fmla="*/ 0 w 6"/>
                    <a:gd name="T3" fmla="*/ 5 h 11"/>
                    <a:gd name="T4" fmla="*/ 0 w 6"/>
                    <a:gd name="T5" fmla="*/ 5 h 11"/>
                    <a:gd name="T6" fmla="*/ 0 w 6"/>
                    <a:gd name="T7" fmla="*/ 5 h 11"/>
                    <a:gd name="T8" fmla="*/ 0 w 6"/>
                    <a:gd name="T9" fmla="*/ 4 h 11"/>
                    <a:gd name="T10" fmla="*/ 0 w 6"/>
                    <a:gd name="T11" fmla="*/ 0 h 11"/>
                    <a:gd name="T12" fmla="*/ 1 w 6"/>
                    <a:gd name="T13" fmla="*/ 0 h 11"/>
                    <a:gd name="T14" fmla="*/ 1 w 6"/>
                    <a:gd name="T15" fmla="*/ 2 h 11"/>
                    <a:gd name="T16" fmla="*/ 2 w 6"/>
                    <a:gd name="T17" fmla="*/ 3 h 11"/>
                    <a:gd name="T18" fmla="*/ 2 w 6"/>
                    <a:gd name="T19" fmla="*/ 4 h 11"/>
                    <a:gd name="T20" fmla="*/ 2 w 6"/>
                    <a:gd name="T21" fmla="*/ 6 h 11"/>
                    <a:gd name="T22" fmla="*/ 0 w 6"/>
                    <a:gd name="T23" fmla="*/ 6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1"/>
                    <a:gd name="T38" fmla="*/ 6 w 6"/>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1">
                      <a:moveTo>
                        <a:pt x="0" y="11"/>
                      </a:moveTo>
                      <a:lnTo>
                        <a:pt x="0" y="10"/>
                      </a:lnTo>
                      <a:lnTo>
                        <a:pt x="0" y="8"/>
                      </a:lnTo>
                      <a:lnTo>
                        <a:pt x="0" y="0"/>
                      </a:lnTo>
                      <a:lnTo>
                        <a:pt x="4" y="0"/>
                      </a:lnTo>
                      <a:lnTo>
                        <a:pt x="4" y="3"/>
                      </a:lnTo>
                      <a:lnTo>
                        <a:pt x="6" y="6"/>
                      </a:lnTo>
                      <a:lnTo>
                        <a:pt x="6" y="8"/>
                      </a:lnTo>
                      <a:lnTo>
                        <a:pt x="6" y="11"/>
                      </a:lnTo>
                      <a:lnTo>
                        <a:pt x="0" y="11"/>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6" name="Freeform 2379">
                  <a:extLst>
                    <a:ext uri="{FF2B5EF4-FFF2-40B4-BE49-F238E27FC236}">
                      <a16:creationId xmlns:a16="http://schemas.microsoft.com/office/drawing/2014/main" xmlns="" id="{8B7A5A25-610A-4371-9697-CBF6FC903F91}"/>
                    </a:ext>
                  </a:extLst>
                </p:cNvPr>
                <p:cNvSpPr>
                  <a:spLocks/>
                </p:cNvSpPr>
                <p:nvPr/>
              </p:nvSpPr>
              <p:spPr bwMode="auto">
                <a:xfrm>
                  <a:off x="1287" y="3687"/>
                  <a:ext cx="1" cy="6"/>
                </a:xfrm>
                <a:custGeom>
                  <a:avLst/>
                  <a:gdLst>
                    <a:gd name="T0" fmla="*/ 0 w 4"/>
                    <a:gd name="T1" fmla="*/ 6 h 12"/>
                    <a:gd name="T2" fmla="*/ 0 w 4"/>
                    <a:gd name="T3" fmla="*/ 0 h 12"/>
                    <a:gd name="T4" fmla="*/ 1 w 4"/>
                    <a:gd name="T5" fmla="*/ 0 h 12"/>
                    <a:gd name="T6" fmla="*/ 1 w 4"/>
                    <a:gd name="T7" fmla="*/ 2 h 12"/>
                    <a:gd name="T8" fmla="*/ 1 w 4"/>
                    <a:gd name="T9" fmla="*/ 3 h 12"/>
                    <a:gd name="T10" fmla="*/ 1 w 4"/>
                    <a:gd name="T11" fmla="*/ 4 h 12"/>
                    <a:gd name="T12" fmla="*/ 1 w 4"/>
                    <a:gd name="T13" fmla="*/ 6 h 12"/>
                    <a:gd name="T14" fmla="*/ 0 w 4"/>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2"/>
                    <a:gd name="T26" fmla="*/ 4 w 4"/>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2">
                      <a:moveTo>
                        <a:pt x="0" y="12"/>
                      </a:moveTo>
                      <a:lnTo>
                        <a:pt x="0" y="0"/>
                      </a:lnTo>
                      <a:lnTo>
                        <a:pt x="2" y="0"/>
                      </a:lnTo>
                      <a:lnTo>
                        <a:pt x="2" y="3"/>
                      </a:lnTo>
                      <a:lnTo>
                        <a:pt x="2" y="6"/>
                      </a:lnTo>
                      <a:lnTo>
                        <a:pt x="2" y="8"/>
                      </a:lnTo>
                      <a:lnTo>
                        <a:pt x="4" y="12"/>
                      </a:lnTo>
                      <a:lnTo>
                        <a:pt x="0" y="12"/>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7" name="Freeform 2380">
                  <a:extLst>
                    <a:ext uri="{FF2B5EF4-FFF2-40B4-BE49-F238E27FC236}">
                      <a16:creationId xmlns:a16="http://schemas.microsoft.com/office/drawing/2014/main" xmlns="" id="{9F53ACDB-1845-468E-8CC7-4636B4F6AE30}"/>
                    </a:ext>
                  </a:extLst>
                </p:cNvPr>
                <p:cNvSpPr>
                  <a:spLocks/>
                </p:cNvSpPr>
                <p:nvPr/>
              </p:nvSpPr>
              <p:spPr bwMode="auto">
                <a:xfrm>
                  <a:off x="1287" y="3682"/>
                  <a:ext cx="1" cy="5"/>
                </a:xfrm>
                <a:custGeom>
                  <a:avLst/>
                  <a:gdLst>
                    <a:gd name="T0" fmla="*/ 0 w 2"/>
                    <a:gd name="T1" fmla="*/ 5 h 10"/>
                    <a:gd name="T2" fmla="*/ 0 w 2"/>
                    <a:gd name="T3" fmla="*/ 0 h 10"/>
                    <a:gd name="T4" fmla="*/ 0 w 2"/>
                    <a:gd name="T5" fmla="*/ 1 h 10"/>
                    <a:gd name="T6" fmla="*/ 0 w 2"/>
                    <a:gd name="T7" fmla="*/ 3 h 10"/>
                    <a:gd name="T8" fmla="*/ 0 w 2"/>
                    <a:gd name="T9" fmla="*/ 3 h 10"/>
                    <a:gd name="T10" fmla="*/ 1 w 2"/>
                    <a:gd name="T11" fmla="*/ 5 h 10"/>
                    <a:gd name="T12" fmla="*/ 0 w 2"/>
                    <a:gd name="T13" fmla="*/ 5 h 10"/>
                    <a:gd name="T14" fmla="*/ 0 60000 65536"/>
                    <a:gd name="T15" fmla="*/ 0 60000 65536"/>
                    <a:gd name="T16" fmla="*/ 0 60000 65536"/>
                    <a:gd name="T17" fmla="*/ 0 60000 65536"/>
                    <a:gd name="T18" fmla="*/ 0 60000 65536"/>
                    <a:gd name="T19" fmla="*/ 0 60000 65536"/>
                    <a:gd name="T20" fmla="*/ 0 60000 65536"/>
                    <a:gd name="T21" fmla="*/ 0 w 2"/>
                    <a:gd name="T22" fmla="*/ 0 h 10"/>
                    <a:gd name="T23" fmla="*/ 2 w 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0">
                      <a:moveTo>
                        <a:pt x="0" y="10"/>
                      </a:moveTo>
                      <a:lnTo>
                        <a:pt x="0" y="0"/>
                      </a:lnTo>
                      <a:lnTo>
                        <a:pt x="0" y="1"/>
                      </a:lnTo>
                      <a:lnTo>
                        <a:pt x="0" y="5"/>
                      </a:lnTo>
                      <a:lnTo>
                        <a:pt x="0" y="6"/>
                      </a:lnTo>
                      <a:lnTo>
                        <a:pt x="2" y="10"/>
                      </a:lnTo>
                      <a:lnTo>
                        <a:pt x="0" y="1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8" name="Freeform 2381">
                  <a:extLst>
                    <a:ext uri="{FF2B5EF4-FFF2-40B4-BE49-F238E27FC236}">
                      <a16:creationId xmlns:a16="http://schemas.microsoft.com/office/drawing/2014/main" xmlns="" id="{14516E9F-9729-41D8-BD17-26574D26D6E3}"/>
                    </a:ext>
                  </a:extLst>
                </p:cNvPr>
                <p:cNvSpPr>
                  <a:spLocks/>
                </p:cNvSpPr>
                <p:nvPr/>
              </p:nvSpPr>
              <p:spPr bwMode="auto">
                <a:xfrm>
                  <a:off x="1287" y="3682"/>
                  <a:ext cx="17" cy="114"/>
                </a:xfrm>
                <a:custGeom>
                  <a:avLst/>
                  <a:gdLst>
                    <a:gd name="T0" fmla="*/ 17 w 34"/>
                    <a:gd name="T1" fmla="*/ 99 h 227"/>
                    <a:gd name="T2" fmla="*/ 17 w 34"/>
                    <a:gd name="T3" fmla="*/ 99 h 227"/>
                    <a:gd name="T4" fmla="*/ 14 w 34"/>
                    <a:gd name="T5" fmla="*/ 87 h 227"/>
                    <a:gd name="T6" fmla="*/ 13 w 34"/>
                    <a:gd name="T7" fmla="*/ 74 h 227"/>
                    <a:gd name="T8" fmla="*/ 10 w 34"/>
                    <a:gd name="T9" fmla="*/ 62 h 227"/>
                    <a:gd name="T10" fmla="*/ 9 w 34"/>
                    <a:gd name="T11" fmla="*/ 49 h 227"/>
                    <a:gd name="T12" fmla="*/ 9 w 34"/>
                    <a:gd name="T13" fmla="*/ 49 h 227"/>
                    <a:gd name="T14" fmla="*/ 6 w 34"/>
                    <a:gd name="T15" fmla="*/ 37 h 227"/>
                    <a:gd name="T16" fmla="*/ 4 w 34"/>
                    <a:gd name="T17" fmla="*/ 25 h 227"/>
                    <a:gd name="T18" fmla="*/ 2 w 34"/>
                    <a:gd name="T19" fmla="*/ 12 h 227"/>
                    <a:gd name="T20" fmla="*/ 0 w 34"/>
                    <a:gd name="T21" fmla="*/ 0 h 227"/>
                    <a:gd name="T22" fmla="*/ 0 w 34"/>
                    <a:gd name="T23" fmla="*/ 15 h 227"/>
                    <a:gd name="T24" fmla="*/ 0 w 34"/>
                    <a:gd name="T25" fmla="*/ 15 h 227"/>
                    <a:gd name="T26" fmla="*/ 2 w 34"/>
                    <a:gd name="T27" fmla="*/ 27 h 227"/>
                    <a:gd name="T28" fmla="*/ 4 w 34"/>
                    <a:gd name="T29" fmla="*/ 40 h 227"/>
                    <a:gd name="T30" fmla="*/ 6 w 34"/>
                    <a:gd name="T31" fmla="*/ 52 h 227"/>
                    <a:gd name="T32" fmla="*/ 9 w 34"/>
                    <a:gd name="T33" fmla="*/ 64 h 227"/>
                    <a:gd name="T34" fmla="*/ 9 w 34"/>
                    <a:gd name="T35" fmla="*/ 64 h 227"/>
                    <a:gd name="T36" fmla="*/ 10 w 34"/>
                    <a:gd name="T37" fmla="*/ 77 h 227"/>
                    <a:gd name="T38" fmla="*/ 13 w 34"/>
                    <a:gd name="T39" fmla="*/ 89 h 227"/>
                    <a:gd name="T40" fmla="*/ 14 w 34"/>
                    <a:gd name="T41" fmla="*/ 101 h 227"/>
                    <a:gd name="T42" fmla="*/ 17 w 34"/>
                    <a:gd name="T43" fmla="*/ 114 h 227"/>
                    <a:gd name="T44" fmla="*/ 17 w 34"/>
                    <a:gd name="T45" fmla="*/ 99 h 2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227"/>
                    <a:gd name="T71" fmla="*/ 34 w 34"/>
                    <a:gd name="T72" fmla="*/ 227 h 2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227">
                      <a:moveTo>
                        <a:pt x="34" y="197"/>
                      </a:moveTo>
                      <a:lnTo>
                        <a:pt x="34" y="197"/>
                      </a:lnTo>
                      <a:lnTo>
                        <a:pt x="29" y="173"/>
                      </a:lnTo>
                      <a:lnTo>
                        <a:pt x="26" y="148"/>
                      </a:lnTo>
                      <a:lnTo>
                        <a:pt x="21" y="123"/>
                      </a:lnTo>
                      <a:lnTo>
                        <a:pt x="17" y="97"/>
                      </a:lnTo>
                      <a:lnTo>
                        <a:pt x="12" y="74"/>
                      </a:lnTo>
                      <a:lnTo>
                        <a:pt x="9" y="49"/>
                      </a:lnTo>
                      <a:lnTo>
                        <a:pt x="4" y="23"/>
                      </a:lnTo>
                      <a:lnTo>
                        <a:pt x="0" y="0"/>
                      </a:lnTo>
                      <a:lnTo>
                        <a:pt x="0" y="30"/>
                      </a:lnTo>
                      <a:lnTo>
                        <a:pt x="4" y="54"/>
                      </a:lnTo>
                      <a:lnTo>
                        <a:pt x="9" y="79"/>
                      </a:lnTo>
                      <a:lnTo>
                        <a:pt x="12" y="104"/>
                      </a:lnTo>
                      <a:lnTo>
                        <a:pt x="17" y="128"/>
                      </a:lnTo>
                      <a:lnTo>
                        <a:pt x="21" y="153"/>
                      </a:lnTo>
                      <a:lnTo>
                        <a:pt x="26" y="177"/>
                      </a:lnTo>
                      <a:lnTo>
                        <a:pt x="29" y="202"/>
                      </a:lnTo>
                      <a:lnTo>
                        <a:pt x="34" y="227"/>
                      </a:lnTo>
                      <a:lnTo>
                        <a:pt x="34" y="19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19" name="Freeform 2382">
                  <a:extLst>
                    <a:ext uri="{FF2B5EF4-FFF2-40B4-BE49-F238E27FC236}">
                      <a16:creationId xmlns:a16="http://schemas.microsoft.com/office/drawing/2014/main" xmlns="" id="{7DE6E044-7DFA-40CB-8D24-AF96213EE08B}"/>
                    </a:ext>
                  </a:extLst>
                </p:cNvPr>
                <p:cNvSpPr>
                  <a:spLocks/>
                </p:cNvSpPr>
                <p:nvPr/>
              </p:nvSpPr>
              <p:spPr bwMode="auto">
                <a:xfrm>
                  <a:off x="1303" y="3777"/>
                  <a:ext cx="90" cy="4"/>
                </a:xfrm>
                <a:custGeom>
                  <a:avLst/>
                  <a:gdLst>
                    <a:gd name="T0" fmla="*/ 0 w 181"/>
                    <a:gd name="T1" fmla="*/ 0 h 8"/>
                    <a:gd name="T2" fmla="*/ 0 w 181"/>
                    <a:gd name="T3" fmla="*/ 1 h 8"/>
                    <a:gd name="T4" fmla="*/ 1 w 181"/>
                    <a:gd name="T5" fmla="*/ 1 h 8"/>
                    <a:gd name="T6" fmla="*/ 1 w 181"/>
                    <a:gd name="T7" fmla="*/ 3 h 8"/>
                    <a:gd name="T8" fmla="*/ 1 w 181"/>
                    <a:gd name="T9" fmla="*/ 4 h 8"/>
                    <a:gd name="T10" fmla="*/ 6 w 181"/>
                    <a:gd name="T11" fmla="*/ 4 h 8"/>
                    <a:gd name="T12" fmla="*/ 11 w 181"/>
                    <a:gd name="T13" fmla="*/ 4 h 8"/>
                    <a:gd name="T14" fmla="*/ 17 w 181"/>
                    <a:gd name="T15" fmla="*/ 4 h 8"/>
                    <a:gd name="T16" fmla="*/ 22 w 181"/>
                    <a:gd name="T17" fmla="*/ 4 h 8"/>
                    <a:gd name="T18" fmla="*/ 28 w 181"/>
                    <a:gd name="T19" fmla="*/ 4 h 8"/>
                    <a:gd name="T20" fmla="*/ 34 w 181"/>
                    <a:gd name="T21" fmla="*/ 4 h 8"/>
                    <a:gd name="T22" fmla="*/ 39 w 181"/>
                    <a:gd name="T23" fmla="*/ 4 h 8"/>
                    <a:gd name="T24" fmla="*/ 45 w 181"/>
                    <a:gd name="T25" fmla="*/ 4 h 8"/>
                    <a:gd name="T26" fmla="*/ 50 w 181"/>
                    <a:gd name="T27" fmla="*/ 4 h 8"/>
                    <a:gd name="T28" fmla="*/ 56 w 181"/>
                    <a:gd name="T29" fmla="*/ 4 h 8"/>
                    <a:gd name="T30" fmla="*/ 61 w 181"/>
                    <a:gd name="T31" fmla="*/ 4 h 8"/>
                    <a:gd name="T32" fmla="*/ 67 w 181"/>
                    <a:gd name="T33" fmla="*/ 4 h 8"/>
                    <a:gd name="T34" fmla="*/ 72 w 181"/>
                    <a:gd name="T35" fmla="*/ 4 h 8"/>
                    <a:gd name="T36" fmla="*/ 78 w 181"/>
                    <a:gd name="T37" fmla="*/ 4 h 8"/>
                    <a:gd name="T38" fmla="*/ 84 w 181"/>
                    <a:gd name="T39" fmla="*/ 4 h 8"/>
                    <a:gd name="T40" fmla="*/ 90 w 181"/>
                    <a:gd name="T41" fmla="*/ 4 h 8"/>
                    <a:gd name="T42" fmla="*/ 89 w 181"/>
                    <a:gd name="T43" fmla="*/ 3 h 8"/>
                    <a:gd name="T44" fmla="*/ 89 w 181"/>
                    <a:gd name="T45" fmla="*/ 1 h 8"/>
                    <a:gd name="T46" fmla="*/ 89 w 181"/>
                    <a:gd name="T47" fmla="*/ 1 h 8"/>
                    <a:gd name="T48" fmla="*/ 88 w 181"/>
                    <a:gd name="T49" fmla="*/ 0 h 8"/>
                    <a:gd name="T50" fmla="*/ 0 w 181"/>
                    <a:gd name="T51" fmla="*/ 0 h 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1"/>
                    <a:gd name="T79" fmla="*/ 0 h 8"/>
                    <a:gd name="T80" fmla="*/ 181 w 181"/>
                    <a:gd name="T81" fmla="*/ 8 h 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1" h="8">
                      <a:moveTo>
                        <a:pt x="0" y="0"/>
                      </a:moveTo>
                      <a:lnTo>
                        <a:pt x="0" y="1"/>
                      </a:lnTo>
                      <a:lnTo>
                        <a:pt x="2" y="3"/>
                      </a:lnTo>
                      <a:lnTo>
                        <a:pt x="2" y="6"/>
                      </a:lnTo>
                      <a:lnTo>
                        <a:pt x="2" y="8"/>
                      </a:lnTo>
                      <a:lnTo>
                        <a:pt x="12" y="8"/>
                      </a:lnTo>
                      <a:lnTo>
                        <a:pt x="22" y="8"/>
                      </a:lnTo>
                      <a:lnTo>
                        <a:pt x="34" y="8"/>
                      </a:lnTo>
                      <a:lnTo>
                        <a:pt x="44" y="8"/>
                      </a:lnTo>
                      <a:lnTo>
                        <a:pt x="56" y="8"/>
                      </a:lnTo>
                      <a:lnTo>
                        <a:pt x="68" y="8"/>
                      </a:lnTo>
                      <a:lnTo>
                        <a:pt x="78" y="8"/>
                      </a:lnTo>
                      <a:lnTo>
                        <a:pt x="90" y="8"/>
                      </a:lnTo>
                      <a:lnTo>
                        <a:pt x="100" y="8"/>
                      </a:lnTo>
                      <a:lnTo>
                        <a:pt x="112" y="8"/>
                      </a:lnTo>
                      <a:lnTo>
                        <a:pt x="123" y="8"/>
                      </a:lnTo>
                      <a:lnTo>
                        <a:pt x="134" y="8"/>
                      </a:lnTo>
                      <a:lnTo>
                        <a:pt x="145" y="8"/>
                      </a:lnTo>
                      <a:lnTo>
                        <a:pt x="157" y="8"/>
                      </a:lnTo>
                      <a:lnTo>
                        <a:pt x="169" y="8"/>
                      </a:lnTo>
                      <a:lnTo>
                        <a:pt x="181" y="8"/>
                      </a:lnTo>
                      <a:lnTo>
                        <a:pt x="179" y="6"/>
                      </a:lnTo>
                      <a:lnTo>
                        <a:pt x="179" y="3"/>
                      </a:lnTo>
                      <a:lnTo>
                        <a:pt x="179" y="1"/>
                      </a:lnTo>
                      <a:lnTo>
                        <a:pt x="177"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0" name="Freeform 2383">
                  <a:extLst>
                    <a:ext uri="{FF2B5EF4-FFF2-40B4-BE49-F238E27FC236}">
                      <a16:creationId xmlns:a16="http://schemas.microsoft.com/office/drawing/2014/main" xmlns="" id="{DC32635A-9A17-4A0F-B691-9D6D4679BF48}"/>
                    </a:ext>
                  </a:extLst>
                </p:cNvPr>
                <p:cNvSpPr>
                  <a:spLocks/>
                </p:cNvSpPr>
                <p:nvPr/>
              </p:nvSpPr>
              <p:spPr bwMode="auto">
                <a:xfrm>
                  <a:off x="1302" y="3772"/>
                  <a:ext cx="89" cy="5"/>
                </a:xfrm>
                <a:custGeom>
                  <a:avLst/>
                  <a:gdLst>
                    <a:gd name="T0" fmla="*/ 1 w 178"/>
                    <a:gd name="T1" fmla="*/ 5 h 10"/>
                    <a:gd name="T2" fmla="*/ 1 w 178"/>
                    <a:gd name="T3" fmla="*/ 3 h 10"/>
                    <a:gd name="T4" fmla="*/ 1 w 178"/>
                    <a:gd name="T5" fmla="*/ 3 h 10"/>
                    <a:gd name="T6" fmla="*/ 0 w 178"/>
                    <a:gd name="T7" fmla="*/ 1 h 10"/>
                    <a:gd name="T8" fmla="*/ 0 w 178"/>
                    <a:gd name="T9" fmla="*/ 0 h 10"/>
                    <a:gd name="T10" fmla="*/ 88 w 178"/>
                    <a:gd name="T11" fmla="*/ 0 h 10"/>
                    <a:gd name="T12" fmla="*/ 89 w 178"/>
                    <a:gd name="T13" fmla="*/ 1 h 10"/>
                    <a:gd name="T14" fmla="*/ 89 w 178"/>
                    <a:gd name="T15" fmla="*/ 3 h 10"/>
                    <a:gd name="T16" fmla="*/ 89 w 178"/>
                    <a:gd name="T17" fmla="*/ 3 h 10"/>
                    <a:gd name="T18" fmla="*/ 89 w 178"/>
                    <a:gd name="T19" fmla="*/ 5 h 10"/>
                    <a:gd name="T20" fmla="*/ 1 w 17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10"/>
                    <a:gd name="T35" fmla="*/ 178 w 178"/>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10">
                      <a:moveTo>
                        <a:pt x="1" y="10"/>
                      </a:moveTo>
                      <a:lnTo>
                        <a:pt x="1" y="6"/>
                      </a:lnTo>
                      <a:lnTo>
                        <a:pt x="1" y="5"/>
                      </a:lnTo>
                      <a:lnTo>
                        <a:pt x="0" y="1"/>
                      </a:lnTo>
                      <a:lnTo>
                        <a:pt x="0" y="0"/>
                      </a:lnTo>
                      <a:lnTo>
                        <a:pt x="175" y="0"/>
                      </a:lnTo>
                      <a:lnTo>
                        <a:pt x="177" y="1"/>
                      </a:lnTo>
                      <a:lnTo>
                        <a:pt x="177" y="5"/>
                      </a:lnTo>
                      <a:lnTo>
                        <a:pt x="178" y="6"/>
                      </a:lnTo>
                      <a:lnTo>
                        <a:pt x="178" y="10"/>
                      </a:lnTo>
                      <a:lnTo>
                        <a:pt x="1" y="1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1" name="Freeform 2384">
                  <a:extLst>
                    <a:ext uri="{FF2B5EF4-FFF2-40B4-BE49-F238E27FC236}">
                      <a16:creationId xmlns:a16="http://schemas.microsoft.com/office/drawing/2014/main" xmlns="" id="{7FBCD76E-1709-4900-8EF0-E125ADD5DDCB}"/>
                    </a:ext>
                  </a:extLst>
                </p:cNvPr>
                <p:cNvSpPr>
                  <a:spLocks/>
                </p:cNvSpPr>
                <p:nvPr/>
              </p:nvSpPr>
              <p:spPr bwMode="auto">
                <a:xfrm>
                  <a:off x="1301" y="3767"/>
                  <a:ext cx="88" cy="5"/>
                </a:xfrm>
                <a:custGeom>
                  <a:avLst/>
                  <a:gdLst>
                    <a:gd name="T0" fmla="*/ 1 w 177"/>
                    <a:gd name="T1" fmla="*/ 5 h 11"/>
                    <a:gd name="T2" fmla="*/ 1 w 177"/>
                    <a:gd name="T3" fmla="*/ 3 h 11"/>
                    <a:gd name="T4" fmla="*/ 1 w 177"/>
                    <a:gd name="T5" fmla="*/ 2 h 11"/>
                    <a:gd name="T6" fmla="*/ 0 w 177"/>
                    <a:gd name="T7" fmla="*/ 1 h 11"/>
                    <a:gd name="T8" fmla="*/ 0 w 177"/>
                    <a:gd name="T9" fmla="*/ 0 h 11"/>
                    <a:gd name="T10" fmla="*/ 87 w 177"/>
                    <a:gd name="T11" fmla="*/ 0 h 11"/>
                    <a:gd name="T12" fmla="*/ 87 w 177"/>
                    <a:gd name="T13" fmla="*/ 1 h 11"/>
                    <a:gd name="T14" fmla="*/ 87 w 177"/>
                    <a:gd name="T15" fmla="*/ 2 h 11"/>
                    <a:gd name="T16" fmla="*/ 88 w 177"/>
                    <a:gd name="T17" fmla="*/ 3 h 11"/>
                    <a:gd name="T18" fmla="*/ 88 w 177"/>
                    <a:gd name="T19" fmla="*/ 5 h 11"/>
                    <a:gd name="T20" fmla="*/ 1 w 177"/>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1"/>
                    <a:gd name="T35" fmla="*/ 177 w 17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1">
                      <a:moveTo>
                        <a:pt x="2" y="11"/>
                      </a:moveTo>
                      <a:lnTo>
                        <a:pt x="2" y="7"/>
                      </a:lnTo>
                      <a:lnTo>
                        <a:pt x="2" y="5"/>
                      </a:lnTo>
                      <a:lnTo>
                        <a:pt x="0" y="2"/>
                      </a:lnTo>
                      <a:lnTo>
                        <a:pt x="0" y="0"/>
                      </a:lnTo>
                      <a:lnTo>
                        <a:pt x="174" y="0"/>
                      </a:lnTo>
                      <a:lnTo>
                        <a:pt x="175" y="2"/>
                      </a:lnTo>
                      <a:lnTo>
                        <a:pt x="175" y="5"/>
                      </a:lnTo>
                      <a:lnTo>
                        <a:pt x="177" y="7"/>
                      </a:lnTo>
                      <a:lnTo>
                        <a:pt x="177" y="11"/>
                      </a:lnTo>
                      <a:lnTo>
                        <a:pt x="2" y="11"/>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2" name="Freeform 2385">
                  <a:extLst>
                    <a:ext uri="{FF2B5EF4-FFF2-40B4-BE49-F238E27FC236}">
                      <a16:creationId xmlns:a16="http://schemas.microsoft.com/office/drawing/2014/main" xmlns="" id="{23CD9F0B-52B6-41DC-B674-CD98B0C15CD8}"/>
                    </a:ext>
                  </a:extLst>
                </p:cNvPr>
                <p:cNvSpPr>
                  <a:spLocks/>
                </p:cNvSpPr>
                <p:nvPr/>
              </p:nvSpPr>
              <p:spPr bwMode="auto">
                <a:xfrm>
                  <a:off x="1300" y="3762"/>
                  <a:ext cx="88" cy="5"/>
                </a:xfrm>
                <a:custGeom>
                  <a:avLst/>
                  <a:gdLst>
                    <a:gd name="T0" fmla="*/ 1 w 176"/>
                    <a:gd name="T1" fmla="*/ 5 h 10"/>
                    <a:gd name="T2" fmla="*/ 0 w 176"/>
                    <a:gd name="T3" fmla="*/ 3 h 10"/>
                    <a:gd name="T4" fmla="*/ 0 w 176"/>
                    <a:gd name="T5" fmla="*/ 3 h 10"/>
                    <a:gd name="T6" fmla="*/ 0 w 176"/>
                    <a:gd name="T7" fmla="*/ 1 h 10"/>
                    <a:gd name="T8" fmla="*/ 0 w 176"/>
                    <a:gd name="T9" fmla="*/ 0 h 10"/>
                    <a:gd name="T10" fmla="*/ 87 w 176"/>
                    <a:gd name="T11" fmla="*/ 0 h 10"/>
                    <a:gd name="T12" fmla="*/ 87 w 176"/>
                    <a:gd name="T13" fmla="*/ 1 h 10"/>
                    <a:gd name="T14" fmla="*/ 88 w 176"/>
                    <a:gd name="T15" fmla="*/ 3 h 10"/>
                    <a:gd name="T16" fmla="*/ 88 w 176"/>
                    <a:gd name="T17" fmla="*/ 3 h 10"/>
                    <a:gd name="T18" fmla="*/ 88 w 176"/>
                    <a:gd name="T19" fmla="*/ 5 h 10"/>
                    <a:gd name="T20" fmla="*/ 1 w 176"/>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0"/>
                    <a:gd name="T35" fmla="*/ 176 w 176"/>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0">
                      <a:moveTo>
                        <a:pt x="2" y="10"/>
                      </a:moveTo>
                      <a:lnTo>
                        <a:pt x="0" y="7"/>
                      </a:lnTo>
                      <a:lnTo>
                        <a:pt x="0" y="5"/>
                      </a:lnTo>
                      <a:lnTo>
                        <a:pt x="0" y="2"/>
                      </a:lnTo>
                      <a:lnTo>
                        <a:pt x="0" y="0"/>
                      </a:lnTo>
                      <a:lnTo>
                        <a:pt x="174" y="0"/>
                      </a:lnTo>
                      <a:lnTo>
                        <a:pt x="174" y="2"/>
                      </a:lnTo>
                      <a:lnTo>
                        <a:pt x="176" y="5"/>
                      </a:lnTo>
                      <a:lnTo>
                        <a:pt x="176" y="7"/>
                      </a:lnTo>
                      <a:lnTo>
                        <a:pt x="176" y="10"/>
                      </a:lnTo>
                      <a:lnTo>
                        <a:pt x="2" y="10"/>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3" name="Freeform 2386">
                  <a:extLst>
                    <a:ext uri="{FF2B5EF4-FFF2-40B4-BE49-F238E27FC236}">
                      <a16:creationId xmlns:a16="http://schemas.microsoft.com/office/drawing/2014/main" xmlns="" id="{4D472E71-11A9-44DB-A8FD-3A96A6228523}"/>
                    </a:ext>
                  </a:extLst>
                </p:cNvPr>
                <p:cNvSpPr>
                  <a:spLocks/>
                </p:cNvSpPr>
                <p:nvPr/>
              </p:nvSpPr>
              <p:spPr bwMode="auto">
                <a:xfrm>
                  <a:off x="1299" y="3757"/>
                  <a:ext cx="88" cy="5"/>
                </a:xfrm>
                <a:custGeom>
                  <a:avLst/>
                  <a:gdLst>
                    <a:gd name="T0" fmla="*/ 1 w 175"/>
                    <a:gd name="T1" fmla="*/ 5 h 10"/>
                    <a:gd name="T2" fmla="*/ 0 w 175"/>
                    <a:gd name="T3" fmla="*/ 3 h 10"/>
                    <a:gd name="T4" fmla="*/ 0 w 175"/>
                    <a:gd name="T5" fmla="*/ 3 h 10"/>
                    <a:gd name="T6" fmla="*/ 0 w 175"/>
                    <a:gd name="T7" fmla="*/ 1 h 10"/>
                    <a:gd name="T8" fmla="*/ 0 w 175"/>
                    <a:gd name="T9" fmla="*/ 0 h 10"/>
                    <a:gd name="T10" fmla="*/ 86 w 175"/>
                    <a:gd name="T11" fmla="*/ 0 h 10"/>
                    <a:gd name="T12" fmla="*/ 86 w 175"/>
                    <a:gd name="T13" fmla="*/ 1 h 10"/>
                    <a:gd name="T14" fmla="*/ 87 w 175"/>
                    <a:gd name="T15" fmla="*/ 3 h 10"/>
                    <a:gd name="T16" fmla="*/ 87 w 175"/>
                    <a:gd name="T17" fmla="*/ 3 h 10"/>
                    <a:gd name="T18" fmla="*/ 88 w 175"/>
                    <a:gd name="T19" fmla="*/ 5 h 10"/>
                    <a:gd name="T20" fmla="*/ 1 w 175"/>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0"/>
                    <a:gd name="T35" fmla="*/ 175 w 17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0">
                      <a:moveTo>
                        <a:pt x="1" y="10"/>
                      </a:moveTo>
                      <a:lnTo>
                        <a:pt x="0" y="7"/>
                      </a:lnTo>
                      <a:lnTo>
                        <a:pt x="0" y="5"/>
                      </a:lnTo>
                      <a:lnTo>
                        <a:pt x="0" y="2"/>
                      </a:lnTo>
                      <a:lnTo>
                        <a:pt x="0" y="0"/>
                      </a:lnTo>
                      <a:lnTo>
                        <a:pt x="172" y="0"/>
                      </a:lnTo>
                      <a:lnTo>
                        <a:pt x="172" y="2"/>
                      </a:lnTo>
                      <a:lnTo>
                        <a:pt x="173" y="5"/>
                      </a:lnTo>
                      <a:lnTo>
                        <a:pt x="173" y="7"/>
                      </a:lnTo>
                      <a:lnTo>
                        <a:pt x="175" y="10"/>
                      </a:lnTo>
                      <a:lnTo>
                        <a:pt x="1" y="10"/>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4" name="Freeform 2387">
                  <a:extLst>
                    <a:ext uri="{FF2B5EF4-FFF2-40B4-BE49-F238E27FC236}">
                      <a16:creationId xmlns:a16="http://schemas.microsoft.com/office/drawing/2014/main" xmlns="" id="{98DC4CE7-D490-491A-BF24-DD72DAF91310}"/>
                    </a:ext>
                  </a:extLst>
                </p:cNvPr>
                <p:cNvSpPr>
                  <a:spLocks/>
                </p:cNvSpPr>
                <p:nvPr/>
              </p:nvSpPr>
              <p:spPr bwMode="auto">
                <a:xfrm>
                  <a:off x="1299" y="3751"/>
                  <a:ext cx="86" cy="6"/>
                </a:xfrm>
                <a:custGeom>
                  <a:avLst/>
                  <a:gdLst>
                    <a:gd name="T0" fmla="*/ 1 w 174"/>
                    <a:gd name="T1" fmla="*/ 6 h 10"/>
                    <a:gd name="T2" fmla="*/ 0 w 174"/>
                    <a:gd name="T3" fmla="*/ 4 h 10"/>
                    <a:gd name="T4" fmla="*/ 0 w 174"/>
                    <a:gd name="T5" fmla="*/ 3 h 10"/>
                    <a:gd name="T6" fmla="*/ 0 w 174"/>
                    <a:gd name="T7" fmla="*/ 1 h 10"/>
                    <a:gd name="T8" fmla="*/ 0 w 174"/>
                    <a:gd name="T9" fmla="*/ 0 h 10"/>
                    <a:gd name="T10" fmla="*/ 84 w 174"/>
                    <a:gd name="T11" fmla="*/ 0 h 10"/>
                    <a:gd name="T12" fmla="*/ 85 w 174"/>
                    <a:gd name="T13" fmla="*/ 1 h 10"/>
                    <a:gd name="T14" fmla="*/ 85 w 174"/>
                    <a:gd name="T15" fmla="*/ 3 h 10"/>
                    <a:gd name="T16" fmla="*/ 85 w 174"/>
                    <a:gd name="T17" fmla="*/ 4 h 10"/>
                    <a:gd name="T18" fmla="*/ 86 w 174"/>
                    <a:gd name="T19" fmla="*/ 6 h 10"/>
                    <a:gd name="T20" fmla="*/ 1 w 174"/>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0"/>
                    <a:gd name="T35" fmla="*/ 174 w 17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0">
                      <a:moveTo>
                        <a:pt x="2" y="10"/>
                      </a:moveTo>
                      <a:lnTo>
                        <a:pt x="0" y="7"/>
                      </a:lnTo>
                      <a:lnTo>
                        <a:pt x="0" y="5"/>
                      </a:lnTo>
                      <a:lnTo>
                        <a:pt x="0" y="2"/>
                      </a:lnTo>
                      <a:lnTo>
                        <a:pt x="0" y="0"/>
                      </a:lnTo>
                      <a:lnTo>
                        <a:pt x="170" y="0"/>
                      </a:lnTo>
                      <a:lnTo>
                        <a:pt x="172" y="2"/>
                      </a:lnTo>
                      <a:lnTo>
                        <a:pt x="172" y="5"/>
                      </a:lnTo>
                      <a:lnTo>
                        <a:pt x="172" y="7"/>
                      </a:lnTo>
                      <a:lnTo>
                        <a:pt x="174" y="10"/>
                      </a:lnTo>
                      <a:lnTo>
                        <a:pt x="2" y="10"/>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5" name="Freeform 2388">
                  <a:extLst>
                    <a:ext uri="{FF2B5EF4-FFF2-40B4-BE49-F238E27FC236}">
                      <a16:creationId xmlns:a16="http://schemas.microsoft.com/office/drawing/2014/main" xmlns="" id="{4C14ABD1-5534-4335-9B98-F9B6CE84A7EF}"/>
                    </a:ext>
                  </a:extLst>
                </p:cNvPr>
                <p:cNvSpPr>
                  <a:spLocks/>
                </p:cNvSpPr>
                <p:nvPr/>
              </p:nvSpPr>
              <p:spPr bwMode="auto">
                <a:xfrm>
                  <a:off x="1298" y="3746"/>
                  <a:ext cx="86" cy="5"/>
                </a:xfrm>
                <a:custGeom>
                  <a:avLst/>
                  <a:gdLst>
                    <a:gd name="T0" fmla="*/ 1 w 172"/>
                    <a:gd name="T1" fmla="*/ 5 h 10"/>
                    <a:gd name="T2" fmla="*/ 1 w 172"/>
                    <a:gd name="T3" fmla="*/ 3 h 10"/>
                    <a:gd name="T4" fmla="*/ 1 w 172"/>
                    <a:gd name="T5" fmla="*/ 3 h 10"/>
                    <a:gd name="T6" fmla="*/ 0 w 172"/>
                    <a:gd name="T7" fmla="*/ 1 h 10"/>
                    <a:gd name="T8" fmla="*/ 0 w 172"/>
                    <a:gd name="T9" fmla="*/ 0 h 10"/>
                    <a:gd name="T10" fmla="*/ 85 w 172"/>
                    <a:gd name="T11" fmla="*/ 0 h 10"/>
                    <a:gd name="T12" fmla="*/ 85 w 172"/>
                    <a:gd name="T13" fmla="*/ 1 h 10"/>
                    <a:gd name="T14" fmla="*/ 85 w 172"/>
                    <a:gd name="T15" fmla="*/ 3 h 10"/>
                    <a:gd name="T16" fmla="*/ 85 w 172"/>
                    <a:gd name="T17" fmla="*/ 3 h 10"/>
                    <a:gd name="T18" fmla="*/ 86 w 172"/>
                    <a:gd name="T19" fmla="*/ 5 h 10"/>
                    <a:gd name="T20" fmla="*/ 1 w 172"/>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10"/>
                    <a:gd name="T35" fmla="*/ 172 w 172"/>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10">
                      <a:moveTo>
                        <a:pt x="2" y="10"/>
                      </a:moveTo>
                      <a:lnTo>
                        <a:pt x="2" y="7"/>
                      </a:lnTo>
                      <a:lnTo>
                        <a:pt x="2" y="5"/>
                      </a:lnTo>
                      <a:lnTo>
                        <a:pt x="0" y="2"/>
                      </a:lnTo>
                      <a:lnTo>
                        <a:pt x="0" y="0"/>
                      </a:lnTo>
                      <a:lnTo>
                        <a:pt x="169" y="0"/>
                      </a:lnTo>
                      <a:lnTo>
                        <a:pt x="170" y="2"/>
                      </a:lnTo>
                      <a:lnTo>
                        <a:pt x="170" y="5"/>
                      </a:lnTo>
                      <a:lnTo>
                        <a:pt x="170" y="7"/>
                      </a:lnTo>
                      <a:lnTo>
                        <a:pt x="172" y="10"/>
                      </a:lnTo>
                      <a:lnTo>
                        <a:pt x="2" y="10"/>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6" name="Freeform 2389">
                  <a:extLst>
                    <a:ext uri="{FF2B5EF4-FFF2-40B4-BE49-F238E27FC236}">
                      <a16:creationId xmlns:a16="http://schemas.microsoft.com/office/drawing/2014/main" xmlns="" id="{45F14930-4652-40B6-9BB5-CFB58B6F14D1}"/>
                    </a:ext>
                  </a:extLst>
                </p:cNvPr>
                <p:cNvSpPr>
                  <a:spLocks/>
                </p:cNvSpPr>
                <p:nvPr/>
              </p:nvSpPr>
              <p:spPr bwMode="auto">
                <a:xfrm>
                  <a:off x="1297" y="3741"/>
                  <a:ext cx="85" cy="5"/>
                </a:xfrm>
                <a:custGeom>
                  <a:avLst/>
                  <a:gdLst>
                    <a:gd name="T0" fmla="*/ 1 w 170"/>
                    <a:gd name="T1" fmla="*/ 5 h 10"/>
                    <a:gd name="T2" fmla="*/ 1 w 170"/>
                    <a:gd name="T3" fmla="*/ 3 h 10"/>
                    <a:gd name="T4" fmla="*/ 1 w 170"/>
                    <a:gd name="T5" fmla="*/ 3 h 10"/>
                    <a:gd name="T6" fmla="*/ 0 w 170"/>
                    <a:gd name="T7" fmla="*/ 1 h 10"/>
                    <a:gd name="T8" fmla="*/ 0 w 170"/>
                    <a:gd name="T9" fmla="*/ 0 h 10"/>
                    <a:gd name="T10" fmla="*/ 84 w 170"/>
                    <a:gd name="T11" fmla="*/ 0 h 10"/>
                    <a:gd name="T12" fmla="*/ 84 w 170"/>
                    <a:gd name="T13" fmla="*/ 1 h 10"/>
                    <a:gd name="T14" fmla="*/ 85 w 170"/>
                    <a:gd name="T15" fmla="*/ 3 h 10"/>
                    <a:gd name="T16" fmla="*/ 85 w 170"/>
                    <a:gd name="T17" fmla="*/ 3 h 10"/>
                    <a:gd name="T18" fmla="*/ 85 w 170"/>
                    <a:gd name="T19" fmla="*/ 5 h 10"/>
                    <a:gd name="T20" fmla="*/ 1 w 17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0"/>
                    <a:gd name="T35" fmla="*/ 170 w 170"/>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0">
                      <a:moveTo>
                        <a:pt x="1" y="10"/>
                      </a:moveTo>
                      <a:lnTo>
                        <a:pt x="1" y="6"/>
                      </a:lnTo>
                      <a:lnTo>
                        <a:pt x="1" y="5"/>
                      </a:lnTo>
                      <a:lnTo>
                        <a:pt x="0" y="1"/>
                      </a:lnTo>
                      <a:lnTo>
                        <a:pt x="0" y="0"/>
                      </a:lnTo>
                      <a:lnTo>
                        <a:pt x="168" y="0"/>
                      </a:lnTo>
                      <a:lnTo>
                        <a:pt x="168" y="1"/>
                      </a:lnTo>
                      <a:lnTo>
                        <a:pt x="170" y="5"/>
                      </a:lnTo>
                      <a:lnTo>
                        <a:pt x="170" y="6"/>
                      </a:lnTo>
                      <a:lnTo>
                        <a:pt x="170" y="10"/>
                      </a:lnTo>
                      <a:lnTo>
                        <a:pt x="1" y="1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7" name="Freeform 2390">
                  <a:extLst>
                    <a:ext uri="{FF2B5EF4-FFF2-40B4-BE49-F238E27FC236}">
                      <a16:creationId xmlns:a16="http://schemas.microsoft.com/office/drawing/2014/main" xmlns="" id="{D2A549C7-24D2-412F-94CD-4D745654153A}"/>
                    </a:ext>
                  </a:extLst>
                </p:cNvPr>
                <p:cNvSpPr>
                  <a:spLocks/>
                </p:cNvSpPr>
                <p:nvPr/>
              </p:nvSpPr>
              <p:spPr bwMode="auto">
                <a:xfrm>
                  <a:off x="1296" y="3736"/>
                  <a:ext cx="85" cy="5"/>
                </a:xfrm>
                <a:custGeom>
                  <a:avLst/>
                  <a:gdLst>
                    <a:gd name="T0" fmla="*/ 1 w 170"/>
                    <a:gd name="T1" fmla="*/ 5 h 10"/>
                    <a:gd name="T2" fmla="*/ 1 w 170"/>
                    <a:gd name="T3" fmla="*/ 3 h 10"/>
                    <a:gd name="T4" fmla="*/ 1 w 170"/>
                    <a:gd name="T5" fmla="*/ 3 h 10"/>
                    <a:gd name="T6" fmla="*/ 0 w 170"/>
                    <a:gd name="T7" fmla="*/ 1 h 10"/>
                    <a:gd name="T8" fmla="*/ 0 w 170"/>
                    <a:gd name="T9" fmla="*/ 0 h 10"/>
                    <a:gd name="T10" fmla="*/ 84 w 170"/>
                    <a:gd name="T11" fmla="*/ 0 h 10"/>
                    <a:gd name="T12" fmla="*/ 84 w 170"/>
                    <a:gd name="T13" fmla="*/ 1 h 10"/>
                    <a:gd name="T14" fmla="*/ 84 w 170"/>
                    <a:gd name="T15" fmla="*/ 3 h 10"/>
                    <a:gd name="T16" fmla="*/ 84 w 170"/>
                    <a:gd name="T17" fmla="*/ 3 h 10"/>
                    <a:gd name="T18" fmla="*/ 85 w 170"/>
                    <a:gd name="T19" fmla="*/ 5 h 10"/>
                    <a:gd name="T20" fmla="*/ 1 w 17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10"/>
                    <a:gd name="T35" fmla="*/ 170 w 170"/>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10">
                      <a:moveTo>
                        <a:pt x="2" y="10"/>
                      </a:moveTo>
                      <a:lnTo>
                        <a:pt x="2" y="6"/>
                      </a:lnTo>
                      <a:lnTo>
                        <a:pt x="2" y="5"/>
                      </a:lnTo>
                      <a:lnTo>
                        <a:pt x="0" y="1"/>
                      </a:lnTo>
                      <a:lnTo>
                        <a:pt x="0" y="0"/>
                      </a:lnTo>
                      <a:lnTo>
                        <a:pt x="167" y="0"/>
                      </a:lnTo>
                      <a:lnTo>
                        <a:pt x="167" y="1"/>
                      </a:lnTo>
                      <a:lnTo>
                        <a:pt x="168" y="5"/>
                      </a:lnTo>
                      <a:lnTo>
                        <a:pt x="168" y="6"/>
                      </a:lnTo>
                      <a:lnTo>
                        <a:pt x="170" y="10"/>
                      </a:lnTo>
                      <a:lnTo>
                        <a:pt x="2" y="1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8" name="Freeform 2391">
                  <a:extLst>
                    <a:ext uri="{FF2B5EF4-FFF2-40B4-BE49-F238E27FC236}">
                      <a16:creationId xmlns:a16="http://schemas.microsoft.com/office/drawing/2014/main" xmlns="" id="{B31DC7D8-D670-456D-957A-5A90707D7AFA}"/>
                    </a:ext>
                  </a:extLst>
                </p:cNvPr>
                <p:cNvSpPr>
                  <a:spLocks/>
                </p:cNvSpPr>
                <p:nvPr/>
              </p:nvSpPr>
              <p:spPr bwMode="auto">
                <a:xfrm>
                  <a:off x="1295" y="3731"/>
                  <a:ext cx="84" cy="5"/>
                </a:xfrm>
                <a:custGeom>
                  <a:avLst/>
                  <a:gdLst>
                    <a:gd name="T0" fmla="*/ 1 w 169"/>
                    <a:gd name="T1" fmla="*/ 5 h 11"/>
                    <a:gd name="T2" fmla="*/ 1 w 169"/>
                    <a:gd name="T3" fmla="*/ 3 h 11"/>
                    <a:gd name="T4" fmla="*/ 1 w 169"/>
                    <a:gd name="T5" fmla="*/ 3 h 11"/>
                    <a:gd name="T6" fmla="*/ 0 w 169"/>
                    <a:gd name="T7" fmla="*/ 1 h 11"/>
                    <a:gd name="T8" fmla="*/ 0 w 169"/>
                    <a:gd name="T9" fmla="*/ 0 h 11"/>
                    <a:gd name="T10" fmla="*/ 82 w 169"/>
                    <a:gd name="T11" fmla="*/ 0 h 11"/>
                    <a:gd name="T12" fmla="*/ 82 w 169"/>
                    <a:gd name="T13" fmla="*/ 0 h 11"/>
                    <a:gd name="T14" fmla="*/ 82 w 169"/>
                    <a:gd name="T15" fmla="*/ 0 h 11"/>
                    <a:gd name="T16" fmla="*/ 82 w 169"/>
                    <a:gd name="T17" fmla="*/ 0 h 11"/>
                    <a:gd name="T18" fmla="*/ 82 w 169"/>
                    <a:gd name="T19" fmla="*/ 0 h 11"/>
                    <a:gd name="T20" fmla="*/ 83 w 169"/>
                    <a:gd name="T21" fmla="*/ 1 h 11"/>
                    <a:gd name="T22" fmla="*/ 83 w 169"/>
                    <a:gd name="T23" fmla="*/ 3 h 11"/>
                    <a:gd name="T24" fmla="*/ 83 w 169"/>
                    <a:gd name="T25" fmla="*/ 3 h 11"/>
                    <a:gd name="T26" fmla="*/ 84 w 169"/>
                    <a:gd name="T27" fmla="*/ 5 h 11"/>
                    <a:gd name="T28" fmla="*/ 1 w 169"/>
                    <a:gd name="T29" fmla="*/ 5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9"/>
                    <a:gd name="T46" fmla="*/ 0 h 11"/>
                    <a:gd name="T47" fmla="*/ 169 w 169"/>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9" h="11">
                      <a:moveTo>
                        <a:pt x="2" y="11"/>
                      </a:moveTo>
                      <a:lnTo>
                        <a:pt x="2" y="7"/>
                      </a:lnTo>
                      <a:lnTo>
                        <a:pt x="2" y="6"/>
                      </a:lnTo>
                      <a:lnTo>
                        <a:pt x="0" y="2"/>
                      </a:lnTo>
                      <a:lnTo>
                        <a:pt x="0" y="0"/>
                      </a:lnTo>
                      <a:lnTo>
                        <a:pt x="165" y="0"/>
                      </a:lnTo>
                      <a:lnTo>
                        <a:pt x="167" y="2"/>
                      </a:lnTo>
                      <a:lnTo>
                        <a:pt x="167" y="6"/>
                      </a:lnTo>
                      <a:lnTo>
                        <a:pt x="167" y="7"/>
                      </a:lnTo>
                      <a:lnTo>
                        <a:pt x="169" y="11"/>
                      </a:lnTo>
                      <a:lnTo>
                        <a:pt x="2" y="11"/>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29" name="Freeform 2392">
                  <a:extLst>
                    <a:ext uri="{FF2B5EF4-FFF2-40B4-BE49-F238E27FC236}">
                      <a16:creationId xmlns:a16="http://schemas.microsoft.com/office/drawing/2014/main" xmlns="" id="{CE4F6B92-2E30-4B45-A589-3B07AE76DAE5}"/>
                    </a:ext>
                  </a:extLst>
                </p:cNvPr>
                <p:cNvSpPr>
                  <a:spLocks/>
                </p:cNvSpPr>
                <p:nvPr/>
              </p:nvSpPr>
              <p:spPr bwMode="auto">
                <a:xfrm>
                  <a:off x="1294" y="3726"/>
                  <a:ext cx="84" cy="5"/>
                </a:xfrm>
                <a:custGeom>
                  <a:avLst/>
                  <a:gdLst>
                    <a:gd name="T0" fmla="*/ 1 w 166"/>
                    <a:gd name="T1" fmla="*/ 5 h 10"/>
                    <a:gd name="T2" fmla="*/ 1 w 166"/>
                    <a:gd name="T3" fmla="*/ 5 h 10"/>
                    <a:gd name="T4" fmla="*/ 1 w 166"/>
                    <a:gd name="T5" fmla="*/ 5 h 10"/>
                    <a:gd name="T6" fmla="*/ 1 w 166"/>
                    <a:gd name="T7" fmla="*/ 5 h 10"/>
                    <a:gd name="T8" fmla="*/ 1 w 166"/>
                    <a:gd name="T9" fmla="*/ 5 h 10"/>
                    <a:gd name="T10" fmla="*/ 1 w 166"/>
                    <a:gd name="T11" fmla="*/ 3 h 10"/>
                    <a:gd name="T12" fmla="*/ 1 w 166"/>
                    <a:gd name="T13" fmla="*/ 3 h 10"/>
                    <a:gd name="T14" fmla="*/ 0 w 166"/>
                    <a:gd name="T15" fmla="*/ 1 h 10"/>
                    <a:gd name="T16" fmla="*/ 0 w 166"/>
                    <a:gd name="T17" fmla="*/ 0 h 10"/>
                    <a:gd name="T18" fmla="*/ 82 w 166"/>
                    <a:gd name="T19" fmla="*/ 0 h 10"/>
                    <a:gd name="T20" fmla="*/ 83 w 166"/>
                    <a:gd name="T21" fmla="*/ 1 h 10"/>
                    <a:gd name="T22" fmla="*/ 83 w 166"/>
                    <a:gd name="T23" fmla="*/ 3 h 10"/>
                    <a:gd name="T24" fmla="*/ 83 w 166"/>
                    <a:gd name="T25" fmla="*/ 3 h 10"/>
                    <a:gd name="T26" fmla="*/ 84 w 166"/>
                    <a:gd name="T27" fmla="*/ 5 h 10"/>
                    <a:gd name="T28" fmla="*/ 1 w 166"/>
                    <a:gd name="T29" fmla="*/ 5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6"/>
                    <a:gd name="T46" fmla="*/ 0 h 10"/>
                    <a:gd name="T47" fmla="*/ 166 w 16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6" h="10">
                      <a:moveTo>
                        <a:pt x="1" y="10"/>
                      </a:moveTo>
                      <a:lnTo>
                        <a:pt x="1" y="10"/>
                      </a:lnTo>
                      <a:lnTo>
                        <a:pt x="1" y="7"/>
                      </a:lnTo>
                      <a:lnTo>
                        <a:pt x="1" y="5"/>
                      </a:lnTo>
                      <a:lnTo>
                        <a:pt x="0" y="2"/>
                      </a:lnTo>
                      <a:lnTo>
                        <a:pt x="0" y="0"/>
                      </a:lnTo>
                      <a:lnTo>
                        <a:pt x="163" y="0"/>
                      </a:lnTo>
                      <a:lnTo>
                        <a:pt x="165" y="2"/>
                      </a:lnTo>
                      <a:lnTo>
                        <a:pt x="165" y="5"/>
                      </a:lnTo>
                      <a:lnTo>
                        <a:pt x="165" y="7"/>
                      </a:lnTo>
                      <a:lnTo>
                        <a:pt x="166" y="10"/>
                      </a:lnTo>
                      <a:lnTo>
                        <a:pt x="1" y="1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0" name="Freeform 2393">
                  <a:extLst>
                    <a:ext uri="{FF2B5EF4-FFF2-40B4-BE49-F238E27FC236}">
                      <a16:creationId xmlns:a16="http://schemas.microsoft.com/office/drawing/2014/main" xmlns="" id="{B591DE46-8DC2-4377-96C9-EECAD6F9E116}"/>
                    </a:ext>
                  </a:extLst>
                </p:cNvPr>
                <p:cNvSpPr>
                  <a:spLocks/>
                </p:cNvSpPr>
                <p:nvPr/>
              </p:nvSpPr>
              <p:spPr bwMode="auto">
                <a:xfrm>
                  <a:off x="1293" y="3721"/>
                  <a:ext cx="83" cy="5"/>
                </a:xfrm>
                <a:custGeom>
                  <a:avLst/>
                  <a:gdLst>
                    <a:gd name="T0" fmla="*/ 1 w 165"/>
                    <a:gd name="T1" fmla="*/ 5 h 10"/>
                    <a:gd name="T2" fmla="*/ 1 w 165"/>
                    <a:gd name="T3" fmla="*/ 3 h 10"/>
                    <a:gd name="T4" fmla="*/ 1 w 165"/>
                    <a:gd name="T5" fmla="*/ 3 h 10"/>
                    <a:gd name="T6" fmla="*/ 0 w 165"/>
                    <a:gd name="T7" fmla="*/ 1 h 10"/>
                    <a:gd name="T8" fmla="*/ 0 w 165"/>
                    <a:gd name="T9" fmla="*/ 0 h 10"/>
                    <a:gd name="T10" fmla="*/ 82 w 165"/>
                    <a:gd name="T11" fmla="*/ 0 h 10"/>
                    <a:gd name="T12" fmla="*/ 82 w 165"/>
                    <a:gd name="T13" fmla="*/ 1 h 10"/>
                    <a:gd name="T14" fmla="*/ 83 w 165"/>
                    <a:gd name="T15" fmla="*/ 3 h 10"/>
                    <a:gd name="T16" fmla="*/ 83 w 165"/>
                    <a:gd name="T17" fmla="*/ 3 h 10"/>
                    <a:gd name="T18" fmla="*/ 83 w 165"/>
                    <a:gd name="T19" fmla="*/ 5 h 10"/>
                    <a:gd name="T20" fmla="*/ 1 w 165"/>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5"/>
                    <a:gd name="T34" fmla="*/ 0 h 10"/>
                    <a:gd name="T35" fmla="*/ 165 w 16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5" h="10">
                      <a:moveTo>
                        <a:pt x="2" y="10"/>
                      </a:moveTo>
                      <a:lnTo>
                        <a:pt x="2" y="7"/>
                      </a:lnTo>
                      <a:lnTo>
                        <a:pt x="2" y="5"/>
                      </a:lnTo>
                      <a:lnTo>
                        <a:pt x="0" y="2"/>
                      </a:lnTo>
                      <a:lnTo>
                        <a:pt x="0" y="0"/>
                      </a:lnTo>
                      <a:lnTo>
                        <a:pt x="163" y="0"/>
                      </a:lnTo>
                      <a:lnTo>
                        <a:pt x="163" y="2"/>
                      </a:lnTo>
                      <a:lnTo>
                        <a:pt x="165" y="5"/>
                      </a:lnTo>
                      <a:lnTo>
                        <a:pt x="165" y="7"/>
                      </a:lnTo>
                      <a:lnTo>
                        <a:pt x="165" y="10"/>
                      </a:lnTo>
                      <a:lnTo>
                        <a:pt x="2" y="10"/>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1" name="Freeform 2394">
                  <a:extLst>
                    <a:ext uri="{FF2B5EF4-FFF2-40B4-BE49-F238E27FC236}">
                      <a16:creationId xmlns:a16="http://schemas.microsoft.com/office/drawing/2014/main" xmlns="" id="{189BD003-838C-44A2-B6EB-DEFB754B9594}"/>
                    </a:ext>
                  </a:extLst>
                </p:cNvPr>
                <p:cNvSpPr>
                  <a:spLocks/>
                </p:cNvSpPr>
                <p:nvPr/>
              </p:nvSpPr>
              <p:spPr bwMode="auto">
                <a:xfrm>
                  <a:off x="1293" y="3716"/>
                  <a:ext cx="82" cy="5"/>
                </a:xfrm>
                <a:custGeom>
                  <a:avLst/>
                  <a:gdLst>
                    <a:gd name="T0" fmla="*/ 1 w 165"/>
                    <a:gd name="T1" fmla="*/ 5 h 10"/>
                    <a:gd name="T2" fmla="*/ 1 w 165"/>
                    <a:gd name="T3" fmla="*/ 3 h 10"/>
                    <a:gd name="T4" fmla="*/ 1 w 165"/>
                    <a:gd name="T5" fmla="*/ 3 h 10"/>
                    <a:gd name="T6" fmla="*/ 0 w 165"/>
                    <a:gd name="T7" fmla="*/ 1 h 10"/>
                    <a:gd name="T8" fmla="*/ 0 w 165"/>
                    <a:gd name="T9" fmla="*/ 0 h 10"/>
                    <a:gd name="T10" fmla="*/ 81 w 165"/>
                    <a:gd name="T11" fmla="*/ 0 h 10"/>
                    <a:gd name="T12" fmla="*/ 82 w 165"/>
                    <a:gd name="T13" fmla="*/ 1 h 10"/>
                    <a:gd name="T14" fmla="*/ 82 w 165"/>
                    <a:gd name="T15" fmla="*/ 3 h 10"/>
                    <a:gd name="T16" fmla="*/ 82 w 165"/>
                    <a:gd name="T17" fmla="*/ 3 h 10"/>
                    <a:gd name="T18" fmla="*/ 82 w 165"/>
                    <a:gd name="T19" fmla="*/ 5 h 10"/>
                    <a:gd name="T20" fmla="*/ 1 w 165"/>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5"/>
                    <a:gd name="T34" fmla="*/ 0 h 10"/>
                    <a:gd name="T35" fmla="*/ 165 w 16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5" h="10">
                      <a:moveTo>
                        <a:pt x="2" y="10"/>
                      </a:moveTo>
                      <a:lnTo>
                        <a:pt x="2" y="7"/>
                      </a:lnTo>
                      <a:lnTo>
                        <a:pt x="2" y="5"/>
                      </a:lnTo>
                      <a:lnTo>
                        <a:pt x="0" y="2"/>
                      </a:lnTo>
                      <a:lnTo>
                        <a:pt x="0" y="0"/>
                      </a:lnTo>
                      <a:lnTo>
                        <a:pt x="162" y="0"/>
                      </a:lnTo>
                      <a:lnTo>
                        <a:pt x="164" y="2"/>
                      </a:lnTo>
                      <a:lnTo>
                        <a:pt x="164" y="5"/>
                      </a:lnTo>
                      <a:lnTo>
                        <a:pt x="164" y="7"/>
                      </a:lnTo>
                      <a:lnTo>
                        <a:pt x="165" y="10"/>
                      </a:lnTo>
                      <a:lnTo>
                        <a:pt x="2" y="10"/>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2" name="Freeform 2395">
                  <a:extLst>
                    <a:ext uri="{FF2B5EF4-FFF2-40B4-BE49-F238E27FC236}">
                      <a16:creationId xmlns:a16="http://schemas.microsoft.com/office/drawing/2014/main" xmlns="" id="{5E8EDB9D-CD8E-419D-B717-D31CDA7A57D2}"/>
                    </a:ext>
                  </a:extLst>
                </p:cNvPr>
                <p:cNvSpPr>
                  <a:spLocks/>
                </p:cNvSpPr>
                <p:nvPr/>
              </p:nvSpPr>
              <p:spPr bwMode="auto">
                <a:xfrm>
                  <a:off x="1292" y="3711"/>
                  <a:ext cx="81" cy="5"/>
                </a:xfrm>
                <a:custGeom>
                  <a:avLst/>
                  <a:gdLst>
                    <a:gd name="T0" fmla="*/ 0 w 163"/>
                    <a:gd name="T1" fmla="*/ 5 h 10"/>
                    <a:gd name="T2" fmla="*/ 0 w 163"/>
                    <a:gd name="T3" fmla="*/ 3 h 10"/>
                    <a:gd name="T4" fmla="*/ 0 w 163"/>
                    <a:gd name="T5" fmla="*/ 3 h 10"/>
                    <a:gd name="T6" fmla="*/ 0 w 163"/>
                    <a:gd name="T7" fmla="*/ 1 h 10"/>
                    <a:gd name="T8" fmla="*/ 0 w 163"/>
                    <a:gd name="T9" fmla="*/ 0 h 10"/>
                    <a:gd name="T10" fmla="*/ 80 w 163"/>
                    <a:gd name="T11" fmla="*/ 0 h 10"/>
                    <a:gd name="T12" fmla="*/ 80 w 163"/>
                    <a:gd name="T13" fmla="*/ 1 h 10"/>
                    <a:gd name="T14" fmla="*/ 81 w 163"/>
                    <a:gd name="T15" fmla="*/ 3 h 10"/>
                    <a:gd name="T16" fmla="*/ 81 w 163"/>
                    <a:gd name="T17" fmla="*/ 3 h 10"/>
                    <a:gd name="T18" fmla="*/ 81 w 163"/>
                    <a:gd name="T19" fmla="*/ 5 h 10"/>
                    <a:gd name="T20" fmla="*/ 0 w 163"/>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3"/>
                    <a:gd name="T34" fmla="*/ 0 h 10"/>
                    <a:gd name="T35" fmla="*/ 163 w 163"/>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3" h="10">
                      <a:moveTo>
                        <a:pt x="1" y="10"/>
                      </a:moveTo>
                      <a:lnTo>
                        <a:pt x="1" y="7"/>
                      </a:lnTo>
                      <a:lnTo>
                        <a:pt x="1" y="5"/>
                      </a:lnTo>
                      <a:lnTo>
                        <a:pt x="0" y="2"/>
                      </a:lnTo>
                      <a:lnTo>
                        <a:pt x="0" y="0"/>
                      </a:lnTo>
                      <a:lnTo>
                        <a:pt x="161" y="0"/>
                      </a:lnTo>
                      <a:lnTo>
                        <a:pt x="161" y="2"/>
                      </a:lnTo>
                      <a:lnTo>
                        <a:pt x="163" y="5"/>
                      </a:lnTo>
                      <a:lnTo>
                        <a:pt x="163" y="7"/>
                      </a:lnTo>
                      <a:lnTo>
                        <a:pt x="163" y="10"/>
                      </a:lnTo>
                      <a:lnTo>
                        <a:pt x="1" y="10"/>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3" name="Freeform 2396">
                  <a:extLst>
                    <a:ext uri="{FF2B5EF4-FFF2-40B4-BE49-F238E27FC236}">
                      <a16:creationId xmlns:a16="http://schemas.microsoft.com/office/drawing/2014/main" xmlns="" id="{EE797621-FF72-48F9-9C49-906089439AFC}"/>
                    </a:ext>
                  </a:extLst>
                </p:cNvPr>
                <p:cNvSpPr>
                  <a:spLocks/>
                </p:cNvSpPr>
                <p:nvPr/>
              </p:nvSpPr>
              <p:spPr bwMode="auto">
                <a:xfrm>
                  <a:off x="1291" y="3706"/>
                  <a:ext cx="82" cy="5"/>
                </a:xfrm>
                <a:custGeom>
                  <a:avLst/>
                  <a:gdLst>
                    <a:gd name="T0" fmla="*/ 1 w 163"/>
                    <a:gd name="T1" fmla="*/ 5 h 10"/>
                    <a:gd name="T2" fmla="*/ 1 w 163"/>
                    <a:gd name="T3" fmla="*/ 3 h 10"/>
                    <a:gd name="T4" fmla="*/ 1 w 163"/>
                    <a:gd name="T5" fmla="*/ 3 h 10"/>
                    <a:gd name="T6" fmla="*/ 0 w 163"/>
                    <a:gd name="T7" fmla="*/ 1 h 10"/>
                    <a:gd name="T8" fmla="*/ 0 w 163"/>
                    <a:gd name="T9" fmla="*/ 0 h 10"/>
                    <a:gd name="T10" fmla="*/ 80 w 163"/>
                    <a:gd name="T11" fmla="*/ 0 h 10"/>
                    <a:gd name="T12" fmla="*/ 81 w 163"/>
                    <a:gd name="T13" fmla="*/ 1 h 10"/>
                    <a:gd name="T14" fmla="*/ 81 w 163"/>
                    <a:gd name="T15" fmla="*/ 3 h 10"/>
                    <a:gd name="T16" fmla="*/ 81 w 163"/>
                    <a:gd name="T17" fmla="*/ 3 h 10"/>
                    <a:gd name="T18" fmla="*/ 82 w 163"/>
                    <a:gd name="T19" fmla="*/ 5 h 10"/>
                    <a:gd name="T20" fmla="*/ 1 w 163"/>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3"/>
                    <a:gd name="T34" fmla="*/ 0 h 10"/>
                    <a:gd name="T35" fmla="*/ 163 w 163"/>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3" h="10">
                      <a:moveTo>
                        <a:pt x="2" y="10"/>
                      </a:moveTo>
                      <a:lnTo>
                        <a:pt x="2" y="7"/>
                      </a:lnTo>
                      <a:lnTo>
                        <a:pt x="2" y="5"/>
                      </a:lnTo>
                      <a:lnTo>
                        <a:pt x="0" y="2"/>
                      </a:lnTo>
                      <a:lnTo>
                        <a:pt x="0" y="0"/>
                      </a:lnTo>
                      <a:lnTo>
                        <a:pt x="160" y="0"/>
                      </a:lnTo>
                      <a:lnTo>
                        <a:pt x="162" y="2"/>
                      </a:lnTo>
                      <a:lnTo>
                        <a:pt x="162" y="5"/>
                      </a:lnTo>
                      <a:lnTo>
                        <a:pt x="162" y="7"/>
                      </a:lnTo>
                      <a:lnTo>
                        <a:pt x="163" y="10"/>
                      </a:lnTo>
                      <a:lnTo>
                        <a:pt x="2" y="10"/>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4" name="Freeform 2397">
                  <a:extLst>
                    <a:ext uri="{FF2B5EF4-FFF2-40B4-BE49-F238E27FC236}">
                      <a16:creationId xmlns:a16="http://schemas.microsoft.com/office/drawing/2014/main" xmlns="" id="{24F445C0-7AE7-46F3-9ED3-736D6C0576E1}"/>
                    </a:ext>
                  </a:extLst>
                </p:cNvPr>
                <p:cNvSpPr>
                  <a:spLocks/>
                </p:cNvSpPr>
                <p:nvPr/>
              </p:nvSpPr>
              <p:spPr bwMode="auto">
                <a:xfrm>
                  <a:off x="1290" y="3701"/>
                  <a:ext cx="81" cy="5"/>
                </a:xfrm>
                <a:custGeom>
                  <a:avLst/>
                  <a:gdLst>
                    <a:gd name="T0" fmla="*/ 1 w 162"/>
                    <a:gd name="T1" fmla="*/ 5 h 10"/>
                    <a:gd name="T2" fmla="*/ 0 w 162"/>
                    <a:gd name="T3" fmla="*/ 3 h 10"/>
                    <a:gd name="T4" fmla="*/ 0 w 162"/>
                    <a:gd name="T5" fmla="*/ 3 h 10"/>
                    <a:gd name="T6" fmla="*/ 0 w 162"/>
                    <a:gd name="T7" fmla="*/ 1 h 10"/>
                    <a:gd name="T8" fmla="*/ 0 w 162"/>
                    <a:gd name="T9" fmla="*/ 0 h 10"/>
                    <a:gd name="T10" fmla="*/ 80 w 162"/>
                    <a:gd name="T11" fmla="*/ 0 h 10"/>
                    <a:gd name="T12" fmla="*/ 80 w 162"/>
                    <a:gd name="T13" fmla="*/ 1 h 10"/>
                    <a:gd name="T14" fmla="*/ 80 w 162"/>
                    <a:gd name="T15" fmla="*/ 3 h 10"/>
                    <a:gd name="T16" fmla="*/ 81 w 162"/>
                    <a:gd name="T17" fmla="*/ 3 h 10"/>
                    <a:gd name="T18" fmla="*/ 81 w 162"/>
                    <a:gd name="T19" fmla="*/ 5 h 10"/>
                    <a:gd name="T20" fmla="*/ 1 w 162"/>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10"/>
                    <a:gd name="T35" fmla="*/ 162 w 162"/>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10">
                      <a:moveTo>
                        <a:pt x="2" y="10"/>
                      </a:moveTo>
                      <a:lnTo>
                        <a:pt x="0" y="6"/>
                      </a:lnTo>
                      <a:lnTo>
                        <a:pt x="0" y="5"/>
                      </a:lnTo>
                      <a:lnTo>
                        <a:pt x="0" y="1"/>
                      </a:lnTo>
                      <a:lnTo>
                        <a:pt x="0" y="0"/>
                      </a:lnTo>
                      <a:lnTo>
                        <a:pt x="159" y="0"/>
                      </a:lnTo>
                      <a:lnTo>
                        <a:pt x="160" y="1"/>
                      </a:lnTo>
                      <a:lnTo>
                        <a:pt x="160" y="5"/>
                      </a:lnTo>
                      <a:lnTo>
                        <a:pt x="162" y="6"/>
                      </a:lnTo>
                      <a:lnTo>
                        <a:pt x="162" y="10"/>
                      </a:lnTo>
                      <a:lnTo>
                        <a:pt x="2" y="10"/>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5" name="Freeform 2398">
                  <a:extLst>
                    <a:ext uri="{FF2B5EF4-FFF2-40B4-BE49-F238E27FC236}">
                      <a16:creationId xmlns:a16="http://schemas.microsoft.com/office/drawing/2014/main" xmlns="" id="{7E5A7A83-CD1D-47C1-8232-26B90957932A}"/>
                    </a:ext>
                  </a:extLst>
                </p:cNvPr>
                <p:cNvSpPr>
                  <a:spLocks/>
                </p:cNvSpPr>
                <p:nvPr/>
              </p:nvSpPr>
              <p:spPr bwMode="auto">
                <a:xfrm>
                  <a:off x="1289" y="3696"/>
                  <a:ext cx="80" cy="5"/>
                </a:xfrm>
                <a:custGeom>
                  <a:avLst/>
                  <a:gdLst>
                    <a:gd name="T0" fmla="*/ 1 w 160"/>
                    <a:gd name="T1" fmla="*/ 5 h 10"/>
                    <a:gd name="T2" fmla="*/ 0 w 160"/>
                    <a:gd name="T3" fmla="*/ 3 h 10"/>
                    <a:gd name="T4" fmla="*/ 0 w 160"/>
                    <a:gd name="T5" fmla="*/ 3 h 10"/>
                    <a:gd name="T6" fmla="*/ 0 w 160"/>
                    <a:gd name="T7" fmla="*/ 1 h 10"/>
                    <a:gd name="T8" fmla="*/ 0 w 160"/>
                    <a:gd name="T9" fmla="*/ 0 h 10"/>
                    <a:gd name="T10" fmla="*/ 79 w 160"/>
                    <a:gd name="T11" fmla="*/ 0 h 10"/>
                    <a:gd name="T12" fmla="*/ 79 w 160"/>
                    <a:gd name="T13" fmla="*/ 1 h 10"/>
                    <a:gd name="T14" fmla="*/ 80 w 160"/>
                    <a:gd name="T15" fmla="*/ 3 h 10"/>
                    <a:gd name="T16" fmla="*/ 80 w 160"/>
                    <a:gd name="T17" fmla="*/ 3 h 10"/>
                    <a:gd name="T18" fmla="*/ 80 w 160"/>
                    <a:gd name="T19" fmla="*/ 5 h 10"/>
                    <a:gd name="T20" fmla="*/ 1 w 16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0"/>
                    <a:gd name="T35" fmla="*/ 160 w 160"/>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0">
                      <a:moveTo>
                        <a:pt x="1" y="10"/>
                      </a:moveTo>
                      <a:lnTo>
                        <a:pt x="0" y="6"/>
                      </a:lnTo>
                      <a:lnTo>
                        <a:pt x="0" y="5"/>
                      </a:lnTo>
                      <a:lnTo>
                        <a:pt x="0" y="1"/>
                      </a:lnTo>
                      <a:lnTo>
                        <a:pt x="0" y="0"/>
                      </a:lnTo>
                      <a:lnTo>
                        <a:pt x="158" y="0"/>
                      </a:lnTo>
                      <a:lnTo>
                        <a:pt x="158" y="1"/>
                      </a:lnTo>
                      <a:lnTo>
                        <a:pt x="160" y="5"/>
                      </a:lnTo>
                      <a:lnTo>
                        <a:pt x="160" y="6"/>
                      </a:lnTo>
                      <a:lnTo>
                        <a:pt x="160" y="10"/>
                      </a:lnTo>
                      <a:lnTo>
                        <a:pt x="1" y="1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6" name="Freeform 2399">
                  <a:extLst>
                    <a:ext uri="{FF2B5EF4-FFF2-40B4-BE49-F238E27FC236}">
                      <a16:creationId xmlns:a16="http://schemas.microsoft.com/office/drawing/2014/main" xmlns="" id="{4F3AF042-A234-449B-A0A5-9801E6BF5632}"/>
                    </a:ext>
                  </a:extLst>
                </p:cNvPr>
                <p:cNvSpPr>
                  <a:spLocks/>
                </p:cNvSpPr>
                <p:nvPr/>
              </p:nvSpPr>
              <p:spPr bwMode="auto">
                <a:xfrm>
                  <a:off x="1288" y="3691"/>
                  <a:ext cx="80" cy="5"/>
                </a:xfrm>
                <a:custGeom>
                  <a:avLst/>
                  <a:gdLst>
                    <a:gd name="T0" fmla="*/ 1 w 160"/>
                    <a:gd name="T1" fmla="*/ 5 h 11"/>
                    <a:gd name="T2" fmla="*/ 0 w 160"/>
                    <a:gd name="T3" fmla="*/ 3 h 11"/>
                    <a:gd name="T4" fmla="*/ 0 w 160"/>
                    <a:gd name="T5" fmla="*/ 3 h 11"/>
                    <a:gd name="T6" fmla="*/ 0 w 160"/>
                    <a:gd name="T7" fmla="*/ 1 h 11"/>
                    <a:gd name="T8" fmla="*/ 0 w 160"/>
                    <a:gd name="T9" fmla="*/ 0 h 11"/>
                    <a:gd name="T10" fmla="*/ 78 w 160"/>
                    <a:gd name="T11" fmla="*/ 0 h 11"/>
                    <a:gd name="T12" fmla="*/ 78 w 160"/>
                    <a:gd name="T13" fmla="*/ 1 h 11"/>
                    <a:gd name="T14" fmla="*/ 79 w 160"/>
                    <a:gd name="T15" fmla="*/ 3 h 11"/>
                    <a:gd name="T16" fmla="*/ 79 w 160"/>
                    <a:gd name="T17" fmla="*/ 3 h 11"/>
                    <a:gd name="T18" fmla="*/ 80 w 160"/>
                    <a:gd name="T19" fmla="*/ 5 h 11"/>
                    <a:gd name="T20" fmla="*/ 1 w 160"/>
                    <a:gd name="T21" fmla="*/ 5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1"/>
                    <a:gd name="T35" fmla="*/ 160 w 160"/>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1">
                      <a:moveTo>
                        <a:pt x="2" y="11"/>
                      </a:moveTo>
                      <a:lnTo>
                        <a:pt x="0" y="7"/>
                      </a:lnTo>
                      <a:lnTo>
                        <a:pt x="0" y="6"/>
                      </a:lnTo>
                      <a:lnTo>
                        <a:pt x="0" y="2"/>
                      </a:lnTo>
                      <a:lnTo>
                        <a:pt x="0" y="0"/>
                      </a:lnTo>
                      <a:lnTo>
                        <a:pt x="156" y="0"/>
                      </a:lnTo>
                      <a:lnTo>
                        <a:pt x="156" y="2"/>
                      </a:lnTo>
                      <a:lnTo>
                        <a:pt x="158" y="6"/>
                      </a:lnTo>
                      <a:lnTo>
                        <a:pt x="158" y="7"/>
                      </a:lnTo>
                      <a:lnTo>
                        <a:pt x="160" y="11"/>
                      </a:lnTo>
                      <a:lnTo>
                        <a:pt x="2" y="11"/>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7" name="Freeform 2400">
                  <a:extLst>
                    <a:ext uri="{FF2B5EF4-FFF2-40B4-BE49-F238E27FC236}">
                      <a16:creationId xmlns:a16="http://schemas.microsoft.com/office/drawing/2014/main" xmlns="" id="{332D982B-EB56-4D93-A882-4ED129AA50C2}"/>
                    </a:ext>
                  </a:extLst>
                </p:cNvPr>
                <p:cNvSpPr>
                  <a:spLocks/>
                </p:cNvSpPr>
                <p:nvPr/>
              </p:nvSpPr>
              <p:spPr bwMode="auto">
                <a:xfrm>
                  <a:off x="1288" y="3686"/>
                  <a:ext cx="79" cy="5"/>
                </a:xfrm>
                <a:custGeom>
                  <a:avLst/>
                  <a:gdLst>
                    <a:gd name="T0" fmla="*/ 1 w 158"/>
                    <a:gd name="T1" fmla="*/ 5 h 10"/>
                    <a:gd name="T2" fmla="*/ 0 w 158"/>
                    <a:gd name="T3" fmla="*/ 3 h 10"/>
                    <a:gd name="T4" fmla="*/ 0 w 158"/>
                    <a:gd name="T5" fmla="*/ 3 h 10"/>
                    <a:gd name="T6" fmla="*/ 0 w 158"/>
                    <a:gd name="T7" fmla="*/ 1 h 10"/>
                    <a:gd name="T8" fmla="*/ 0 w 158"/>
                    <a:gd name="T9" fmla="*/ 0 h 10"/>
                    <a:gd name="T10" fmla="*/ 78 w 158"/>
                    <a:gd name="T11" fmla="*/ 0 h 10"/>
                    <a:gd name="T12" fmla="*/ 79 w 158"/>
                    <a:gd name="T13" fmla="*/ 1 h 10"/>
                    <a:gd name="T14" fmla="*/ 79 w 158"/>
                    <a:gd name="T15" fmla="*/ 3 h 10"/>
                    <a:gd name="T16" fmla="*/ 79 w 158"/>
                    <a:gd name="T17" fmla="*/ 3 h 10"/>
                    <a:gd name="T18" fmla="*/ 79 w 158"/>
                    <a:gd name="T19" fmla="*/ 5 h 10"/>
                    <a:gd name="T20" fmla="*/ 1 w 15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
                    <a:gd name="T34" fmla="*/ 0 h 10"/>
                    <a:gd name="T35" fmla="*/ 158 w 158"/>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 h="10">
                      <a:moveTo>
                        <a:pt x="2" y="10"/>
                      </a:moveTo>
                      <a:lnTo>
                        <a:pt x="0" y="7"/>
                      </a:lnTo>
                      <a:lnTo>
                        <a:pt x="0" y="5"/>
                      </a:lnTo>
                      <a:lnTo>
                        <a:pt x="0" y="2"/>
                      </a:lnTo>
                      <a:lnTo>
                        <a:pt x="0" y="0"/>
                      </a:lnTo>
                      <a:lnTo>
                        <a:pt x="155" y="0"/>
                      </a:lnTo>
                      <a:lnTo>
                        <a:pt x="157" y="2"/>
                      </a:lnTo>
                      <a:lnTo>
                        <a:pt x="157" y="5"/>
                      </a:lnTo>
                      <a:lnTo>
                        <a:pt x="157" y="7"/>
                      </a:lnTo>
                      <a:lnTo>
                        <a:pt x="158" y="10"/>
                      </a:lnTo>
                      <a:lnTo>
                        <a:pt x="2" y="10"/>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8" name="Freeform 2401">
                  <a:extLst>
                    <a:ext uri="{FF2B5EF4-FFF2-40B4-BE49-F238E27FC236}">
                      <a16:creationId xmlns:a16="http://schemas.microsoft.com/office/drawing/2014/main" xmlns="" id="{7813D4AF-C2F8-456A-A08F-944265D2C1DA}"/>
                    </a:ext>
                  </a:extLst>
                </p:cNvPr>
                <p:cNvSpPr>
                  <a:spLocks/>
                </p:cNvSpPr>
                <p:nvPr/>
              </p:nvSpPr>
              <p:spPr bwMode="auto">
                <a:xfrm>
                  <a:off x="1287" y="3681"/>
                  <a:ext cx="78" cy="5"/>
                </a:xfrm>
                <a:custGeom>
                  <a:avLst/>
                  <a:gdLst>
                    <a:gd name="T0" fmla="*/ 1 w 157"/>
                    <a:gd name="T1" fmla="*/ 5 h 8"/>
                    <a:gd name="T2" fmla="*/ 0 w 157"/>
                    <a:gd name="T3" fmla="*/ 4 h 8"/>
                    <a:gd name="T4" fmla="*/ 0 w 157"/>
                    <a:gd name="T5" fmla="*/ 3 h 8"/>
                    <a:gd name="T6" fmla="*/ 0 w 157"/>
                    <a:gd name="T7" fmla="*/ 2 h 8"/>
                    <a:gd name="T8" fmla="*/ 0 w 157"/>
                    <a:gd name="T9" fmla="*/ 1 h 8"/>
                    <a:gd name="T10" fmla="*/ 5 w 157"/>
                    <a:gd name="T11" fmla="*/ 1 h 8"/>
                    <a:gd name="T12" fmla="*/ 9 w 157"/>
                    <a:gd name="T13" fmla="*/ 0 h 8"/>
                    <a:gd name="T14" fmla="*/ 14 w 157"/>
                    <a:gd name="T15" fmla="*/ 0 h 8"/>
                    <a:gd name="T16" fmla="*/ 19 w 157"/>
                    <a:gd name="T17" fmla="*/ 0 h 8"/>
                    <a:gd name="T18" fmla="*/ 24 w 157"/>
                    <a:gd name="T19" fmla="*/ 0 h 8"/>
                    <a:gd name="T20" fmla="*/ 29 w 157"/>
                    <a:gd name="T21" fmla="*/ 0 h 8"/>
                    <a:gd name="T22" fmla="*/ 33 w 157"/>
                    <a:gd name="T23" fmla="*/ 0 h 8"/>
                    <a:gd name="T24" fmla="*/ 38 w 157"/>
                    <a:gd name="T25" fmla="*/ 0 h 8"/>
                    <a:gd name="T26" fmla="*/ 43 w 157"/>
                    <a:gd name="T27" fmla="*/ 0 h 8"/>
                    <a:gd name="T28" fmla="*/ 48 w 157"/>
                    <a:gd name="T29" fmla="*/ 0 h 8"/>
                    <a:gd name="T30" fmla="*/ 53 w 157"/>
                    <a:gd name="T31" fmla="*/ 0 h 8"/>
                    <a:gd name="T32" fmla="*/ 58 w 157"/>
                    <a:gd name="T33" fmla="*/ 0 h 8"/>
                    <a:gd name="T34" fmla="*/ 62 w 157"/>
                    <a:gd name="T35" fmla="*/ 1 h 8"/>
                    <a:gd name="T36" fmla="*/ 67 w 157"/>
                    <a:gd name="T37" fmla="*/ 1 h 8"/>
                    <a:gd name="T38" fmla="*/ 72 w 157"/>
                    <a:gd name="T39" fmla="*/ 1 h 8"/>
                    <a:gd name="T40" fmla="*/ 77 w 157"/>
                    <a:gd name="T41" fmla="*/ 1 h 8"/>
                    <a:gd name="T42" fmla="*/ 77 w 157"/>
                    <a:gd name="T43" fmla="*/ 2 h 8"/>
                    <a:gd name="T44" fmla="*/ 78 w 157"/>
                    <a:gd name="T45" fmla="*/ 3 h 8"/>
                    <a:gd name="T46" fmla="*/ 78 w 157"/>
                    <a:gd name="T47" fmla="*/ 4 h 8"/>
                    <a:gd name="T48" fmla="*/ 78 w 157"/>
                    <a:gd name="T49" fmla="*/ 5 h 8"/>
                    <a:gd name="T50" fmla="*/ 1 w 157"/>
                    <a:gd name="T51" fmla="*/ 5 h 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7"/>
                    <a:gd name="T79" fmla="*/ 0 h 8"/>
                    <a:gd name="T80" fmla="*/ 157 w 157"/>
                    <a:gd name="T81" fmla="*/ 8 h 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7" h="8">
                      <a:moveTo>
                        <a:pt x="2" y="8"/>
                      </a:moveTo>
                      <a:lnTo>
                        <a:pt x="0" y="7"/>
                      </a:lnTo>
                      <a:lnTo>
                        <a:pt x="0" y="5"/>
                      </a:lnTo>
                      <a:lnTo>
                        <a:pt x="0" y="3"/>
                      </a:lnTo>
                      <a:lnTo>
                        <a:pt x="0" y="2"/>
                      </a:lnTo>
                      <a:lnTo>
                        <a:pt x="11" y="2"/>
                      </a:lnTo>
                      <a:lnTo>
                        <a:pt x="19" y="0"/>
                      </a:lnTo>
                      <a:lnTo>
                        <a:pt x="29" y="0"/>
                      </a:lnTo>
                      <a:lnTo>
                        <a:pt x="39" y="0"/>
                      </a:lnTo>
                      <a:lnTo>
                        <a:pt x="48" y="0"/>
                      </a:lnTo>
                      <a:lnTo>
                        <a:pt x="58" y="0"/>
                      </a:lnTo>
                      <a:lnTo>
                        <a:pt x="66" y="0"/>
                      </a:lnTo>
                      <a:lnTo>
                        <a:pt x="76" y="0"/>
                      </a:lnTo>
                      <a:lnTo>
                        <a:pt x="86" y="0"/>
                      </a:lnTo>
                      <a:lnTo>
                        <a:pt x="96" y="0"/>
                      </a:lnTo>
                      <a:lnTo>
                        <a:pt x="107" y="0"/>
                      </a:lnTo>
                      <a:lnTo>
                        <a:pt x="117" y="0"/>
                      </a:lnTo>
                      <a:lnTo>
                        <a:pt x="125" y="2"/>
                      </a:lnTo>
                      <a:lnTo>
                        <a:pt x="135" y="2"/>
                      </a:lnTo>
                      <a:lnTo>
                        <a:pt x="145" y="2"/>
                      </a:lnTo>
                      <a:lnTo>
                        <a:pt x="155" y="2"/>
                      </a:lnTo>
                      <a:lnTo>
                        <a:pt x="155" y="3"/>
                      </a:lnTo>
                      <a:lnTo>
                        <a:pt x="157" y="5"/>
                      </a:lnTo>
                      <a:lnTo>
                        <a:pt x="157" y="7"/>
                      </a:lnTo>
                      <a:lnTo>
                        <a:pt x="157" y="8"/>
                      </a:lnTo>
                      <a:lnTo>
                        <a:pt x="2" y="8"/>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39" name="Freeform 2402">
                  <a:extLst>
                    <a:ext uri="{FF2B5EF4-FFF2-40B4-BE49-F238E27FC236}">
                      <a16:creationId xmlns:a16="http://schemas.microsoft.com/office/drawing/2014/main" xmlns="" id="{3CD8D9CB-0FEB-4403-977A-CC71B4FCFBCB}"/>
                    </a:ext>
                  </a:extLst>
                </p:cNvPr>
                <p:cNvSpPr>
                  <a:spLocks/>
                </p:cNvSpPr>
                <p:nvPr/>
              </p:nvSpPr>
              <p:spPr bwMode="auto">
                <a:xfrm>
                  <a:off x="1287" y="3681"/>
                  <a:ext cx="106" cy="100"/>
                </a:xfrm>
                <a:custGeom>
                  <a:avLst/>
                  <a:gdLst>
                    <a:gd name="T0" fmla="*/ 0 w 213"/>
                    <a:gd name="T1" fmla="*/ 1 h 199"/>
                    <a:gd name="T2" fmla="*/ 0 w 213"/>
                    <a:gd name="T3" fmla="*/ 1 h 199"/>
                    <a:gd name="T4" fmla="*/ 5 w 213"/>
                    <a:gd name="T5" fmla="*/ 1 h 199"/>
                    <a:gd name="T6" fmla="*/ 9 w 213"/>
                    <a:gd name="T7" fmla="*/ 0 h 199"/>
                    <a:gd name="T8" fmla="*/ 14 w 213"/>
                    <a:gd name="T9" fmla="*/ 0 h 199"/>
                    <a:gd name="T10" fmla="*/ 19 w 213"/>
                    <a:gd name="T11" fmla="*/ 0 h 199"/>
                    <a:gd name="T12" fmla="*/ 24 w 213"/>
                    <a:gd name="T13" fmla="*/ 0 h 199"/>
                    <a:gd name="T14" fmla="*/ 29 w 213"/>
                    <a:gd name="T15" fmla="*/ 0 h 199"/>
                    <a:gd name="T16" fmla="*/ 33 w 213"/>
                    <a:gd name="T17" fmla="*/ 0 h 199"/>
                    <a:gd name="T18" fmla="*/ 38 w 213"/>
                    <a:gd name="T19" fmla="*/ 0 h 199"/>
                    <a:gd name="T20" fmla="*/ 38 w 213"/>
                    <a:gd name="T21" fmla="*/ 0 h 199"/>
                    <a:gd name="T22" fmla="*/ 43 w 213"/>
                    <a:gd name="T23" fmla="*/ 0 h 199"/>
                    <a:gd name="T24" fmla="*/ 48 w 213"/>
                    <a:gd name="T25" fmla="*/ 0 h 199"/>
                    <a:gd name="T26" fmla="*/ 53 w 213"/>
                    <a:gd name="T27" fmla="*/ 0 h 199"/>
                    <a:gd name="T28" fmla="*/ 58 w 213"/>
                    <a:gd name="T29" fmla="*/ 0 h 199"/>
                    <a:gd name="T30" fmla="*/ 62 w 213"/>
                    <a:gd name="T31" fmla="*/ 1 h 199"/>
                    <a:gd name="T32" fmla="*/ 67 w 213"/>
                    <a:gd name="T33" fmla="*/ 1 h 199"/>
                    <a:gd name="T34" fmla="*/ 72 w 213"/>
                    <a:gd name="T35" fmla="*/ 1 h 199"/>
                    <a:gd name="T36" fmla="*/ 77 w 213"/>
                    <a:gd name="T37" fmla="*/ 1 h 199"/>
                    <a:gd name="T38" fmla="*/ 77 w 213"/>
                    <a:gd name="T39" fmla="*/ 1 h 199"/>
                    <a:gd name="T40" fmla="*/ 81 w 213"/>
                    <a:gd name="T41" fmla="*/ 14 h 199"/>
                    <a:gd name="T42" fmla="*/ 84 w 213"/>
                    <a:gd name="T43" fmla="*/ 26 h 199"/>
                    <a:gd name="T44" fmla="*/ 88 w 213"/>
                    <a:gd name="T45" fmla="*/ 38 h 199"/>
                    <a:gd name="T46" fmla="*/ 91 w 213"/>
                    <a:gd name="T47" fmla="*/ 50 h 199"/>
                    <a:gd name="T48" fmla="*/ 91 w 213"/>
                    <a:gd name="T49" fmla="*/ 50 h 199"/>
                    <a:gd name="T50" fmla="*/ 94 w 213"/>
                    <a:gd name="T51" fmla="*/ 63 h 199"/>
                    <a:gd name="T52" fmla="*/ 99 w 213"/>
                    <a:gd name="T53" fmla="*/ 74 h 199"/>
                    <a:gd name="T54" fmla="*/ 102 w 213"/>
                    <a:gd name="T55" fmla="*/ 87 h 199"/>
                    <a:gd name="T56" fmla="*/ 106 w 213"/>
                    <a:gd name="T57" fmla="*/ 100 h 199"/>
                    <a:gd name="T58" fmla="*/ 106 w 213"/>
                    <a:gd name="T59" fmla="*/ 100 h 199"/>
                    <a:gd name="T60" fmla="*/ 100 w 213"/>
                    <a:gd name="T61" fmla="*/ 100 h 199"/>
                    <a:gd name="T62" fmla="*/ 94 w 213"/>
                    <a:gd name="T63" fmla="*/ 100 h 199"/>
                    <a:gd name="T64" fmla="*/ 88 w 213"/>
                    <a:gd name="T65" fmla="*/ 100 h 199"/>
                    <a:gd name="T66" fmla="*/ 83 w 213"/>
                    <a:gd name="T67" fmla="*/ 100 h 199"/>
                    <a:gd name="T68" fmla="*/ 77 w 213"/>
                    <a:gd name="T69" fmla="*/ 100 h 199"/>
                    <a:gd name="T70" fmla="*/ 72 w 213"/>
                    <a:gd name="T71" fmla="*/ 100 h 199"/>
                    <a:gd name="T72" fmla="*/ 66 w 213"/>
                    <a:gd name="T73" fmla="*/ 100 h 199"/>
                    <a:gd name="T74" fmla="*/ 61 w 213"/>
                    <a:gd name="T75" fmla="*/ 100 h 199"/>
                    <a:gd name="T76" fmla="*/ 61 w 213"/>
                    <a:gd name="T77" fmla="*/ 100 h 199"/>
                    <a:gd name="T78" fmla="*/ 55 w 213"/>
                    <a:gd name="T79" fmla="*/ 100 h 199"/>
                    <a:gd name="T80" fmla="*/ 50 w 213"/>
                    <a:gd name="T81" fmla="*/ 100 h 199"/>
                    <a:gd name="T82" fmla="*/ 44 w 213"/>
                    <a:gd name="T83" fmla="*/ 100 h 199"/>
                    <a:gd name="T84" fmla="*/ 38 w 213"/>
                    <a:gd name="T85" fmla="*/ 100 h 199"/>
                    <a:gd name="T86" fmla="*/ 33 w 213"/>
                    <a:gd name="T87" fmla="*/ 100 h 199"/>
                    <a:gd name="T88" fmla="*/ 27 w 213"/>
                    <a:gd name="T89" fmla="*/ 100 h 199"/>
                    <a:gd name="T90" fmla="*/ 22 w 213"/>
                    <a:gd name="T91" fmla="*/ 100 h 199"/>
                    <a:gd name="T92" fmla="*/ 17 w 213"/>
                    <a:gd name="T93" fmla="*/ 100 h 199"/>
                    <a:gd name="T94" fmla="*/ 17 w 213"/>
                    <a:gd name="T95" fmla="*/ 100 h 199"/>
                    <a:gd name="T96" fmla="*/ 14 w 213"/>
                    <a:gd name="T97" fmla="*/ 87 h 199"/>
                    <a:gd name="T98" fmla="*/ 13 w 213"/>
                    <a:gd name="T99" fmla="*/ 74 h 199"/>
                    <a:gd name="T100" fmla="*/ 10 w 213"/>
                    <a:gd name="T101" fmla="*/ 62 h 199"/>
                    <a:gd name="T102" fmla="*/ 8 w 213"/>
                    <a:gd name="T103" fmla="*/ 50 h 199"/>
                    <a:gd name="T104" fmla="*/ 8 w 213"/>
                    <a:gd name="T105" fmla="*/ 50 h 199"/>
                    <a:gd name="T106" fmla="*/ 7 w 213"/>
                    <a:gd name="T107" fmla="*/ 38 h 199"/>
                    <a:gd name="T108" fmla="*/ 4 w 213"/>
                    <a:gd name="T109" fmla="*/ 26 h 199"/>
                    <a:gd name="T110" fmla="*/ 2 w 213"/>
                    <a:gd name="T111" fmla="*/ 13 h 199"/>
                    <a:gd name="T112" fmla="*/ 0 w 213"/>
                    <a:gd name="T113" fmla="*/ 1 h 1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3"/>
                    <a:gd name="T172" fmla="*/ 0 h 199"/>
                    <a:gd name="T173" fmla="*/ 213 w 213"/>
                    <a:gd name="T174" fmla="*/ 199 h 19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3" h="199">
                      <a:moveTo>
                        <a:pt x="0" y="2"/>
                      </a:moveTo>
                      <a:lnTo>
                        <a:pt x="0" y="2"/>
                      </a:lnTo>
                      <a:lnTo>
                        <a:pt x="11" y="2"/>
                      </a:lnTo>
                      <a:lnTo>
                        <a:pt x="19" y="0"/>
                      </a:lnTo>
                      <a:lnTo>
                        <a:pt x="29" y="0"/>
                      </a:lnTo>
                      <a:lnTo>
                        <a:pt x="39" y="0"/>
                      </a:lnTo>
                      <a:lnTo>
                        <a:pt x="48" y="0"/>
                      </a:lnTo>
                      <a:lnTo>
                        <a:pt x="58" y="0"/>
                      </a:lnTo>
                      <a:lnTo>
                        <a:pt x="66" y="0"/>
                      </a:lnTo>
                      <a:lnTo>
                        <a:pt x="76" y="0"/>
                      </a:lnTo>
                      <a:lnTo>
                        <a:pt x="86" y="0"/>
                      </a:lnTo>
                      <a:lnTo>
                        <a:pt x="96" y="0"/>
                      </a:lnTo>
                      <a:lnTo>
                        <a:pt x="107" y="0"/>
                      </a:lnTo>
                      <a:lnTo>
                        <a:pt x="117" y="0"/>
                      </a:lnTo>
                      <a:lnTo>
                        <a:pt x="125" y="2"/>
                      </a:lnTo>
                      <a:lnTo>
                        <a:pt x="135" y="2"/>
                      </a:lnTo>
                      <a:lnTo>
                        <a:pt x="145" y="2"/>
                      </a:lnTo>
                      <a:lnTo>
                        <a:pt x="155" y="2"/>
                      </a:lnTo>
                      <a:lnTo>
                        <a:pt x="162" y="27"/>
                      </a:lnTo>
                      <a:lnTo>
                        <a:pt x="169" y="51"/>
                      </a:lnTo>
                      <a:lnTo>
                        <a:pt x="176" y="76"/>
                      </a:lnTo>
                      <a:lnTo>
                        <a:pt x="182" y="99"/>
                      </a:lnTo>
                      <a:lnTo>
                        <a:pt x="189" y="125"/>
                      </a:lnTo>
                      <a:lnTo>
                        <a:pt x="198" y="148"/>
                      </a:lnTo>
                      <a:lnTo>
                        <a:pt x="204" y="174"/>
                      </a:lnTo>
                      <a:lnTo>
                        <a:pt x="213" y="199"/>
                      </a:lnTo>
                      <a:lnTo>
                        <a:pt x="201" y="199"/>
                      </a:lnTo>
                      <a:lnTo>
                        <a:pt x="189" y="199"/>
                      </a:lnTo>
                      <a:lnTo>
                        <a:pt x="177" y="199"/>
                      </a:lnTo>
                      <a:lnTo>
                        <a:pt x="166" y="199"/>
                      </a:lnTo>
                      <a:lnTo>
                        <a:pt x="155" y="199"/>
                      </a:lnTo>
                      <a:lnTo>
                        <a:pt x="144" y="199"/>
                      </a:lnTo>
                      <a:lnTo>
                        <a:pt x="132" y="199"/>
                      </a:lnTo>
                      <a:lnTo>
                        <a:pt x="122" y="199"/>
                      </a:lnTo>
                      <a:lnTo>
                        <a:pt x="110" y="199"/>
                      </a:lnTo>
                      <a:lnTo>
                        <a:pt x="100" y="199"/>
                      </a:lnTo>
                      <a:lnTo>
                        <a:pt x="88" y="199"/>
                      </a:lnTo>
                      <a:lnTo>
                        <a:pt x="76" y="199"/>
                      </a:lnTo>
                      <a:lnTo>
                        <a:pt x="66" y="199"/>
                      </a:lnTo>
                      <a:lnTo>
                        <a:pt x="54" y="199"/>
                      </a:lnTo>
                      <a:lnTo>
                        <a:pt x="44" y="199"/>
                      </a:lnTo>
                      <a:lnTo>
                        <a:pt x="34" y="199"/>
                      </a:lnTo>
                      <a:lnTo>
                        <a:pt x="29" y="174"/>
                      </a:lnTo>
                      <a:lnTo>
                        <a:pt x="26" y="148"/>
                      </a:lnTo>
                      <a:lnTo>
                        <a:pt x="21" y="123"/>
                      </a:lnTo>
                      <a:lnTo>
                        <a:pt x="17" y="99"/>
                      </a:lnTo>
                      <a:lnTo>
                        <a:pt x="14" y="76"/>
                      </a:lnTo>
                      <a:lnTo>
                        <a:pt x="9" y="51"/>
                      </a:lnTo>
                      <a:lnTo>
                        <a:pt x="4" y="25"/>
                      </a:lnTo>
                      <a:lnTo>
                        <a:pt x="0"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0" name="Freeform 2403">
                  <a:extLst>
                    <a:ext uri="{FF2B5EF4-FFF2-40B4-BE49-F238E27FC236}">
                      <a16:creationId xmlns:a16="http://schemas.microsoft.com/office/drawing/2014/main" xmlns="" id="{6FACE79E-25D9-4F0F-A8D0-EE54DF23E733}"/>
                    </a:ext>
                  </a:extLst>
                </p:cNvPr>
                <p:cNvSpPr>
                  <a:spLocks/>
                </p:cNvSpPr>
                <p:nvPr/>
              </p:nvSpPr>
              <p:spPr bwMode="auto">
                <a:xfrm>
                  <a:off x="1306" y="3782"/>
                  <a:ext cx="86" cy="1"/>
                </a:xfrm>
                <a:custGeom>
                  <a:avLst/>
                  <a:gdLst>
                    <a:gd name="T0" fmla="*/ 0 w 172"/>
                    <a:gd name="T1" fmla="*/ 0 h 1"/>
                    <a:gd name="T2" fmla="*/ 0 w 172"/>
                    <a:gd name="T3" fmla="*/ 0 h 1"/>
                    <a:gd name="T4" fmla="*/ 0 w 172"/>
                    <a:gd name="T5" fmla="*/ 0 h 1"/>
                    <a:gd name="T6" fmla="*/ 0 w 172"/>
                    <a:gd name="T7" fmla="*/ 0 h 1"/>
                    <a:gd name="T8" fmla="*/ 0 w 172"/>
                    <a:gd name="T9" fmla="*/ 0 h 1"/>
                    <a:gd name="T10" fmla="*/ 5 w 172"/>
                    <a:gd name="T11" fmla="*/ 0 h 1"/>
                    <a:gd name="T12" fmla="*/ 10 w 172"/>
                    <a:gd name="T13" fmla="*/ 0 h 1"/>
                    <a:gd name="T14" fmla="*/ 15 w 172"/>
                    <a:gd name="T15" fmla="*/ 0 h 1"/>
                    <a:gd name="T16" fmla="*/ 21 w 172"/>
                    <a:gd name="T17" fmla="*/ 0 h 1"/>
                    <a:gd name="T18" fmla="*/ 26 w 172"/>
                    <a:gd name="T19" fmla="*/ 0 h 1"/>
                    <a:gd name="T20" fmla="*/ 31 w 172"/>
                    <a:gd name="T21" fmla="*/ 0 h 1"/>
                    <a:gd name="T22" fmla="*/ 37 w 172"/>
                    <a:gd name="T23" fmla="*/ 0 h 1"/>
                    <a:gd name="T24" fmla="*/ 42 w 172"/>
                    <a:gd name="T25" fmla="*/ 0 h 1"/>
                    <a:gd name="T26" fmla="*/ 47 w 172"/>
                    <a:gd name="T27" fmla="*/ 0 h 1"/>
                    <a:gd name="T28" fmla="*/ 52 w 172"/>
                    <a:gd name="T29" fmla="*/ 0 h 1"/>
                    <a:gd name="T30" fmla="*/ 57 w 172"/>
                    <a:gd name="T31" fmla="*/ 0 h 1"/>
                    <a:gd name="T32" fmla="*/ 63 w 172"/>
                    <a:gd name="T33" fmla="*/ 0 h 1"/>
                    <a:gd name="T34" fmla="*/ 69 w 172"/>
                    <a:gd name="T35" fmla="*/ 0 h 1"/>
                    <a:gd name="T36" fmla="*/ 75 w 172"/>
                    <a:gd name="T37" fmla="*/ 0 h 1"/>
                    <a:gd name="T38" fmla="*/ 80 w 172"/>
                    <a:gd name="T39" fmla="*/ 0 h 1"/>
                    <a:gd name="T40" fmla="*/ 86 w 172"/>
                    <a:gd name="T41" fmla="*/ 1 h 1"/>
                    <a:gd name="T42" fmla="*/ 86 w 172"/>
                    <a:gd name="T43" fmla="*/ 1 h 1"/>
                    <a:gd name="T44" fmla="*/ 86 w 172"/>
                    <a:gd name="T45" fmla="*/ 0 h 1"/>
                    <a:gd name="T46" fmla="*/ 86 w 172"/>
                    <a:gd name="T47" fmla="*/ 0 h 1"/>
                    <a:gd name="T48" fmla="*/ 86 w 172"/>
                    <a:gd name="T49" fmla="*/ 0 h 1"/>
                    <a:gd name="T50" fmla="*/ 0 w 172"/>
                    <a:gd name="T51" fmla="*/ 0 h 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2"/>
                    <a:gd name="T79" fmla="*/ 0 h 1"/>
                    <a:gd name="T80" fmla="*/ 172 w 172"/>
                    <a:gd name="T81" fmla="*/ 1 h 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2" h="1">
                      <a:moveTo>
                        <a:pt x="0" y="0"/>
                      </a:moveTo>
                      <a:lnTo>
                        <a:pt x="0" y="0"/>
                      </a:lnTo>
                      <a:lnTo>
                        <a:pt x="10" y="0"/>
                      </a:lnTo>
                      <a:lnTo>
                        <a:pt x="20" y="0"/>
                      </a:lnTo>
                      <a:lnTo>
                        <a:pt x="31" y="0"/>
                      </a:lnTo>
                      <a:lnTo>
                        <a:pt x="41" y="0"/>
                      </a:lnTo>
                      <a:lnTo>
                        <a:pt x="52" y="0"/>
                      </a:lnTo>
                      <a:lnTo>
                        <a:pt x="63" y="0"/>
                      </a:lnTo>
                      <a:lnTo>
                        <a:pt x="73" y="0"/>
                      </a:lnTo>
                      <a:lnTo>
                        <a:pt x="84" y="0"/>
                      </a:lnTo>
                      <a:lnTo>
                        <a:pt x="95" y="0"/>
                      </a:lnTo>
                      <a:lnTo>
                        <a:pt x="105" y="0"/>
                      </a:lnTo>
                      <a:lnTo>
                        <a:pt x="115" y="0"/>
                      </a:lnTo>
                      <a:lnTo>
                        <a:pt x="127" y="0"/>
                      </a:lnTo>
                      <a:lnTo>
                        <a:pt x="138" y="0"/>
                      </a:lnTo>
                      <a:lnTo>
                        <a:pt x="150" y="0"/>
                      </a:lnTo>
                      <a:lnTo>
                        <a:pt x="160" y="0"/>
                      </a:lnTo>
                      <a:lnTo>
                        <a:pt x="172" y="1"/>
                      </a:lnTo>
                      <a:lnTo>
                        <a:pt x="172" y="0"/>
                      </a:lnTo>
                      <a:lnTo>
                        <a:pt x="0" y="0"/>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1" name="Freeform 2404">
                  <a:extLst>
                    <a:ext uri="{FF2B5EF4-FFF2-40B4-BE49-F238E27FC236}">
                      <a16:creationId xmlns:a16="http://schemas.microsoft.com/office/drawing/2014/main" xmlns="" id="{BD598074-F22C-4545-B815-28F5CBF23A05}"/>
                    </a:ext>
                  </a:extLst>
                </p:cNvPr>
                <p:cNvSpPr>
                  <a:spLocks/>
                </p:cNvSpPr>
                <p:nvPr/>
              </p:nvSpPr>
              <p:spPr bwMode="auto">
                <a:xfrm>
                  <a:off x="1306" y="3781"/>
                  <a:ext cx="86" cy="1"/>
                </a:xfrm>
                <a:custGeom>
                  <a:avLst/>
                  <a:gdLst>
                    <a:gd name="T0" fmla="*/ 0 w 172"/>
                    <a:gd name="T1" fmla="*/ 1 h 2"/>
                    <a:gd name="T2" fmla="*/ 0 w 172"/>
                    <a:gd name="T3" fmla="*/ 1 h 2"/>
                    <a:gd name="T4" fmla="*/ 0 w 172"/>
                    <a:gd name="T5" fmla="*/ 0 h 2"/>
                    <a:gd name="T6" fmla="*/ 0 w 172"/>
                    <a:gd name="T7" fmla="*/ 0 h 2"/>
                    <a:gd name="T8" fmla="*/ 0 w 172"/>
                    <a:gd name="T9" fmla="*/ 0 h 2"/>
                    <a:gd name="T10" fmla="*/ 86 w 172"/>
                    <a:gd name="T11" fmla="*/ 0 h 2"/>
                    <a:gd name="T12" fmla="*/ 86 w 172"/>
                    <a:gd name="T13" fmla="*/ 0 h 2"/>
                    <a:gd name="T14" fmla="*/ 86 w 172"/>
                    <a:gd name="T15" fmla="*/ 0 h 2"/>
                    <a:gd name="T16" fmla="*/ 86 w 172"/>
                    <a:gd name="T17" fmla="*/ 1 h 2"/>
                    <a:gd name="T18" fmla="*/ 86 w 172"/>
                    <a:gd name="T19" fmla="*/ 1 h 2"/>
                    <a:gd name="T20" fmla="*/ 0 w 172"/>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2"/>
                    <a:gd name="T35" fmla="*/ 172 w 172"/>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2">
                      <a:moveTo>
                        <a:pt x="0" y="2"/>
                      </a:moveTo>
                      <a:lnTo>
                        <a:pt x="0" y="2"/>
                      </a:lnTo>
                      <a:lnTo>
                        <a:pt x="0" y="0"/>
                      </a:lnTo>
                      <a:lnTo>
                        <a:pt x="172" y="0"/>
                      </a:lnTo>
                      <a:lnTo>
                        <a:pt x="172" y="2"/>
                      </a:lnTo>
                      <a:lnTo>
                        <a:pt x="0" y="2"/>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2" name="Freeform 2405">
                  <a:extLst>
                    <a:ext uri="{FF2B5EF4-FFF2-40B4-BE49-F238E27FC236}">
                      <a16:creationId xmlns:a16="http://schemas.microsoft.com/office/drawing/2014/main" xmlns="" id="{73DCE8C5-8E8F-4B58-9EC7-F6932E7AF0C8}"/>
                    </a:ext>
                  </a:extLst>
                </p:cNvPr>
                <p:cNvSpPr>
                  <a:spLocks/>
                </p:cNvSpPr>
                <p:nvPr/>
              </p:nvSpPr>
              <p:spPr bwMode="auto">
                <a:xfrm>
                  <a:off x="1306" y="3781"/>
                  <a:ext cx="86" cy="1"/>
                </a:xfrm>
                <a:custGeom>
                  <a:avLst/>
                  <a:gdLst>
                    <a:gd name="T0" fmla="*/ 0 w 172"/>
                    <a:gd name="T1" fmla="*/ 0 h 1"/>
                    <a:gd name="T2" fmla="*/ 0 w 172"/>
                    <a:gd name="T3" fmla="*/ 0 h 1"/>
                    <a:gd name="T4" fmla="*/ 0 w 172"/>
                    <a:gd name="T5" fmla="*/ 0 h 1"/>
                    <a:gd name="T6" fmla="*/ 0 w 172"/>
                    <a:gd name="T7" fmla="*/ 0 h 1"/>
                    <a:gd name="T8" fmla="*/ 0 w 172"/>
                    <a:gd name="T9" fmla="*/ 0 h 1"/>
                    <a:gd name="T10" fmla="*/ 86 w 172"/>
                    <a:gd name="T11" fmla="*/ 0 h 1"/>
                    <a:gd name="T12" fmla="*/ 86 w 172"/>
                    <a:gd name="T13" fmla="*/ 0 h 1"/>
                    <a:gd name="T14" fmla="*/ 86 w 172"/>
                    <a:gd name="T15" fmla="*/ 0 h 1"/>
                    <a:gd name="T16" fmla="*/ 86 w 172"/>
                    <a:gd name="T17" fmla="*/ 0 h 1"/>
                    <a:gd name="T18" fmla="*/ 86 w 172"/>
                    <a:gd name="T19" fmla="*/ 0 h 1"/>
                    <a:gd name="T20" fmla="*/ 0 w 172"/>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1"/>
                    <a:gd name="T35" fmla="*/ 172 w 172"/>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1">
                      <a:moveTo>
                        <a:pt x="0" y="0"/>
                      </a:moveTo>
                      <a:lnTo>
                        <a:pt x="0" y="0"/>
                      </a:lnTo>
                      <a:lnTo>
                        <a:pt x="172" y="0"/>
                      </a:lnTo>
                      <a:lnTo>
                        <a:pt x="0" y="0"/>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3" name="Freeform 2406">
                  <a:extLst>
                    <a:ext uri="{FF2B5EF4-FFF2-40B4-BE49-F238E27FC236}">
                      <a16:creationId xmlns:a16="http://schemas.microsoft.com/office/drawing/2014/main" xmlns="" id="{79732D23-D657-4147-8829-C14DD685542D}"/>
                    </a:ext>
                  </a:extLst>
                </p:cNvPr>
                <p:cNvSpPr>
                  <a:spLocks/>
                </p:cNvSpPr>
                <p:nvPr/>
              </p:nvSpPr>
              <p:spPr bwMode="auto">
                <a:xfrm>
                  <a:off x="1306" y="3780"/>
                  <a:ext cx="87" cy="1"/>
                </a:xfrm>
                <a:custGeom>
                  <a:avLst/>
                  <a:gdLst>
                    <a:gd name="T0" fmla="*/ 0 w 174"/>
                    <a:gd name="T1" fmla="*/ 1 h 2"/>
                    <a:gd name="T2" fmla="*/ 0 w 174"/>
                    <a:gd name="T3" fmla="*/ 0 h 2"/>
                    <a:gd name="T4" fmla="*/ 0 w 174"/>
                    <a:gd name="T5" fmla="*/ 0 h 2"/>
                    <a:gd name="T6" fmla="*/ 0 w 174"/>
                    <a:gd name="T7" fmla="*/ 0 h 2"/>
                    <a:gd name="T8" fmla="*/ 0 w 174"/>
                    <a:gd name="T9" fmla="*/ 0 h 2"/>
                    <a:gd name="T10" fmla="*/ 87 w 174"/>
                    <a:gd name="T11" fmla="*/ 0 h 2"/>
                    <a:gd name="T12" fmla="*/ 87 w 174"/>
                    <a:gd name="T13" fmla="*/ 0 h 2"/>
                    <a:gd name="T14" fmla="*/ 87 w 174"/>
                    <a:gd name="T15" fmla="*/ 0 h 2"/>
                    <a:gd name="T16" fmla="*/ 86 w 174"/>
                    <a:gd name="T17" fmla="*/ 1 h 2"/>
                    <a:gd name="T18" fmla="*/ 86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0"/>
                      </a:lnTo>
                      <a:lnTo>
                        <a:pt x="174" y="0"/>
                      </a:lnTo>
                      <a:lnTo>
                        <a:pt x="172" y="2"/>
                      </a:lnTo>
                      <a:lnTo>
                        <a:pt x="0"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4" name="Freeform 2407">
                  <a:extLst>
                    <a:ext uri="{FF2B5EF4-FFF2-40B4-BE49-F238E27FC236}">
                      <a16:creationId xmlns:a16="http://schemas.microsoft.com/office/drawing/2014/main" xmlns="" id="{DB57C3C5-918B-47FD-B198-6ED02A097C39}"/>
                    </a:ext>
                  </a:extLst>
                </p:cNvPr>
                <p:cNvSpPr>
                  <a:spLocks/>
                </p:cNvSpPr>
                <p:nvPr/>
              </p:nvSpPr>
              <p:spPr bwMode="auto">
                <a:xfrm>
                  <a:off x="1306" y="3779"/>
                  <a:ext cx="87" cy="1"/>
                </a:xfrm>
                <a:custGeom>
                  <a:avLst/>
                  <a:gdLst>
                    <a:gd name="T0" fmla="*/ 0 w 174"/>
                    <a:gd name="T1" fmla="*/ 1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1 h 1"/>
                    <a:gd name="T18" fmla="*/ 87 w 174"/>
                    <a:gd name="T19" fmla="*/ 1 h 1"/>
                    <a:gd name="T20" fmla="*/ 0 w 174"/>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1"/>
                      </a:moveTo>
                      <a:lnTo>
                        <a:pt x="0" y="0"/>
                      </a:lnTo>
                      <a:lnTo>
                        <a:pt x="174" y="0"/>
                      </a:lnTo>
                      <a:lnTo>
                        <a:pt x="174" y="1"/>
                      </a:lnTo>
                      <a:lnTo>
                        <a:pt x="0" y="1"/>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5" name="Freeform 2408">
                  <a:extLst>
                    <a:ext uri="{FF2B5EF4-FFF2-40B4-BE49-F238E27FC236}">
                      <a16:creationId xmlns:a16="http://schemas.microsoft.com/office/drawing/2014/main" xmlns="" id="{53FD6519-F242-4886-A9CB-ECC6AF84B91D}"/>
                    </a:ext>
                  </a:extLst>
                </p:cNvPr>
                <p:cNvSpPr>
                  <a:spLocks/>
                </p:cNvSpPr>
                <p:nvPr/>
              </p:nvSpPr>
              <p:spPr bwMode="auto">
                <a:xfrm>
                  <a:off x="1306" y="3779"/>
                  <a:ext cx="87" cy="1"/>
                </a:xfrm>
                <a:custGeom>
                  <a:avLst/>
                  <a:gdLst>
                    <a:gd name="T0" fmla="*/ 0 w 174"/>
                    <a:gd name="T1" fmla="*/ 0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0 h 1"/>
                    <a:gd name="T18" fmla="*/ 87 w 174"/>
                    <a:gd name="T19" fmla="*/ 0 h 1"/>
                    <a:gd name="T20" fmla="*/ 0 w 17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0"/>
                      </a:moveTo>
                      <a:lnTo>
                        <a:pt x="0" y="0"/>
                      </a:lnTo>
                      <a:lnTo>
                        <a:pt x="174" y="0"/>
                      </a:lnTo>
                      <a:lnTo>
                        <a:pt x="0" y="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6" name="Freeform 2409">
                  <a:extLst>
                    <a:ext uri="{FF2B5EF4-FFF2-40B4-BE49-F238E27FC236}">
                      <a16:creationId xmlns:a16="http://schemas.microsoft.com/office/drawing/2014/main" xmlns="" id="{90DC09C1-17BE-4244-B887-D552A42AA7C5}"/>
                    </a:ext>
                  </a:extLst>
                </p:cNvPr>
                <p:cNvSpPr>
                  <a:spLocks/>
                </p:cNvSpPr>
                <p:nvPr/>
              </p:nvSpPr>
              <p:spPr bwMode="auto">
                <a:xfrm>
                  <a:off x="1306" y="3779"/>
                  <a:ext cx="87" cy="1"/>
                </a:xfrm>
                <a:custGeom>
                  <a:avLst/>
                  <a:gdLst>
                    <a:gd name="T0" fmla="*/ 0 w 174"/>
                    <a:gd name="T1" fmla="*/ 1 h 2"/>
                    <a:gd name="T2" fmla="*/ 0 w 174"/>
                    <a:gd name="T3" fmla="*/ 0 h 2"/>
                    <a:gd name="T4" fmla="*/ 0 w 174"/>
                    <a:gd name="T5" fmla="*/ 0 h 2"/>
                    <a:gd name="T6" fmla="*/ 0 w 174"/>
                    <a:gd name="T7" fmla="*/ 0 h 2"/>
                    <a:gd name="T8" fmla="*/ 0 w 174"/>
                    <a:gd name="T9" fmla="*/ 0 h 2"/>
                    <a:gd name="T10" fmla="*/ 87 w 174"/>
                    <a:gd name="T11" fmla="*/ 0 h 2"/>
                    <a:gd name="T12" fmla="*/ 87 w 174"/>
                    <a:gd name="T13" fmla="*/ 0 h 2"/>
                    <a:gd name="T14" fmla="*/ 87 w 174"/>
                    <a:gd name="T15" fmla="*/ 0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0"/>
                      </a:lnTo>
                      <a:lnTo>
                        <a:pt x="174" y="0"/>
                      </a:lnTo>
                      <a:lnTo>
                        <a:pt x="174" y="2"/>
                      </a:lnTo>
                      <a:lnTo>
                        <a:pt x="0" y="2"/>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7" name="Freeform 2410">
                  <a:extLst>
                    <a:ext uri="{FF2B5EF4-FFF2-40B4-BE49-F238E27FC236}">
                      <a16:creationId xmlns:a16="http://schemas.microsoft.com/office/drawing/2014/main" xmlns="" id="{8C3FD226-0943-4E50-98E1-30B96698EF85}"/>
                    </a:ext>
                  </a:extLst>
                </p:cNvPr>
                <p:cNvSpPr>
                  <a:spLocks/>
                </p:cNvSpPr>
                <p:nvPr/>
              </p:nvSpPr>
              <p:spPr bwMode="auto">
                <a:xfrm>
                  <a:off x="1306" y="3778"/>
                  <a:ext cx="87" cy="1"/>
                </a:xfrm>
                <a:custGeom>
                  <a:avLst/>
                  <a:gdLst>
                    <a:gd name="T0" fmla="*/ 0 w 174"/>
                    <a:gd name="T1" fmla="*/ 1 h 2"/>
                    <a:gd name="T2" fmla="*/ 0 w 174"/>
                    <a:gd name="T3" fmla="*/ 0 h 2"/>
                    <a:gd name="T4" fmla="*/ 0 w 174"/>
                    <a:gd name="T5" fmla="*/ 0 h 2"/>
                    <a:gd name="T6" fmla="*/ 0 w 174"/>
                    <a:gd name="T7" fmla="*/ 0 h 2"/>
                    <a:gd name="T8" fmla="*/ 0 w 174"/>
                    <a:gd name="T9" fmla="*/ 0 h 2"/>
                    <a:gd name="T10" fmla="*/ 87 w 174"/>
                    <a:gd name="T11" fmla="*/ 0 h 2"/>
                    <a:gd name="T12" fmla="*/ 87 w 174"/>
                    <a:gd name="T13" fmla="*/ 0 h 2"/>
                    <a:gd name="T14" fmla="*/ 87 w 174"/>
                    <a:gd name="T15" fmla="*/ 0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0"/>
                      </a:lnTo>
                      <a:lnTo>
                        <a:pt x="174" y="0"/>
                      </a:lnTo>
                      <a:lnTo>
                        <a:pt x="174" y="2"/>
                      </a:lnTo>
                      <a:lnTo>
                        <a:pt x="0" y="2"/>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8" name="Freeform 2411">
                  <a:extLst>
                    <a:ext uri="{FF2B5EF4-FFF2-40B4-BE49-F238E27FC236}">
                      <a16:creationId xmlns:a16="http://schemas.microsoft.com/office/drawing/2014/main" xmlns="" id="{6688A4FA-3900-4793-B76D-14AE68CD0533}"/>
                    </a:ext>
                  </a:extLst>
                </p:cNvPr>
                <p:cNvSpPr>
                  <a:spLocks/>
                </p:cNvSpPr>
                <p:nvPr/>
              </p:nvSpPr>
              <p:spPr bwMode="auto">
                <a:xfrm>
                  <a:off x="1306" y="3778"/>
                  <a:ext cx="87" cy="1"/>
                </a:xfrm>
                <a:custGeom>
                  <a:avLst/>
                  <a:gdLst>
                    <a:gd name="T0" fmla="*/ 0 w 174"/>
                    <a:gd name="T1" fmla="*/ 0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0 h 1"/>
                    <a:gd name="T18" fmla="*/ 87 w 174"/>
                    <a:gd name="T19" fmla="*/ 0 h 1"/>
                    <a:gd name="T20" fmla="*/ 0 w 17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0"/>
                      </a:moveTo>
                      <a:lnTo>
                        <a:pt x="0" y="0"/>
                      </a:lnTo>
                      <a:lnTo>
                        <a:pt x="174" y="0"/>
                      </a:lnTo>
                      <a:lnTo>
                        <a:pt x="0" y="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49" name="Freeform 2412">
                  <a:extLst>
                    <a:ext uri="{FF2B5EF4-FFF2-40B4-BE49-F238E27FC236}">
                      <a16:creationId xmlns:a16="http://schemas.microsoft.com/office/drawing/2014/main" xmlns="" id="{A80F4A64-D8CA-4DF3-9F03-7F0177B46FD8}"/>
                    </a:ext>
                  </a:extLst>
                </p:cNvPr>
                <p:cNvSpPr>
                  <a:spLocks/>
                </p:cNvSpPr>
                <p:nvPr/>
              </p:nvSpPr>
              <p:spPr bwMode="auto">
                <a:xfrm>
                  <a:off x="1306" y="3777"/>
                  <a:ext cx="87" cy="1"/>
                </a:xfrm>
                <a:custGeom>
                  <a:avLst/>
                  <a:gdLst>
                    <a:gd name="T0" fmla="*/ 0 w 174"/>
                    <a:gd name="T1" fmla="*/ 1 h 1"/>
                    <a:gd name="T2" fmla="*/ 0 w 174"/>
                    <a:gd name="T3" fmla="*/ 1 h 1"/>
                    <a:gd name="T4" fmla="*/ 0 w 174"/>
                    <a:gd name="T5" fmla="*/ 0 h 1"/>
                    <a:gd name="T6" fmla="*/ 0 w 174"/>
                    <a:gd name="T7" fmla="*/ 0 h 1"/>
                    <a:gd name="T8" fmla="*/ 0 w 174"/>
                    <a:gd name="T9" fmla="*/ 0 h 1"/>
                    <a:gd name="T10" fmla="*/ 87 w 174"/>
                    <a:gd name="T11" fmla="*/ 0 h 1"/>
                    <a:gd name="T12" fmla="*/ 87 w 174"/>
                    <a:gd name="T13" fmla="*/ 1 h 1"/>
                    <a:gd name="T14" fmla="*/ 87 w 174"/>
                    <a:gd name="T15" fmla="*/ 1 h 1"/>
                    <a:gd name="T16" fmla="*/ 87 w 174"/>
                    <a:gd name="T17" fmla="*/ 1 h 1"/>
                    <a:gd name="T18" fmla="*/ 87 w 174"/>
                    <a:gd name="T19" fmla="*/ 1 h 1"/>
                    <a:gd name="T20" fmla="*/ 0 w 174"/>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1"/>
                      </a:moveTo>
                      <a:lnTo>
                        <a:pt x="0" y="1"/>
                      </a:lnTo>
                      <a:lnTo>
                        <a:pt x="0" y="0"/>
                      </a:lnTo>
                      <a:lnTo>
                        <a:pt x="174" y="0"/>
                      </a:lnTo>
                      <a:lnTo>
                        <a:pt x="174" y="1"/>
                      </a:lnTo>
                      <a:lnTo>
                        <a:pt x="0" y="1"/>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0" name="Freeform 2413">
                  <a:extLst>
                    <a:ext uri="{FF2B5EF4-FFF2-40B4-BE49-F238E27FC236}">
                      <a16:creationId xmlns:a16="http://schemas.microsoft.com/office/drawing/2014/main" xmlns="" id="{4864297E-ACB0-4101-8A00-84EBD7CADD7C}"/>
                    </a:ext>
                  </a:extLst>
                </p:cNvPr>
                <p:cNvSpPr>
                  <a:spLocks/>
                </p:cNvSpPr>
                <p:nvPr/>
              </p:nvSpPr>
              <p:spPr bwMode="auto">
                <a:xfrm>
                  <a:off x="1306" y="3776"/>
                  <a:ext cx="87" cy="1"/>
                </a:xfrm>
                <a:custGeom>
                  <a:avLst/>
                  <a:gdLst>
                    <a:gd name="T0" fmla="*/ 0 w 174"/>
                    <a:gd name="T1" fmla="*/ 1 h 2"/>
                    <a:gd name="T2" fmla="*/ 0 w 174"/>
                    <a:gd name="T3" fmla="*/ 1 h 2"/>
                    <a:gd name="T4" fmla="*/ 0 w 174"/>
                    <a:gd name="T5" fmla="*/ 0 h 2"/>
                    <a:gd name="T6" fmla="*/ 0 w 174"/>
                    <a:gd name="T7" fmla="*/ 0 h 2"/>
                    <a:gd name="T8" fmla="*/ 0 w 174"/>
                    <a:gd name="T9" fmla="*/ 0 h 2"/>
                    <a:gd name="T10" fmla="*/ 87 w 174"/>
                    <a:gd name="T11" fmla="*/ 0 h 2"/>
                    <a:gd name="T12" fmla="*/ 87 w 174"/>
                    <a:gd name="T13" fmla="*/ 1 h 2"/>
                    <a:gd name="T14" fmla="*/ 87 w 174"/>
                    <a:gd name="T15" fmla="*/ 1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2"/>
                      </a:lnTo>
                      <a:lnTo>
                        <a:pt x="0" y="0"/>
                      </a:lnTo>
                      <a:lnTo>
                        <a:pt x="174" y="0"/>
                      </a:lnTo>
                      <a:lnTo>
                        <a:pt x="174" y="2"/>
                      </a:lnTo>
                      <a:lnTo>
                        <a:pt x="0" y="2"/>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1" name="Freeform 2414">
                  <a:extLst>
                    <a:ext uri="{FF2B5EF4-FFF2-40B4-BE49-F238E27FC236}">
                      <a16:creationId xmlns:a16="http://schemas.microsoft.com/office/drawing/2014/main" xmlns="" id="{15CF988B-FD16-48B5-BA32-E9A53D88F485}"/>
                    </a:ext>
                  </a:extLst>
                </p:cNvPr>
                <p:cNvSpPr>
                  <a:spLocks/>
                </p:cNvSpPr>
                <p:nvPr/>
              </p:nvSpPr>
              <p:spPr bwMode="auto">
                <a:xfrm>
                  <a:off x="1306" y="3776"/>
                  <a:ext cx="87" cy="1"/>
                </a:xfrm>
                <a:custGeom>
                  <a:avLst/>
                  <a:gdLst>
                    <a:gd name="T0" fmla="*/ 0 w 174"/>
                    <a:gd name="T1" fmla="*/ 0 h 1"/>
                    <a:gd name="T2" fmla="*/ 0 w 174"/>
                    <a:gd name="T3" fmla="*/ 0 h 1"/>
                    <a:gd name="T4" fmla="*/ 0 w 174"/>
                    <a:gd name="T5" fmla="*/ 0 h 1"/>
                    <a:gd name="T6" fmla="*/ 0 w 174"/>
                    <a:gd name="T7" fmla="*/ 0 h 1"/>
                    <a:gd name="T8" fmla="*/ 0 w 174"/>
                    <a:gd name="T9" fmla="*/ 0 h 1"/>
                    <a:gd name="T10" fmla="*/ 87 w 174"/>
                    <a:gd name="T11" fmla="*/ 0 h 1"/>
                    <a:gd name="T12" fmla="*/ 87 w 174"/>
                    <a:gd name="T13" fmla="*/ 0 h 1"/>
                    <a:gd name="T14" fmla="*/ 87 w 174"/>
                    <a:gd name="T15" fmla="*/ 0 h 1"/>
                    <a:gd name="T16" fmla="*/ 87 w 174"/>
                    <a:gd name="T17" fmla="*/ 0 h 1"/>
                    <a:gd name="T18" fmla="*/ 87 w 174"/>
                    <a:gd name="T19" fmla="*/ 0 h 1"/>
                    <a:gd name="T20" fmla="*/ 0 w 17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1"/>
                    <a:gd name="T35" fmla="*/ 174 w 174"/>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1">
                      <a:moveTo>
                        <a:pt x="0" y="0"/>
                      </a:moveTo>
                      <a:lnTo>
                        <a:pt x="0" y="0"/>
                      </a:lnTo>
                      <a:lnTo>
                        <a:pt x="174" y="0"/>
                      </a:lnTo>
                      <a:lnTo>
                        <a:pt x="0" y="0"/>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2" name="Freeform 2415">
                  <a:extLst>
                    <a:ext uri="{FF2B5EF4-FFF2-40B4-BE49-F238E27FC236}">
                      <a16:creationId xmlns:a16="http://schemas.microsoft.com/office/drawing/2014/main" xmlns="" id="{3AEE044E-83BC-4402-BCE5-205BAA5642C9}"/>
                    </a:ext>
                  </a:extLst>
                </p:cNvPr>
                <p:cNvSpPr>
                  <a:spLocks/>
                </p:cNvSpPr>
                <p:nvPr/>
              </p:nvSpPr>
              <p:spPr bwMode="auto">
                <a:xfrm>
                  <a:off x="1306" y="3775"/>
                  <a:ext cx="87" cy="1"/>
                </a:xfrm>
                <a:custGeom>
                  <a:avLst/>
                  <a:gdLst>
                    <a:gd name="T0" fmla="*/ 0 w 174"/>
                    <a:gd name="T1" fmla="*/ 1 h 2"/>
                    <a:gd name="T2" fmla="*/ 0 w 174"/>
                    <a:gd name="T3" fmla="*/ 1 h 2"/>
                    <a:gd name="T4" fmla="*/ 0 w 174"/>
                    <a:gd name="T5" fmla="*/ 0 h 2"/>
                    <a:gd name="T6" fmla="*/ 0 w 174"/>
                    <a:gd name="T7" fmla="*/ 0 h 2"/>
                    <a:gd name="T8" fmla="*/ 0 w 174"/>
                    <a:gd name="T9" fmla="*/ 0 h 2"/>
                    <a:gd name="T10" fmla="*/ 87 w 174"/>
                    <a:gd name="T11" fmla="*/ 0 h 2"/>
                    <a:gd name="T12" fmla="*/ 87 w 174"/>
                    <a:gd name="T13" fmla="*/ 1 h 2"/>
                    <a:gd name="T14" fmla="*/ 87 w 174"/>
                    <a:gd name="T15" fmla="*/ 1 h 2"/>
                    <a:gd name="T16" fmla="*/ 87 w 174"/>
                    <a:gd name="T17" fmla="*/ 1 h 2"/>
                    <a:gd name="T18" fmla="*/ 87 w 174"/>
                    <a:gd name="T19" fmla="*/ 1 h 2"/>
                    <a:gd name="T20" fmla="*/ 0 w 174"/>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2"/>
                    <a:gd name="T35" fmla="*/ 174 w 17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2">
                      <a:moveTo>
                        <a:pt x="0" y="2"/>
                      </a:moveTo>
                      <a:lnTo>
                        <a:pt x="0" y="2"/>
                      </a:lnTo>
                      <a:lnTo>
                        <a:pt x="0" y="0"/>
                      </a:lnTo>
                      <a:lnTo>
                        <a:pt x="174" y="0"/>
                      </a:lnTo>
                      <a:lnTo>
                        <a:pt x="174" y="2"/>
                      </a:lnTo>
                      <a:lnTo>
                        <a:pt x="0" y="2"/>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3" name="Freeform 2416">
                  <a:extLst>
                    <a:ext uri="{FF2B5EF4-FFF2-40B4-BE49-F238E27FC236}">
                      <a16:creationId xmlns:a16="http://schemas.microsoft.com/office/drawing/2014/main" xmlns="" id="{34EF4276-1844-4631-B5E9-2FA0B3B736D9}"/>
                    </a:ext>
                  </a:extLst>
                </p:cNvPr>
                <p:cNvSpPr>
                  <a:spLocks/>
                </p:cNvSpPr>
                <p:nvPr/>
              </p:nvSpPr>
              <p:spPr bwMode="auto">
                <a:xfrm>
                  <a:off x="1306" y="3774"/>
                  <a:ext cx="88" cy="1"/>
                </a:xfrm>
                <a:custGeom>
                  <a:avLst/>
                  <a:gdLst>
                    <a:gd name="T0" fmla="*/ 0 w 175"/>
                    <a:gd name="T1" fmla="*/ 1 h 1"/>
                    <a:gd name="T2" fmla="*/ 0 w 175"/>
                    <a:gd name="T3" fmla="*/ 1 h 1"/>
                    <a:gd name="T4" fmla="*/ 0 w 175"/>
                    <a:gd name="T5" fmla="*/ 0 h 1"/>
                    <a:gd name="T6" fmla="*/ 0 w 175"/>
                    <a:gd name="T7" fmla="*/ 0 h 1"/>
                    <a:gd name="T8" fmla="*/ 0 w 175"/>
                    <a:gd name="T9" fmla="*/ 0 h 1"/>
                    <a:gd name="T10" fmla="*/ 88 w 175"/>
                    <a:gd name="T11" fmla="*/ 0 h 1"/>
                    <a:gd name="T12" fmla="*/ 88 w 175"/>
                    <a:gd name="T13" fmla="*/ 1 h 1"/>
                    <a:gd name="T14" fmla="*/ 88 w 175"/>
                    <a:gd name="T15" fmla="*/ 1 h 1"/>
                    <a:gd name="T16" fmla="*/ 87 w 175"/>
                    <a:gd name="T17" fmla="*/ 1 h 1"/>
                    <a:gd name="T18" fmla="*/ 87 w 175"/>
                    <a:gd name="T19" fmla="*/ 1 h 1"/>
                    <a:gd name="T20" fmla="*/ 0 w 175"/>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
                    <a:gd name="T35" fmla="*/ 175 w 175"/>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
                      <a:moveTo>
                        <a:pt x="0" y="1"/>
                      </a:moveTo>
                      <a:lnTo>
                        <a:pt x="0" y="1"/>
                      </a:lnTo>
                      <a:lnTo>
                        <a:pt x="0" y="0"/>
                      </a:lnTo>
                      <a:lnTo>
                        <a:pt x="175" y="0"/>
                      </a:lnTo>
                      <a:lnTo>
                        <a:pt x="175" y="1"/>
                      </a:lnTo>
                      <a:lnTo>
                        <a:pt x="174" y="1"/>
                      </a:lnTo>
                      <a:lnTo>
                        <a:pt x="0" y="1"/>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4" name="Freeform 2417">
                  <a:extLst>
                    <a:ext uri="{FF2B5EF4-FFF2-40B4-BE49-F238E27FC236}">
                      <a16:creationId xmlns:a16="http://schemas.microsoft.com/office/drawing/2014/main" xmlns="" id="{27BF6FD6-F60F-4853-AAB8-9D697DE8D890}"/>
                    </a:ext>
                  </a:extLst>
                </p:cNvPr>
                <p:cNvSpPr>
                  <a:spLocks/>
                </p:cNvSpPr>
                <p:nvPr/>
              </p:nvSpPr>
              <p:spPr bwMode="auto">
                <a:xfrm>
                  <a:off x="1306" y="3774"/>
                  <a:ext cx="88" cy="1"/>
                </a:xfrm>
                <a:custGeom>
                  <a:avLst/>
                  <a:gdLst>
                    <a:gd name="T0" fmla="*/ 0 w 175"/>
                    <a:gd name="T1" fmla="*/ 0 h 1"/>
                    <a:gd name="T2" fmla="*/ 0 w 175"/>
                    <a:gd name="T3" fmla="*/ 0 h 1"/>
                    <a:gd name="T4" fmla="*/ 0 w 175"/>
                    <a:gd name="T5" fmla="*/ 0 h 1"/>
                    <a:gd name="T6" fmla="*/ 0 w 175"/>
                    <a:gd name="T7" fmla="*/ 0 h 1"/>
                    <a:gd name="T8" fmla="*/ 0 w 175"/>
                    <a:gd name="T9" fmla="*/ 0 h 1"/>
                    <a:gd name="T10" fmla="*/ 88 w 175"/>
                    <a:gd name="T11" fmla="*/ 0 h 1"/>
                    <a:gd name="T12" fmla="*/ 88 w 175"/>
                    <a:gd name="T13" fmla="*/ 0 h 1"/>
                    <a:gd name="T14" fmla="*/ 88 w 175"/>
                    <a:gd name="T15" fmla="*/ 0 h 1"/>
                    <a:gd name="T16" fmla="*/ 88 w 175"/>
                    <a:gd name="T17" fmla="*/ 0 h 1"/>
                    <a:gd name="T18" fmla="*/ 88 w 175"/>
                    <a:gd name="T19" fmla="*/ 0 h 1"/>
                    <a:gd name="T20" fmla="*/ 0 w 175"/>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
                    <a:gd name="T35" fmla="*/ 175 w 175"/>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
                      <a:moveTo>
                        <a:pt x="0" y="0"/>
                      </a:moveTo>
                      <a:lnTo>
                        <a:pt x="0" y="0"/>
                      </a:lnTo>
                      <a:lnTo>
                        <a:pt x="175" y="0"/>
                      </a:lnTo>
                      <a:lnTo>
                        <a:pt x="0" y="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5" name="Freeform 2418">
                  <a:extLst>
                    <a:ext uri="{FF2B5EF4-FFF2-40B4-BE49-F238E27FC236}">
                      <a16:creationId xmlns:a16="http://schemas.microsoft.com/office/drawing/2014/main" xmlns="" id="{06087DB5-40B7-4D46-9931-0D9EA09AC59B}"/>
                    </a:ext>
                  </a:extLst>
                </p:cNvPr>
                <p:cNvSpPr>
                  <a:spLocks/>
                </p:cNvSpPr>
                <p:nvPr/>
              </p:nvSpPr>
              <p:spPr bwMode="auto">
                <a:xfrm>
                  <a:off x="1306" y="3773"/>
                  <a:ext cx="88" cy="1"/>
                </a:xfrm>
                <a:custGeom>
                  <a:avLst/>
                  <a:gdLst>
                    <a:gd name="T0" fmla="*/ 0 w 175"/>
                    <a:gd name="T1" fmla="*/ 1 h 2"/>
                    <a:gd name="T2" fmla="*/ 0 w 175"/>
                    <a:gd name="T3" fmla="*/ 1 h 2"/>
                    <a:gd name="T4" fmla="*/ 0 w 175"/>
                    <a:gd name="T5" fmla="*/ 0 h 2"/>
                    <a:gd name="T6" fmla="*/ 0 w 175"/>
                    <a:gd name="T7" fmla="*/ 0 h 2"/>
                    <a:gd name="T8" fmla="*/ 0 w 175"/>
                    <a:gd name="T9" fmla="*/ 0 h 2"/>
                    <a:gd name="T10" fmla="*/ 88 w 175"/>
                    <a:gd name="T11" fmla="*/ 0 h 2"/>
                    <a:gd name="T12" fmla="*/ 88 w 175"/>
                    <a:gd name="T13" fmla="*/ 0 h 2"/>
                    <a:gd name="T14" fmla="*/ 88 w 175"/>
                    <a:gd name="T15" fmla="*/ 0 h 2"/>
                    <a:gd name="T16" fmla="*/ 88 w 175"/>
                    <a:gd name="T17" fmla="*/ 1 h 2"/>
                    <a:gd name="T18" fmla="*/ 88 w 175"/>
                    <a:gd name="T19" fmla="*/ 1 h 2"/>
                    <a:gd name="T20" fmla="*/ 0 w 175"/>
                    <a:gd name="T21" fmla="*/ 1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2"/>
                    <a:gd name="T35" fmla="*/ 175 w 175"/>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2">
                      <a:moveTo>
                        <a:pt x="0" y="2"/>
                      </a:moveTo>
                      <a:lnTo>
                        <a:pt x="0" y="2"/>
                      </a:lnTo>
                      <a:lnTo>
                        <a:pt x="0" y="0"/>
                      </a:lnTo>
                      <a:lnTo>
                        <a:pt x="175" y="0"/>
                      </a:lnTo>
                      <a:lnTo>
                        <a:pt x="175" y="2"/>
                      </a:lnTo>
                      <a:lnTo>
                        <a:pt x="0" y="2"/>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6" name="Freeform 2419">
                  <a:extLst>
                    <a:ext uri="{FF2B5EF4-FFF2-40B4-BE49-F238E27FC236}">
                      <a16:creationId xmlns:a16="http://schemas.microsoft.com/office/drawing/2014/main" xmlns="" id="{066533E5-FDC4-43CE-A6A8-3BB4967F49AF}"/>
                    </a:ext>
                  </a:extLst>
                </p:cNvPr>
                <p:cNvSpPr>
                  <a:spLocks/>
                </p:cNvSpPr>
                <p:nvPr/>
              </p:nvSpPr>
              <p:spPr bwMode="auto">
                <a:xfrm>
                  <a:off x="1306" y="3773"/>
                  <a:ext cx="88" cy="1"/>
                </a:xfrm>
                <a:custGeom>
                  <a:avLst/>
                  <a:gdLst>
                    <a:gd name="T0" fmla="*/ 0 w 175"/>
                    <a:gd name="T1" fmla="*/ 1 h 2"/>
                    <a:gd name="T2" fmla="*/ 0 w 175"/>
                    <a:gd name="T3" fmla="*/ 1 h 2"/>
                    <a:gd name="T4" fmla="*/ 0 w 175"/>
                    <a:gd name="T5" fmla="*/ 0 h 2"/>
                    <a:gd name="T6" fmla="*/ 0 w 175"/>
                    <a:gd name="T7" fmla="*/ 0 h 2"/>
                    <a:gd name="T8" fmla="*/ 0 w 175"/>
                    <a:gd name="T9" fmla="*/ 0 h 2"/>
                    <a:gd name="T10" fmla="*/ 5 w 175"/>
                    <a:gd name="T11" fmla="*/ 0 h 2"/>
                    <a:gd name="T12" fmla="*/ 10 w 175"/>
                    <a:gd name="T13" fmla="*/ 0 h 2"/>
                    <a:gd name="T14" fmla="*/ 16 w 175"/>
                    <a:gd name="T15" fmla="*/ 0 h 2"/>
                    <a:gd name="T16" fmla="*/ 21 w 175"/>
                    <a:gd name="T17" fmla="*/ 0 h 2"/>
                    <a:gd name="T18" fmla="*/ 26 w 175"/>
                    <a:gd name="T19" fmla="*/ 0 h 2"/>
                    <a:gd name="T20" fmla="*/ 32 w 175"/>
                    <a:gd name="T21" fmla="*/ 0 h 2"/>
                    <a:gd name="T22" fmla="*/ 37 w 175"/>
                    <a:gd name="T23" fmla="*/ 0 h 2"/>
                    <a:gd name="T24" fmla="*/ 43 w 175"/>
                    <a:gd name="T25" fmla="*/ 0 h 2"/>
                    <a:gd name="T26" fmla="*/ 48 w 175"/>
                    <a:gd name="T27" fmla="*/ 0 h 2"/>
                    <a:gd name="T28" fmla="*/ 53 w 175"/>
                    <a:gd name="T29" fmla="*/ 0 h 2"/>
                    <a:gd name="T30" fmla="*/ 58 w 175"/>
                    <a:gd name="T31" fmla="*/ 0 h 2"/>
                    <a:gd name="T32" fmla="*/ 64 w 175"/>
                    <a:gd name="T33" fmla="*/ 0 h 2"/>
                    <a:gd name="T34" fmla="*/ 69 w 175"/>
                    <a:gd name="T35" fmla="*/ 0 h 2"/>
                    <a:gd name="T36" fmla="*/ 75 w 175"/>
                    <a:gd name="T37" fmla="*/ 0 h 2"/>
                    <a:gd name="T38" fmla="*/ 82 w 175"/>
                    <a:gd name="T39" fmla="*/ 0 h 2"/>
                    <a:gd name="T40" fmla="*/ 88 w 175"/>
                    <a:gd name="T41" fmla="*/ 1 h 2"/>
                    <a:gd name="T42" fmla="*/ 88 w 175"/>
                    <a:gd name="T43" fmla="*/ 1 h 2"/>
                    <a:gd name="T44" fmla="*/ 88 w 175"/>
                    <a:gd name="T45" fmla="*/ 1 h 2"/>
                    <a:gd name="T46" fmla="*/ 88 w 175"/>
                    <a:gd name="T47" fmla="*/ 1 h 2"/>
                    <a:gd name="T48" fmla="*/ 88 w 175"/>
                    <a:gd name="T49" fmla="*/ 1 h 2"/>
                    <a:gd name="T50" fmla="*/ 0 w 175"/>
                    <a:gd name="T51" fmla="*/ 1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5"/>
                    <a:gd name="T79" fmla="*/ 0 h 2"/>
                    <a:gd name="T80" fmla="*/ 175 w 175"/>
                    <a:gd name="T81" fmla="*/ 2 h 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5" h="2">
                      <a:moveTo>
                        <a:pt x="0" y="2"/>
                      </a:moveTo>
                      <a:lnTo>
                        <a:pt x="0" y="2"/>
                      </a:lnTo>
                      <a:lnTo>
                        <a:pt x="0" y="0"/>
                      </a:lnTo>
                      <a:lnTo>
                        <a:pt x="10" y="0"/>
                      </a:lnTo>
                      <a:lnTo>
                        <a:pt x="20" y="0"/>
                      </a:lnTo>
                      <a:lnTo>
                        <a:pt x="31" y="0"/>
                      </a:lnTo>
                      <a:lnTo>
                        <a:pt x="41" y="0"/>
                      </a:lnTo>
                      <a:lnTo>
                        <a:pt x="52" y="0"/>
                      </a:lnTo>
                      <a:lnTo>
                        <a:pt x="64" y="0"/>
                      </a:lnTo>
                      <a:lnTo>
                        <a:pt x="74" y="0"/>
                      </a:lnTo>
                      <a:lnTo>
                        <a:pt x="86" y="0"/>
                      </a:lnTo>
                      <a:lnTo>
                        <a:pt x="96" y="0"/>
                      </a:lnTo>
                      <a:lnTo>
                        <a:pt x="106" y="0"/>
                      </a:lnTo>
                      <a:lnTo>
                        <a:pt x="116" y="0"/>
                      </a:lnTo>
                      <a:lnTo>
                        <a:pt x="128" y="0"/>
                      </a:lnTo>
                      <a:lnTo>
                        <a:pt x="138" y="0"/>
                      </a:lnTo>
                      <a:lnTo>
                        <a:pt x="150" y="0"/>
                      </a:lnTo>
                      <a:lnTo>
                        <a:pt x="164" y="0"/>
                      </a:lnTo>
                      <a:lnTo>
                        <a:pt x="175" y="2"/>
                      </a:lnTo>
                      <a:lnTo>
                        <a:pt x="0" y="2"/>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7" name="Freeform 2420">
                  <a:extLst>
                    <a:ext uri="{FF2B5EF4-FFF2-40B4-BE49-F238E27FC236}">
                      <a16:creationId xmlns:a16="http://schemas.microsoft.com/office/drawing/2014/main" xmlns="" id="{E3867F13-61FA-4A2E-B04D-15617DB45E2F}"/>
                    </a:ext>
                  </a:extLst>
                </p:cNvPr>
                <p:cNvSpPr>
                  <a:spLocks/>
                </p:cNvSpPr>
                <p:nvPr/>
              </p:nvSpPr>
              <p:spPr bwMode="auto">
                <a:xfrm>
                  <a:off x="1306" y="3773"/>
                  <a:ext cx="88" cy="10"/>
                </a:xfrm>
                <a:custGeom>
                  <a:avLst/>
                  <a:gdLst>
                    <a:gd name="T0" fmla="*/ 88 w 175"/>
                    <a:gd name="T1" fmla="*/ 1 h 20"/>
                    <a:gd name="T2" fmla="*/ 88 w 175"/>
                    <a:gd name="T3" fmla="*/ 1 h 20"/>
                    <a:gd name="T4" fmla="*/ 82 w 175"/>
                    <a:gd name="T5" fmla="*/ 0 h 20"/>
                    <a:gd name="T6" fmla="*/ 75 w 175"/>
                    <a:gd name="T7" fmla="*/ 0 h 20"/>
                    <a:gd name="T8" fmla="*/ 69 w 175"/>
                    <a:gd name="T9" fmla="*/ 0 h 20"/>
                    <a:gd name="T10" fmla="*/ 64 w 175"/>
                    <a:gd name="T11" fmla="*/ 0 h 20"/>
                    <a:gd name="T12" fmla="*/ 64 w 175"/>
                    <a:gd name="T13" fmla="*/ 0 h 20"/>
                    <a:gd name="T14" fmla="*/ 58 w 175"/>
                    <a:gd name="T15" fmla="*/ 0 h 20"/>
                    <a:gd name="T16" fmla="*/ 53 w 175"/>
                    <a:gd name="T17" fmla="*/ 0 h 20"/>
                    <a:gd name="T18" fmla="*/ 48 w 175"/>
                    <a:gd name="T19" fmla="*/ 0 h 20"/>
                    <a:gd name="T20" fmla="*/ 43 w 175"/>
                    <a:gd name="T21" fmla="*/ 0 h 20"/>
                    <a:gd name="T22" fmla="*/ 43 w 175"/>
                    <a:gd name="T23" fmla="*/ 0 h 20"/>
                    <a:gd name="T24" fmla="*/ 37 w 175"/>
                    <a:gd name="T25" fmla="*/ 0 h 20"/>
                    <a:gd name="T26" fmla="*/ 32 w 175"/>
                    <a:gd name="T27" fmla="*/ 0 h 20"/>
                    <a:gd name="T28" fmla="*/ 26 w 175"/>
                    <a:gd name="T29" fmla="*/ 0 h 20"/>
                    <a:gd name="T30" fmla="*/ 21 w 175"/>
                    <a:gd name="T31" fmla="*/ 0 h 20"/>
                    <a:gd name="T32" fmla="*/ 21 w 175"/>
                    <a:gd name="T33" fmla="*/ 0 h 20"/>
                    <a:gd name="T34" fmla="*/ 16 w 175"/>
                    <a:gd name="T35" fmla="*/ 0 h 20"/>
                    <a:gd name="T36" fmla="*/ 10 w 175"/>
                    <a:gd name="T37" fmla="*/ 0 h 20"/>
                    <a:gd name="T38" fmla="*/ 5 w 175"/>
                    <a:gd name="T39" fmla="*/ 0 h 20"/>
                    <a:gd name="T40" fmla="*/ 0 w 175"/>
                    <a:gd name="T41" fmla="*/ 0 h 20"/>
                    <a:gd name="T42" fmla="*/ 0 w 175"/>
                    <a:gd name="T43" fmla="*/ 0 h 20"/>
                    <a:gd name="T44" fmla="*/ 0 w 175"/>
                    <a:gd name="T45" fmla="*/ 3 h 20"/>
                    <a:gd name="T46" fmla="*/ 0 w 175"/>
                    <a:gd name="T47" fmla="*/ 5 h 20"/>
                    <a:gd name="T48" fmla="*/ 0 w 175"/>
                    <a:gd name="T49" fmla="*/ 7 h 20"/>
                    <a:gd name="T50" fmla="*/ 0 w 175"/>
                    <a:gd name="T51" fmla="*/ 10 h 20"/>
                    <a:gd name="T52" fmla="*/ 0 w 175"/>
                    <a:gd name="T53" fmla="*/ 10 h 20"/>
                    <a:gd name="T54" fmla="*/ 5 w 175"/>
                    <a:gd name="T55" fmla="*/ 10 h 20"/>
                    <a:gd name="T56" fmla="*/ 10 w 175"/>
                    <a:gd name="T57" fmla="*/ 10 h 20"/>
                    <a:gd name="T58" fmla="*/ 16 w 175"/>
                    <a:gd name="T59" fmla="*/ 10 h 20"/>
                    <a:gd name="T60" fmla="*/ 21 w 175"/>
                    <a:gd name="T61" fmla="*/ 10 h 20"/>
                    <a:gd name="T62" fmla="*/ 21 w 175"/>
                    <a:gd name="T63" fmla="*/ 10 h 20"/>
                    <a:gd name="T64" fmla="*/ 26 w 175"/>
                    <a:gd name="T65" fmla="*/ 10 h 20"/>
                    <a:gd name="T66" fmla="*/ 32 w 175"/>
                    <a:gd name="T67" fmla="*/ 10 h 20"/>
                    <a:gd name="T68" fmla="*/ 37 w 175"/>
                    <a:gd name="T69" fmla="*/ 10 h 20"/>
                    <a:gd name="T70" fmla="*/ 42 w 175"/>
                    <a:gd name="T71" fmla="*/ 10 h 20"/>
                    <a:gd name="T72" fmla="*/ 42 w 175"/>
                    <a:gd name="T73" fmla="*/ 10 h 20"/>
                    <a:gd name="T74" fmla="*/ 48 w 175"/>
                    <a:gd name="T75" fmla="*/ 10 h 20"/>
                    <a:gd name="T76" fmla="*/ 53 w 175"/>
                    <a:gd name="T77" fmla="*/ 10 h 20"/>
                    <a:gd name="T78" fmla="*/ 58 w 175"/>
                    <a:gd name="T79" fmla="*/ 10 h 20"/>
                    <a:gd name="T80" fmla="*/ 64 w 175"/>
                    <a:gd name="T81" fmla="*/ 10 h 20"/>
                    <a:gd name="T82" fmla="*/ 64 w 175"/>
                    <a:gd name="T83" fmla="*/ 10 h 20"/>
                    <a:gd name="T84" fmla="*/ 69 w 175"/>
                    <a:gd name="T85" fmla="*/ 10 h 20"/>
                    <a:gd name="T86" fmla="*/ 75 w 175"/>
                    <a:gd name="T87" fmla="*/ 10 h 20"/>
                    <a:gd name="T88" fmla="*/ 80 w 175"/>
                    <a:gd name="T89" fmla="*/ 10 h 20"/>
                    <a:gd name="T90" fmla="*/ 86 w 175"/>
                    <a:gd name="T91" fmla="*/ 10 h 20"/>
                    <a:gd name="T92" fmla="*/ 86 w 175"/>
                    <a:gd name="T93" fmla="*/ 10 h 20"/>
                    <a:gd name="T94" fmla="*/ 87 w 175"/>
                    <a:gd name="T95" fmla="*/ 7 h 20"/>
                    <a:gd name="T96" fmla="*/ 87 w 175"/>
                    <a:gd name="T97" fmla="*/ 5 h 20"/>
                    <a:gd name="T98" fmla="*/ 87 w 175"/>
                    <a:gd name="T99" fmla="*/ 3 h 20"/>
                    <a:gd name="T100" fmla="*/ 88 w 175"/>
                    <a:gd name="T101" fmla="*/ 1 h 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5"/>
                    <a:gd name="T154" fmla="*/ 0 h 20"/>
                    <a:gd name="T155" fmla="*/ 175 w 175"/>
                    <a:gd name="T156" fmla="*/ 20 h 2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5" h="20">
                      <a:moveTo>
                        <a:pt x="175" y="2"/>
                      </a:moveTo>
                      <a:lnTo>
                        <a:pt x="175" y="2"/>
                      </a:lnTo>
                      <a:lnTo>
                        <a:pt x="164" y="0"/>
                      </a:lnTo>
                      <a:lnTo>
                        <a:pt x="150" y="0"/>
                      </a:lnTo>
                      <a:lnTo>
                        <a:pt x="138" y="0"/>
                      </a:lnTo>
                      <a:lnTo>
                        <a:pt x="128" y="0"/>
                      </a:lnTo>
                      <a:lnTo>
                        <a:pt x="116" y="0"/>
                      </a:lnTo>
                      <a:lnTo>
                        <a:pt x="106" y="0"/>
                      </a:lnTo>
                      <a:lnTo>
                        <a:pt x="96" y="0"/>
                      </a:lnTo>
                      <a:lnTo>
                        <a:pt x="86" y="0"/>
                      </a:lnTo>
                      <a:lnTo>
                        <a:pt x="74" y="0"/>
                      </a:lnTo>
                      <a:lnTo>
                        <a:pt x="64" y="0"/>
                      </a:lnTo>
                      <a:lnTo>
                        <a:pt x="52" y="0"/>
                      </a:lnTo>
                      <a:lnTo>
                        <a:pt x="41" y="0"/>
                      </a:lnTo>
                      <a:lnTo>
                        <a:pt x="31" y="0"/>
                      </a:lnTo>
                      <a:lnTo>
                        <a:pt x="20" y="0"/>
                      </a:lnTo>
                      <a:lnTo>
                        <a:pt x="10" y="0"/>
                      </a:lnTo>
                      <a:lnTo>
                        <a:pt x="0" y="0"/>
                      </a:lnTo>
                      <a:lnTo>
                        <a:pt x="0" y="5"/>
                      </a:lnTo>
                      <a:lnTo>
                        <a:pt x="0" y="10"/>
                      </a:lnTo>
                      <a:lnTo>
                        <a:pt x="0" y="15"/>
                      </a:lnTo>
                      <a:lnTo>
                        <a:pt x="0" y="19"/>
                      </a:lnTo>
                      <a:lnTo>
                        <a:pt x="10" y="19"/>
                      </a:lnTo>
                      <a:lnTo>
                        <a:pt x="20" y="19"/>
                      </a:lnTo>
                      <a:lnTo>
                        <a:pt x="31" y="19"/>
                      </a:lnTo>
                      <a:lnTo>
                        <a:pt x="41" y="19"/>
                      </a:lnTo>
                      <a:lnTo>
                        <a:pt x="52" y="19"/>
                      </a:lnTo>
                      <a:lnTo>
                        <a:pt x="63" y="19"/>
                      </a:lnTo>
                      <a:lnTo>
                        <a:pt x="73" y="19"/>
                      </a:lnTo>
                      <a:lnTo>
                        <a:pt x="84" y="19"/>
                      </a:lnTo>
                      <a:lnTo>
                        <a:pt x="95" y="19"/>
                      </a:lnTo>
                      <a:lnTo>
                        <a:pt x="105" y="19"/>
                      </a:lnTo>
                      <a:lnTo>
                        <a:pt x="115" y="19"/>
                      </a:lnTo>
                      <a:lnTo>
                        <a:pt x="127" y="19"/>
                      </a:lnTo>
                      <a:lnTo>
                        <a:pt x="138" y="19"/>
                      </a:lnTo>
                      <a:lnTo>
                        <a:pt x="150" y="19"/>
                      </a:lnTo>
                      <a:lnTo>
                        <a:pt x="160" y="19"/>
                      </a:lnTo>
                      <a:lnTo>
                        <a:pt x="172" y="20"/>
                      </a:lnTo>
                      <a:lnTo>
                        <a:pt x="174" y="15"/>
                      </a:lnTo>
                      <a:lnTo>
                        <a:pt x="174" y="10"/>
                      </a:lnTo>
                      <a:lnTo>
                        <a:pt x="174" y="5"/>
                      </a:lnTo>
                      <a:lnTo>
                        <a:pt x="175"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8" name="Freeform 2421">
                  <a:extLst>
                    <a:ext uri="{FF2B5EF4-FFF2-40B4-BE49-F238E27FC236}">
                      <a16:creationId xmlns:a16="http://schemas.microsoft.com/office/drawing/2014/main" xmlns="" id="{213E754A-82E9-4FAA-9747-824E0F25A5FD}"/>
                    </a:ext>
                  </a:extLst>
                </p:cNvPr>
                <p:cNvSpPr>
                  <a:spLocks/>
                </p:cNvSpPr>
                <p:nvPr/>
              </p:nvSpPr>
              <p:spPr bwMode="auto">
                <a:xfrm>
                  <a:off x="1305" y="3779"/>
                  <a:ext cx="1" cy="3"/>
                </a:xfrm>
                <a:custGeom>
                  <a:avLst/>
                  <a:gdLst>
                    <a:gd name="T0" fmla="*/ 0 w 1"/>
                    <a:gd name="T1" fmla="*/ 0 h 5"/>
                    <a:gd name="T2" fmla="*/ 0 w 1"/>
                    <a:gd name="T3" fmla="*/ 1 h 5"/>
                    <a:gd name="T4" fmla="*/ 1 w 1"/>
                    <a:gd name="T5" fmla="*/ 1 h 5"/>
                    <a:gd name="T6" fmla="*/ 1 w 1"/>
                    <a:gd name="T7" fmla="*/ 2 h 5"/>
                    <a:gd name="T8" fmla="*/ 1 w 1"/>
                    <a:gd name="T9" fmla="*/ 3 h 5"/>
                    <a:gd name="T10" fmla="*/ 1 w 1"/>
                    <a:gd name="T11" fmla="*/ 2 h 5"/>
                    <a:gd name="T12" fmla="*/ 1 w 1"/>
                    <a:gd name="T13" fmla="*/ 1 h 5"/>
                    <a:gd name="T14" fmla="*/ 1 w 1"/>
                    <a:gd name="T15" fmla="*/ 1 h 5"/>
                    <a:gd name="T16" fmla="*/ 1 w 1"/>
                    <a:gd name="T17" fmla="*/ 0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5"/>
                    <a:gd name="T32" fmla="*/ 1 w 1"/>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5">
                      <a:moveTo>
                        <a:pt x="0" y="0"/>
                      </a:moveTo>
                      <a:lnTo>
                        <a:pt x="0" y="1"/>
                      </a:lnTo>
                      <a:lnTo>
                        <a:pt x="1" y="1"/>
                      </a:lnTo>
                      <a:lnTo>
                        <a:pt x="1" y="3"/>
                      </a:lnTo>
                      <a:lnTo>
                        <a:pt x="1" y="5"/>
                      </a:lnTo>
                      <a:lnTo>
                        <a:pt x="1" y="3"/>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59" name="Freeform 2422">
                  <a:extLst>
                    <a:ext uri="{FF2B5EF4-FFF2-40B4-BE49-F238E27FC236}">
                      <a16:creationId xmlns:a16="http://schemas.microsoft.com/office/drawing/2014/main" xmlns="" id="{E6CD6116-89BA-4CBF-9BB7-2BE3D2F5D7A3}"/>
                    </a:ext>
                  </a:extLst>
                </p:cNvPr>
                <p:cNvSpPr>
                  <a:spLocks/>
                </p:cNvSpPr>
                <p:nvPr/>
              </p:nvSpPr>
              <p:spPr bwMode="auto">
                <a:xfrm>
                  <a:off x="1304" y="3776"/>
                  <a:ext cx="2" cy="3"/>
                </a:xfrm>
                <a:custGeom>
                  <a:avLst/>
                  <a:gdLst>
                    <a:gd name="T0" fmla="*/ 1 w 3"/>
                    <a:gd name="T1" fmla="*/ 3 h 7"/>
                    <a:gd name="T2" fmla="*/ 0 w 3"/>
                    <a:gd name="T3" fmla="*/ 2 h 7"/>
                    <a:gd name="T4" fmla="*/ 0 w 3"/>
                    <a:gd name="T5" fmla="*/ 1 h 7"/>
                    <a:gd name="T6" fmla="*/ 0 w 3"/>
                    <a:gd name="T7" fmla="*/ 1 h 7"/>
                    <a:gd name="T8" fmla="*/ 0 w 3"/>
                    <a:gd name="T9" fmla="*/ 0 h 7"/>
                    <a:gd name="T10" fmla="*/ 2 w 3"/>
                    <a:gd name="T11" fmla="*/ 0 h 7"/>
                    <a:gd name="T12" fmla="*/ 2 w 3"/>
                    <a:gd name="T13" fmla="*/ 1 h 7"/>
                    <a:gd name="T14" fmla="*/ 2 w 3"/>
                    <a:gd name="T15" fmla="*/ 1 h 7"/>
                    <a:gd name="T16" fmla="*/ 2 w 3"/>
                    <a:gd name="T17" fmla="*/ 2 h 7"/>
                    <a:gd name="T18" fmla="*/ 2 w 3"/>
                    <a:gd name="T19" fmla="*/ 3 h 7"/>
                    <a:gd name="T20" fmla="*/ 1 w 3"/>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7"/>
                    <a:gd name="T35" fmla="*/ 3 w 3"/>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7">
                      <a:moveTo>
                        <a:pt x="2" y="7"/>
                      </a:moveTo>
                      <a:lnTo>
                        <a:pt x="0" y="5"/>
                      </a:lnTo>
                      <a:lnTo>
                        <a:pt x="0" y="3"/>
                      </a:lnTo>
                      <a:lnTo>
                        <a:pt x="0" y="2"/>
                      </a:lnTo>
                      <a:lnTo>
                        <a:pt x="0" y="0"/>
                      </a:lnTo>
                      <a:lnTo>
                        <a:pt x="3" y="0"/>
                      </a:lnTo>
                      <a:lnTo>
                        <a:pt x="3" y="2"/>
                      </a:lnTo>
                      <a:lnTo>
                        <a:pt x="3" y="3"/>
                      </a:lnTo>
                      <a:lnTo>
                        <a:pt x="3" y="5"/>
                      </a:lnTo>
                      <a:lnTo>
                        <a:pt x="3" y="7"/>
                      </a:lnTo>
                      <a:lnTo>
                        <a:pt x="2" y="7"/>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0" name="Freeform 2423">
                  <a:extLst>
                    <a:ext uri="{FF2B5EF4-FFF2-40B4-BE49-F238E27FC236}">
                      <a16:creationId xmlns:a16="http://schemas.microsoft.com/office/drawing/2014/main" xmlns="" id="{49A49E84-8E48-4E6A-9801-A3DD5EC79EC9}"/>
                    </a:ext>
                  </a:extLst>
                </p:cNvPr>
                <p:cNvSpPr>
                  <a:spLocks/>
                </p:cNvSpPr>
                <p:nvPr/>
              </p:nvSpPr>
              <p:spPr bwMode="auto">
                <a:xfrm>
                  <a:off x="1303" y="3773"/>
                  <a:ext cx="3" cy="3"/>
                </a:xfrm>
                <a:custGeom>
                  <a:avLst/>
                  <a:gdLst>
                    <a:gd name="T0" fmla="*/ 2 w 7"/>
                    <a:gd name="T1" fmla="*/ 3 h 7"/>
                    <a:gd name="T2" fmla="*/ 1 w 7"/>
                    <a:gd name="T3" fmla="*/ 2 h 7"/>
                    <a:gd name="T4" fmla="*/ 1 w 7"/>
                    <a:gd name="T5" fmla="*/ 2 h 7"/>
                    <a:gd name="T6" fmla="*/ 1 w 7"/>
                    <a:gd name="T7" fmla="*/ 1 h 7"/>
                    <a:gd name="T8" fmla="*/ 0 w 7"/>
                    <a:gd name="T9" fmla="*/ 0 h 7"/>
                    <a:gd name="T10" fmla="*/ 3 w 7"/>
                    <a:gd name="T11" fmla="*/ 0 h 7"/>
                    <a:gd name="T12" fmla="*/ 3 w 7"/>
                    <a:gd name="T13" fmla="*/ 1 h 7"/>
                    <a:gd name="T14" fmla="*/ 3 w 7"/>
                    <a:gd name="T15" fmla="*/ 2 h 7"/>
                    <a:gd name="T16" fmla="*/ 3 w 7"/>
                    <a:gd name="T17" fmla="*/ 2 h 7"/>
                    <a:gd name="T18" fmla="*/ 3 w 7"/>
                    <a:gd name="T19" fmla="*/ 3 h 7"/>
                    <a:gd name="T20" fmla="*/ 2 w 7"/>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4" y="7"/>
                      </a:moveTo>
                      <a:lnTo>
                        <a:pt x="2" y="5"/>
                      </a:lnTo>
                      <a:lnTo>
                        <a:pt x="2" y="4"/>
                      </a:lnTo>
                      <a:lnTo>
                        <a:pt x="2" y="2"/>
                      </a:lnTo>
                      <a:lnTo>
                        <a:pt x="0" y="0"/>
                      </a:lnTo>
                      <a:lnTo>
                        <a:pt x="7" y="0"/>
                      </a:lnTo>
                      <a:lnTo>
                        <a:pt x="7" y="2"/>
                      </a:lnTo>
                      <a:lnTo>
                        <a:pt x="7" y="4"/>
                      </a:lnTo>
                      <a:lnTo>
                        <a:pt x="7" y="5"/>
                      </a:lnTo>
                      <a:lnTo>
                        <a:pt x="7" y="7"/>
                      </a:lnTo>
                      <a:lnTo>
                        <a:pt x="4" y="7"/>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1" name="Freeform 2424">
                  <a:extLst>
                    <a:ext uri="{FF2B5EF4-FFF2-40B4-BE49-F238E27FC236}">
                      <a16:creationId xmlns:a16="http://schemas.microsoft.com/office/drawing/2014/main" xmlns="" id="{D4CA6493-0C82-4357-ADF1-63FC24A65F7E}"/>
                    </a:ext>
                  </a:extLst>
                </p:cNvPr>
                <p:cNvSpPr>
                  <a:spLocks/>
                </p:cNvSpPr>
                <p:nvPr/>
              </p:nvSpPr>
              <p:spPr bwMode="auto">
                <a:xfrm>
                  <a:off x="1302" y="3769"/>
                  <a:ext cx="4" cy="4"/>
                </a:xfrm>
                <a:custGeom>
                  <a:avLst/>
                  <a:gdLst>
                    <a:gd name="T0" fmla="*/ 1 w 8"/>
                    <a:gd name="T1" fmla="*/ 4 h 7"/>
                    <a:gd name="T2" fmla="*/ 1 w 8"/>
                    <a:gd name="T3" fmla="*/ 3 h 7"/>
                    <a:gd name="T4" fmla="*/ 1 w 8"/>
                    <a:gd name="T5" fmla="*/ 2 h 7"/>
                    <a:gd name="T6" fmla="*/ 1 w 8"/>
                    <a:gd name="T7" fmla="*/ 1 h 7"/>
                    <a:gd name="T8" fmla="*/ 0 w 8"/>
                    <a:gd name="T9" fmla="*/ 0 h 7"/>
                    <a:gd name="T10" fmla="*/ 3 w 8"/>
                    <a:gd name="T11" fmla="*/ 0 h 7"/>
                    <a:gd name="T12" fmla="*/ 3 w 8"/>
                    <a:gd name="T13" fmla="*/ 1 h 7"/>
                    <a:gd name="T14" fmla="*/ 3 w 8"/>
                    <a:gd name="T15" fmla="*/ 2 h 7"/>
                    <a:gd name="T16" fmla="*/ 3 w 8"/>
                    <a:gd name="T17" fmla="*/ 3 h 7"/>
                    <a:gd name="T18" fmla="*/ 4 w 8"/>
                    <a:gd name="T19" fmla="*/ 4 h 7"/>
                    <a:gd name="T20" fmla="*/ 4 w 8"/>
                    <a:gd name="T21" fmla="*/ 4 h 7"/>
                    <a:gd name="T22" fmla="*/ 4 w 8"/>
                    <a:gd name="T23" fmla="*/ 4 h 7"/>
                    <a:gd name="T24" fmla="*/ 4 w 8"/>
                    <a:gd name="T25" fmla="*/ 4 h 7"/>
                    <a:gd name="T26" fmla="*/ 4 w 8"/>
                    <a:gd name="T27" fmla="*/ 4 h 7"/>
                    <a:gd name="T28" fmla="*/ 1 w 8"/>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7"/>
                    <a:gd name="T47" fmla="*/ 8 w 8"/>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7">
                      <a:moveTo>
                        <a:pt x="1" y="7"/>
                      </a:moveTo>
                      <a:lnTo>
                        <a:pt x="1" y="6"/>
                      </a:lnTo>
                      <a:lnTo>
                        <a:pt x="1" y="4"/>
                      </a:lnTo>
                      <a:lnTo>
                        <a:pt x="1" y="2"/>
                      </a:lnTo>
                      <a:lnTo>
                        <a:pt x="0" y="0"/>
                      </a:lnTo>
                      <a:lnTo>
                        <a:pt x="7" y="0"/>
                      </a:lnTo>
                      <a:lnTo>
                        <a:pt x="7" y="2"/>
                      </a:lnTo>
                      <a:lnTo>
                        <a:pt x="7" y="4"/>
                      </a:lnTo>
                      <a:lnTo>
                        <a:pt x="7" y="6"/>
                      </a:lnTo>
                      <a:lnTo>
                        <a:pt x="8" y="7"/>
                      </a:lnTo>
                      <a:lnTo>
                        <a:pt x="1" y="7"/>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2" name="Freeform 2425">
                  <a:extLst>
                    <a:ext uri="{FF2B5EF4-FFF2-40B4-BE49-F238E27FC236}">
                      <a16:creationId xmlns:a16="http://schemas.microsoft.com/office/drawing/2014/main" xmlns="" id="{16BA77BD-E068-44C3-8082-9867C3235DE4}"/>
                    </a:ext>
                  </a:extLst>
                </p:cNvPr>
                <p:cNvSpPr>
                  <a:spLocks/>
                </p:cNvSpPr>
                <p:nvPr/>
              </p:nvSpPr>
              <p:spPr bwMode="auto">
                <a:xfrm>
                  <a:off x="1301" y="3766"/>
                  <a:ext cx="4" cy="3"/>
                </a:xfrm>
                <a:custGeom>
                  <a:avLst/>
                  <a:gdLst>
                    <a:gd name="T0" fmla="*/ 1 w 9"/>
                    <a:gd name="T1" fmla="*/ 3 h 6"/>
                    <a:gd name="T2" fmla="*/ 1 w 9"/>
                    <a:gd name="T3" fmla="*/ 3 h 6"/>
                    <a:gd name="T4" fmla="*/ 1 w 9"/>
                    <a:gd name="T5" fmla="*/ 3 h 6"/>
                    <a:gd name="T6" fmla="*/ 1 w 9"/>
                    <a:gd name="T7" fmla="*/ 3 h 6"/>
                    <a:gd name="T8" fmla="*/ 1 w 9"/>
                    <a:gd name="T9" fmla="*/ 2 h 6"/>
                    <a:gd name="T10" fmla="*/ 1 w 9"/>
                    <a:gd name="T11" fmla="*/ 1 h 6"/>
                    <a:gd name="T12" fmla="*/ 1 w 9"/>
                    <a:gd name="T13" fmla="*/ 1 h 6"/>
                    <a:gd name="T14" fmla="*/ 1 w 9"/>
                    <a:gd name="T15" fmla="*/ 1 h 6"/>
                    <a:gd name="T16" fmla="*/ 0 w 9"/>
                    <a:gd name="T17" fmla="*/ 0 h 6"/>
                    <a:gd name="T18" fmla="*/ 2 w 9"/>
                    <a:gd name="T19" fmla="*/ 0 h 6"/>
                    <a:gd name="T20" fmla="*/ 3 w 9"/>
                    <a:gd name="T21" fmla="*/ 1 h 6"/>
                    <a:gd name="T22" fmla="*/ 3 w 9"/>
                    <a:gd name="T23" fmla="*/ 2 h 6"/>
                    <a:gd name="T24" fmla="*/ 3 w 9"/>
                    <a:gd name="T25" fmla="*/ 3 h 6"/>
                    <a:gd name="T26" fmla="*/ 4 w 9"/>
                    <a:gd name="T27" fmla="*/ 3 h 6"/>
                    <a:gd name="T28" fmla="*/ 1 w 9"/>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2" y="6"/>
                      </a:moveTo>
                      <a:lnTo>
                        <a:pt x="2" y="5"/>
                      </a:lnTo>
                      <a:lnTo>
                        <a:pt x="2" y="3"/>
                      </a:lnTo>
                      <a:lnTo>
                        <a:pt x="2" y="1"/>
                      </a:lnTo>
                      <a:lnTo>
                        <a:pt x="0" y="0"/>
                      </a:lnTo>
                      <a:lnTo>
                        <a:pt x="5" y="0"/>
                      </a:lnTo>
                      <a:lnTo>
                        <a:pt x="7" y="1"/>
                      </a:lnTo>
                      <a:lnTo>
                        <a:pt x="7" y="3"/>
                      </a:lnTo>
                      <a:lnTo>
                        <a:pt x="7" y="5"/>
                      </a:lnTo>
                      <a:lnTo>
                        <a:pt x="9" y="6"/>
                      </a:lnTo>
                      <a:lnTo>
                        <a:pt x="2" y="6"/>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3" name="Freeform 2426">
                  <a:extLst>
                    <a:ext uri="{FF2B5EF4-FFF2-40B4-BE49-F238E27FC236}">
                      <a16:creationId xmlns:a16="http://schemas.microsoft.com/office/drawing/2014/main" xmlns="" id="{13B98EFD-D2D4-4958-9B23-250924906980}"/>
                    </a:ext>
                  </a:extLst>
                </p:cNvPr>
                <p:cNvSpPr>
                  <a:spLocks/>
                </p:cNvSpPr>
                <p:nvPr/>
              </p:nvSpPr>
              <p:spPr bwMode="auto">
                <a:xfrm>
                  <a:off x="1300" y="3762"/>
                  <a:ext cx="4" cy="4"/>
                </a:xfrm>
                <a:custGeom>
                  <a:avLst/>
                  <a:gdLst>
                    <a:gd name="T0" fmla="*/ 1 w 7"/>
                    <a:gd name="T1" fmla="*/ 4 h 7"/>
                    <a:gd name="T2" fmla="*/ 1 w 7"/>
                    <a:gd name="T3" fmla="*/ 3 h 7"/>
                    <a:gd name="T4" fmla="*/ 1 w 7"/>
                    <a:gd name="T5" fmla="*/ 2 h 7"/>
                    <a:gd name="T6" fmla="*/ 1 w 7"/>
                    <a:gd name="T7" fmla="*/ 1 h 7"/>
                    <a:gd name="T8" fmla="*/ 0 w 7"/>
                    <a:gd name="T9" fmla="*/ 0 h 7"/>
                    <a:gd name="T10" fmla="*/ 4 w 7"/>
                    <a:gd name="T11" fmla="*/ 0 h 7"/>
                    <a:gd name="T12" fmla="*/ 4 w 7"/>
                    <a:gd name="T13" fmla="*/ 1 h 7"/>
                    <a:gd name="T14" fmla="*/ 4 w 7"/>
                    <a:gd name="T15" fmla="*/ 2 h 7"/>
                    <a:gd name="T16" fmla="*/ 4 w 7"/>
                    <a:gd name="T17" fmla="*/ 3 h 7"/>
                    <a:gd name="T18" fmla="*/ 4 w 7"/>
                    <a:gd name="T19" fmla="*/ 4 h 7"/>
                    <a:gd name="T20" fmla="*/ 1 w 7"/>
                    <a:gd name="T21" fmla="*/ 4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2" y="7"/>
                      </a:moveTo>
                      <a:lnTo>
                        <a:pt x="2" y="5"/>
                      </a:lnTo>
                      <a:lnTo>
                        <a:pt x="2" y="3"/>
                      </a:lnTo>
                      <a:lnTo>
                        <a:pt x="2" y="2"/>
                      </a:lnTo>
                      <a:lnTo>
                        <a:pt x="0" y="0"/>
                      </a:lnTo>
                      <a:lnTo>
                        <a:pt x="7" y="0"/>
                      </a:lnTo>
                      <a:lnTo>
                        <a:pt x="7" y="2"/>
                      </a:lnTo>
                      <a:lnTo>
                        <a:pt x="7" y="3"/>
                      </a:lnTo>
                      <a:lnTo>
                        <a:pt x="7" y="5"/>
                      </a:lnTo>
                      <a:lnTo>
                        <a:pt x="7" y="7"/>
                      </a:lnTo>
                      <a:lnTo>
                        <a:pt x="2" y="7"/>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4" name="Freeform 2427">
                  <a:extLst>
                    <a:ext uri="{FF2B5EF4-FFF2-40B4-BE49-F238E27FC236}">
                      <a16:creationId xmlns:a16="http://schemas.microsoft.com/office/drawing/2014/main" xmlns="" id="{ABA2BBD0-48F1-4425-A2C5-9109BC461B56}"/>
                    </a:ext>
                  </a:extLst>
                </p:cNvPr>
                <p:cNvSpPr>
                  <a:spLocks/>
                </p:cNvSpPr>
                <p:nvPr/>
              </p:nvSpPr>
              <p:spPr bwMode="auto">
                <a:xfrm>
                  <a:off x="1299" y="3759"/>
                  <a:ext cx="5" cy="3"/>
                </a:xfrm>
                <a:custGeom>
                  <a:avLst/>
                  <a:gdLst>
                    <a:gd name="T0" fmla="*/ 1 w 8"/>
                    <a:gd name="T1" fmla="*/ 3 h 7"/>
                    <a:gd name="T2" fmla="*/ 1 w 8"/>
                    <a:gd name="T3" fmla="*/ 2 h 7"/>
                    <a:gd name="T4" fmla="*/ 1 w 8"/>
                    <a:gd name="T5" fmla="*/ 2 h 7"/>
                    <a:gd name="T6" fmla="*/ 1 w 8"/>
                    <a:gd name="T7" fmla="*/ 1 h 7"/>
                    <a:gd name="T8" fmla="*/ 0 w 8"/>
                    <a:gd name="T9" fmla="*/ 0 h 7"/>
                    <a:gd name="T10" fmla="*/ 3 w 8"/>
                    <a:gd name="T11" fmla="*/ 0 h 7"/>
                    <a:gd name="T12" fmla="*/ 4 w 8"/>
                    <a:gd name="T13" fmla="*/ 1 h 7"/>
                    <a:gd name="T14" fmla="*/ 4 w 8"/>
                    <a:gd name="T15" fmla="*/ 2 h 7"/>
                    <a:gd name="T16" fmla="*/ 4 w 8"/>
                    <a:gd name="T17" fmla="*/ 2 h 7"/>
                    <a:gd name="T18" fmla="*/ 5 w 8"/>
                    <a:gd name="T19" fmla="*/ 3 h 7"/>
                    <a:gd name="T20" fmla="*/ 1 w 8"/>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1" y="7"/>
                      </a:moveTo>
                      <a:lnTo>
                        <a:pt x="1" y="5"/>
                      </a:lnTo>
                      <a:lnTo>
                        <a:pt x="1" y="4"/>
                      </a:lnTo>
                      <a:lnTo>
                        <a:pt x="1" y="2"/>
                      </a:lnTo>
                      <a:lnTo>
                        <a:pt x="0" y="0"/>
                      </a:lnTo>
                      <a:lnTo>
                        <a:pt x="5" y="0"/>
                      </a:lnTo>
                      <a:lnTo>
                        <a:pt x="6" y="2"/>
                      </a:lnTo>
                      <a:lnTo>
                        <a:pt x="6" y="4"/>
                      </a:lnTo>
                      <a:lnTo>
                        <a:pt x="6" y="5"/>
                      </a:lnTo>
                      <a:lnTo>
                        <a:pt x="8" y="7"/>
                      </a:lnTo>
                      <a:lnTo>
                        <a:pt x="1" y="7"/>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5" name="Freeform 2428">
                  <a:extLst>
                    <a:ext uri="{FF2B5EF4-FFF2-40B4-BE49-F238E27FC236}">
                      <a16:creationId xmlns:a16="http://schemas.microsoft.com/office/drawing/2014/main" xmlns="" id="{712ED83A-1E55-4AC7-BFD8-06B2621B844D}"/>
                    </a:ext>
                  </a:extLst>
                </p:cNvPr>
                <p:cNvSpPr>
                  <a:spLocks/>
                </p:cNvSpPr>
                <p:nvPr/>
              </p:nvSpPr>
              <p:spPr bwMode="auto">
                <a:xfrm>
                  <a:off x="1299" y="3756"/>
                  <a:ext cx="3" cy="3"/>
                </a:xfrm>
                <a:custGeom>
                  <a:avLst/>
                  <a:gdLst>
                    <a:gd name="T0" fmla="*/ 1 w 7"/>
                    <a:gd name="T1" fmla="*/ 3 h 7"/>
                    <a:gd name="T2" fmla="*/ 1 w 7"/>
                    <a:gd name="T3" fmla="*/ 2 h 7"/>
                    <a:gd name="T4" fmla="*/ 1 w 7"/>
                    <a:gd name="T5" fmla="*/ 2 h 7"/>
                    <a:gd name="T6" fmla="*/ 1 w 7"/>
                    <a:gd name="T7" fmla="*/ 1 h 7"/>
                    <a:gd name="T8" fmla="*/ 0 w 7"/>
                    <a:gd name="T9" fmla="*/ 0 h 7"/>
                    <a:gd name="T10" fmla="*/ 2 w 7"/>
                    <a:gd name="T11" fmla="*/ 0 h 7"/>
                    <a:gd name="T12" fmla="*/ 2 w 7"/>
                    <a:gd name="T13" fmla="*/ 1 h 7"/>
                    <a:gd name="T14" fmla="*/ 3 w 7"/>
                    <a:gd name="T15" fmla="*/ 1 h 7"/>
                    <a:gd name="T16" fmla="*/ 3 w 7"/>
                    <a:gd name="T17" fmla="*/ 2 h 7"/>
                    <a:gd name="T18" fmla="*/ 3 w 7"/>
                    <a:gd name="T19" fmla="*/ 2 h 7"/>
                    <a:gd name="T20" fmla="*/ 3 w 7"/>
                    <a:gd name="T21" fmla="*/ 2 h 7"/>
                    <a:gd name="T22" fmla="*/ 3 w 7"/>
                    <a:gd name="T23" fmla="*/ 2 h 7"/>
                    <a:gd name="T24" fmla="*/ 3 w 7"/>
                    <a:gd name="T25" fmla="*/ 3 h 7"/>
                    <a:gd name="T26" fmla="*/ 3 w 7"/>
                    <a:gd name="T27" fmla="*/ 3 h 7"/>
                    <a:gd name="T28" fmla="*/ 1 w 7"/>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7"/>
                    <a:gd name="T47" fmla="*/ 7 w 7"/>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7">
                      <a:moveTo>
                        <a:pt x="2" y="7"/>
                      </a:moveTo>
                      <a:lnTo>
                        <a:pt x="2" y="5"/>
                      </a:lnTo>
                      <a:lnTo>
                        <a:pt x="2" y="4"/>
                      </a:lnTo>
                      <a:lnTo>
                        <a:pt x="2" y="2"/>
                      </a:lnTo>
                      <a:lnTo>
                        <a:pt x="0" y="0"/>
                      </a:lnTo>
                      <a:lnTo>
                        <a:pt x="5" y="0"/>
                      </a:lnTo>
                      <a:lnTo>
                        <a:pt x="5" y="2"/>
                      </a:lnTo>
                      <a:lnTo>
                        <a:pt x="7" y="2"/>
                      </a:lnTo>
                      <a:lnTo>
                        <a:pt x="7" y="4"/>
                      </a:lnTo>
                      <a:lnTo>
                        <a:pt x="7" y="5"/>
                      </a:lnTo>
                      <a:lnTo>
                        <a:pt x="7" y="7"/>
                      </a:lnTo>
                      <a:lnTo>
                        <a:pt x="2" y="7"/>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6" name="Freeform 2429">
                  <a:extLst>
                    <a:ext uri="{FF2B5EF4-FFF2-40B4-BE49-F238E27FC236}">
                      <a16:creationId xmlns:a16="http://schemas.microsoft.com/office/drawing/2014/main" xmlns="" id="{75E0E6B2-ACA8-4671-9413-57758DF0445D}"/>
                    </a:ext>
                  </a:extLst>
                </p:cNvPr>
                <p:cNvSpPr>
                  <a:spLocks/>
                </p:cNvSpPr>
                <p:nvPr/>
              </p:nvSpPr>
              <p:spPr bwMode="auto">
                <a:xfrm>
                  <a:off x="1298" y="3752"/>
                  <a:ext cx="3" cy="4"/>
                </a:xfrm>
                <a:custGeom>
                  <a:avLst/>
                  <a:gdLst>
                    <a:gd name="T0" fmla="*/ 1 w 7"/>
                    <a:gd name="T1" fmla="*/ 4 h 6"/>
                    <a:gd name="T2" fmla="*/ 1 w 7"/>
                    <a:gd name="T3" fmla="*/ 3 h 6"/>
                    <a:gd name="T4" fmla="*/ 1 w 7"/>
                    <a:gd name="T5" fmla="*/ 2 h 6"/>
                    <a:gd name="T6" fmla="*/ 0 w 7"/>
                    <a:gd name="T7" fmla="*/ 1 h 6"/>
                    <a:gd name="T8" fmla="*/ 0 w 7"/>
                    <a:gd name="T9" fmla="*/ 0 h 6"/>
                    <a:gd name="T10" fmla="*/ 0 w 7"/>
                    <a:gd name="T11" fmla="*/ 0 h 6"/>
                    <a:gd name="T12" fmla="*/ 0 w 7"/>
                    <a:gd name="T13" fmla="*/ 0 h 6"/>
                    <a:gd name="T14" fmla="*/ 0 w 7"/>
                    <a:gd name="T15" fmla="*/ 0 h 6"/>
                    <a:gd name="T16" fmla="*/ 0 w 7"/>
                    <a:gd name="T17" fmla="*/ 0 h 6"/>
                    <a:gd name="T18" fmla="*/ 2 w 7"/>
                    <a:gd name="T19" fmla="*/ 0 h 6"/>
                    <a:gd name="T20" fmla="*/ 2 w 7"/>
                    <a:gd name="T21" fmla="*/ 1 h 6"/>
                    <a:gd name="T22" fmla="*/ 3 w 7"/>
                    <a:gd name="T23" fmla="*/ 2 h 6"/>
                    <a:gd name="T24" fmla="*/ 3 w 7"/>
                    <a:gd name="T25" fmla="*/ 3 h 6"/>
                    <a:gd name="T26" fmla="*/ 3 w 7"/>
                    <a:gd name="T27" fmla="*/ 4 h 6"/>
                    <a:gd name="T28" fmla="*/ 1 w 7"/>
                    <a:gd name="T29" fmla="*/ 4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2" y="6"/>
                      </a:moveTo>
                      <a:lnTo>
                        <a:pt x="2" y="5"/>
                      </a:lnTo>
                      <a:lnTo>
                        <a:pt x="2" y="3"/>
                      </a:lnTo>
                      <a:lnTo>
                        <a:pt x="0" y="1"/>
                      </a:lnTo>
                      <a:lnTo>
                        <a:pt x="0" y="0"/>
                      </a:lnTo>
                      <a:lnTo>
                        <a:pt x="5" y="0"/>
                      </a:lnTo>
                      <a:lnTo>
                        <a:pt x="5" y="1"/>
                      </a:lnTo>
                      <a:lnTo>
                        <a:pt x="7" y="3"/>
                      </a:lnTo>
                      <a:lnTo>
                        <a:pt x="7" y="5"/>
                      </a:lnTo>
                      <a:lnTo>
                        <a:pt x="7" y="6"/>
                      </a:lnTo>
                      <a:lnTo>
                        <a:pt x="2" y="6"/>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7" name="Freeform 2430">
                  <a:extLst>
                    <a:ext uri="{FF2B5EF4-FFF2-40B4-BE49-F238E27FC236}">
                      <a16:creationId xmlns:a16="http://schemas.microsoft.com/office/drawing/2014/main" xmlns="" id="{B165C45C-1909-457B-82A8-488E0FDF30DF}"/>
                    </a:ext>
                  </a:extLst>
                </p:cNvPr>
                <p:cNvSpPr>
                  <a:spLocks/>
                </p:cNvSpPr>
                <p:nvPr/>
              </p:nvSpPr>
              <p:spPr bwMode="auto">
                <a:xfrm>
                  <a:off x="1297" y="3749"/>
                  <a:ext cx="3" cy="3"/>
                </a:xfrm>
                <a:custGeom>
                  <a:avLst/>
                  <a:gdLst>
                    <a:gd name="T0" fmla="*/ 1 w 6"/>
                    <a:gd name="T1" fmla="*/ 3 h 7"/>
                    <a:gd name="T2" fmla="*/ 1 w 6"/>
                    <a:gd name="T3" fmla="*/ 2 h 7"/>
                    <a:gd name="T4" fmla="*/ 1 w 6"/>
                    <a:gd name="T5" fmla="*/ 1 h 7"/>
                    <a:gd name="T6" fmla="*/ 0 w 6"/>
                    <a:gd name="T7" fmla="*/ 1 h 7"/>
                    <a:gd name="T8" fmla="*/ 0 w 6"/>
                    <a:gd name="T9" fmla="*/ 0 h 7"/>
                    <a:gd name="T10" fmla="*/ 3 w 6"/>
                    <a:gd name="T11" fmla="*/ 0 h 7"/>
                    <a:gd name="T12" fmla="*/ 3 w 6"/>
                    <a:gd name="T13" fmla="*/ 1 h 7"/>
                    <a:gd name="T14" fmla="*/ 3 w 6"/>
                    <a:gd name="T15" fmla="*/ 1 h 7"/>
                    <a:gd name="T16" fmla="*/ 3 w 6"/>
                    <a:gd name="T17" fmla="*/ 2 h 7"/>
                    <a:gd name="T18" fmla="*/ 3 w 6"/>
                    <a:gd name="T19" fmla="*/ 3 h 7"/>
                    <a:gd name="T20" fmla="*/ 1 w 6"/>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1" y="7"/>
                      </a:moveTo>
                      <a:lnTo>
                        <a:pt x="1" y="5"/>
                      </a:lnTo>
                      <a:lnTo>
                        <a:pt x="1" y="3"/>
                      </a:lnTo>
                      <a:lnTo>
                        <a:pt x="0" y="2"/>
                      </a:lnTo>
                      <a:lnTo>
                        <a:pt x="0" y="0"/>
                      </a:lnTo>
                      <a:lnTo>
                        <a:pt x="5" y="0"/>
                      </a:lnTo>
                      <a:lnTo>
                        <a:pt x="5" y="2"/>
                      </a:lnTo>
                      <a:lnTo>
                        <a:pt x="6" y="3"/>
                      </a:lnTo>
                      <a:lnTo>
                        <a:pt x="6" y="5"/>
                      </a:lnTo>
                      <a:lnTo>
                        <a:pt x="6" y="7"/>
                      </a:lnTo>
                      <a:lnTo>
                        <a:pt x="1" y="7"/>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8" name="Freeform 2431">
                  <a:extLst>
                    <a:ext uri="{FF2B5EF4-FFF2-40B4-BE49-F238E27FC236}">
                      <a16:creationId xmlns:a16="http://schemas.microsoft.com/office/drawing/2014/main" xmlns="" id="{6101FB63-5FF1-4CD8-BFC5-EA300E798399}"/>
                    </a:ext>
                  </a:extLst>
                </p:cNvPr>
                <p:cNvSpPr>
                  <a:spLocks/>
                </p:cNvSpPr>
                <p:nvPr/>
              </p:nvSpPr>
              <p:spPr bwMode="auto">
                <a:xfrm>
                  <a:off x="1296" y="3746"/>
                  <a:ext cx="3" cy="3"/>
                </a:xfrm>
                <a:custGeom>
                  <a:avLst/>
                  <a:gdLst>
                    <a:gd name="T0" fmla="*/ 1 w 7"/>
                    <a:gd name="T1" fmla="*/ 3 h 7"/>
                    <a:gd name="T2" fmla="*/ 1 w 7"/>
                    <a:gd name="T3" fmla="*/ 2 h 7"/>
                    <a:gd name="T4" fmla="*/ 1 w 7"/>
                    <a:gd name="T5" fmla="*/ 2 h 7"/>
                    <a:gd name="T6" fmla="*/ 0 w 7"/>
                    <a:gd name="T7" fmla="*/ 1 h 7"/>
                    <a:gd name="T8" fmla="*/ 0 w 7"/>
                    <a:gd name="T9" fmla="*/ 0 h 7"/>
                    <a:gd name="T10" fmla="*/ 2 w 7"/>
                    <a:gd name="T11" fmla="*/ 0 h 7"/>
                    <a:gd name="T12" fmla="*/ 3 w 7"/>
                    <a:gd name="T13" fmla="*/ 1 h 7"/>
                    <a:gd name="T14" fmla="*/ 3 w 7"/>
                    <a:gd name="T15" fmla="*/ 2 h 7"/>
                    <a:gd name="T16" fmla="*/ 3 w 7"/>
                    <a:gd name="T17" fmla="*/ 2 h 7"/>
                    <a:gd name="T18" fmla="*/ 3 w 7"/>
                    <a:gd name="T19" fmla="*/ 3 h 7"/>
                    <a:gd name="T20" fmla="*/ 1 w 7"/>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2" y="7"/>
                      </a:moveTo>
                      <a:lnTo>
                        <a:pt x="2" y="5"/>
                      </a:lnTo>
                      <a:lnTo>
                        <a:pt x="2" y="4"/>
                      </a:lnTo>
                      <a:lnTo>
                        <a:pt x="0" y="2"/>
                      </a:lnTo>
                      <a:lnTo>
                        <a:pt x="0" y="0"/>
                      </a:lnTo>
                      <a:lnTo>
                        <a:pt x="5" y="0"/>
                      </a:lnTo>
                      <a:lnTo>
                        <a:pt x="7" y="2"/>
                      </a:lnTo>
                      <a:lnTo>
                        <a:pt x="7" y="4"/>
                      </a:lnTo>
                      <a:lnTo>
                        <a:pt x="7" y="5"/>
                      </a:lnTo>
                      <a:lnTo>
                        <a:pt x="7" y="7"/>
                      </a:lnTo>
                      <a:lnTo>
                        <a:pt x="2" y="7"/>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69" name="Freeform 2432">
                  <a:extLst>
                    <a:ext uri="{FF2B5EF4-FFF2-40B4-BE49-F238E27FC236}">
                      <a16:creationId xmlns:a16="http://schemas.microsoft.com/office/drawing/2014/main" xmlns="" id="{5216C834-17F4-456D-9451-B0405469587E}"/>
                    </a:ext>
                  </a:extLst>
                </p:cNvPr>
                <p:cNvSpPr>
                  <a:spLocks/>
                </p:cNvSpPr>
                <p:nvPr/>
              </p:nvSpPr>
              <p:spPr bwMode="auto">
                <a:xfrm>
                  <a:off x="1295" y="3742"/>
                  <a:ext cx="4" cy="4"/>
                </a:xfrm>
                <a:custGeom>
                  <a:avLst/>
                  <a:gdLst>
                    <a:gd name="T0" fmla="*/ 1 w 7"/>
                    <a:gd name="T1" fmla="*/ 4 h 7"/>
                    <a:gd name="T2" fmla="*/ 1 w 7"/>
                    <a:gd name="T3" fmla="*/ 3 h 7"/>
                    <a:gd name="T4" fmla="*/ 1 w 7"/>
                    <a:gd name="T5" fmla="*/ 2 h 7"/>
                    <a:gd name="T6" fmla="*/ 0 w 7"/>
                    <a:gd name="T7" fmla="*/ 1 h 7"/>
                    <a:gd name="T8" fmla="*/ 0 w 7"/>
                    <a:gd name="T9" fmla="*/ 0 h 7"/>
                    <a:gd name="T10" fmla="*/ 3 w 7"/>
                    <a:gd name="T11" fmla="*/ 0 h 7"/>
                    <a:gd name="T12" fmla="*/ 3 w 7"/>
                    <a:gd name="T13" fmla="*/ 0 h 7"/>
                    <a:gd name="T14" fmla="*/ 4 w 7"/>
                    <a:gd name="T15" fmla="*/ 1 h 7"/>
                    <a:gd name="T16" fmla="*/ 4 w 7"/>
                    <a:gd name="T17" fmla="*/ 1 h 7"/>
                    <a:gd name="T18" fmla="*/ 4 w 7"/>
                    <a:gd name="T19" fmla="*/ 2 h 7"/>
                    <a:gd name="T20" fmla="*/ 4 w 7"/>
                    <a:gd name="T21" fmla="*/ 3 h 7"/>
                    <a:gd name="T22" fmla="*/ 4 w 7"/>
                    <a:gd name="T23" fmla="*/ 3 h 7"/>
                    <a:gd name="T24" fmla="*/ 4 w 7"/>
                    <a:gd name="T25" fmla="*/ 3 h 7"/>
                    <a:gd name="T26" fmla="*/ 4 w 7"/>
                    <a:gd name="T27" fmla="*/ 4 h 7"/>
                    <a:gd name="T28" fmla="*/ 1 w 7"/>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7"/>
                    <a:gd name="T47" fmla="*/ 7 w 7"/>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7">
                      <a:moveTo>
                        <a:pt x="2" y="7"/>
                      </a:moveTo>
                      <a:lnTo>
                        <a:pt x="2" y="5"/>
                      </a:lnTo>
                      <a:lnTo>
                        <a:pt x="2" y="4"/>
                      </a:lnTo>
                      <a:lnTo>
                        <a:pt x="0" y="2"/>
                      </a:lnTo>
                      <a:lnTo>
                        <a:pt x="0" y="0"/>
                      </a:lnTo>
                      <a:lnTo>
                        <a:pt x="5" y="0"/>
                      </a:lnTo>
                      <a:lnTo>
                        <a:pt x="7" y="2"/>
                      </a:lnTo>
                      <a:lnTo>
                        <a:pt x="7" y="4"/>
                      </a:lnTo>
                      <a:lnTo>
                        <a:pt x="7" y="5"/>
                      </a:lnTo>
                      <a:lnTo>
                        <a:pt x="7" y="7"/>
                      </a:lnTo>
                      <a:lnTo>
                        <a:pt x="2" y="7"/>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70" name="Freeform 2433">
                  <a:extLst>
                    <a:ext uri="{FF2B5EF4-FFF2-40B4-BE49-F238E27FC236}">
                      <a16:creationId xmlns:a16="http://schemas.microsoft.com/office/drawing/2014/main" xmlns="" id="{1D353402-955D-4375-B8DB-CBC91DFED173}"/>
                    </a:ext>
                  </a:extLst>
                </p:cNvPr>
                <p:cNvSpPr>
                  <a:spLocks/>
                </p:cNvSpPr>
                <p:nvPr/>
              </p:nvSpPr>
              <p:spPr bwMode="auto">
                <a:xfrm>
                  <a:off x="1293" y="3739"/>
                  <a:ext cx="5" cy="3"/>
                </a:xfrm>
                <a:custGeom>
                  <a:avLst/>
                  <a:gdLst>
                    <a:gd name="T0" fmla="*/ 2 w 8"/>
                    <a:gd name="T1" fmla="*/ 3 h 6"/>
                    <a:gd name="T2" fmla="*/ 1 w 8"/>
                    <a:gd name="T3" fmla="*/ 3 h 6"/>
                    <a:gd name="T4" fmla="*/ 1 w 8"/>
                    <a:gd name="T5" fmla="*/ 2 h 6"/>
                    <a:gd name="T6" fmla="*/ 1 w 8"/>
                    <a:gd name="T7" fmla="*/ 1 h 6"/>
                    <a:gd name="T8" fmla="*/ 0 w 8"/>
                    <a:gd name="T9" fmla="*/ 0 h 6"/>
                    <a:gd name="T10" fmla="*/ 4 w 8"/>
                    <a:gd name="T11" fmla="*/ 0 h 6"/>
                    <a:gd name="T12" fmla="*/ 4 w 8"/>
                    <a:gd name="T13" fmla="*/ 1 h 6"/>
                    <a:gd name="T14" fmla="*/ 5 w 8"/>
                    <a:gd name="T15" fmla="*/ 2 h 6"/>
                    <a:gd name="T16" fmla="*/ 5 w 8"/>
                    <a:gd name="T17" fmla="*/ 3 h 6"/>
                    <a:gd name="T18" fmla="*/ 5 w 8"/>
                    <a:gd name="T19" fmla="*/ 3 h 6"/>
                    <a:gd name="T20" fmla="*/ 2 w 8"/>
                    <a:gd name="T21" fmla="*/ 3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6"/>
                    <a:gd name="T35" fmla="*/ 8 w 8"/>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6">
                      <a:moveTo>
                        <a:pt x="3" y="6"/>
                      </a:moveTo>
                      <a:lnTo>
                        <a:pt x="2" y="5"/>
                      </a:lnTo>
                      <a:lnTo>
                        <a:pt x="2" y="3"/>
                      </a:lnTo>
                      <a:lnTo>
                        <a:pt x="2" y="1"/>
                      </a:lnTo>
                      <a:lnTo>
                        <a:pt x="0" y="0"/>
                      </a:lnTo>
                      <a:lnTo>
                        <a:pt x="7" y="0"/>
                      </a:lnTo>
                      <a:lnTo>
                        <a:pt x="7" y="1"/>
                      </a:lnTo>
                      <a:lnTo>
                        <a:pt x="8" y="3"/>
                      </a:lnTo>
                      <a:lnTo>
                        <a:pt x="8" y="5"/>
                      </a:lnTo>
                      <a:lnTo>
                        <a:pt x="8" y="6"/>
                      </a:lnTo>
                      <a:lnTo>
                        <a:pt x="3" y="6"/>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71" name="Freeform 2434">
                  <a:extLst>
                    <a:ext uri="{FF2B5EF4-FFF2-40B4-BE49-F238E27FC236}">
                      <a16:creationId xmlns:a16="http://schemas.microsoft.com/office/drawing/2014/main" xmlns="" id="{2671397C-0B97-4CC5-AE05-D566CD0374CF}"/>
                    </a:ext>
                  </a:extLst>
                </p:cNvPr>
                <p:cNvSpPr>
                  <a:spLocks/>
                </p:cNvSpPr>
                <p:nvPr/>
              </p:nvSpPr>
              <p:spPr bwMode="auto">
                <a:xfrm>
                  <a:off x="1293" y="3735"/>
                  <a:ext cx="4" cy="4"/>
                </a:xfrm>
                <a:custGeom>
                  <a:avLst/>
                  <a:gdLst>
                    <a:gd name="T0" fmla="*/ 1 w 9"/>
                    <a:gd name="T1" fmla="*/ 4 h 7"/>
                    <a:gd name="T2" fmla="*/ 1 w 9"/>
                    <a:gd name="T3" fmla="*/ 4 h 7"/>
                    <a:gd name="T4" fmla="*/ 1 w 9"/>
                    <a:gd name="T5" fmla="*/ 3 h 7"/>
                    <a:gd name="T6" fmla="*/ 1 w 9"/>
                    <a:gd name="T7" fmla="*/ 3 h 7"/>
                    <a:gd name="T8" fmla="*/ 1 w 9"/>
                    <a:gd name="T9" fmla="*/ 3 h 7"/>
                    <a:gd name="T10" fmla="*/ 1 w 9"/>
                    <a:gd name="T11" fmla="*/ 2 h 7"/>
                    <a:gd name="T12" fmla="*/ 1 w 9"/>
                    <a:gd name="T13" fmla="*/ 1 h 7"/>
                    <a:gd name="T14" fmla="*/ 1 w 9"/>
                    <a:gd name="T15" fmla="*/ 1 h 7"/>
                    <a:gd name="T16" fmla="*/ 0 w 9"/>
                    <a:gd name="T17" fmla="*/ 0 h 7"/>
                    <a:gd name="T18" fmla="*/ 3 w 9"/>
                    <a:gd name="T19" fmla="*/ 0 h 7"/>
                    <a:gd name="T20" fmla="*/ 3 w 9"/>
                    <a:gd name="T21" fmla="*/ 1 h 7"/>
                    <a:gd name="T22" fmla="*/ 3 w 9"/>
                    <a:gd name="T23" fmla="*/ 2 h 7"/>
                    <a:gd name="T24" fmla="*/ 3 w 9"/>
                    <a:gd name="T25" fmla="*/ 3 h 7"/>
                    <a:gd name="T26" fmla="*/ 4 w 9"/>
                    <a:gd name="T27" fmla="*/ 4 h 7"/>
                    <a:gd name="T28" fmla="*/ 1 w 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7"/>
                    <a:gd name="T47" fmla="*/ 9 w 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7">
                      <a:moveTo>
                        <a:pt x="2" y="7"/>
                      </a:moveTo>
                      <a:lnTo>
                        <a:pt x="2" y="7"/>
                      </a:lnTo>
                      <a:lnTo>
                        <a:pt x="2" y="5"/>
                      </a:lnTo>
                      <a:lnTo>
                        <a:pt x="2" y="3"/>
                      </a:lnTo>
                      <a:lnTo>
                        <a:pt x="2" y="2"/>
                      </a:lnTo>
                      <a:lnTo>
                        <a:pt x="0" y="0"/>
                      </a:lnTo>
                      <a:lnTo>
                        <a:pt x="7" y="0"/>
                      </a:lnTo>
                      <a:lnTo>
                        <a:pt x="7" y="2"/>
                      </a:lnTo>
                      <a:lnTo>
                        <a:pt x="7" y="3"/>
                      </a:lnTo>
                      <a:lnTo>
                        <a:pt x="7" y="5"/>
                      </a:lnTo>
                      <a:lnTo>
                        <a:pt x="9" y="7"/>
                      </a:lnTo>
                      <a:lnTo>
                        <a:pt x="2" y="7"/>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72" name="Freeform 2435">
                  <a:extLst>
                    <a:ext uri="{FF2B5EF4-FFF2-40B4-BE49-F238E27FC236}">
                      <a16:creationId xmlns:a16="http://schemas.microsoft.com/office/drawing/2014/main" xmlns="" id="{9B434A61-78E8-47DD-B58C-1FB1DD252643}"/>
                    </a:ext>
                  </a:extLst>
                </p:cNvPr>
                <p:cNvSpPr>
                  <a:spLocks/>
                </p:cNvSpPr>
                <p:nvPr/>
              </p:nvSpPr>
              <p:spPr bwMode="auto">
                <a:xfrm>
                  <a:off x="1292" y="3732"/>
                  <a:ext cx="4" cy="3"/>
                </a:xfrm>
                <a:custGeom>
                  <a:avLst/>
                  <a:gdLst>
                    <a:gd name="T0" fmla="*/ 1 w 8"/>
                    <a:gd name="T1" fmla="*/ 3 h 7"/>
                    <a:gd name="T2" fmla="*/ 1 w 8"/>
                    <a:gd name="T3" fmla="*/ 2 h 7"/>
                    <a:gd name="T4" fmla="*/ 1 w 8"/>
                    <a:gd name="T5" fmla="*/ 2 h 7"/>
                    <a:gd name="T6" fmla="*/ 0 w 8"/>
                    <a:gd name="T7" fmla="*/ 1 h 7"/>
                    <a:gd name="T8" fmla="*/ 0 w 8"/>
                    <a:gd name="T9" fmla="*/ 0 h 7"/>
                    <a:gd name="T10" fmla="*/ 2 w 8"/>
                    <a:gd name="T11" fmla="*/ 0 h 7"/>
                    <a:gd name="T12" fmla="*/ 3 w 8"/>
                    <a:gd name="T13" fmla="*/ 1 h 7"/>
                    <a:gd name="T14" fmla="*/ 3 w 8"/>
                    <a:gd name="T15" fmla="*/ 2 h 7"/>
                    <a:gd name="T16" fmla="*/ 3 w 8"/>
                    <a:gd name="T17" fmla="*/ 2 h 7"/>
                    <a:gd name="T18" fmla="*/ 4 w 8"/>
                    <a:gd name="T19" fmla="*/ 3 h 7"/>
                    <a:gd name="T20" fmla="*/ 1 w 8"/>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1" y="7"/>
                      </a:moveTo>
                      <a:lnTo>
                        <a:pt x="1" y="5"/>
                      </a:lnTo>
                      <a:lnTo>
                        <a:pt x="1" y="4"/>
                      </a:lnTo>
                      <a:lnTo>
                        <a:pt x="0" y="2"/>
                      </a:lnTo>
                      <a:lnTo>
                        <a:pt x="0" y="0"/>
                      </a:lnTo>
                      <a:lnTo>
                        <a:pt x="5" y="0"/>
                      </a:lnTo>
                      <a:lnTo>
                        <a:pt x="6" y="2"/>
                      </a:lnTo>
                      <a:lnTo>
                        <a:pt x="6" y="4"/>
                      </a:lnTo>
                      <a:lnTo>
                        <a:pt x="6" y="5"/>
                      </a:lnTo>
                      <a:lnTo>
                        <a:pt x="8" y="7"/>
                      </a:lnTo>
                      <a:lnTo>
                        <a:pt x="1" y="7"/>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673" name="Freeform 2436">
                  <a:extLst>
                    <a:ext uri="{FF2B5EF4-FFF2-40B4-BE49-F238E27FC236}">
                      <a16:creationId xmlns:a16="http://schemas.microsoft.com/office/drawing/2014/main" xmlns="" id="{ACE2D4D2-81C7-44B4-8FA8-FD07B8964EE3}"/>
                    </a:ext>
                  </a:extLst>
                </p:cNvPr>
                <p:cNvSpPr>
                  <a:spLocks/>
                </p:cNvSpPr>
                <p:nvPr/>
              </p:nvSpPr>
              <p:spPr bwMode="auto">
                <a:xfrm>
                  <a:off x="1291" y="3729"/>
                  <a:ext cx="3" cy="3"/>
                </a:xfrm>
                <a:custGeom>
                  <a:avLst/>
                  <a:gdLst>
                    <a:gd name="T0" fmla="*/ 1 w 7"/>
                    <a:gd name="T1" fmla="*/ 3 h 7"/>
                    <a:gd name="T2" fmla="*/ 1 w 7"/>
                    <a:gd name="T3" fmla="*/ 2 h 7"/>
                    <a:gd name="T4" fmla="*/ 1 w 7"/>
                    <a:gd name="T5" fmla="*/ 2 h 7"/>
                    <a:gd name="T6" fmla="*/ 0 w 7"/>
                    <a:gd name="T7" fmla="*/ 1 h 7"/>
                    <a:gd name="T8" fmla="*/ 0 w 7"/>
                    <a:gd name="T9" fmla="*/ 0 h 7"/>
                    <a:gd name="T10" fmla="*/ 2 w 7"/>
                    <a:gd name="T11" fmla="*/ 0 h 7"/>
                    <a:gd name="T12" fmla="*/ 2 w 7"/>
                    <a:gd name="T13" fmla="*/ 0 h 7"/>
                    <a:gd name="T14" fmla="*/ 2 w 7"/>
                    <a:gd name="T15" fmla="*/ 0 h 7"/>
                    <a:gd name="T16" fmla="*/ 2 w 7"/>
                    <a:gd name="T17" fmla="*/ 1 h 7"/>
                    <a:gd name="T18" fmla="*/ 2 w 7"/>
                    <a:gd name="T19" fmla="*/ 1 h 7"/>
                    <a:gd name="T20" fmla="*/ 2 w 7"/>
                    <a:gd name="T21" fmla="*/ 2 h 7"/>
                    <a:gd name="T22" fmla="*/ 3 w 7"/>
                    <a:gd name="T23" fmla="*/ 2 h 7"/>
                    <a:gd name="T24" fmla="*/ 3 w 7"/>
                    <a:gd name="T25" fmla="*/ 2 h 7"/>
                    <a:gd name="T26" fmla="*/ 3 w 7"/>
                    <a:gd name="T27" fmla="*/ 3 h 7"/>
                    <a:gd name="T28" fmla="*/ 1 w 7"/>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7"/>
                    <a:gd name="T47" fmla="*/ 7 w 7"/>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7">
                      <a:moveTo>
                        <a:pt x="2" y="7"/>
                      </a:moveTo>
                      <a:lnTo>
                        <a:pt x="2" y="5"/>
                      </a:lnTo>
                      <a:lnTo>
                        <a:pt x="2" y="4"/>
                      </a:lnTo>
                      <a:lnTo>
                        <a:pt x="0" y="2"/>
                      </a:lnTo>
                      <a:lnTo>
                        <a:pt x="0" y="0"/>
                      </a:lnTo>
                      <a:lnTo>
                        <a:pt x="5" y="0"/>
                      </a:lnTo>
                      <a:lnTo>
                        <a:pt x="5" y="2"/>
                      </a:lnTo>
                      <a:lnTo>
                        <a:pt x="5" y="4"/>
                      </a:lnTo>
                      <a:lnTo>
                        <a:pt x="7" y="4"/>
                      </a:lnTo>
                      <a:lnTo>
                        <a:pt x="7" y="5"/>
                      </a:lnTo>
                      <a:lnTo>
                        <a:pt x="7" y="7"/>
                      </a:lnTo>
                      <a:lnTo>
                        <a:pt x="2" y="7"/>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27" name="Group 2437">
                <a:extLst>
                  <a:ext uri="{FF2B5EF4-FFF2-40B4-BE49-F238E27FC236}">
                    <a16:creationId xmlns:a16="http://schemas.microsoft.com/office/drawing/2014/main" xmlns="" id="{67B1BE17-DD0D-40AB-AF36-A2BAFC8365B9}"/>
                  </a:ext>
                </a:extLst>
              </p:cNvPr>
              <p:cNvGrpSpPr>
                <a:grpSpLocks/>
              </p:cNvGrpSpPr>
              <p:nvPr/>
            </p:nvGrpSpPr>
            <p:grpSpPr bwMode="auto">
              <a:xfrm>
                <a:off x="806" y="3165"/>
                <a:ext cx="586" cy="617"/>
                <a:chOff x="808" y="3165"/>
                <a:chExt cx="586" cy="617"/>
              </a:xfrm>
            </p:grpSpPr>
            <p:sp>
              <p:nvSpPr>
                <p:cNvPr id="1274" name="Freeform 2438">
                  <a:extLst>
                    <a:ext uri="{FF2B5EF4-FFF2-40B4-BE49-F238E27FC236}">
                      <a16:creationId xmlns:a16="http://schemas.microsoft.com/office/drawing/2014/main" xmlns="" id="{99A5F8D7-E14C-4879-9FB7-24F403C3ACC8}"/>
                    </a:ext>
                  </a:extLst>
                </p:cNvPr>
                <p:cNvSpPr>
                  <a:spLocks/>
                </p:cNvSpPr>
                <p:nvPr/>
              </p:nvSpPr>
              <p:spPr bwMode="auto">
                <a:xfrm>
                  <a:off x="1290" y="3725"/>
                  <a:ext cx="3" cy="4"/>
                </a:xfrm>
                <a:custGeom>
                  <a:avLst/>
                  <a:gdLst>
                    <a:gd name="T0" fmla="*/ 1 w 7"/>
                    <a:gd name="T1" fmla="*/ 4 h 6"/>
                    <a:gd name="T2" fmla="*/ 1 w 7"/>
                    <a:gd name="T3" fmla="*/ 3 h 6"/>
                    <a:gd name="T4" fmla="*/ 1 w 7"/>
                    <a:gd name="T5" fmla="*/ 2 h 6"/>
                    <a:gd name="T6" fmla="*/ 0 w 7"/>
                    <a:gd name="T7" fmla="*/ 1 h 6"/>
                    <a:gd name="T8" fmla="*/ 0 w 7"/>
                    <a:gd name="T9" fmla="*/ 0 h 6"/>
                    <a:gd name="T10" fmla="*/ 2 w 7"/>
                    <a:gd name="T11" fmla="*/ 0 h 6"/>
                    <a:gd name="T12" fmla="*/ 2 w 7"/>
                    <a:gd name="T13" fmla="*/ 1 h 6"/>
                    <a:gd name="T14" fmla="*/ 2 w 7"/>
                    <a:gd name="T15" fmla="*/ 2 h 6"/>
                    <a:gd name="T16" fmla="*/ 2 w 7"/>
                    <a:gd name="T17" fmla="*/ 3 h 6"/>
                    <a:gd name="T18" fmla="*/ 3 w 7"/>
                    <a:gd name="T19" fmla="*/ 4 h 6"/>
                    <a:gd name="T20" fmla="*/ 1 w 7"/>
                    <a:gd name="T21" fmla="*/ 4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2" y="6"/>
                      </a:moveTo>
                      <a:lnTo>
                        <a:pt x="2" y="5"/>
                      </a:lnTo>
                      <a:lnTo>
                        <a:pt x="2" y="3"/>
                      </a:lnTo>
                      <a:lnTo>
                        <a:pt x="0" y="1"/>
                      </a:lnTo>
                      <a:lnTo>
                        <a:pt x="0" y="0"/>
                      </a:lnTo>
                      <a:lnTo>
                        <a:pt x="5" y="0"/>
                      </a:lnTo>
                      <a:lnTo>
                        <a:pt x="5" y="1"/>
                      </a:lnTo>
                      <a:lnTo>
                        <a:pt x="5" y="3"/>
                      </a:lnTo>
                      <a:lnTo>
                        <a:pt x="5" y="5"/>
                      </a:lnTo>
                      <a:lnTo>
                        <a:pt x="7" y="6"/>
                      </a:lnTo>
                      <a:lnTo>
                        <a:pt x="2" y="6"/>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5" name="Freeform 2439">
                  <a:extLst>
                    <a:ext uri="{FF2B5EF4-FFF2-40B4-BE49-F238E27FC236}">
                      <a16:creationId xmlns:a16="http://schemas.microsoft.com/office/drawing/2014/main" xmlns="" id="{B1A84E34-3582-49EB-8834-EB41B5BADF95}"/>
                    </a:ext>
                  </a:extLst>
                </p:cNvPr>
                <p:cNvSpPr>
                  <a:spLocks/>
                </p:cNvSpPr>
                <p:nvPr/>
              </p:nvSpPr>
              <p:spPr bwMode="auto">
                <a:xfrm>
                  <a:off x="1290" y="3722"/>
                  <a:ext cx="3" cy="3"/>
                </a:xfrm>
                <a:custGeom>
                  <a:avLst/>
                  <a:gdLst>
                    <a:gd name="T0" fmla="*/ 0 w 5"/>
                    <a:gd name="T1" fmla="*/ 3 h 7"/>
                    <a:gd name="T2" fmla="*/ 0 w 5"/>
                    <a:gd name="T3" fmla="*/ 2 h 7"/>
                    <a:gd name="T4" fmla="*/ 0 w 5"/>
                    <a:gd name="T5" fmla="*/ 2 h 7"/>
                    <a:gd name="T6" fmla="*/ 0 w 5"/>
                    <a:gd name="T7" fmla="*/ 2 h 7"/>
                    <a:gd name="T8" fmla="*/ 0 w 5"/>
                    <a:gd name="T9" fmla="*/ 1 h 7"/>
                    <a:gd name="T10" fmla="*/ 0 w 5"/>
                    <a:gd name="T11" fmla="*/ 1 h 7"/>
                    <a:gd name="T12" fmla="*/ 0 w 5"/>
                    <a:gd name="T13" fmla="*/ 1 h 7"/>
                    <a:gd name="T14" fmla="*/ 0 w 5"/>
                    <a:gd name="T15" fmla="*/ 1 h 7"/>
                    <a:gd name="T16" fmla="*/ 0 w 5"/>
                    <a:gd name="T17" fmla="*/ 0 h 7"/>
                    <a:gd name="T18" fmla="*/ 2 w 5"/>
                    <a:gd name="T19" fmla="*/ 0 h 7"/>
                    <a:gd name="T20" fmla="*/ 2 w 5"/>
                    <a:gd name="T21" fmla="*/ 1 h 7"/>
                    <a:gd name="T22" fmla="*/ 2 w 5"/>
                    <a:gd name="T23" fmla="*/ 1 h 7"/>
                    <a:gd name="T24" fmla="*/ 2 w 5"/>
                    <a:gd name="T25" fmla="*/ 2 h 7"/>
                    <a:gd name="T26" fmla="*/ 3 w 5"/>
                    <a:gd name="T27" fmla="*/ 3 h 7"/>
                    <a:gd name="T28" fmla="*/ 0 w 5"/>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0" y="7"/>
                      </a:moveTo>
                      <a:lnTo>
                        <a:pt x="0" y="5"/>
                      </a:lnTo>
                      <a:lnTo>
                        <a:pt x="0" y="3"/>
                      </a:lnTo>
                      <a:lnTo>
                        <a:pt x="0" y="2"/>
                      </a:lnTo>
                      <a:lnTo>
                        <a:pt x="0" y="0"/>
                      </a:lnTo>
                      <a:lnTo>
                        <a:pt x="4" y="0"/>
                      </a:lnTo>
                      <a:lnTo>
                        <a:pt x="4" y="2"/>
                      </a:lnTo>
                      <a:lnTo>
                        <a:pt x="4" y="3"/>
                      </a:lnTo>
                      <a:lnTo>
                        <a:pt x="4" y="5"/>
                      </a:lnTo>
                      <a:lnTo>
                        <a:pt x="5" y="7"/>
                      </a:lnTo>
                      <a:lnTo>
                        <a:pt x="0" y="7"/>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6" name="Freeform 2440">
                  <a:extLst>
                    <a:ext uri="{FF2B5EF4-FFF2-40B4-BE49-F238E27FC236}">
                      <a16:creationId xmlns:a16="http://schemas.microsoft.com/office/drawing/2014/main" xmlns="" id="{1695550E-FA0D-4287-BFE6-E2635034269C}"/>
                    </a:ext>
                  </a:extLst>
                </p:cNvPr>
                <p:cNvSpPr>
                  <a:spLocks/>
                </p:cNvSpPr>
                <p:nvPr/>
              </p:nvSpPr>
              <p:spPr bwMode="auto">
                <a:xfrm>
                  <a:off x="1290" y="3718"/>
                  <a:ext cx="2" cy="4"/>
                </a:xfrm>
                <a:custGeom>
                  <a:avLst/>
                  <a:gdLst>
                    <a:gd name="T0" fmla="*/ 0 w 4"/>
                    <a:gd name="T1" fmla="*/ 4 h 9"/>
                    <a:gd name="T2" fmla="*/ 0 w 4"/>
                    <a:gd name="T3" fmla="*/ 3 h 9"/>
                    <a:gd name="T4" fmla="*/ 0 w 4"/>
                    <a:gd name="T5" fmla="*/ 2 h 9"/>
                    <a:gd name="T6" fmla="*/ 0 w 4"/>
                    <a:gd name="T7" fmla="*/ 1 h 9"/>
                    <a:gd name="T8" fmla="*/ 0 w 4"/>
                    <a:gd name="T9" fmla="*/ 0 h 9"/>
                    <a:gd name="T10" fmla="*/ 0 w 4"/>
                    <a:gd name="T11" fmla="*/ 0 h 9"/>
                    <a:gd name="T12" fmla="*/ 1 w 4"/>
                    <a:gd name="T13" fmla="*/ 1 h 9"/>
                    <a:gd name="T14" fmla="*/ 1 w 4"/>
                    <a:gd name="T15" fmla="*/ 2 h 9"/>
                    <a:gd name="T16" fmla="*/ 1 w 4"/>
                    <a:gd name="T17" fmla="*/ 3 h 9"/>
                    <a:gd name="T18" fmla="*/ 2 w 4"/>
                    <a:gd name="T19" fmla="*/ 4 h 9"/>
                    <a:gd name="T20" fmla="*/ 0 w 4"/>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0" y="9"/>
                      </a:moveTo>
                      <a:lnTo>
                        <a:pt x="0" y="7"/>
                      </a:lnTo>
                      <a:lnTo>
                        <a:pt x="0" y="4"/>
                      </a:lnTo>
                      <a:lnTo>
                        <a:pt x="0" y="2"/>
                      </a:lnTo>
                      <a:lnTo>
                        <a:pt x="0" y="0"/>
                      </a:lnTo>
                      <a:lnTo>
                        <a:pt x="2" y="2"/>
                      </a:lnTo>
                      <a:lnTo>
                        <a:pt x="2" y="4"/>
                      </a:lnTo>
                      <a:lnTo>
                        <a:pt x="2" y="7"/>
                      </a:lnTo>
                      <a:lnTo>
                        <a:pt x="4" y="9"/>
                      </a:lnTo>
                      <a:lnTo>
                        <a:pt x="0" y="9"/>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7" name="Freeform 2441">
                  <a:extLst>
                    <a:ext uri="{FF2B5EF4-FFF2-40B4-BE49-F238E27FC236}">
                      <a16:creationId xmlns:a16="http://schemas.microsoft.com/office/drawing/2014/main" xmlns="" id="{8A95500B-5897-491B-9A5D-656BE3E4E283}"/>
                    </a:ext>
                  </a:extLst>
                </p:cNvPr>
                <p:cNvSpPr>
                  <a:spLocks/>
                </p:cNvSpPr>
                <p:nvPr/>
              </p:nvSpPr>
              <p:spPr bwMode="auto">
                <a:xfrm>
                  <a:off x="1290" y="3715"/>
                  <a:ext cx="1" cy="3"/>
                </a:xfrm>
                <a:custGeom>
                  <a:avLst/>
                  <a:gdLst>
                    <a:gd name="T0" fmla="*/ 0 w 1"/>
                    <a:gd name="T1" fmla="*/ 3 h 5"/>
                    <a:gd name="T2" fmla="*/ 0 w 1"/>
                    <a:gd name="T3" fmla="*/ 2 h 5"/>
                    <a:gd name="T4" fmla="*/ 0 w 1"/>
                    <a:gd name="T5" fmla="*/ 1 h 5"/>
                    <a:gd name="T6" fmla="*/ 0 w 1"/>
                    <a:gd name="T7" fmla="*/ 1 h 5"/>
                    <a:gd name="T8" fmla="*/ 0 w 1"/>
                    <a:gd name="T9" fmla="*/ 0 h 5"/>
                    <a:gd name="T10" fmla="*/ 0 w 1"/>
                    <a:gd name="T11" fmla="*/ 1 h 5"/>
                    <a:gd name="T12" fmla="*/ 0 w 1"/>
                    <a:gd name="T13" fmla="*/ 1 h 5"/>
                    <a:gd name="T14" fmla="*/ 0 w 1"/>
                    <a:gd name="T15" fmla="*/ 2 h 5"/>
                    <a:gd name="T16" fmla="*/ 0 w 1"/>
                    <a:gd name="T17" fmla="*/ 3 h 5"/>
                    <a:gd name="T18" fmla="*/ 0 w 1"/>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5"/>
                    <a:gd name="T32" fmla="*/ 1 w 1"/>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5">
                      <a:moveTo>
                        <a:pt x="0" y="5"/>
                      </a:moveTo>
                      <a:lnTo>
                        <a:pt x="0" y="4"/>
                      </a:lnTo>
                      <a:lnTo>
                        <a:pt x="0" y="2"/>
                      </a:lnTo>
                      <a:lnTo>
                        <a:pt x="0" y="0"/>
                      </a:lnTo>
                      <a:lnTo>
                        <a:pt x="0" y="2"/>
                      </a:lnTo>
                      <a:lnTo>
                        <a:pt x="0" y="4"/>
                      </a:lnTo>
                      <a:lnTo>
                        <a:pt x="0" y="5"/>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8" name="Freeform 2442">
                  <a:extLst>
                    <a:ext uri="{FF2B5EF4-FFF2-40B4-BE49-F238E27FC236}">
                      <a16:creationId xmlns:a16="http://schemas.microsoft.com/office/drawing/2014/main" xmlns="" id="{BFBF4940-0F01-419E-B22F-C67ED80B7525}"/>
                    </a:ext>
                  </a:extLst>
                </p:cNvPr>
                <p:cNvSpPr>
                  <a:spLocks/>
                </p:cNvSpPr>
                <p:nvPr/>
              </p:nvSpPr>
              <p:spPr bwMode="auto">
                <a:xfrm>
                  <a:off x="1290" y="3715"/>
                  <a:ext cx="16" cy="67"/>
                </a:xfrm>
                <a:custGeom>
                  <a:avLst/>
                  <a:gdLst>
                    <a:gd name="T0" fmla="*/ 16 w 32"/>
                    <a:gd name="T1" fmla="*/ 57 h 134"/>
                    <a:gd name="T2" fmla="*/ 16 w 32"/>
                    <a:gd name="T3" fmla="*/ 57 h 134"/>
                    <a:gd name="T4" fmla="*/ 15 w 32"/>
                    <a:gd name="T5" fmla="*/ 54 h 134"/>
                    <a:gd name="T6" fmla="*/ 14 w 32"/>
                    <a:gd name="T7" fmla="*/ 51 h 134"/>
                    <a:gd name="T8" fmla="*/ 12 w 32"/>
                    <a:gd name="T9" fmla="*/ 46 h 134"/>
                    <a:gd name="T10" fmla="*/ 12 w 32"/>
                    <a:gd name="T11" fmla="*/ 43 h 134"/>
                    <a:gd name="T12" fmla="*/ 12 w 32"/>
                    <a:gd name="T13" fmla="*/ 43 h 134"/>
                    <a:gd name="T14" fmla="*/ 11 w 32"/>
                    <a:gd name="T15" fmla="*/ 40 h 134"/>
                    <a:gd name="T16" fmla="*/ 10 w 32"/>
                    <a:gd name="T17" fmla="*/ 35 h 134"/>
                    <a:gd name="T18" fmla="*/ 9 w 32"/>
                    <a:gd name="T19" fmla="*/ 33 h 134"/>
                    <a:gd name="T20" fmla="*/ 8 w 32"/>
                    <a:gd name="T21" fmla="*/ 29 h 134"/>
                    <a:gd name="T22" fmla="*/ 8 w 32"/>
                    <a:gd name="T23" fmla="*/ 29 h 134"/>
                    <a:gd name="T24" fmla="*/ 7 w 32"/>
                    <a:gd name="T25" fmla="*/ 25 h 134"/>
                    <a:gd name="T26" fmla="*/ 6 w 32"/>
                    <a:gd name="T27" fmla="*/ 21 h 134"/>
                    <a:gd name="T28" fmla="*/ 5 w 32"/>
                    <a:gd name="T29" fmla="*/ 18 h 134"/>
                    <a:gd name="T30" fmla="*/ 3 w 32"/>
                    <a:gd name="T31" fmla="*/ 14 h 134"/>
                    <a:gd name="T32" fmla="*/ 3 w 32"/>
                    <a:gd name="T33" fmla="*/ 14 h 134"/>
                    <a:gd name="T34" fmla="*/ 2 w 32"/>
                    <a:gd name="T35" fmla="*/ 11 h 134"/>
                    <a:gd name="T36" fmla="*/ 2 w 32"/>
                    <a:gd name="T37" fmla="*/ 7 h 134"/>
                    <a:gd name="T38" fmla="*/ 0 w 32"/>
                    <a:gd name="T39" fmla="*/ 3 h 134"/>
                    <a:gd name="T40" fmla="*/ 0 w 32"/>
                    <a:gd name="T41" fmla="*/ 0 h 134"/>
                    <a:gd name="T42" fmla="*/ 0 w 32"/>
                    <a:gd name="T43" fmla="*/ 0 h 134"/>
                    <a:gd name="T44" fmla="*/ 0 w 32"/>
                    <a:gd name="T45" fmla="*/ 2 h 134"/>
                    <a:gd name="T46" fmla="*/ 0 w 32"/>
                    <a:gd name="T47" fmla="*/ 4 h 134"/>
                    <a:gd name="T48" fmla="*/ 0 w 32"/>
                    <a:gd name="T49" fmla="*/ 6 h 134"/>
                    <a:gd name="T50" fmla="*/ 0 w 32"/>
                    <a:gd name="T51" fmla="*/ 8 h 134"/>
                    <a:gd name="T52" fmla="*/ 0 w 32"/>
                    <a:gd name="T53" fmla="*/ 8 h 134"/>
                    <a:gd name="T54" fmla="*/ 0 w 32"/>
                    <a:gd name="T55" fmla="*/ 12 h 134"/>
                    <a:gd name="T56" fmla="*/ 2 w 32"/>
                    <a:gd name="T57" fmla="*/ 16 h 134"/>
                    <a:gd name="T58" fmla="*/ 2 w 32"/>
                    <a:gd name="T59" fmla="*/ 19 h 134"/>
                    <a:gd name="T60" fmla="*/ 3 w 32"/>
                    <a:gd name="T61" fmla="*/ 23 h 134"/>
                    <a:gd name="T62" fmla="*/ 3 w 32"/>
                    <a:gd name="T63" fmla="*/ 23 h 134"/>
                    <a:gd name="T64" fmla="*/ 4 w 32"/>
                    <a:gd name="T65" fmla="*/ 26 h 134"/>
                    <a:gd name="T66" fmla="*/ 6 w 32"/>
                    <a:gd name="T67" fmla="*/ 29 h 134"/>
                    <a:gd name="T68" fmla="*/ 7 w 32"/>
                    <a:gd name="T69" fmla="*/ 34 h 134"/>
                    <a:gd name="T70" fmla="*/ 7 w 32"/>
                    <a:gd name="T71" fmla="*/ 37 h 134"/>
                    <a:gd name="T72" fmla="*/ 7 w 32"/>
                    <a:gd name="T73" fmla="*/ 37 h 134"/>
                    <a:gd name="T74" fmla="*/ 8 w 32"/>
                    <a:gd name="T75" fmla="*/ 40 h 134"/>
                    <a:gd name="T76" fmla="*/ 10 w 32"/>
                    <a:gd name="T77" fmla="*/ 45 h 134"/>
                    <a:gd name="T78" fmla="*/ 11 w 32"/>
                    <a:gd name="T79" fmla="*/ 48 h 134"/>
                    <a:gd name="T80" fmla="*/ 12 w 32"/>
                    <a:gd name="T81" fmla="*/ 52 h 134"/>
                    <a:gd name="T82" fmla="*/ 12 w 32"/>
                    <a:gd name="T83" fmla="*/ 52 h 134"/>
                    <a:gd name="T84" fmla="*/ 12 w 32"/>
                    <a:gd name="T85" fmla="*/ 56 h 134"/>
                    <a:gd name="T86" fmla="*/ 13 w 32"/>
                    <a:gd name="T87" fmla="*/ 59 h 134"/>
                    <a:gd name="T88" fmla="*/ 15 w 32"/>
                    <a:gd name="T89" fmla="*/ 63 h 134"/>
                    <a:gd name="T90" fmla="*/ 16 w 32"/>
                    <a:gd name="T91" fmla="*/ 67 h 134"/>
                    <a:gd name="T92" fmla="*/ 16 w 32"/>
                    <a:gd name="T93" fmla="*/ 67 h 134"/>
                    <a:gd name="T94" fmla="*/ 16 w 32"/>
                    <a:gd name="T95" fmla="*/ 65 h 134"/>
                    <a:gd name="T96" fmla="*/ 16 w 32"/>
                    <a:gd name="T97" fmla="*/ 62 h 134"/>
                    <a:gd name="T98" fmla="*/ 16 w 32"/>
                    <a:gd name="T99" fmla="*/ 60 h 134"/>
                    <a:gd name="T100" fmla="*/ 16 w 32"/>
                    <a:gd name="T101" fmla="*/ 57 h 13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
                    <a:gd name="T154" fmla="*/ 0 h 134"/>
                    <a:gd name="T155" fmla="*/ 32 w 32"/>
                    <a:gd name="T156" fmla="*/ 134 h 13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 h="134">
                      <a:moveTo>
                        <a:pt x="32" y="115"/>
                      </a:moveTo>
                      <a:lnTo>
                        <a:pt x="32" y="115"/>
                      </a:lnTo>
                      <a:lnTo>
                        <a:pt x="31" y="108"/>
                      </a:lnTo>
                      <a:lnTo>
                        <a:pt x="29" y="102"/>
                      </a:lnTo>
                      <a:lnTo>
                        <a:pt x="25" y="93"/>
                      </a:lnTo>
                      <a:lnTo>
                        <a:pt x="24" y="86"/>
                      </a:lnTo>
                      <a:lnTo>
                        <a:pt x="22" y="80"/>
                      </a:lnTo>
                      <a:lnTo>
                        <a:pt x="20" y="71"/>
                      </a:lnTo>
                      <a:lnTo>
                        <a:pt x="19" y="65"/>
                      </a:lnTo>
                      <a:lnTo>
                        <a:pt x="17" y="58"/>
                      </a:lnTo>
                      <a:lnTo>
                        <a:pt x="15" y="51"/>
                      </a:lnTo>
                      <a:lnTo>
                        <a:pt x="12" y="43"/>
                      </a:lnTo>
                      <a:lnTo>
                        <a:pt x="10" y="36"/>
                      </a:lnTo>
                      <a:lnTo>
                        <a:pt x="7" y="29"/>
                      </a:lnTo>
                      <a:lnTo>
                        <a:pt x="5" y="22"/>
                      </a:lnTo>
                      <a:lnTo>
                        <a:pt x="4" y="14"/>
                      </a:lnTo>
                      <a:lnTo>
                        <a:pt x="0" y="7"/>
                      </a:lnTo>
                      <a:lnTo>
                        <a:pt x="0" y="0"/>
                      </a:lnTo>
                      <a:lnTo>
                        <a:pt x="0" y="4"/>
                      </a:lnTo>
                      <a:lnTo>
                        <a:pt x="0" y="9"/>
                      </a:lnTo>
                      <a:lnTo>
                        <a:pt x="0" y="12"/>
                      </a:lnTo>
                      <a:lnTo>
                        <a:pt x="0" y="17"/>
                      </a:lnTo>
                      <a:lnTo>
                        <a:pt x="0" y="24"/>
                      </a:lnTo>
                      <a:lnTo>
                        <a:pt x="4" y="32"/>
                      </a:lnTo>
                      <a:lnTo>
                        <a:pt x="5" y="39"/>
                      </a:lnTo>
                      <a:lnTo>
                        <a:pt x="7" y="46"/>
                      </a:lnTo>
                      <a:lnTo>
                        <a:pt x="9" y="53"/>
                      </a:lnTo>
                      <a:lnTo>
                        <a:pt x="12" y="59"/>
                      </a:lnTo>
                      <a:lnTo>
                        <a:pt x="14" y="68"/>
                      </a:lnTo>
                      <a:lnTo>
                        <a:pt x="15" y="75"/>
                      </a:lnTo>
                      <a:lnTo>
                        <a:pt x="17" y="81"/>
                      </a:lnTo>
                      <a:lnTo>
                        <a:pt x="20" y="90"/>
                      </a:lnTo>
                      <a:lnTo>
                        <a:pt x="22" y="97"/>
                      </a:lnTo>
                      <a:lnTo>
                        <a:pt x="24" y="105"/>
                      </a:lnTo>
                      <a:lnTo>
                        <a:pt x="25" y="112"/>
                      </a:lnTo>
                      <a:lnTo>
                        <a:pt x="27" y="119"/>
                      </a:lnTo>
                      <a:lnTo>
                        <a:pt x="31" y="127"/>
                      </a:lnTo>
                      <a:lnTo>
                        <a:pt x="32" y="134"/>
                      </a:lnTo>
                      <a:lnTo>
                        <a:pt x="32" y="130"/>
                      </a:lnTo>
                      <a:lnTo>
                        <a:pt x="32" y="125"/>
                      </a:lnTo>
                      <a:lnTo>
                        <a:pt x="32" y="120"/>
                      </a:lnTo>
                      <a:lnTo>
                        <a:pt x="32" y="115"/>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9" name="Freeform 2443">
                  <a:extLst>
                    <a:ext uri="{FF2B5EF4-FFF2-40B4-BE49-F238E27FC236}">
                      <a16:creationId xmlns:a16="http://schemas.microsoft.com/office/drawing/2014/main" xmlns="" id="{CB6FE7D8-A3D2-4E56-9644-F68FC74A13E0}"/>
                    </a:ext>
                  </a:extLst>
                </p:cNvPr>
                <p:cNvSpPr>
                  <a:spLocks/>
                </p:cNvSpPr>
                <p:nvPr/>
              </p:nvSpPr>
              <p:spPr bwMode="auto">
                <a:xfrm>
                  <a:off x="1305" y="3771"/>
                  <a:ext cx="89" cy="2"/>
                </a:xfrm>
                <a:custGeom>
                  <a:avLst/>
                  <a:gdLst>
                    <a:gd name="T0" fmla="*/ 0 w 176"/>
                    <a:gd name="T1" fmla="*/ 0 h 5"/>
                    <a:gd name="T2" fmla="*/ 0 w 176"/>
                    <a:gd name="T3" fmla="*/ 1 h 5"/>
                    <a:gd name="T4" fmla="*/ 1 w 176"/>
                    <a:gd name="T5" fmla="*/ 1 h 5"/>
                    <a:gd name="T6" fmla="*/ 1 w 176"/>
                    <a:gd name="T7" fmla="*/ 1 h 5"/>
                    <a:gd name="T8" fmla="*/ 1 w 176"/>
                    <a:gd name="T9" fmla="*/ 1 h 5"/>
                    <a:gd name="T10" fmla="*/ 6 w 176"/>
                    <a:gd name="T11" fmla="*/ 1 h 5"/>
                    <a:gd name="T12" fmla="*/ 11 w 176"/>
                    <a:gd name="T13" fmla="*/ 1 h 5"/>
                    <a:gd name="T14" fmla="*/ 16 w 176"/>
                    <a:gd name="T15" fmla="*/ 1 h 5"/>
                    <a:gd name="T16" fmla="*/ 21 w 176"/>
                    <a:gd name="T17" fmla="*/ 1 h 5"/>
                    <a:gd name="T18" fmla="*/ 27 w 176"/>
                    <a:gd name="T19" fmla="*/ 1 h 5"/>
                    <a:gd name="T20" fmla="*/ 33 w 176"/>
                    <a:gd name="T21" fmla="*/ 1 h 5"/>
                    <a:gd name="T22" fmla="*/ 38 w 176"/>
                    <a:gd name="T23" fmla="*/ 1 h 5"/>
                    <a:gd name="T24" fmla="*/ 44 w 176"/>
                    <a:gd name="T25" fmla="*/ 1 h 5"/>
                    <a:gd name="T26" fmla="*/ 49 w 176"/>
                    <a:gd name="T27" fmla="*/ 1 h 5"/>
                    <a:gd name="T28" fmla="*/ 54 w 176"/>
                    <a:gd name="T29" fmla="*/ 1 h 5"/>
                    <a:gd name="T30" fmla="*/ 59 w 176"/>
                    <a:gd name="T31" fmla="*/ 1 h 5"/>
                    <a:gd name="T32" fmla="*/ 65 w 176"/>
                    <a:gd name="T33" fmla="*/ 1 h 5"/>
                    <a:gd name="T34" fmla="*/ 70 w 176"/>
                    <a:gd name="T35" fmla="*/ 1 h 5"/>
                    <a:gd name="T36" fmla="*/ 76 w 176"/>
                    <a:gd name="T37" fmla="*/ 1 h 5"/>
                    <a:gd name="T38" fmla="*/ 83 w 176"/>
                    <a:gd name="T39" fmla="*/ 1 h 5"/>
                    <a:gd name="T40" fmla="*/ 89 w 176"/>
                    <a:gd name="T41" fmla="*/ 2 h 5"/>
                    <a:gd name="T42" fmla="*/ 89 w 176"/>
                    <a:gd name="T43" fmla="*/ 1 h 5"/>
                    <a:gd name="T44" fmla="*/ 89 w 176"/>
                    <a:gd name="T45" fmla="*/ 1 h 5"/>
                    <a:gd name="T46" fmla="*/ 88 w 176"/>
                    <a:gd name="T47" fmla="*/ 1 h 5"/>
                    <a:gd name="T48" fmla="*/ 88 w 176"/>
                    <a:gd name="T49" fmla="*/ 0 h 5"/>
                    <a:gd name="T50" fmla="*/ 0 w 176"/>
                    <a:gd name="T51" fmla="*/ 0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5"/>
                    <a:gd name="T80" fmla="*/ 176 w 176"/>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5">
                      <a:moveTo>
                        <a:pt x="0" y="0"/>
                      </a:moveTo>
                      <a:lnTo>
                        <a:pt x="0" y="2"/>
                      </a:lnTo>
                      <a:lnTo>
                        <a:pt x="1" y="2"/>
                      </a:lnTo>
                      <a:lnTo>
                        <a:pt x="1" y="3"/>
                      </a:lnTo>
                      <a:lnTo>
                        <a:pt x="11" y="3"/>
                      </a:lnTo>
                      <a:lnTo>
                        <a:pt x="21" y="3"/>
                      </a:lnTo>
                      <a:lnTo>
                        <a:pt x="32" y="3"/>
                      </a:lnTo>
                      <a:lnTo>
                        <a:pt x="42" y="3"/>
                      </a:lnTo>
                      <a:lnTo>
                        <a:pt x="53" y="3"/>
                      </a:lnTo>
                      <a:lnTo>
                        <a:pt x="65" y="3"/>
                      </a:lnTo>
                      <a:lnTo>
                        <a:pt x="75" y="3"/>
                      </a:lnTo>
                      <a:lnTo>
                        <a:pt x="87" y="3"/>
                      </a:lnTo>
                      <a:lnTo>
                        <a:pt x="97" y="3"/>
                      </a:lnTo>
                      <a:lnTo>
                        <a:pt x="107" y="3"/>
                      </a:lnTo>
                      <a:lnTo>
                        <a:pt x="117" y="3"/>
                      </a:lnTo>
                      <a:lnTo>
                        <a:pt x="129" y="3"/>
                      </a:lnTo>
                      <a:lnTo>
                        <a:pt x="139" y="3"/>
                      </a:lnTo>
                      <a:lnTo>
                        <a:pt x="151" y="3"/>
                      </a:lnTo>
                      <a:lnTo>
                        <a:pt x="165" y="3"/>
                      </a:lnTo>
                      <a:lnTo>
                        <a:pt x="176" y="5"/>
                      </a:lnTo>
                      <a:lnTo>
                        <a:pt x="176" y="3"/>
                      </a:lnTo>
                      <a:lnTo>
                        <a:pt x="176" y="2"/>
                      </a:lnTo>
                      <a:lnTo>
                        <a:pt x="175" y="2"/>
                      </a:lnTo>
                      <a:lnTo>
                        <a:pt x="175"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0" name="Freeform 2444">
                  <a:extLst>
                    <a:ext uri="{FF2B5EF4-FFF2-40B4-BE49-F238E27FC236}">
                      <a16:creationId xmlns:a16="http://schemas.microsoft.com/office/drawing/2014/main" xmlns="" id="{11C47F63-123B-455F-9C10-A66706FBB34A}"/>
                    </a:ext>
                  </a:extLst>
                </p:cNvPr>
                <p:cNvSpPr>
                  <a:spLocks/>
                </p:cNvSpPr>
                <p:nvPr/>
              </p:nvSpPr>
              <p:spPr bwMode="auto">
                <a:xfrm>
                  <a:off x="1304" y="3768"/>
                  <a:ext cx="89" cy="3"/>
                </a:xfrm>
                <a:custGeom>
                  <a:avLst/>
                  <a:gdLst>
                    <a:gd name="T0" fmla="*/ 1 w 177"/>
                    <a:gd name="T1" fmla="*/ 3 h 5"/>
                    <a:gd name="T2" fmla="*/ 1 w 177"/>
                    <a:gd name="T3" fmla="*/ 2 h 5"/>
                    <a:gd name="T4" fmla="*/ 1 w 177"/>
                    <a:gd name="T5" fmla="*/ 1 h 5"/>
                    <a:gd name="T6" fmla="*/ 1 w 177"/>
                    <a:gd name="T7" fmla="*/ 1 h 5"/>
                    <a:gd name="T8" fmla="*/ 0 w 177"/>
                    <a:gd name="T9" fmla="*/ 0 h 5"/>
                    <a:gd name="T10" fmla="*/ 87 w 177"/>
                    <a:gd name="T11" fmla="*/ 0 h 5"/>
                    <a:gd name="T12" fmla="*/ 88 w 177"/>
                    <a:gd name="T13" fmla="*/ 1 h 5"/>
                    <a:gd name="T14" fmla="*/ 88 w 177"/>
                    <a:gd name="T15" fmla="*/ 1 h 5"/>
                    <a:gd name="T16" fmla="*/ 88 w 177"/>
                    <a:gd name="T17" fmla="*/ 2 h 5"/>
                    <a:gd name="T18" fmla="*/ 89 w 177"/>
                    <a:gd name="T19" fmla="*/ 3 h 5"/>
                    <a:gd name="T20" fmla="*/ 1 w 177"/>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5"/>
                    <a:gd name="T35" fmla="*/ 177 w 177"/>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5">
                      <a:moveTo>
                        <a:pt x="2" y="5"/>
                      </a:moveTo>
                      <a:lnTo>
                        <a:pt x="2" y="3"/>
                      </a:lnTo>
                      <a:lnTo>
                        <a:pt x="2" y="1"/>
                      </a:lnTo>
                      <a:lnTo>
                        <a:pt x="0" y="0"/>
                      </a:lnTo>
                      <a:lnTo>
                        <a:pt x="173" y="0"/>
                      </a:lnTo>
                      <a:lnTo>
                        <a:pt x="175" y="1"/>
                      </a:lnTo>
                      <a:lnTo>
                        <a:pt x="175" y="3"/>
                      </a:lnTo>
                      <a:lnTo>
                        <a:pt x="177" y="5"/>
                      </a:lnTo>
                      <a:lnTo>
                        <a:pt x="2" y="5"/>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1" name="Freeform 2445">
                  <a:extLst>
                    <a:ext uri="{FF2B5EF4-FFF2-40B4-BE49-F238E27FC236}">
                      <a16:creationId xmlns:a16="http://schemas.microsoft.com/office/drawing/2014/main" xmlns="" id="{42105BC9-554B-48E7-9713-386BA310F9A0}"/>
                    </a:ext>
                  </a:extLst>
                </p:cNvPr>
                <p:cNvSpPr>
                  <a:spLocks/>
                </p:cNvSpPr>
                <p:nvPr/>
              </p:nvSpPr>
              <p:spPr bwMode="auto">
                <a:xfrm>
                  <a:off x="1304" y="3765"/>
                  <a:ext cx="87" cy="3"/>
                </a:xfrm>
                <a:custGeom>
                  <a:avLst/>
                  <a:gdLst>
                    <a:gd name="T0" fmla="*/ 1 w 175"/>
                    <a:gd name="T1" fmla="*/ 3 h 7"/>
                    <a:gd name="T2" fmla="*/ 1 w 175"/>
                    <a:gd name="T3" fmla="*/ 2 h 7"/>
                    <a:gd name="T4" fmla="*/ 1 w 175"/>
                    <a:gd name="T5" fmla="*/ 1 h 7"/>
                    <a:gd name="T6" fmla="*/ 0 w 175"/>
                    <a:gd name="T7" fmla="*/ 1 h 7"/>
                    <a:gd name="T8" fmla="*/ 0 w 175"/>
                    <a:gd name="T9" fmla="*/ 0 h 7"/>
                    <a:gd name="T10" fmla="*/ 87 w 175"/>
                    <a:gd name="T11" fmla="*/ 0 h 7"/>
                    <a:gd name="T12" fmla="*/ 87 w 175"/>
                    <a:gd name="T13" fmla="*/ 1 h 7"/>
                    <a:gd name="T14" fmla="*/ 87 w 175"/>
                    <a:gd name="T15" fmla="*/ 1 h 7"/>
                    <a:gd name="T16" fmla="*/ 87 w 175"/>
                    <a:gd name="T17" fmla="*/ 2 h 7"/>
                    <a:gd name="T18" fmla="*/ 87 w 175"/>
                    <a:gd name="T19" fmla="*/ 3 h 7"/>
                    <a:gd name="T20" fmla="*/ 1 w 175"/>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7"/>
                    <a:gd name="T35" fmla="*/ 175 w 17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7">
                      <a:moveTo>
                        <a:pt x="2" y="7"/>
                      </a:moveTo>
                      <a:lnTo>
                        <a:pt x="2" y="5"/>
                      </a:lnTo>
                      <a:lnTo>
                        <a:pt x="2" y="3"/>
                      </a:lnTo>
                      <a:lnTo>
                        <a:pt x="0" y="2"/>
                      </a:lnTo>
                      <a:lnTo>
                        <a:pt x="0" y="0"/>
                      </a:lnTo>
                      <a:lnTo>
                        <a:pt x="174" y="0"/>
                      </a:lnTo>
                      <a:lnTo>
                        <a:pt x="174" y="2"/>
                      </a:lnTo>
                      <a:lnTo>
                        <a:pt x="175" y="3"/>
                      </a:lnTo>
                      <a:lnTo>
                        <a:pt x="175" y="5"/>
                      </a:lnTo>
                      <a:lnTo>
                        <a:pt x="175" y="7"/>
                      </a:lnTo>
                      <a:lnTo>
                        <a:pt x="2" y="7"/>
                      </a:lnTo>
                      <a:close/>
                    </a:path>
                  </a:pathLst>
                </a:custGeom>
                <a:solidFill>
                  <a:srgbClr val="F4F4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2" name="Freeform 2446">
                  <a:extLst>
                    <a:ext uri="{FF2B5EF4-FFF2-40B4-BE49-F238E27FC236}">
                      <a16:creationId xmlns:a16="http://schemas.microsoft.com/office/drawing/2014/main" xmlns="" id="{7C46A812-2E91-400A-9E75-3D11A35EC7BF}"/>
                    </a:ext>
                  </a:extLst>
                </p:cNvPr>
                <p:cNvSpPr>
                  <a:spLocks/>
                </p:cNvSpPr>
                <p:nvPr/>
              </p:nvSpPr>
              <p:spPr bwMode="auto">
                <a:xfrm>
                  <a:off x="1303" y="3762"/>
                  <a:ext cx="87" cy="3"/>
                </a:xfrm>
                <a:custGeom>
                  <a:avLst/>
                  <a:gdLst>
                    <a:gd name="T0" fmla="*/ 1 w 176"/>
                    <a:gd name="T1" fmla="*/ 3 h 5"/>
                    <a:gd name="T2" fmla="*/ 1 w 176"/>
                    <a:gd name="T3" fmla="*/ 2 h 5"/>
                    <a:gd name="T4" fmla="*/ 1 w 176"/>
                    <a:gd name="T5" fmla="*/ 1 h 5"/>
                    <a:gd name="T6" fmla="*/ 0 w 176"/>
                    <a:gd name="T7" fmla="*/ 1 h 5"/>
                    <a:gd name="T8" fmla="*/ 0 w 176"/>
                    <a:gd name="T9" fmla="*/ 0 h 5"/>
                    <a:gd name="T10" fmla="*/ 86 w 176"/>
                    <a:gd name="T11" fmla="*/ 0 h 5"/>
                    <a:gd name="T12" fmla="*/ 86 w 176"/>
                    <a:gd name="T13" fmla="*/ 1 h 5"/>
                    <a:gd name="T14" fmla="*/ 86 w 176"/>
                    <a:gd name="T15" fmla="*/ 1 h 5"/>
                    <a:gd name="T16" fmla="*/ 86 w 176"/>
                    <a:gd name="T17" fmla="*/ 2 h 5"/>
                    <a:gd name="T18" fmla="*/ 87 w 176"/>
                    <a:gd name="T19" fmla="*/ 3 h 5"/>
                    <a:gd name="T20" fmla="*/ 1 w 176"/>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5"/>
                    <a:gd name="T35" fmla="*/ 176 w 176"/>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5">
                      <a:moveTo>
                        <a:pt x="2" y="5"/>
                      </a:moveTo>
                      <a:lnTo>
                        <a:pt x="2" y="3"/>
                      </a:lnTo>
                      <a:lnTo>
                        <a:pt x="2" y="2"/>
                      </a:lnTo>
                      <a:lnTo>
                        <a:pt x="0" y="2"/>
                      </a:lnTo>
                      <a:lnTo>
                        <a:pt x="0" y="0"/>
                      </a:lnTo>
                      <a:lnTo>
                        <a:pt x="174" y="0"/>
                      </a:lnTo>
                      <a:lnTo>
                        <a:pt x="174" y="2"/>
                      </a:lnTo>
                      <a:lnTo>
                        <a:pt x="174" y="3"/>
                      </a:lnTo>
                      <a:lnTo>
                        <a:pt x="176" y="5"/>
                      </a:lnTo>
                      <a:lnTo>
                        <a:pt x="2" y="5"/>
                      </a:lnTo>
                      <a:close/>
                    </a:path>
                  </a:pathLst>
                </a:custGeom>
                <a:solidFill>
                  <a:srgbClr val="EEEEE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3" name="Freeform 2447">
                  <a:extLst>
                    <a:ext uri="{FF2B5EF4-FFF2-40B4-BE49-F238E27FC236}">
                      <a16:creationId xmlns:a16="http://schemas.microsoft.com/office/drawing/2014/main" xmlns="" id="{079DCDCA-F81F-4FD6-BFB6-9E78549B2312}"/>
                    </a:ext>
                  </a:extLst>
                </p:cNvPr>
                <p:cNvSpPr>
                  <a:spLocks/>
                </p:cNvSpPr>
                <p:nvPr/>
              </p:nvSpPr>
              <p:spPr bwMode="auto">
                <a:xfrm>
                  <a:off x="1302" y="3759"/>
                  <a:ext cx="87" cy="3"/>
                </a:xfrm>
                <a:custGeom>
                  <a:avLst/>
                  <a:gdLst>
                    <a:gd name="T0" fmla="*/ 0 w 175"/>
                    <a:gd name="T1" fmla="*/ 3 h 7"/>
                    <a:gd name="T2" fmla="*/ 0 w 175"/>
                    <a:gd name="T3" fmla="*/ 2 h 7"/>
                    <a:gd name="T4" fmla="*/ 0 w 175"/>
                    <a:gd name="T5" fmla="*/ 2 h 7"/>
                    <a:gd name="T6" fmla="*/ 0 w 175"/>
                    <a:gd name="T7" fmla="*/ 1 h 7"/>
                    <a:gd name="T8" fmla="*/ 0 w 175"/>
                    <a:gd name="T9" fmla="*/ 0 h 7"/>
                    <a:gd name="T10" fmla="*/ 86 w 175"/>
                    <a:gd name="T11" fmla="*/ 0 h 7"/>
                    <a:gd name="T12" fmla="*/ 86 w 175"/>
                    <a:gd name="T13" fmla="*/ 1 h 7"/>
                    <a:gd name="T14" fmla="*/ 86 w 175"/>
                    <a:gd name="T15" fmla="*/ 2 h 7"/>
                    <a:gd name="T16" fmla="*/ 86 w 175"/>
                    <a:gd name="T17" fmla="*/ 2 h 7"/>
                    <a:gd name="T18" fmla="*/ 87 w 175"/>
                    <a:gd name="T19" fmla="*/ 3 h 7"/>
                    <a:gd name="T20" fmla="*/ 0 w 175"/>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7"/>
                    <a:gd name="T35" fmla="*/ 175 w 17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7">
                      <a:moveTo>
                        <a:pt x="1" y="7"/>
                      </a:moveTo>
                      <a:lnTo>
                        <a:pt x="1" y="5"/>
                      </a:lnTo>
                      <a:lnTo>
                        <a:pt x="1" y="4"/>
                      </a:lnTo>
                      <a:lnTo>
                        <a:pt x="0" y="2"/>
                      </a:lnTo>
                      <a:lnTo>
                        <a:pt x="0" y="0"/>
                      </a:lnTo>
                      <a:lnTo>
                        <a:pt x="172" y="0"/>
                      </a:lnTo>
                      <a:lnTo>
                        <a:pt x="173" y="2"/>
                      </a:lnTo>
                      <a:lnTo>
                        <a:pt x="173" y="4"/>
                      </a:lnTo>
                      <a:lnTo>
                        <a:pt x="173" y="5"/>
                      </a:lnTo>
                      <a:lnTo>
                        <a:pt x="175" y="7"/>
                      </a:lnTo>
                      <a:lnTo>
                        <a:pt x="1" y="7"/>
                      </a:lnTo>
                      <a:close/>
                    </a:path>
                  </a:pathLst>
                </a:custGeom>
                <a:solidFill>
                  <a:srgbClr val="E9E9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4" name="Freeform 2448">
                  <a:extLst>
                    <a:ext uri="{FF2B5EF4-FFF2-40B4-BE49-F238E27FC236}">
                      <a16:creationId xmlns:a16="http://schemas.microsoft.com/office/drawing/2014/main" xmlns="" id="{A133F10A-8910-4543-9680-C4B2782B7EEC}"/>
                    </a:ext>
                  </a:extLst>
                </p:cNvPr>
                <p:cNvSpPr>
                  <a:spLocks/>
                </p:cNvSpPr>
                <p:nvPr/>
              </p:nvSpPr>
              <p:spPr bwMode="auto">
                <a:xfrm>
                  <a:off x="1301" y="3757"/>
                  <a:ext cx="87" cy="2"/>
                </a:xfrm>
                <a:custGeom>
                  <a:avLst/>
                  <a:gdLst>
                    <a:gd name="T0" fmla="*/ 1 w 174"/>
                    <a:gd name="T1" fmla="*/ 2 h 5"/>
                    <a:gd name="T2" fmla="*/ 1 w 174"/>
                    <a:gd name="T3" fmla="*/ 2 h 5"/>
                    <a:gd name="T4" fmla="*/ 1 w 174"/>
                    <a:gd name="T5" fmla="*/ 1 h 5"/>
                    <a:gd name="T6" fmla="*/ 1 w 174"/>
                    <a:gd name="T7" fmla="*/ 1 h 5"/>
                    <a:gd name="T8" fmla="*/ 1 w 174"/>
                    <a:gd name="T9" fmla="*/ 1 h 5"/>
                    <a:gd name="T10" fmla="*/ 1 w 174"/>
                    <a:gd name="T11" fmla="*/ 1 h 5"/>
                    <a:gd name="T12" fmla="*/ 1 w 174"/>
                    <a:gd name="T13" fmla="*/ 1 h 5"/>
                    <a:gd name="T14" fmla="*/ 1 w 174"/>
                    <a:gd name="T15" fmla="*/ 1 h 5"/>
                    <a:gd name="T16" fmla="*/ 0 w 174"/>
                    <a:gd name="T17" fmla="*/ 0 h 5"/>
                    <a:gd name="T18" fmla="*/ 86 w 174"/>
                    <a:gd name="T19" fmla="*/ 0 h 5"/>
                    <a:gd name="T20" fmla="*/ 86 w 174"/>
                    <a:gd name="T21" fmla="*/ 1 h 5"/>
                    <a:gd name="T22" fmla="*/ 87 w 174"/>
                    <a:gd name="T23" fmla="*/ 1 h 5"/>
                    <a:gd name="T24" fmla="*/ 87 w 174"/>
                    <a:gd name="T25" fmla="*/ 1 h 5"/>
                    <a:gd name="T26" fmla="*/ 87 w 174"/>
                    <a:gd name="T27" fmla="*/ 1 h 5"/>
                    <a:gd name="T28" fmla="*/ 87 w 174"/>
                    <a:gd name="T29" fmla="*/ 1 h 5"/>
                    <a:gd name="T30" fmla="*/ 87 w 174"/>
                    <a:gd name="T31" fmla="*/ 1 h 5"/>
                    <a:gd name="T32" fmla="*/ 87 w 174"/>
                    <a:gd name="T33" fmla="*/ 2 h 5"/>
                    <a:gd name="T34" fmla="*/ 87 w 174"/>
                    <a:gd name="T35" fmla="*/ 2 h 5"/>
                    <a:gd name="T36" fmla="*/ 1 w 174"/>
                    <a:gd name="T37" fmla="*/ 2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4"/>
                    <a:gd name="T58" fmla="*/ 0 h 5"/>
                    <a:gd name="T59" fmla="*/ 174 w 174"/>
                    <a:gd name="T60" fmla="*/ 5 h 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4" h="5">
                      <a:moveTo>
                        <a:pt x="2" y="5"/>
                      </a:moveTo>
                      <a:lnTo>
                        <a:pt x="2" y="5"/>
                      </a:lnTo>
                      <a:lnTo>
                        <a:pt x="2" y="3"/>
                      </a:lnTo>
                      <a:lnTo>
                        <a:pt x="2" y="2"/>
                      </a:lnTo>
                      <a:lnTo>
                        <a:pt x="0" y="0"/>
                      </a:lnTo>
                      <a:lnTo>
                        <a:pt x="172" y="0"/>
                      </a:lnTo>
                      <a:lnTo>
                        <a:pt x="172" y="2"/>
                      </a:lnTo>
                      <a:lnTo>
                        <a:pt x="174" y="2"/>
                      </a:lnTo>
                      <a:lnTo>
                        <a:pt x="174" y="3"/>
                      </a:lnTo>
                      <a:lnTo>
                        <a:pt x="174" y="5"/>
                      </a:lnTo>
                      <a:lnTo>
                        <a:pt x="2" y="5"/>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5" name="Freeform 2449">
                  <a:extLst>
                    <a:ext uri="{FF2B5EF4-FFF2-40B4-BE49-F238E27FC236}">
                      <a16:creationId xmlns:a16="http://schemas.microsoft.com/office/drawing/2014/main" xmlns="" id="{5FC82FFE-4087-4B11-A50B-23F13358A47F}"/>
                    </a:ext>
                  </a:extLst>
                </p:cNvPr>
                <p:cNvSpPr>
                  <a:spLocks/>
                </p:cNvSpPr>
                <p:nvPr/>
              </p:nvSpPr>
              <p:spPr bwMode="auto">
                <a:xfrm>
                  <a:off x="1300" y="3753"/>
                  <a:ext cx="87" cy="4"/>
                </a:xfrm>
                <a:custGeom>
                  <a:avLst/>
                  <a:gdLst>
                    <a:gd name="T0" fmla="*/ 1 w 174"/>
                    <a:gd name="T1" fmla="*/ 4 h 7"/>
                    <a:gd name="T2" fmla="*/ 1 w 174"/>
                    <a:gd name="T3" fmla="*/ 3 h 7"/>
                    <a:gd name="T4" fmla="*/ 1 w 174"/>
                    <a:gd name="T5" fmla="*/ 2 h 7"/>
                    <a:gd name="T6" fmla="*/ 1 w 174"/>
                    <a:gd name="T7" fmla="*/ 1 h 7"/>
                    <a:gd name="T8" fmla="*/ 0 w 174"/>
                    <a:gd name="T9" fmla="*/ 0 h 7"/>
                    <a:gd name="T10" fmla="*/ 86 w 174"/>
                    <a:gd name="T11" fmla="*/ 0 h 7"/>
                    <a:gd name="T12" fmla="*/ 86 w 174"/>
                    <a:gd name="T13" fmla="*/ 1 h 7"/>
                    <a:gd name="T14" fmla="*/ 87 w 174"/>
                    <a:gd name="T15" fmla="*/ 2 h 7"/>
                    <a:gd name="T16" fmla="*/ 87 w 174"/>
                    <a:gd name="T17" fmla="*/ 3 h 7"/>
                    <a:gd name="T18" fmla="*/ 87 w 174"/>
                    <a:gd name="T19" fmla="*/ 4 h 7"/>
                    <a:gd name="T20" fmla="*/ 1 w 174"/>
                    <a:gd name="T21" fmla="*/ 4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7"/>
                    <a:gd name="T35" fmla="*/ 174 w 174"/>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7">
                      <a:moveTo>
                        <a:pt x="2" y="7"/>
                      </a:moveTo>
                      <a:lnTo>
                        <a:pt x="2" y="5"/>
                      </a:lnTo>
                      <a:lnTo>
                        <a:pt x="2" y="4"/>
                      </a:lnTo>
                      <a:lnTo>
                        <a:pt x="2" y="2"/>
                      </a:lnTo>
                      <a:lnTo>
                        <a:pt x="0" y="0"/>
                      </a:lnTo>
                      <a:lnTo>
                        <a:pt x="172" y="0"/>
                      </a:lnTo>
                      <a:lnTo>
                        <a:pt x="172" y="2"/>
                      </a:lnTo>
                      <a:lnTo>
                        <a:pt x="174" y="4"/>
                      </a:lnTo>
                      <a:lnTo>
                        <a:pt x="174" y="5"/>
                      </a:lnTo>
                      <a:lnTo>
                        <a:pt x="174" y="7"/>
                      </a:lnTo>
                      <a:lnTo>
                        <a:pt x="2" y="7"/>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6" name="Freeform 2450">
                  <a:extLst>
                    <a:ext uri="{FF2B5EF4-FFF2-40B4-BE49-F238E27FC236}">
                      <a16:creationId xmlns:a16="http://schemas.microsoft.com/office/drawing/2014/main" xmlns="" id="{034DB196-C355-446D-B567-1AA845C010C3}"/>
                    </a:ext>
                  </a:extLst>
                </p:cNvPr>
                <p:cNvSpPr>
                  <a:spLocks/>
                </p:cNvSpPr>
                <p:nvPr/>
              </p:nvSpPr>
              <p:spPr bwMode="auto">
                <a:xfrm>
                  <a:off x="1300" y="3751"/>
                  <a:ext cx="86" cy="2"/>
                </a:xfrm>
                <a:custGeom>
                  <a:avLst/>
                  <a:gdLst>
                    <a:gd name="T0" fmla="*/ 0 w 172"/>
                    <a:gd name="T1" fmla="*/ 2 h 5"/>
                    <a:gd name="T2" fmla="*/ 0 w 172"/>
                    <a:gd name="T3" fmla="*/ 2 h 5"/>
                    <a:gd name="T4" fmla="*/ 0 w 172"/>
                    <a:gd name="T5" fmla="*/ 1 h 5"/>
                    <a:gd name="T6" fmla="*/ 0 w 172"/>
                    <a:gd name="T7" fmla="*/ 1 h 5"/>
                    <a:gd name="T8" fmla="*/ 0 w 172"/>
                    <a:gd name="T9" fmla="*/ 0 h 5"/>
                    <a:gd name="T10" fmla="*/ 86 w 172"/>
                    <a:gd name="T11" fmla="*/ 0 h 5"/>
                    <a:gd name="T12" fmla="*/ 86 w 172"/>
                    <a:gd name="T13" fmla="*/ 1 h 5"/>
                    <a:gd name="T14" fmla="*/ 86 w 172"/>
                    <a:gd name="T15" fmla="*/ 1 h 5"/>
                    <a:gd name="T16" fmla="*/ 86 w 172"/>
                    <a:gd name="T17" fmla="*/ 2 h 5"/>
                    <a:gd name="T18" fmla="*/ 86 w 172"/>
                    <a:gd name="T19" fmla="*/ 2 h 5"/>
                    <a:gd name="T20" fmla="*/ 0 w 172"/>
                    <a:gd name="T21" fmla="*/ 2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5"/>
                    <a:gd name="T35" fmla="*/ 172 w 17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5">
                      <a:moveTo>
                        <a:pt x="0" y="5"/>
                      </a:moveTo>
                      <a:lnTo>
                        <a:pt x="0" y="4"/>
                      </a:lnTo>
                      <a:lnTo>
                        <a:pt x="0" y="2"/>
                      </a:lnTo>
                      <a:lnTo>
                        <a:pt x="0" y="0"/>
                      </a:lnTo>
                      <a:lnTo>
                        <a:pt x="171" y="0"/>
                      </a:lnTo>
                      <a:lnTo>
                        <a:pt x="171" y="2"/>
                      </a:lnTo>
                      <a:lnTo>
                        <a:pt x="171" y="4"/>
                      </a:lnTo>
                      <a:lnTo>
                        <a:pt x="172" y="5"/>
                      </a:lnTo>
                      <a:lnTo>
                        <a:pt x="0" y="5"/>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7" name="Freeform 2451">
                  <a:extLst>
                    <a:ext uri="{FF2B5EF4-FFF2-40B4-BE49-F238E27FC236}">
                      <a16:creationId xmlns:a16="http://schemas.microsoft.com/office/drawing/2014/main" xmlns="" id="{99EFC79E-952C-4E02-B7B9-88F763814CD8}"/>
                    </a:ext>
                  </a:extLst>
                </p:cNvPr>
                <p:cNvSpPr>
                  <a:spLocks/>
                </p:cNvSpPr>
                <p:nvPr/>
              </p:nvSpPr>
              <p:spPr bwMode="auto">
                <a:xfrm>
                  <a:off x="1299" y="3747"/>
                  <a:ext cx="86" cy="4"/>
                </a:xfrm>
                <a:custGeom>
                  <a:avLst/>
                  <a:gdLst>
                    <a:gd name="T0" fmla="*/ 1 w 172"/>
                    <a:gd name="T1" fmla="*/ 4 h 6"/>
                    <a:gd name="T2" fmla="*/ 0 w 172"/>
                    <a:gd name="T3" fmla="*/ 3 h 6"/>
                    <a:gd name="T4" fmla="*/ 0 w 172"/>
                    <a:gd name="T5" fmla="*/ 2 h 6"/>
                    <a:gd name="T6" fmla="*/ 0 w 172"/>
                    <a:gd name="T7" fmla="*/ 1 h 6"/>
                    <a:gd name="T8" fmla="*/ 0 w 172"/>
                    <a:gd name="T9" fmla="*/ 0 h 6"/>
                    <a:gd name="T10" fmla="*/ 84 w 172"/>
                    <a:gd name="T11" fmla="*/ 0 h 6"/>
                    <a:gd name="T12" fmla="*/ 85 w 172"/>
                    <a:gd name="T13" fmla="*/ 1 h 6"/>
                    <a:gd name="T14" fmla="*/ 85 w 172"/>
                    <a:gd name="T15" fmla="*/ 2 h 6"/>
                    <a:gd name="T16" fmla="*/ 85 w 172"/>
                    <a:gd name="T17" fmla="*/ 3 h 6"/>
                    <a:gd name="T18" fmla="*/ 86 w 172"/>
                    <a:gd name="T19" fmla="*/ 4 h 6"/>
                    <a:gd name="T20" fmla="*/ 1 w 172"/>
                    <a:gd name="T21" fmla="*/ 4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6"/>
                    <a:gd name="T35" fmla="*/ 172 w 172"/>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6">
                      <a:moveTo>
                        <a:pt x="1" y="6"/>
                      </a:moveTo>
                      <a:lnTo>
                        <a:pt x="0" y="5"/>
                      </a:lnTo>
                      <a:lnTo>
                        <a:pt x="0" y="3"/>
                      </a:lnTo>
                      <a:lnTo>
                        <a:pt x="0" y="1"/>
                      </a:lnTo>
                      <a:lnTo>
                        <a:pt x="0" y="0"/>
                      </a:lnTo>
                      <a:lnTo>
                        <a:pt x="168" y="0"/>
                      </a:lnTo>
                      <a:lnTo>
                        <a:pt x="170" y="1"/>
                      </a:lnTo>
                      <a:lnTo>
                        <a:pt x="170" y="3"/>
                      </a:lnTo>
                      <a:lnTo>
                        <a:pt x="170" y="5"/>
                      </a:lnTo>
                      <a:lnTo>
                        <a:pt x="172" y="6"/>
                      </a:lnTo>
                      <a:lnTo>
                        <a:pt x="1" y="6"/>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8" name="Freeform 2452">
                  <a:extLst>
                    <a:ext uri="{FF2B5EF4-FFF2-40B4-BE49-F238E27FC236}">
                      <a16:creationId xmlns:a16="http://schemas.microsoft.com/office/drawing/2014/main" xmlns="" id="{C6E912B1-C2E2-46E4-9D6A-700C939CFA09}"/>
                    </a:ext>
                  </a:extLst>
                </p:cNvPr>
                <p:cNvSpPr>
                  <a:spLocks/>
                </p:cNvSpPr>
                <p:nvPr/>
              </p:nvSpPr>
              <p:spPr bwMode="auto">
                <a:xfrm>
                  <a:off x="1299" y="3744"/>
                  <a:ext cx="85" cy="3"/>
                </a:xfrm>
                <a:custGeom>
                  <a:avLst/>
                  <a:gdLst>
                    <a:gd name="T0" fmla="*/ 1 w 170"/>
                    <a:gd name="T1" fmla="*/ 3 h 7"/>
                    <a:gd name="T2" fmla="*/ 0 w 170"/>
                    <a:gd name="T3" fmla="*/ 2 h 7"/>
                    <a:gd name="T4" fmla="*/ 0 w 170"/>
                    <a:gd name="T5" fmla="*/ 1 h 7"/>
                    <a:gd name="T6" fmla="*/ 0 w 170"/>
                    <a:gd name="T7" fmla="*/ 0 h 7"/>
                    <a:gd name="T8" fmla="*/ 0 w 170"/>
                    <a:gd name="T9" fmla="*/ 0 h 7"/>
                    <a:gd name="T10" fmla="*/ 84 w 170"/>
                    <a:gd name="T11" fmla="*/ 0 h 7"/>
                    <a:gd name="T12" fmla="*/ 84 w 170"/>
                    <a:gd name="T13" fmla="*/ 0 h 7"/>
                    <a:gd name="T14" fmla="*/ 84 w 170"/>
                    <a:gd name="T15" fmla="*/ 0 h 7"/>
                    <a:gd name="T16" fmla="*/ 84 w 170"/>
                    <a:gd name="T17" fmla="*/ 0 h 7"/>
                    <a:gd name="T18" fmla="*/ 84 w 170"/>
                    <a:gd name="T19" fmla="*/ 0 h 7"/>
                    <a:gd name="T20" fmla="*/ 84 w 170"/>
                    <a:gd name="T21" fmla="*/ 0 h 7"/>
                    <a:gd name="T22" fmla="*/ 85 w 170"/>
                    <a:gd name="T23" fmla="*/ 1 h 7"/>
                    <a:gd name="T24" fmla="*/ 85 w 170"/>
                    <a:gd name="T25" fmla="*/ 2 h 7"/>
                    <a:gd name="T26" fmla="*/ 85 w 170"/>
                    <a:gd name="T27" fmla="*/ 3 h 7"/>
                    <a:gd name="T28" fmla="*/ 1 w 170"/>
                    <a:gd name="T29" fmla="*/ 3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7"/>
                    <a:gd name="T47" fmla="*/ 170 w 170"/>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7">
                      <a:moveTo>
                        <a:pt x="2" y="7"/>
                      </a:moveTo>
                      <a:lnTo>
                        <a:pt x="0" y="5"/>
                      </a:lnTo>
                      <a:lnTo>
                        <a:pt x="0" y="3"/>
                      </a:lnTo>
                      <a:lnTo>
                        <a:pt x="0" y="1"/>
                      </a:lnTo>
                      <a:lnTo>
                        <a:pt x="0" y="0"/>
                      </a:lnTo>
                      <a:lnTo>
                        <a:pt x="168" y="0"/>
                      </a:lnTo>
                      <a:lnTo>
                        <a:pt x="168" y="1"/>
                      </a:lnTo>
                      <a:lnTo>
                        <a:pt x="170" y="3"/>
                      </a:lnTo>
                      <a:lnTo>
                        <a:pt x="170" y="5"/>
                      </a:lnTo>
                      <a:lnTo>
                        <a:pt x="170" y="7"/>
                      </a:lnTo>
                      <a:lnTo>
                        <a:pt x="2" y="7"/>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89" name="Freeform 2453">
                  <a:extLst>
                    <a:ext uri="{FF2B5EF4-FFF2-40B4-BE49-F238E27FC236}">
                      <a16:creationId xmlns:a16="http://schemas.microsoft.com/office/drawing/2014/main" xmlns="" id="{838FE255-991C-4F03-9DCC-7641C4BABA7E}"/>
                    </a:ext>
                  </a:extLst>
                </p:cNvPr>
                <p:cNvSpPr>
                  <a:spLocks/>
                </p:cNvSpPr>
                <p:nvPr/>
              </p:nvSpPr>
              <p:spPr bwMode="auto">
                <a:xfrm>
                  <a:off x="1298" y="3741"/>
                  <a:ext cx="85" cy="3"/>
                </a:xfrm>
                <a:custGeom>
                  <a:avLst/>
                  <a:gdLst>
                    <a:gd name="T0" fmla="*/ 1 w 170"/>
                    <a:gd name="T1" fmla="*/ 3 h 5"/>
                    <a:gd name="T2" fmla="*/ 1 w 170"/>
                    <a:gd name="T3" fmla="*/ 3 h 5"/>
                    <a:gd name="T4" fmla="*/ 1 w 170"/>
                    <a:gd name="T5" fmla="*/ 3 h 5"/>
                    <a:gd name="T6" fmla="*/ 1 w 170"/>
                    <a:gd name="T7" fmla="*/ 3 h 5"/>
                    <a:gd name="T8" fmla="*/ 1 w 170"/>
                    <a:gd name="T9" fmla="*/ 3 h 5"/>
                    <a:gd name="T10" fmla="*/ 1 w 170"/>
                    <a:gd name="T11" fmla="*/ 2 h 5"/>
                    <a:gd name="T12" fmla="*/ 1 w 170"/>
                    <a:gd name="T13" fmla="*/ 1 h 5"/>
                    <a:gd name="T14" fmla="*/ 0 w 170"/>
                    <a:gd name="T15" fmla="*/ 1 h 5"/>
                    <a:gd name="T16" fmla="*/ 0 w 170"/>
                    <a:gd name="T17" fmla="*/ 0 h 5"/>
                    <a:gd name="T18" fmla="*/ 85 w 170"/>
                    <a:gd name="T19" fmla="*/ 0 h 5"/>
                    <a:gd name="T20" fmla="*/ 85 w 170"/>
                    <a:gd name="T21" fmla="*/ 1 h 5"/>
                    <a:gd name="T22" fmla="*/ 85 w 170"/>
                    <a:gd name="T23" fmla="*/ 1 h 5"/>
                    <a:gd name="T24" fmla="*/ 85 w 170"/>
                    <a:gd name="T25" fmla="*/ 2 h 5"/>
                    <a:gd name="T26" fmla="*/ 85 w 170"/>
                    <a:gd name="T27" fmla="*/ 3 h 5"/>
                    <a:gd name="T28" fmla="*/ 1 w 170"/>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5"/>
                    <a:gd name="T47" fmla="*/ 170 w 170"/>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5">
                      <a:moveTo>
                        <a:pt x="2" y="5"/>
                      </a:moveTo>
                      <a:lnTo>
                        <a:pt x="2" y="5"/>
                      </a:lnTo>
                      <a:lnTo>
                        <a:pt x="2" y="3"/>
                      </a:lnTo>
                      <a:lnTo>
                        <a:pt x="2" y="1"/>
                      </a:lnTo>
                      <a:lnTo>
                        <a:pt x="0" y="1"/>
                      </a:lnTo>
                      <a:lnTo>
                        <a:pt x="0" y="0"/>
                      </a:lnTo>
                      <a:lnTo>
                        <a:pt x="169" y="0"/>
                      </a:lnTo>
                      <a:lnTo>
                        <a:pt x="169" y="1"/>
                      </a:lnTo>
                      <a:lnTo>
                        <a:pt x="170" y="1"/>
                      </a:lnTo>
                      <a:lnTo>
                        <a:pt x="170" y="3"/>
                      </a:lnTo>
                      <a:lnTo>
                        <a:pt x="170" y="5"/>
                      </a:lnTo>
                      <a:lnTo>
                        <a:pt x="2" y="5"/>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0" name="Freeform 2454">
                  <a:extLst>
                    <a:ext uri="{FF2B5EF4-FFF2-40B4-BE49-F238E27FC236}">
                      <a16:creationId xmlns:a16="http://schemas.microsoft.com/office/drawing/2014/main" xmlns="" id="{C908CFAA-3E4E-4BD9-BDA1-0871A030D3B3}"/>
                    </a:ext>
                  </a:extLst>
                </p:cNvPr>
                <p:cNvSpPr>
                  <a:spLocks/>
                </p:cNvSpPr>
                <p:nvPr/>
              </p:nvSpPr>
              <p:spPr bwMode="auto">
                <a:xfrm>
                  <a:off x="1296" y="3738"/>
                  <a:ext cx="86" cy="3"/>
                </a:xfrm>
                <a:custGeom>
                  <a:avLst/>
                  <a:gdLst>
                    <a:gd name="T0" fmla="*/ 1 w 172"/>
                    <a:gd name="T1" fmla="*/ 3 h 7"/>
                    <a:gd name="T2" fmla="*/ 1 w 172"/>
                    <a:gd name="T3" fmla="*/ 2 h 7"/>
                    <a:gd name="T4" fmla="*/ 1 w 172"/>
                    <a:gd name="T5" fmla="*/ 1 h 7"/>
                    <a:gd name="T6" fmla="*/ 1 w 172"/>
                    <a:gd name="T7" fmla="*/ 1 h 7"/>
                    <a:gd name="T8" fmla="*/ 0 w 172"/>
                    <a:gd name="T9" fmla="*/ 0 h 7"/>
                    <a:gd name="T10" fmla="*/ 85 w 172"/>
                    <a:gd name="T11" fmla="*/ 0 h 7"/>
                    <a:gd name="T12" fmla="*/ 85 w 172"/>
                    <a:gd name="T13" fmla="*/ 1 h 7"/>
                    <a:gd name="T14" fmla="*/ 85 w 172"/>
                    <a:gd name="T15" fmla="*/ 1 h 7"/>
                    <a:gd name="T16" fmla="*/ 85 w 172"/>
                    <a:gd name="T17" fmla="*/ 2 h 7"/>
                    <a:gd name="T18" fmla="*/ 86 w 172"/>
                    <a:gd name="T19" fmla="*/ 3 h 7"/>
                    <a:gd name="T20" fmla="*/ 1 w 172"/>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7"/>
                    <a:gd name="T35" fmla="*/ 172 w 172"/>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7">
                      <a:moveTo>
                        <a:pt x="3" y="7"/>
                      </a:moveTo>
                      <a:lnTo>
                        <a:pt x="2" y="5"/>
                      </a:lnTo>
                      <a:lnTo>
                        <a:pt x="2" y="3"/>
                      </a:lnTo>
                      <a:lnTo>
                        <a:pt x="2" y="2"/>
                      </a:lnTo>
                      <a:lnTo>
                        <a:pt x="0" y="0"/>
                      </a:lnTo>
                      <a:lnTo>
                        <a:pt x="170" y="0"/>
                      </a:lnTo>
                      <a:lnTo>
                        <a:pt x="170" y="2"/>
                      </a:lnTo>
                      <a:lnTo>
                        <a:pt x="170" y="3"/>
                      </a:lnTo>
                      <a:lnTo>
                        <a:pt x="170" y="5"/>
                      </a:lnTo>
                      <a:lnTo>
                        <a:pt x="172" y="7"/>
                      </a:lnTo>
                      <a:lnTo>
                        <a:pt x="3" y="7"/>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1" name="Freeform 2455">
                  <a:extLst>
                    <a:ext uri="{FF2B5EF4-FFF2-40B4-BE49-F238E27FC236}">
                      <a16:creationId xmlns:a16="http://schemas.microsoft.com/office/drawing/2014/main" xmlns="" id="{D1942709-0D0B-418E-9FD0-0CB9BA8A7444}"/>
                    </a:ext>
                  </a:extLst>
                </p:cNvPr>
                <p:cNvSpPr>
                  <a:spLocks/>
                </p:cNvSpPr>
                <p:nvPr/>
              </p:nvSpPr>
              <p:spPr bwMode="auto">
                <a:xfrm>
                  <a:off x="1295" y="3735"/>
                  <a:ext cx="86" cy="3"/>
                </a:xfrm>
                <a:custGeom>
                  <a:avLst/>
                  <a:gdLst>
                    <a:gd name="T0" fmla="*/ 1 w 172"/>
                    <a:gd name="T1" fmla="*/ 3 h 5"/>
                    <a:gd name="T2" fmla="*/ 1 w 172"/>
                    <a:gd name="T3" fmla="*/ 2 h 5"/>
                    <a:gd name="T4" fmla="*/ 1 w 172"/>
                    <a:gd name="T5" fmla="*/ 1 h 5"/>
                    <a:gd name="T6" fmla="*/ 1 w 172"/>
                    <a:gd name="T7" fmla="*/ 1 h 5"/>
                    <a:gd name="T8" fmla="*/ 0 w 172"/>
                    <a:gd name="T9" fmla="*/ 0 h 5"/>
                    <a:gd name="T10" fmla="*/ 85 w 172"/>
                    <a:gd name="T11" fmla="*/ 0 h 5"/>
                    <a:gd name="T12" fmla="*/ 85 w 172"/>
                    <a:gd name="T13" fmla="*/ 1 h 5"/>
                    <a:gd name="T14" fmla="*/ 85 w 172"/>
                    <a:gd name="T15" fmla="*/ 1 h 5"/>
                    <a:gd name="T16" fmla="*/ 85 w 172"/>
                    <a:gd name="T17" fmla="*/ 2 h 5"/>
                    <a:gd name="T18" fmla="*/ 86 w 172"/>
                    <a:gd name="T19" fmla="*/ 3 h 5"/>
                    <a:gd name="T20" fmla="*/ 1 w 172"/>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5"/>
                    <a:gd name="T35" fmla="*/ 172 w 17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5">
                      <a:moveTo>
                        <a:pt x="2" y="5"/>
                      </a:moveTo>
                      <a:lnTo>
                        <a:pt x="2" y="3"/>
                      </a:lnTo>
                      <a:lnTo>
                        <a:pt x="2" y="2"/>
                      </a:lnTo>
                      <a:lnTo>
                        <a:pt x="0" y="0"/>
                      </a:lnTo>
                      <a:lnTo>
                        <a:pt x="170" y="0"/>
                      </a:lnTo>
                      <a:lnTo>
                        <a:pt x="170" y="2"/>
                      </a:lnTo>
                      <a:lnTo>
                        <a:pt x="170" y="3"/>
                      </a:lnTo>
                      <a:lnTo>
                        <a:pt x="172" y="5"/>
                      </a:lnTo>
                      <a:lnTo>
                        <a:pt x="2" y="5"/>
                      </a:lnTo>
                      <a:close/>
                    </a:path>
                  </a:pathLst>
                </a:custGeom>
                <a:solidFill>
                  <a:srgbClr val="BEB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2" name="Freeform 2456">
                  <a:extLst>
                    <a:ext uri="{FF2B5EF4-FFF2-40B4-BE49-F238E27FC236}">
                      <a16:creationId xmlns:a16="http://schemas.microsoft.com/office/drawing/2014/main" xmlns="" id="{46BC2A2E-BC97-4F8C-AA71-B6A8E4121421}"/>
                    </a:ext>
                  </a:extLst>
                </p:cNvPr>
                <p:cNvSpPr>
                  <a:spLocks/>
                </p:cNvSpPr>
                <p:nvPr/>
              </p:nvSpPr>
              <p:spPr bwMode="auto">
                <a:xfrm>
                  <a:off x="1294" y="3732"/>
                  <a:ext cx="86" cy="3"/>
                </a:xfrm>
                <a:custGeom>
                  <a:avLst/>
                  <a:gdLst>
                    <a:gd name="T0" fmla="*/ 1 w 171"/>
                    <a:gd name="T1" fmla="*/ 3 h 7"/>
                    <a:gd name="T2" fmla="*/ 1 w 171"/>
                    <a:gd name="T3" fmla="*/ 2 h 7"/>
                    <a:gd name="T4" fmla="*/ 1 w 171"/>
                    <a:gd name="T5" fmla="*/ 2 h 7"/>
                    <a:gd name="T6" fmla="*/ 1 w 171"/>
                    <a:gd name="T7" fmla="*/ 1 h 7"/>
                    <a:gd name="T8" fmla="*/ 0 w 171"/>
                    <a:gd name="T9" fmla="*/ 0 h 7"/>
                    <a:gd name="T10" fmla="*/ 84 w 171"/>
                    <a:gd name="T11" fmla="*/ 0 h 7"/>
                    <a:gd name="T12" fmla="*/ 85 w 171"/>
                    <a:gd name="T13" fmla="*/ 1 h 7"/>
                    <a:gd name="T14" fmla="*/ 85 w 171"/>
                    <a:gd name="T15" fmla="*/ 2 h 7"/>
                    <a:gd name="T16" fmla="*/ 85 w 171"/>
                    <a:gd name="T17" fmla="*/ 2 h 7"/>
                    <a:gd name="T18" fmla="*/ 86 w 171"/>
                    <a:gd name="T19" fmla="*/ 3 h 7"/>
                    <a:gd name="T20" fmla="*/ 1 w 171"/>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1"/>
                    <a:gd name="T34" fmla="*/ 0 h 7"/>
                    <a:gd name="T35" fmla="*/ 171 w 171"/>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1" h="7">
                      <a:moveTo>
                        <a:pt x="1" y="7"/>
                      </a:moveTo>
                      <a:lnTo>
                        <a:pt x="1" y="5"/>
                      </a:lnTo>
                      <a:lnTo>
                        <a:pt x="1" y="4"/>
                      </a:lnTo>
                      <a:lnTo>
                        <a:pt x="1" y="2"/>
                      </a:lnTo>
                      <a:lnTo>
                        <a:pt x="0" y="0"/>
                      </a:lnTo>
                      <a:lnTo>
                        <a:pt x="168" y="0"/>
                      </a:lnTo>
                      <a:lnTo>
                        <a:pt x="170" y="2"/>
                      </a:lnTo>
                      <a:lnTo>
                        <a:pt x="170" y="4"/>
                      </a:lnTo>
                      <a:lnTo>
                        <a:pt x="170" y="5"/>
                      </a:lnTo>
                      <a:lnTo>
                        <a:pt x="171" y="7"/>
                      </a:lnTo>
                      <a:lnTo>
                        <a:pt x="1" y="7"/>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3" name="Freeform 2457">
                  <a:extLst>
                    <a:ext uri="{FF2B5EF4-FFF2-40B4-BE49-F238E27FC236}">
                      <a16:creationId xmlns:a16="http://schemas.microsoft.com/office/drawing/2014/main" xmlns="" id="{7FBDD148-5DBB-45F2-BDC3-3B639EA1A147}"/>
                    </a:ext>
                  </a:extLst>
                </p:cNvPr>
                <p:cNvSpPr>
                  <a:spLocks/>
                </p:cNvSpPr>
                <p:nvPr/>
              </p:nvSpPr>
              <p:spPr bwMode="auto">
                <a:xfrm>
                  <a:off x="1293" y="3730"/>
                  <a:ext cx="86" cy="2"/>
                </a:xfrm>
                <a:custGeom>
                  <a:avLst/>
                  <a:gdLst>
                    <a:gd name="T0" fmla="*/ 1 w 170"/>
                    <a:gd name="T1" fmla="*/ 2 h 5"/>
                    <a:gd name="T2" fmla="*/ 1 w 170"/>
                    <a:gd name="T3" fmla="*/ 1 h 5"/>
                    <a:gd name="T4" fmla="*/ 1 w 170"/>
                    <a:gd name="T5" fmla="*/ 1 h 5"/>
                    <a:gd name="T6" fmla="*/ 0 w 170"/>
                    <a:gd name="T7" fmla="*/ 1 h 5"/>
                    <a:gd name="T8" fmla="*/ 0 w 170"/>
                    <a:gd name="T9" fmla="*/ 0 h 5"/>
                    <a:gd name="T10" fmla="*/ 85 w 170"/>
                    <a:gd name="T11" fmla="*/ 0 h 5"/>
                    <a:gd name="T12" fmla="*/ 85 w 170"/>
                    <a:gd name="T13" fmla="*/ 0 h 5"/>
                    <a:gd name="T14" fmla="*/ 85 w 170"/>
                    <a:gd name="T15" fmla="*/ 0 h 5"/>
                    <a:gd name="T16" fmla="*/ 85 w 170"/>
                    <a:gd name="T17" fmla="*/ 0 h 5"/>
                    <a:gd name="T18" fmla="*/ 85 w 170"/>
                    <a:gd name="T19" fmla="*/ 0 h 5"/>
                    <a:gd name="T20" fmla="*/ 85 w 170"/>
                    <a:gd name="T21" fmla="*/ 1 h 5"/>
                    <a:gd name="T22" fmla="*/ 86 w 170"/>
                    <a:gd name="T23" fmla="*/ 1 h 5"/>
                    <a:gd name="T24" fmla="*/ 86 w 170"/>
                    <a:gd name="T25" fmla="*/ 1 h 5"/>
                    <a:gd name="T26" fmla="*/ 86 w 170"/>
                    <a:gd name="T27" fmla="*/ 2 h 5"/>
                    <a:gd name="T28" fmla="*/ 1 w 170"/>
                    <a:gd name="T29" fmla="*/ 2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5"/>
                    <a:gd name="T47" fmla="*/ 170 w 170"/>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5">
                      <a:moveTo>
                        <a:pt x="2" y="5"/>
                      </a:moveTo>
                      <a:lnTo>
                        <a:pt x="2" y="3"/>
                      </a:lnTo>
                      <a:lnTo>
                        <a:pt x="2" y="2"/>
                      </a:lnTo>
                      <a:lnTo>
                        <a:pt x="0" y="2"/>
                      </a:lnTo>
                      <a:lnTo>
                        <a:pt x="0" y="0"/>
                      </a:lnTo>
                      <a:lnTo>
                        <a:pt x="168" y="0"/>
                      </a:lnTo>
                      <a:lnTo>
                        <a:pt x="168" y="2"/>
                      </a:lnTo>
                      <a:lnTo>
                        <a:pt x="170" y="2"/>
                      </a:lnTo>
                      <a:lnTo>
                        <a:pt x="170" y="3"/>
                      </a:lnTo>
                      <a:lnTo>
                        <a:pt x="170" y="5"/>
                      </a:lnTo>
                      <a:lnTo>
                        <a:pt x="2" y="5"/>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4" name="Freeform 2458">
                  <a:extLst>
                    <a:ext uri="{FF2B5EF4-FFF2-40B4-BE49-F238E27FC236}">
                      <a16:creationId xmlns:a16="http://schemas.microsoft.com/office/drawing/2014/main" xmlns="" id="{25A118B3-3CFD-4A9C-BCB3-767D1B4F558C}"/>
                    </a:ext>
                  </a:extLst>
                </p:cNvPr>
                <p:cNvSpPr>
                  <a:spLocks/>
                </p:cNvSpPr>
                <p:nvPr/>
              </p:nvSpPr>
              <p:spPr bwMode="auto">
                <a:xfrm>
                  <a:off x="1293" y="3726"/>
                  <a:ext cx="85" cy="4"/>
                </a:xfrm>
                <a:custGeom>
                  <a:avLst/>
                  <a:gdLst>
                    <a:gd name="T0" fmla="*/ 1 w 170"/>
                    <a:gd name="T1" fmla="*/ 4 h 7"/>
                    <a:gd name="T2" fmla="*/ 1 w 170"/>
                    <a:gd name="T3" fmla="*/ 4 h 7"/>
                    <a:gd name="T4" fmla="*/ 1 w 170"/>
                    <a:gd name="T5" fmla="*/ 4 h 7"/>
                    <a:gd name="T6" fmla="*/ 1 w 170"/>
                    <a:gd name="T7" fmla="*/ 4 h 7"/>
                    <a:gd name="T8" fmla="*/ 1 w 170"/>
                    <a:gd name="T9" fmla="*/ 4 h 7"/>
                    <a:gd name="T10" fmla="*/ 1 w 170"/>
                    <a:gd name="T11" fmla="*/ 3 h 7"/>
                    <a:gd name="T12" fmla="*/ 1 w 170"/>
                    <a:gd name="T13" fmla="*/ 2 h 7"/>
                    <a:gd name="T14" fmla="*/ 0 w 170"/>
                    <a:gd name="T15" fmla="*/ 1 h 7"/>
                    <a:gd name="T16" fmla="*/ 0 w 170"/>
                    <a:gd name="T17" fmla="*/ 0 h 7"/>
                    <a:gd name="T18" fmla="*/ 85 w 170"/>
                    <a:gd name="T19" fmla="*/ 0 h 7"/>
                    <a:gd name="T20" fmla="*/ 85 w 170"/>
                    <a:gd name="T21" fmla="*/ 1 h 7"/>
                    <a:gd name="T22" fmla="*/ 85 w 170"/>
                    <a:gd name="T23" fmla="*/ 2 h 7"/>
                    <a:gd name="T24" fmla="*/ 85 w 170"/>
                    <a:gd name="T25" fmla="*/ 3 h 7"/>
                    <a:gd name="T26" fmla="*/ 85 w 170"/>
                    <a:gd name="T27" fmla="*/ 4 h 7"/>
                    <a:gd name="T28" fmla="*/ 1 w 170"/>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0"/>
                    <a:gd name="T46" fmla="*/ 0 h 7"/>
                    <a:gd name="T47" fmla="*/ 170 w 170"/>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0" h="7">
                      <a:moveTo>
                        <a:pt x="2" y="7"/>
                      </a:moveTo>
                      <a:lnTo>
                        <a:pt x="2" y="7"/>
                      </a:lnTo>
                      <a:lnTo>
                        <a:pt x="2" y="5"/>
                      </a:lnTo>
                      <a:lnTo>
                        <a:pt x="2" y="4"/>
                      </a:lnTo>
                      <a:lnTo>
                        <a:pt x="0" y="2"/>
                      </a:lnTo>
                      <a:lnTo>
                        <a:pt x="0" y="0"/>
                      </a:lnTo>
                      <a:lnTo>
                        <a:pt x="169" y="0"/>
                      </a:lnTo>
                      <a:lnTo>
                        <a:pt x="170" y="2"/>
                      </a:lnTo>
                      <a:lnTo>
                        <a:pt x="170" y="4"/>
                      </a:lnTo>
                      <a:lnTo>
                        <a:pt x="170" y="5"/>
                      </a:lnTo>
                      <a:lnTo>
                        <a:pt x="170" y="7"/>
                      </a:lnTo>
                      <a:lnTo>
                        <a:pt x="2" y="7"/>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5" name="Freeform 2459">
                  <a:extLst>
                    <a:ext uri="{FF2B5EF4-FFF2-40B4-BE49-F238E27FC236}">
                      <a16:creationId xmlns:a16="http://schemas.microsoft.com/office/drawing/2014/main" xmlns="" id="{231458E1-8C22-4BB6-B115-DBEDA6046E0E}"/>
                    </a:ext>
                  </a:extLst>
                </p:cNvPr>
                <p:cNvSpPr>
                  <a:spLocks/>
                </p:cNvSpPr>
                <p:nvPr/>
              </p:nvSpPr>
              <p:spPr bwMode="auto">
                <a:xfrm>
                  <a:off x="1292" y="3724"/>
                  <a:ext cx="85" cy="2"/>
                </a:xfrm>
                <a:custGeom>
                  <a:avLst/>
                  <a:gdLst>
                    <a:gd name="T0" fmla="*/ 1 w 170"/>
                    <a:gd name="T1" fmla="*/ 2 h 5"/>
                    <a:gd name="T2" fmla="*/ 1 w 170"/>
                    <a:gd name="T3" fmla="*/ 2 h 5"/>
                    <a:gd name="T4" fmla="*/ 1 w 170"/>
                    <a:gd name="T5" fmla="*/ 1 h 5"/>
                    <a:gd name="T6" fmla="*/ 1 w 170"/>
                    <a:gd name="T7" fmla="*/ 1 h 5"/>
                    <a:gd name="T8" fmla="*/ 0 w 170"/>
                    <a:gd name="T9" fmla="*/ 0 h 5"/>
                    <a:gd name="T10" fmla="*/ 84 w 170"/>
                    <a:gd name="T11" fmla="*/ 0 h 5"/>
                    <a:gd name="T12" fmla="*/ 85 w 170"/>
                    <a:gd name="T13" fmla="*/ 1 h 5"/>
                    <a:gd name="T14" fmla="*/ 85 w 170"/>
                    <a:gd name="T15" fmla="*/ 1 h 5"/>
                    <a:gd name="T16" fmla="*/ 85 w 170"/>
                    <a:gd name="T17" fmla="*/ 2 h 5"/>
                    <a:gd name="T18" fmla="*/ 85 w 170"/>
                    <a:gd name="T19" fmla="*/ 2 h 5"/>
                    <a:gd name="T20" fmla="*/ 1 w 170"/>
                    <a:gd name="T21" fmla="*/ 2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
                    <a:gd name="T35" fmla="*/ 170 w 170"/>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
                      <a:moveTo>
                        <a:pt x="1" y="5"/>
                      </a:moveTo>
                      <a:lnTo>
                        <a:pt x="1" y="4"/>
                      </a:lnTo>
                      <a:lnTo>
                        <a:pt x="1" y="2"/>
                      </a:lnTo>
                      <a:lnTo>
                        <a:pt x="0" y="0"/>
                      </a:lnTo>
                      <a:lnTo>
                        <a:pt x="168" y="0"/>
                      </a:lnTo>
                      <a:lnTo>
                        <a:pt x="170" y="2"/>
                      </a:lnTo>
                      <a:lnTo>
                        <a:pt x="170" y="4"/>
                      </a:lnTo>
                      <a:lnTo>
                        <a:pt x="170" y="5"/>
                      </a:lnTo>
                      <a:lnTo>
                        <a:pt x="1" y="5"/>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6" name="Freeform 2460">
                  <a:extLst>
                    <a:ext uri="{FF2B5EF4-FFF2-40B4-BE49-F238E27FC236}">
                      <a16:creationId xmlns:a16="http://schemas.microsoft.com/office/drawing/2014/main" xmlns="" id="{3DAA106B-8C16-4273-918F-4AA852BE4A4A}"/>
                    </a:ext>
                  </a:extLst>
                </p:cNvPr>
                <p:cNvSpPr>
                  <a:spLocks/>
                </p:cNvSpPr>
                <p:nvPr/>
              </p:nvSpPr>
              <p:spPr bwMode="auto">
                <a:xfrm>
                  <a:off x="1291" y="3720"/>
                  <a:ext cx="85" cy="4"/>
                </a:xfrm>
                <a:custGeom>
                  <a:avLst/>
                  <a:gdLst>
                    <a:gd name="T0" fmla="*/ 1 w 170"/>
                    <a:gd name="T1" fmla="*/ 4 h 6"/>
                    <a:gd name="T2" fmla="*/ 1 w 170"/>
                    <a:gd name="T3" fmla="*/ 3 h 6"/>
                    <a:gd name="T4" fmla="*/ 1 w 170"/>
                    <a:gd name="T5" fmla="*/ 2 h 6"/>
                    <a:gd name="T6" fmla="*/ 1 w 170"/>
                    <a:gd name="T7" fmla="*/ 1 h 6"/>
                    <a:gd name="T8" fmla="*/ 0 w 170"/>
                    <a:gd name="T9" fmla="*/ 0 h 6"/>
                    <a:gd name="T10" fmla="*/ 84 w 170"/>
                    <a:gd name="T11" fmla="*/ 0 h 6"/>
                    <a:gd name="T12" fmla="*/ 84 w 170"/>
                    <a:gd name="T13" fmla="*/ 1 h 6"/>
                    <a:gd name="T14" fmla="*/ 85 w 170"/>
                    <a:gd name="T15" fmla="*/ 2 h 6"/>
                    <a:gd name="T16" fmla="*/ 85 w 170"/>
                    <a:gd name="T17" fmla="*/ 3 h 6"/>
                    <a:gd name="T18" fmla="*/ 85 w 170"/>
                    <a:gd name="T19" fmla="*/ 4 h 6"/>
                    <a:gd name="T20" fmla="*/ 1 w 170"/>
                    <a:gd name="T21" fmla="*/ 4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6"/>
                    <a:gd name="T35" fmla="*/ 170 w 170"/>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6">
                      <a:moveTo>
                        <a:pt x="2" y="6"/>
                      </a:moveTo>
                      <a:lnTo>
                        <a:pt x="2" y="5"/>
                      </a:lnTo>
                      <a:lnTo>
                        <a:pt x="2" y="3"/>
                      </a:lnTo>
                      <a:lnTo>
                        <a:pt x="2" y="1"/>
                      </a:lnTo>
                      <a:lnTo>
                        <a:pt x="0" y="0"/>
                      </a:lnTo>
                      <a:lnTo>
                        <a:pt x="168" y="0"/>
                      </a:lnTo>
                      <a:lnTo>
                        <a:pt x="168" y="1"/>
                      </a:lnTo>
                      <a:lnTo>
                        <a:pt x="170" y="3"/>
                      </a:lnTo>
                      <a:lnTo>
                        <a:pt x="170" y="5"/>
                      </a:lnTo>
                      <a:lnTo>
                        <a:pt x="170" y="6"/>
                      </a:lnTo>
                      <a:lnTo>
                        <a:pt x="2" y="6"/>
                      </a:lnTo>
                      <a:close/>
                    </a:path>
                  </a:pathLst>
                </a:custGeom>
                <a:solidFill>
                  <a:srgbClr val="A3A3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7" name="Freeform 2461">
                  <a:extLst>
                    <a:ext uri="{FF2B5EF4-FFF2-40B4-BE49-F238E27FC236}">
                      <a16:creationId xmlns:a16="http://schemas.microsoft.com/office/drawing/2014/main" xmlns="" id="{240045FF-7BB9-45A7-A9F1-8F75A7A7AA40}"/>
                    </a:ext>
                  </a:extLst>
                </p:cNvPr>
                <p:cNvSpPr>
                  <a:spLocks/>
                </p:cNvSpPr>
                <p:nvPr/>
              </p:nvSpPr>
              <p:spPr bwMode="auto">
                <a:xfrm>
                  <a:off x="1290" y="3717"/>
                  <a:ext cx="85" cy="3"/>
                </a:xfrm>
                <a:custGeom>
                  <a:avLst/>
                  <a:gdLst>
                    <a:gd name="T0" fmla="*/ 1 w 170"/>
                    <a:gd name="T1" fmla="*/ 3 h 7"/>
                    <a:gd name="T2" fmla="*/ 1 w 170"/>
                    <a:gd name="T3" fmla="*/ 2 h 7"/>
                    <a:gd name="T4" fmla="*/ 1 w 170"/>
                    <a:gd name="T5" fmla="*/ 1 h 7"/>
                    <a:gd name="T6" fmla="*/ 1 w 170"/>
                    <a:gd name="T7" fmla="*/ 0 h 7"/>
                    <a:gd name="T8" fmla="*/ 0 w 170"/>
                    <a:gd name="T9" fmla="*/ 0 h 7"/>
                    <a:gd name="T10" fmla="*/ 84 w 170"/>
                    <a:gd name="T11" fmla="*/ 0 h 7"/>
                    <a:gd name="T12" fmla="*/ 85 w 170"/>
                    <a:gd name="T13" fmla="*/ 0 h 7"/>
                    <a:gd name="T14" fmla="*/ 85 w 170"/>
                    <a:gd name="T15" fmla="*/ 1 h 7"/>
                    <a:gd name="T16" fmla="*/ 85 w 170"/>
                    <a:gd name="T17" fmla="*/ 2 h 7"/>
                    <a:gd name="T18" fmla="*/ 85 w 170"/>
                    <a:gd name="T19" fmla="*/ 3 h 7"/>
                    <a:gd name="T20" fmla="*/ 1 w 170"/>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7"/>
                    <a:gd name="T35" fmla="*/ 170 w 170"/>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7">
                      <a:moveTo>
                        <a:pt x="2" y="7"/>
                      </a:moveTo>
                      <a:lnTo>
                        <a:pt x="2" y="5"/>
                      </a:lnTo>
                      <a:lnTo>
                        <a:pt x="2" y="3"/>
                      </a:lnTo>
                      <a:lnTo>
                        <a:pt x="2" y="1"/>
                      </a:lnTo>
                      <a:lnTo>
                        <a:pt x="0" y="0"/>
                      </a:lnTo>
                      <a:lnTo>
                        <a:pt x="167" y="0"/>
                      </a:lnTo>
                      <a:lnTo>
                        <a:pt x="169" y="1"/>
                      </a:lnTo>
                      <a:lnTo>
                        <a:pt x="169" y="3"/>
                      </a:lnTo>
                      <a:lnTo>
                        <a:pt x="169" y="5"/>
                      </a:lnTo>
                      <a:lnTo>
                        <a:pt x="170" y="7"/>
                      </a:lnTo>
                      <a:lnTo>
                        <a:pt x="2" y="7"/>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8" name="Freeform 2462">
                  <a:extLst>
                    <a:ext uri="{FF2B5EF4-FFF2-40B4-BE49-F238E27FC236}">
                      <a16:creationId xmlns:a16="http://schemas.microsoft.com/office/drawing/2014/main" xmlns="" id="{904F1FD3-C926-46C3-987D-22A81D9BA694}"/>
                    </a:ext>
                  </a:extLst>
                </p:cNvPr>
                <p:cNvSpPr>
                  <a:spLocks/>
                </p:cNvSpPr>
                <p:nvPr/>
              </p:nvSpPr>
              <p:spPr bwMode="auto">
                <a:xfrm>
                  <a:off x="1290" y="3714"/>
                  <a:ext cx="83" cy="3"/>
                </a:xfrm>
                <a:custGeom>
                  <a:avLst/>
                  <a:gdLst>
                    <a:gd name="T0" fmla="*/ 0 w 167"/>
                    <a:gd name="T1" fmla="*/ 3 h 5"/>
                    <a:gd name="T2" fmla="*/ 0 w 167"/>
                    <a:gd name="T3" fmla="*/ 2 h 5"/>
                    <a:gd name="T4" fmla="*/ 0 w 167"/>
                    <a:gd name="T5" fmla="*/ 2 h 5"/>
                    <a:gd name="T6" fmla="*/ 0 w 167"/>
                    <a:gd name="T7" fmla="*/ 2 h 5"/>
                    <a:gd name="T8" fmla="*/ 0 w 167"/>
                    <a:gd name="T9" fmla="*/ 1 h 5"/>
                    <a:gd name="T10" fmla="*/ 5 w 167"/>
                    <a:gd name="T11" fmla="*/ 0 h 5"/>
                    <a:gd name="T12" fmla="*/ 10 w 167"/>
                    <a:gd name="T13" fmla="*/ 0 h 5"/>
                    <a:gd name="T14" fmla="*/ 15 w 167"/>
                    <a:gd name="T15" fmla="*/ 0 h 5"/>
                    <a:gd name="T16" fmla="*/ 20 w 167"/>
                    <a:gd name="T17" fmla="*/ 0 h 5"/>
                    <a:gd name="T18" fmla="*/ 25 w 167"/>
                    <a:gd name="T19" fmla="*/ 0 h 5"/>
                    <a:gd name="T20" fmla="*/ 30 w 167"/>
                    <a:gd name="T21" fmla="*/ 0 h 5"/>
                    <a:gd name="T22" fmla="*/ 35 w 167"/>
                    <a:gd name="T23" fmla="*/ 0 h 5"/>
                    <a:gd name="T24" fmla="*/ 40 w 167"/>
                    <a:gd name="T25" fmla="*/ 0 h 5"/>
                    <a:gd name="T26" fmla="*/ 46 w 167"/>
                    <a:gd name="T27" fmla="*/ 0 h 5"/>
                    <a:gd name="T28" fmla="*/ 51 w 167"/>
                    <a:gd name="T29" fmla="*/ 0 h 5"/>
                    <a:gd name="T30" fmla="*/ 56 w 167"/>
                    <a:gd name="T31" fmla="*/ 0 h 5"/>
                    <a:gd name="T32" fmla="*/ 61 w 167"/>
                    <a:gd name="T33" fmla="*/ 0 h 5"/>
                    <a:gd name="T34" fmla="*/ 67 w 167"/>
                    <a:gd name="T35" fmla="*/ 0 h 5"/>
                    <a:gd name="T36" fmla="*/ 72 w 167"/>
                    <a:gd name="T37" fmla="*/ 0 h 5"/>
                    <a:gd name="T38" fmla="*/ 77 w 167"/>
                    <a:gd name="T39" fmla="*/ 0 h 5"/>
                    <a:gd name="T40" fmla="*/ 82 w 167"/>
                    <a:gd name="T41" fmla="*/ 0 h 5"/>
                    <a:gd name="T42" fmla="*/ 82 w 167"/>
                    <a:gd name="T43" fmla="*/ 1 h 5"/>
                    <a:gd name="T44" fmla="*/ 83 w 167"/>
                    <a:gd name="T45" fmla="*/ 1 h 5"/>
                    <a:gd name="T46" fmla="*/ 83 w 167"/>
                    <a:gd name="T47" fmla="*/ 2 h 5"/>
                    <a:gd name="T48" fmla="*/ 83 w 167"/>
                    <a:gd name="T49" fmla="*/ 3 h 5"/>
                    <a:gd name="T50" fmla="*/ 0 w 167"/>
                    <a:gd name="T51" fmla="*/ 3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5"/>
                    <a:gd name="T80" fmla="*/ 167 w 167"/>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5">
                      <a:moveTo>
                        <a:pt x="0" y="5"/>
                      </a:moveTo>
                      <a:lnTo>
                        <a:pt x="0" y="3"/>
                      </a:lnTo>
                      <a:lnTo>
                        <a:pt x="0" y="1"/>
                      </a:lnTo>
                      <a:lnTo>
                        <a:pt x="10" y="0"/>
                      </a:lnTo>
                      <a:lnTo>
                        <a:pt x="20" y="0"/>
                      </a:lnTo>
                      <a:lnTo>
                        <a:pt x="31" y="0"/>
                      </a:lnTo>
                      <a:lnTo>
                        <a:pt x="41" y="0"/>
                      </a:lnTo>
                      <a:lnTo>
                        <a:pt x="51" y="0"/>
                      </a:lnTo>
                      <a:lnTo>
                        <a:pt x="61" y="0"/>
                      </a:lnTo>
                      <a:lnTo>
                        <a:pt x="71" y="0"/>
                      </a:lnTo>
                      <a:lnTo>
                        <a:pt x="81" y="0"/>
                      </a:lnTo>
                      <a:lnTo>
                        <a:pt x="93" y="0"/>
                      </a:lnTo>
                      <a:lnTo>
                        <a:pt x="103" y="0"/>
                      </a:lnTo>
                      <a:lnTo>
                        <a:pt x="113" y="0"/>
                      </a:lnTo>
                      <a:lnTo>
                        <a:pt x="123" y="0"/>
                      </a:lnTo>
                      <a:lnTo>
                        <a:pt x="135" y="0"/>
                      </a:lnTo>
                      <a:lnTo>
                        <a:pt x="145" y="0"/>
                      </a:lnTo>
                      <a:lnTo>
                        <a:pt x="155" y="0"/>
                      </a:lnTo>
                      <a:lnTo>
                        <a:pt x="165" y="0"/>
                      </a:lnTo>
                      <a:lnTo>
                        <a:pt x="165" y="1"/>
                      </a:lnTo>
                      <a:lnTo>
                        <a:pt x="167" y="1"/>
                      </a:lnTo>
                      <a:lnTo>
                        <a:pt x="167" y="3"/>
                      </a:lnTo>
                      <a:lnTo>
                        <a:pt x="167" y="5"/>
                      </a:lnTo>
                      <a:lnTo>
                        <a:pt x="0" y="5"/>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99" name="Freeform 2463">
                  <a:extLst>
                    <a:ext uri="{FF2B5EF4-FFF2-40B4-BE49-F238E27FC236}">
                      <a16:creationId xmlns:a16="http://schemas.microsoft.com/office/drawing/2014/main" xmlns="" id="{80DC704E-0C9B-4967-913F-0F8FE481C5AC}"/>
                    </a:ext>
                  </a:extLst>
                </p:cNvPr>
                <p:cNvSpPr>
                  <a:spLocks/>
                </p:cNvSpPr>
                <p:nvPr/>
              </p:nvSpPr>
              <p:spPr bwMode="auto">
                <a:xfrm>
                  <a:off x="1290" y="3714"/>
                  <a:ext cx="104" cy="59"/>
                </a:xfrm>
                <a:custGeom>
                  <a:avLst/>
                  <a:gdLst>
                    <a:gd name="T0" fmla="*/ 0 w 207"/>
                    <a:gd name="T1" fmla="*/ 1 h 118"/>
                    <a:gd name="T2" fmla="*/ 10 w 207"/>
                    <a:gd name="T3" fmla="*/ 0 h 118"/>
                    <a:gd name="T4" fmla="*/ 21 w 207"/>
                    <a:gd name="T5" fmla="*/ 0 h 118"/>
                    <a:gd name="T6" fmla="*/ 26 w 207"/>
                    <a:gd name="T7" fmla="*/ 0 h 118"/>
                    <a:gd name="T8" fmla="*/ 36 w 207"/>
                    <a:gd name="T9" fmla="*/ 0 h 118"/>
                    <a:gd name="T10" fmla="*/ 41 w 207"/>
                    <a:gd name="T11" fmla="*/ 0 h 118"/>
                    <a:gd name="T12" fmla="*/ 52 w 207"/>
                    <a:gd name="T13" fmla="*/ 0 h 118"/>
                    <a:gd name="T14" fmla="*/ 62 w 207"/>
                    <a:gd name="T15" fmla="*/ 0 h 118"/>
                    <a:gd name="T16" fmla="*/ 68 w 207"/>
                    <a:gd name="T17" fmla="*/ 0 h 118"/>
                    <a:gd name="T18" fmla="*/ 78 w 207"/>
                    <a:gd name="T19" fmla="*/ 0 h 118"/>
                    <a:gd name="T20" fmla="*/ 83 w 207"/>
                    <a:gd name="T21" fmla="*/ 0 h 118"/>
                    <a:gd name="T22" fmla="*/ 85 w 207"/>
                    <a:gd name="T23" fmla="*/ 7 h 118"/>
                    <a:gd name="T24" fmla="*/ 88 w 207"/>
                    <a:gd name="T25" fmla="*/ 15 h 118"/>
                    <a:gd name="T26" fmla="*/ 90 w 207"/>
                    <a:gd name="T27" fmla="*/ 19 h 118"/>
                    <a:gd name="T28" fmla="*/ 92 w 207"/>
                    <a:gd name="T29" fmla="*/ 26 h 118"/>
                    <a:gd name="T30" fmla="*/ 93 w 207"/>
                    <a:gd name="T31" fmla="*/ 30 h 118"/>
                    <a:gd name="T32" fmla="*/ 96 w 207"/>
                    <a:gd name="T33" fmla="*/ 36 h 118"/>
                    <a:gd name="T34" fmla="*/ 98 w 207"/>
                    <a:gd name="T35" fmla="*/ 44 h 118"/>
                    <a:gd name="T36" fmla="*/ 100 w 207"/>
                    <a:gd name="T37" fmla="*/ 47 h 118"/>
                    <a:gd name="T38" fmla="*/ 102 w 207"/>
                    <a:gd name="T39" fmla="*/ 55 h 118"/>
                    <a:gd name="T40" fmla="*/ 104 w 207"/>
                    <a:gd name="T41" fmla="*/ 59 h 118"/>
                    <a:gd name="T42" fmla="*/ 91 w 207"/>
                    <a:gd name="T43" fmla="*/ 58 h 118"/>
                    <a:gd name="T44" fmla="*/ 80 w 207"/>
                    <a:gd name="T45" fmla="*/ 58 h 118"/>
                    <a:gd name="T46" fmla="*/ 74 w 207"/>
                    <a:gd name="T47" fmla="*/ 58 h 118"/>
                    <a:gd name="T48" fmla="*/ 64 w 207"/>
                    <a:gd name="T49" fmla="*/ 58 h 118"/>
                    <a:gd name="T50" fmla="*/ 59 w 207"/>
                    <a:gd name="T51" fmla="*/ 58 h 118"/>
                    <a:gd name="T52" fmla="*/ 48 w 207"/>
                    <a:gd name="T53" fmla="*/ 58 h 118"/>
                    <a:gd name="T54" fmla="*/ 37 w 207"/>
                    <a:gd name="T55" fmla="*/ 58 h 118"/>
                    <a:gd name="T56" fmla="*/ 32 w 207"/>
                    <a:gd name="T57" fmla="*/ 58 h 118"/>
                    <a:gd name="T58" fmla="*/ 21 w 207"/>
                    <a:gd name="T59" fmla="*/ 58 h 118"/>
                    <a:gd name="T60" fmla="*/ 16 w 207"/>
                    <a:gd name="T61" fmla="*/ 58 h 118"/>
                    <a:gd name="T62" fmla="*/ 14 w 207"/>
                    <a:gd name="T63" fmla="*/ 52 h 118"/>
                    <a:gd name="T64" fmla="*/ 12 w 207"/>
                    <a:gd name="T65" fmla="*/ 44 h 118"/>
                    <a:gd name="T66" fmla="*/ 11 w 207"/>
                    <a:gd name="T67" fmla="*/ 41 h 118"/>
                    <a:gd name="T68" fmla="*/ 10 w 207"/>
                    <a:gd name="T69" fmla="*/ 33 h 118"/>
                    <a:gd name="T70" fmla="*/ 9 w 207"/>
                    <a:gd name="T71" fmla="*/ 30 h 118"/>
                    <a:gd name="T72" fmla="*/ 6 w 207"/>
                    <a:gd name="T73" fmla="*/ 23 h 118"/>
                    <a:gd name="T74" fmla="*/ 4 w 207"/>
                    <a:gd name="T75" fmla="*/ 15 h 118"/>
                    <a:gd name="T76" fmla="*/ 3 w 207"/>
                    <a:gd name="T77" fmla="*/ 12 h 118"/>
                    <a:gd name="T78" fmla="*/ 1 w 207"/>
                    <a:gd name="T79" fmla="*/ 4 h 1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7"/>
                    <a:gd name="T121" fmla="*/ 0 h 118"/>
                    <a:gd name="T122" fmla="*/ 207 w 207"/>
                    <a:gd name="T123" fmla="*/ 118 h 11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7" h="118">
                      <a:moveTo>
                        <a:pt x="0" y="1"/>
                      </a:moveTo>
                      <a:lnTo>
                        <a:pt x="0" y="1"/>
                      </a:lnTo>
                      <a:lnTo>
                        <a:pt x="10" y="0"/>
                      </a:lnTo>
                      <a:lnTo>
                        <a:pt x="20" y="0"/>
                      </a:lnTo>
                      <a:lnTo>
                        <a:pt x="31" y="0"/>
                      </a:lnTo>
                      <a:lnTo>
                        <a:pt x="41" y="0"/>
                      </a:lnTo>
                      <a:lnTo>
                        <a:pt x="51" y="0"/>
                      </a:lnTo>
                      <a:lnTo>
                        <a:pt x="61" y="0"/>
                      </a:lnTo>
                      <a:lnTo>
                        <a:pt x="71" y="0"/>
                      </a:lnTo>
                      <a:lnTo>
                        <a:pt x="81" y="0"/>
                      </a:lnTo>
                      <a:lnTo>
                        <a:pt x="93" y="0"/>
                      </a:lnTo>
                      <a:lnTo>
                        <a:pt x="103" y="0"/>
                      </a:lnTo>
                      <a:lnTo>
                        <a:pt x="113" y="0"/>
                      </a:lnTo>
                      <a:lnTo>
                        <a:pt x="123" y="0"/>
                      </a:lnTo>
                      <a:lnTo>
                        <a:pt x="135" y="0"/>
                      </a:lnTo>
                      <a:lnTo>
                        <a:pt x="145" y="0"/>
                      </a:lnTo>
                      <a:lnTo>
                        <a:pt x="155" y="0"/>
                      </a:lnTo>
                      <a:lnTo>
                        <a:pt x="165" y="0"/>
                      </a:lnTo>
                      <a:lnTo>
                        <a:pt x="169" y="6"/>
                      </a:lnTo>
                      <a:lnTo>
                        <a:pt x="170" y="15"/>
                      </a:lnTo>
                      <a:lnTo>
                        <a:pt x="174" y="22"/>
                      </a:lnTo>
                      <a:lnTo>
                        <a:pt x="175" y="30"/>
                      </a:lnTo>
                      <a:lnTo>
                        <a:pt x="179" y="37"/>
                      </a:lnTo>
                      <a:lnTo>
                        <a:pt x="180" y="44"/>
                      </a:lnTo>
                      <a:lnTo>
                        <a:pt x="184" y="52"/>
                      </a:lnTo>
                      <a:lnTo>
                        <a:pt x="185" y="59"/>
                      </a:lnTo>
                      <a:lnTo>
                        <a:pt x="187" y="66"/>
                      </a:lnTo>
                      <a:lnTo>
                        <a:pt x="191" y="72"/>
                      </a:lnTo>
                      <a:lnTo>
                        <a:pt x="192" y="81"/>
                      </a:lnTo>
                      <a:lnTo>
                        <a:pt x="196" y="87"/>
                      </a:lnTo>
                      <a:lnTo>
                        <a:pt x="199" y="94"/>
                      </a:lnTo>
                      <a:lnTo>
                        <a:pt x="201" y="103"/>
                      </a:lnTo>
                      <a:lnTo>
                        <a:pt x="204" y="109"/>
                      </a:lnTo>
                      <a:lnTo>
                        <a:pt x="207" y="118"/>
                      </a:lnTo>
                      <a:lnTo>
                        <a:pt x="196" y="116"/>
                      </a:lnTo>
                      <a:lnTo>
                        <a:pt x="182" y="116"/>
                      </a:lnTo>
                      <a:lnTo>
                        <a:pt x="170" y="116"/>
                      </a:lnTo>
                      <a:lnTo>
                        <a:pt x="160" y="116"/>
                      </a:lnTo>
                      <a:lnTo>
                        <a:pt x="148" y="116"/>
                      </a:lnTo>
                      <a:lnTo>
                        <a:pt x="138" y="116"/>
                      </a:lnTo>
                      <a:lnTo>
                        <a:pt x="128" y="116"/>
                      </a:lnTo>
                      <a:lnTo>
                        <a:pt x="118" y="116"/>
                      </a:lnTo>
                      <a:lnTo>
                        <a:pt x="106" y="116"/>
                      </a:lnTo>
                      <a:lnTo>
                        <a:pt x="96" y="116"/>
                      </a:lnTo>
                      <a:lnTo>
                        <a:pt x="84" y="116"/>
                      </a:lnTo>
                      <a:lnTo>
                        <a:pt x="73" y="116"/>
                      </a:lnTo>
                      <a:lnTo>
                        <a:pt x="63" y="116"/>
                      </a:lnTo>
                      <a:lnTo>
                        <a:pt x="52" y="116"/>
                      </a:lnTo>
                      <a:lnTo>
                        <a:pt x="42" y="116"/>
                      </a:lnTo>
                      <a:lnTo>
                        <a:pt x="32" y="116"/>
                      </a:lnTo>
                      <a:lnTo>
                        <a:pt x="31" y="109"/>
                      </a:lnTo>
                      <a:lnTo>
                        <a:pt x="27" y="103"/>
                      </a:lnTo>
                      <a:lnTo>
                        <a:pt x="25" y="94"/>
                      </a:lnTo>
                      <a:lnTo>
                        <a:pt x="24" y="87"/>
                      </a:lnTo>
                      <a:lnTo>
                        <a:pt x="22" y="81"/>
                      </a:lnTo>
                      <a:lnTo>
                        <a:pt x="20" y="72"/>
                      </a:lnTo>
                      <a:lnTo>
                        <a:pt x="19" y="66"/>
                      </a:lnTo>
                      <a:lnTo>
                        <a:pt x="17" y="59"/>
                      </a:lnTo>
                      <a:lnTo>
                        <a:pt x="15" y="52"/>
                      </a:lnTo>
                      <a:lnTo>
                        <a:pt x="12" y="45"/>
                      </a:lnTo>
                      <a:lnTo>
                        <a:pt x="10" y="37"/>
                      </a:lnTo>
                      <a:lnTo>
                        <a:pt x="7" y="30"/>
                      </a:lnTo>
                      <a:lnTo>
                        <a:pt x="5" y="23"/>
                      </a:lnTo>
                      <a:lnTo>
                        <a:pt x="4" y="15"/>
                      </a:lnTo>
                      <a:lnTo>
                        <a:pt x="2" y="8"/>
                      </a:lnTo>
                      <a:lnTo>
                        <a:pt x="0" y="1"/>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0" name="Freeform 2464">
                  <a:extLst>
                    <a:ext uri="{FF2B5EF4-FFF2-40B4-BE49-F238E27FC236}">
                      <a16:creationId xmlns:a16="http://schemas.microsoft.com/office/drawing/2014/main" xmlns="" id="{F81B8E72-35F1-4178-81B8-58D451CC56CB}"/>
                    </a:ext>
                  </a:extLst>
                </p:cNvPr>
                <p:cNvSpPr>
                  <a:spLocks/>
                </p:cNvSpPr>
                <p:nvPr/>
              </p:nvSpPr>
              <p:spPr bwMode="auto">
                <a:xfrm>
                  <a:off x="1304" y="3734"/>
                  <a:ext cx="23" cy="1"/>
                </a:xfrm>
                <a:custGeom>
                  <a:avLst/>
                  <a:gdLst>
                    <a:gd name="T0" fmla="*/ 0 w 45"/>
                    <a:gd name="T1" fmla="*/ 0 h 1"/>
                    <a:gd name="T2" fmla="*/ 0 w 45"/>
                    <a:gd name="T3" fmla="*/ 0 h 1"/>
                    <a:gd name="T4" fmla="*/ 0 w 45"/>
                    <a:gd name="T5" fmla="*/ 0 h 1"/>
                    <a:gd name="T6" fmla="*/ 0 w 45"/>
                    <a:gd name="T7" fmla="*/ 1 h 1"/>
                    <a:gd name="T8" fmla="*/ 0 w 45"/>
                    <a:gd name="T9" fmla="*/ 1 h 1"/>
                    <a:gd name="T10" fmla="*/ 3 w 45"/>
                    <a:gd name="T11" fmla="*/ 0 h 1"/>
                    <a:gd name="T12" fmla="*/ 5 w 45"/>
                    <a:gd name="T13" fmla="*/ 0 h 1"/>
                    <a:gd name="T14" fmla="*/ 9 w 45"/>
                    <a:gd name="T15" fmla="*/ 0 h 1"/>
                    <a:gd name="T16" fmla="*/ 11 w 45"/>
                    <a:gd name="T17" fmla="*/ 0 h 1"/>
                    <a:gd name="T18" fmla="*/ 14 w 45"/>
                    <a:gd name="T19" fmla="*/ 0 h 1"/>
                    <a:gd name="T20" fmla="*/ 17 w 45"/>
                    <a:gd name="T21" fmla="*/ 0 h 1"/>
                    <a:gd name="T22" fmla="*/ 20 w 45"/>
                    <a:gd name="T23" fmla="*/ 0 h 1"/>
                    <a:gd name="T24" fmla="*/ 23 w 45"/>
                    <a:gd name="T25" fmla="*/ 1 h 1"/>
                    <a:gd name="T26" fmla="*/ 23 w 45"/>
                    <a:gd name="T27" fmla="*/ 1 h 1"/>
                    <a:gd name="T28" fmla="*/ 23 w 45"/>
                    <a:gd name="T29" fmla="*/ 0 h 1"/>
                    <a:gd name="T30" fmla="*/ 23 w 45"/>
                    <a:gd name="T31" fmla="*/ 0 h 1"/>
                    <a:gd name="T32" fmla="*/ 23 w 45"/>
                    <a:gd name="T33" fmla="*/ 0 h 1"/>
                    <a:gd name="T34" fmla="*/ 0 w 45"/>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1"/>
                    <a:gd name="T56" fmla="*/ 45 w 45"/>
                    <a:gd name="T57" fmla="*/ 1 h 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1">
                      <a:moveTo>
                        <a:pt x="0" y="0"/>
                      </a:moveTo>
                      <a:lnTo>
                        <a:pt x="0" y="0"/>
                      </a:lnTo>
                      <a:lnTo>
                        <a:pt x="0" y="1"/>
                      </a:lnTo>
                      <a:lnTo>
                        <a:pt x="5" y="0"/>
                      </a:lnTo>
                      <a:lnTo>
                        <a:pt x="10" y="0"/>
                      </a:lnTo>
                      <a:lnTo>
                        <a:pt x="17" y="0"/>
                      </a:lnTo>
                      <a:lnTo>
                        <a:pt x="22" y="0"/>
                      </a:lnTo>
                      <a:lnTo>
                        <a:pt x="27" y="0"/>
                      </a:lnTo>
                      <a:lnTo>
                        <a:pt x="34" y="0"/>
                      </a:lnTo>
                      <a:lnTo>
                        <a:pt x="39" y="0"/>
                      </a:lnTo>
                      <a:lnTo>
                        <a:pt x="45" y="1"/>
                      </a:lnTo>
                      <a:lnTo>
                        <a:pt x="45" y="0"/>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1" name="Freeform 2465">
                  <a:extLst>
                    <a:ext uri="{FF2B5EF4-FFF2-40B4-BE49-F238E27FC236}">
                      <a16:creationId xmlns:a16="http://schemas.microsoft.com/office/drawing/2014/main" xmlns="" id="{563703BD-F619-4766-8A14-3E429CF92D73}"/>
                    </a:ext>
                  </a:extLst>
                </p:cNvPr>
                <p:cNvSpPr>
                  <a:spLocks/>
                </p:cNvSpPr>
                <p:nvPr/>
              </p:nvSpPr>
              <p:spPr bwMode="auto">
                <a:xfrm>
                  <a:off x="1304" y="3732"/>
                  <a:ext cx="23" cy="2"/>
                </a:xfrm>
                <a:custGeom>
                  <a:avLst/>
                  <a:gdLst>
                    <a:gd name="T0" fmla="*/ 0 w 45"/>
                    <a:gd name="T1" fmla="*/ 2 h 4"/>
                    <a:gd name="T2" fmla="*/ 0 w 45"/>
                    <a:gd name="T3" fmla="*/ 1 h 4"/>
                    <a:gd name="T4" fmla="*/ 0 w 45"/>
                    <a:gd name="T5" fmla="*/ 1 h 4"/>
                    <a:gd name="T6" fmla="*/ 0 w 45"/>
                    <a:gd name="T7" fmla="*/ 1 h 4"/>
                    <a:gd name="T8" fmla="*/ 0 w 45"/>
                    <a:gd name="T9" fmla="*/ 0 h 4"/>
                    <a:gd name="T10" fmla="*/ 23 w 45"/>
                    <a:gd name="T11" fmla="*/ 0 h 4"/>
                    <a:gd name="T12" fmla="*/ 23 w 45"/>
                    <a:gd name="T13" fmla="*/ 1 h 4"/>
                    <a:gd name="T14" fmla="*/ 23 w 45"/>
                    <a:gd name="T15" fmla="*/ 1 h 4"/>
                    <a:gd name="T16" fmla="*/ 23 w 45"/>
                    <a:gd name="T17" fmla="*/ 1 h 4"/>
                    <a:gd name="T18" fmla="*/ 23 w 45"/>
                    <a:gd name="T19" fmla="*/ 2 h 4"/>
                    <a:gd name="T20" fmla="*/ 0 w 4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
                    <a:gd name="T35" fmla="*/ 45 w 4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
                      <a:moveTo>
                        <a:pt x="0" y="4"/>
                      </a:moveTo>
                      <a:lnTo>
                        <a:pt x="0" y="2"/>
                      </a:lnTo>
                      <a:lnTo>
                        <a:pt x="0" y="0"/>
                      </a:lnTo>
                      <a:lnTo>
                        <a:pt x="45" y="0"/>
                      </a:lnTo>
                      <a:lnTo>
                        <a:pt x="45" y="2"/>
                      </a:lnTo>
                      <a:lnTo>
                        <a:pt x="45" y="4"/>
                      </a:lnTo>
                      <a:lnTo>
                        <a:pt x="0" y="4"/>
                      </a:lnTo>
                      <a:close/>
                    </a:path>
                  </a:pathLst>
                </a:custGeom>
                <a:solidFill>
                  <a:srgbClr val="A8A8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2" name="Freeform 2466">
                  <a:extLst>
                    <a:ext uri="{FF2B5EF4-FFF2-40B4-BE49-F238E27FC236}">
                      <a16:creationId xmlns:a16="http://schemas.microsoft.com/office/drawing/2014/main" xmlns="" id="{36E4F138-9525-4BF4-95B3-9EC26BB8CCA9}"/>
                    </a:ext>
                  </a:extLst>
                </p:cNvPr>
                <p:cNvSpPr>
                  <a:spLocks/>
                </p:cNvSpPr>
                <p:nvPr/>
              </p:nvSpPr>
              <p:spPr bwMode="auto">
                <a:xfrm>
                  <a:off x="1304" y="3730"/>
                  <a:ext cx="23" cy="2"/>
                </a:xfrm>
                <a:custGeom>
                  <a:avLst/>
                  <a:gdLst>
                    <a:gd name="T0" fmla="*/ 1 w 47"/>
                    <a:gd name="T1" fmla="*/ 2 h 3"/>
                    <a:gd name="T2" fmla="*/ 0 w 47"/>
                    <a:gd name="T3" fmla="*/ 2 h 3"/>
                    <a:gd name="T4" fmla="*/ 0 w 47"/>
                    <a:gd name="T5" fmla="*/ 1 h 3"/>
                    <a:gd name="T6" fmla="*/ 0 w 47"/>
                    <a:gd name="T7" fmla="*/ 1 h 3"/>
                    <a:gd name="T8" fmla="*/ 0 w 47"/>
                    <a:gd name="T9" fmla="*/ 0 h 3"/>
                    <a:gd name="T10" fmla="*/ 23 w 47"/>
                    <a:gd name="T11" fmla="*/ 0 h 3"/>
                    <a:gd name="T12" fmla="*/ 23 w 47"/>
                    <a:gd name="T13" fmla="*/ 1 h 3"/>
                    <a:gd name="T14" fmla="*/ 23 w 47"/>
                    <a:gd name="T15" fmla="*/ 1 h 3"/>
                    <a:gd name="T16" fmla="*/ 23 w 47"/>
                    <a:gd name="T17" fmla="*/ 2 h 3"/>
                    <a:gd name="T18" fmla="*/ 23 w 47"/>
                    <a:gd name="T19" fmla="*/ 2 h 3"/>
                    <a:gd name="T20" fmla="*/ 1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2" y="3"/>
                      </a:moveTo>
                      <a:lnTo>
                        <a:pt x="0" y="3"/>
                      </a:lnTo>
                      <a:lnTo>
                        <a:pt x="0" y="1"/>
                      </a:lnTo>
                      <a:lnTo>
                        <a:pt x="0" y="0"/>
                      </a:lnTo>
                      <a:lnTo>
                        <a:pt x="46" y="0"/>
                      </a:lnTo>
                      <a:lnTo>
                        <a:pt x="46" y="1"/>
                      </a:lnTo>
                      <a:lnTo>
                        <a:pt x="46" y="3"/>
                      </a:lnTo>
                      <a:lnTo>
                        <a:pt x="47" y="3"/>
                      </a:lnTo>
                      <a:lnTo>
                        <a:pt x="2" y="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3" name="Freeform 2467">
                  <a:extLst>
                    <a:ext uri="{FF2B5EF4-FFF2-40B4-BE49-F238E27FC236}">
                      <a16:creationId xmlns:a16="http://schemas.microsoft.com/office/drawing/2014/main" xmlns="" id="{B195F34E-A483-49DD-9B25-20A0C2A2DB4A}"/>
                    </a:ext>
                  </a:extLst>
                </p:cNvPr>
                <p:cNvSpPr>
                  <a:spLocks/>
                </p:cNvSpPr>
                <p:nvPr/>
              </p:nvSpPr>
              <p:spPr bwMode="auto">
                <a:xfrm>
                  <a:off x="1304" y="3729"/>
                  <a:ext cx="22" cy="1"/>
                </a:xfrm>
                <a:custGeom>
                  <a:avLst/>
                  <a:gdLst>
                    <a:gd name="T0" fmla="*/ 0 w 46"/>
                    <a:gd name="T1" fmla="*/ 1 h 4"/>
                    <a:gd name="T2" fmla="*/ 0 w 46"/>
                    <a:gd name="T3" fmla="*/ 1 h 4"/>
                    <a:gd name="T4" fmla="*/ 0 w 46"/>
                    <a:gd name="T5" fmla="*/ 1 h 4"/>
                    <a:gd name="T6" fmla="*/ 0 w 46"/>
                    <a:gd name="T7" fmla="*/ 1 h 4"/>
                    <a:gd name="T8" fmla="*/ 0 w 46"/>
                    <a:gd name="T9" fmla="*/ 0 h 4"/>
                    <a:gd name="T10" fmla="*/ 22 w 46"/>
                    <a:gd name="T11" fmla="*/ 0 h 4"/>
                    <a:gd name="T12" fmla="*/ 22 w 46"/>
                    <a:gd name="T13" fmla="*/ 1 h 4"/>
                    <a:gd name="T14" fmla="*/ 22 w 46"/>
                    <a:gd name="T15" fmla="*/ 1 h 4"/>
                    <a:gd name="T16" fmla="*/ 22 w 46"/>
                    <a:gd name="T17" fmla="*/ 1 h 4"/>
                    <a:gd name="T18" fmla="*/ 22 w 46"/>
                    <a:gd name="T19" fmla="*/ 1 h 4"/>
                    <a:gd name="T20" fmla="*/ 0 w 46"/>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
                    <a:gd name="T35" fmla="*/ 46 w 4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
                      <a:moveTo>
                        <a:pt x="0" y="4"/>
                      </a:moveTo>
                      <a:lnTo>
                        <a:pt x="0" y="4"/>
                      </a:lnTo>
                      <a:lnTo>
                        <a:pt x="0" y="2"/>
                      </a:lnTo>
                      <a:lnTo>
                        <a:pt x="0" y="0"/>
                      </a:lnTo>
                      <a:lnTo>
                        <a:pt x="46" y="0"/>
                      </a:lnTo>
                      <a:lnTo>
                        <a:pt x="46" y="2"/>
                      </a:lnTo>
                      <a:lnTo>
                        <a:pt x="46" y="4"/>
                      </a:lnTo>
                      <a:lnTo>
                        <a:pt x="0" y="4"/>
                      </a:lnTo>
                      <a:close/>
                    </a:path>
                  </a:pathLst>
                </a:custGeom>
                <a:solidFill>
                  <a:srgbClr val="95959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4" name="Freeform 2468">
                  <a:extLst>
                    <a:ext uri="{FF2B5EF4-FFF2-40B4-BE49-F238E27FC236}">
                      <a16:creationId xmlns:a16="http://schemas.microsoft.com/office/drawing/2014/main" xmlns="" id="{E162E9AC-7896-4A2B-B72E-2C7C26C65647}"/>
                    </a:ext>
                  </a:extLst>
                </p:cNvPr>
                <p:cNvSpPr>
                  <a:spLocks/>
                </p:cNvSpPr>
                <p:nvPr/>
              </p:nvSpPr>
              <p:spPr bwMode="auto">
                <a:xfrm>
                  <a:off x="1304" y="3727"/>
                  <a:ext cx="22" cy="2"/>
                </a:xfrm>
                <a:custGeom>
                  <a:avLst/>
                  <a:gdLst>
                    <a:gd name="T0" fmla="*/ 0 w 46"/>
                    <a:gd name="T1" fmla="*/ 2 h 3"/>
                    <a:gd name="T2" fmla="*/ 0 w 46"/>
                    <a:gd name="T3" fmla="*/ 2 h 3"/>
                    <a:gd name="T4" fmla="*/ 0 w 46"/>
                    <a:gd name="T5" fmla="*/ 1 h 3"/>
                    <a:gd name="T6" fmla="*/ 0 w 46"/>
                    <a:gd name="T7" fmla="*/ 1 h 3"/>
                    <a:gd name="T8" fmla="*/ 0 w 46"/>
                    <a:gd name="T9" fmla="*/ 0 h 3"/>
                    <a:gd name="T10" fmla="*/ 22 w 46"/>
                    <a:gd name="T11" fmla="*/ 0 h 3"/>
                    <a:gd name="T12" fmla="*/ 22 w 46"/>
                    <a:gd name="T13" fmla="*/ 1 h 3"/>
                    <a:gd name="T14" fmla="*/ 22 w 46"/>
                    <a:gd name="T15" fmla="*/ 1 h 3"/>
                    <a:gd name="T16" fmla="*/ 22 w 46"/>
                    <a:gd name="T17" fmla="*/ 2 h 3"/>
                    <a:gd name="T18" fmla="*/ 22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2"/>
                      </a:lnTo>
                      <a:lnTo>
                        <a:pt x="0" y="0"/>
                      </a:lnTo>
                      <a:lnTo>
                        <a:pt x="46" y="0"/>
                      </a:lnTo>
                      <a:lnTo>
                        <a:pt x="46" y="2"/>
                      </a:lnTo>
                      <a:lnTo>
                        <a:pt x="46" y="3"/>
                      </a:lnTo>
                      <a:lnTo>
                        <a:pt x="0" y="3"/>
                      </a:lnTo>
                      <a:close/>
                    </a:path>
                  </a:pathLst>
                </a:custGeom>
                <a:solidFill>
                  <a:srgbClr val="8C8C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5" name="Freeform 2469">
                  <a:extLst>
                    <a:ext uri="{FF2B5EF4-FFF2-40B4-BE49-F238E27FC236}">
                      <a16:creationId xmlns:a16="http://schemas.microsoft.com/office/drawing/2014/main" xmlns="" id="{799B3A78-BF58-40AD-9045-77F03E40EC95}"/>
                    </a:ext>
                  </a:extLst>
                </p:cNvPr>
                <p:cNvSpPr>
                  <a:spLocks/>
                </p:cNvSpPr>
                <p:nvPr/>
              </p:nvSpPr>
              <p:spPr bwMode="auto">
                <a:xfrm>
                  <a:off x="1303" y="3725"/>
                  <a:ext cx="23" cy="2"/>
                </a:xfrm>
                <a:custGeom>
                  <a:avLst/>
                  <a:gdLst>
                    <a:gd name="T0" fmla="*/ 1 w 48"/>
                    <a:gd name="T1" fmla="*/ 2 h 3"/>
                    <a:gd name="T2" fmla="*/ 1 w 48"/>
                    <a:gd name="T3" fmla="*/ 2 h 3"/>
                    <a:gd name="T4" fmla="*/ 1 w 48"/>
                    <a:gd name="T5" fmla="*/ 1 h 3"/>
                    <a:gd name="T6" fmla="*/ 0 w 48"/>
                    <a:gd name="T7" fmla="*/ 1 h 3"/>
                    <a:gd name="T8" fmla="*/ 0 w 48"/>
                    <a:gd name="T9" fmla="*/ 0 h 3"/>
                    <a:gd name="T10" fmla="*/ 22 w 48"/>
                    <a:gd name="T11" fmla="*/ 0 h 3"/>
                    <a:gd name="T12" fmla="*/ 22 w 48"/>
                    <a:gd name="T13" fmla="*/ 1 h 3"/>
                    <a:gd name="T14" fmla="*/ 23 w 48"/>
                    <a:gd name="T15" fmla="*/ 1 h 3"/>
                    <a:gd name="T16" fmla="*/ 23 w 48"/>
                    <a:gd name="T17" fmla="*/ 2 h 3"/>
                    <a:gd name="T18" fmla="*/ 23 w 48"/>
                    <a:gd name="T19" fmla="*/ 2 h 3"/>
                    <a:gd name="T20" fmla="*/ 1 w 48"/>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3"/>
                    <a:gd name="T35" fmla="*/ 48 w 48"/>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3">
                      <a:moveTo>
                        <a:pt x="2" y="3"/>
                      </a:moveTo>
                      <a:lnTo>
                        <a:pt x="2" y="3"/>
                      </a:lnTo>
                      <a:lnTo>
                        <a:pt x="2" y="1"/>
                      </a:lnTo>
                      <a:lnTo>
                        <a:pt x="0" y="1"/>
                      </a:lnTo>
                      <a:lnTo>
                        <a:pt x="0" y="0"/>
                      </a:lnTo>
                      <a:lnTo>
                        <a:pt x="46" y="0"/>
                      </a:lnTo>
                      <a:lnTo>
                        <a:pt x="46" y="1"/>
                      </a:lnTo>
                      <a:lnTo>
                        <a:pt x="48" y="1"/>
                      </a:lnTo>
                      <a:lnTo>
                        <a:pt x="48" y="3"/>
                      </a:lnTo>
                      <a:lnTo>
                        <a:pt x="2" y="3"/>
                      </a:lnTo>
                      <a:close/>
                    </a:path>
                  </a:pathLst>
                </a:custGeom>
                <a:solidFill>
                  <a:srgbClr val="83838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6" name="Freeform 2470">
                  <a:extLst>
                    <a:ext uri="{FF2B5EF4-FFF2-40B4-BE49-F238E27FC236}">
                      <a16:creationId xmlns:a16="http://schemas.microsoft.com/office/drawing/2014/main" xmlns="" id="{B4A1DE41-6EBA-4D39-AB9D-72163726A356}"/>
                    </a:ext>
                  </a:extLst>
                </p:cNvPr>
                <p:cNvSpPr>
                  <a:spLocks/>
                </p:cNvSpPr>
                <p:nvPr/>
              </p:nvSpPr>
              <p:spPr bwMode="auto">
                <a:xfrm>
                  <a:off x="1303" y="3724"/>
                  <a:ext cx="22" cy="1"/>
                </a:xfrm>
                <a:custGeom>
                  <a:avLst/>
                  <a:gdLst>
                    <a:gd name="T0" fmla="*/ 0 w 46"/>
                    <a:gd name="T1" fmla="*/ 1 h 4"/>
                    <a:gd name="T2" fmla="*/ 0 w 46"/>
                    <a:gd name="T3" fmla="*/ 1 h 4"/>
                    <a:gd name="T4" fmla="*/ 0 w 46"/>
                    <a:gd name="T5" fmla="*/ 1 h 4"/>
                    <a:gd name="T6" fmla="*/ 0 w 46"/>
                    <a:gd name="T7" fmla="*/ 1 h 4"/>
                    <a:gd name="T8" fmla="*/ 0 w 46"/>
                    <a:gd name="T9" fmla="*/ 0 h 4"/>
                    <a:gd name="T10" fmla="*/ 22 w 46"/>
                    <a:gd name="T11" fmla="*/ 0 h 4"/>
                    <a:gd name="T12" fmla="*/ 22 w 46"/>
                    <a:gd name="T13" fmla="*/ 1 h 4"/>
                    <a:gd name="T14" fmla="*/ 22 w 46"/>
                    <a:gd name="T15" fmla="*/ 1 h 4"/>
                    <a:gd name="T16" fmla="*/ 22 w 46"/>
                    <a:gd name="T17" fmla="*/ 1 h 4"/>
                    <a:gd name="T18" fmla="*/ 22 w 46"/>
                    <a:gd name="T19" fmla="*/ 1 h 4"/>
                    <a:gd name="T20" fmla="*/ 0 w 46"/>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
                    <a:gd name="T35" fmla="*/ 46 w 4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
                      <a:moveTo>
                        <a:pt x="0" y="4"/>
                      </a:moveTo>
                      <a:lnTo>
                        <a:pt x="0" y="2"/>
                      </a:lnTo>
                      <a:lnTo>
                        <a:pt x="0" y="0"/>
                      </a:lnTo>
                      <a:lnTo>
                        <a:pt x="46" y="0"/>
                      </a:lnTo>
                      <a:lnTo>
                        <a:pt x="46" y="2"/>
                      </a:lnTo>
                      <a:lnTo>
                        <a:pt x="46" y="4"/>
                      </a:lnTo>
                      <a:lnTo>
                        <a:pt x="0" y="4"/>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7" name="Freeform 2471">
                  <a:extLst>
                    <a:ext uri="{FF2B5EF4-FFF2-40B4-BE49-F238E27FC236}">
                      <a16:creationId xmlns:a16="http://schemas.microsoft.com/office/drawing/2014/main" xmlns="" id="{D1EBCD47-8A39-4C6C-ABA0-BB56148E6F47}"/>
                    </a:ext>
                  </a:extLst>
                </p:cNvPr>
                <p:cNvSpPr>
                  <a:spLocks/>
                </p:cNvSpPr>
                <p:nvPr/>
              </p:nvSpPr>
              <p:spPr bwMode="auto">
                <a:xfrm>
                  <a:off x="1303" y="3722"/>
                  <a:ext cx="22" cy="2"/>
                </a:xfrm>
                <a:custGeom>
                  <a:avLst/>
                  <a:gdLst>
                    <a:gd name="T0" fmla="*/ 0 w 46"/>
                    <a:gd name="T1" fmla="*/ 2 h 3"/>
                    <a:gd name="T2" fmla="*/ 0 w 46"/>
                    <a:gd name="T3" fmla="*/ 1 h 3"/>
                    <a:gd name="T4" fmla="*/ 0 w 46"/>
                    <a:gd name="T5" fmla="*/ 1 h 3"/>
                    <a:gd name="T6" fmla="*/ 0 w 46"/>
                    <a:gd name="T7" fmla="*/ 0 h 3"/>
                    <a:gd name="T8" fmla="*/ 0 w 46"/>
                    <a:gd name="T9" fmla="*/ 0 h 3"/>
                    <a:gd name="T10" fmla="*/ 22 w 46"/>
                    <a:gd name="T11" fmla="*/ 0 h 3"/>
                    <a:gd name="T12" fmla="*/ 22 w 46"/>
                    <a:gd name="T13" fmla="*/ 0 h 3"/>
                    <a:gd name="T14" fmla="*/ 22 w 46"/>
                    <a:gd name="T15" fmla="*/ 1 h 3"/>
                    <a:gd name="T16" fmla="*/ 22 w 46"/>
                    <a:gd name="T17" fmla="*/ 1 h 3"/>
                    <a:gd name="T18" fmla="*/ 22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8" name="Freeform 2472">
                  <a:extLst>
                    <a:ext uri="{FF2B5EF4-FFF2-40B4-BE49-F238E27FC236}">
                      <a16:creationId xmlns:a16="http://schemas.microsoft.com/office/drawing/2014/main" xmlns="" id="{AEC71E45-21FF-431B-9756-886BD1870427}"/>
                    </a:ext>
                  </a:extLst>
                </p:cNvPr>
                <p:cNvSpPr>
                  <a:spLocks/>
                </p:cNvSpPr>
                <p:nvPr/>
              </p:nvSpPr>
              <p:spPr bwMode="auto">
                <a:xfrm>
                  <a:off x="1302" y="3720"/>
                  <a:ext cx="23" cy="2"/>
                </a:xfrm>
                <a:custGeom>
                  <a:avLst/>
                  <a:gdLst>
                    <a:gd name="T0" fmla="*/ 0 w 47"/>
                    <a:gd name="T1" fmla="*/ 2 h 3"/>
                    <a:gd name="T2" fmla="*/ 0 w 47"/>
                    <a:gd name="T3" fmla="*/ 1 h 3"/>
                    <a:gd name="T4" fmla="*/ 0 w 47"/>
                    <a:gd name="T5" fmla="*/ 1 h 3"/>
                    <a:gd name="T6" fmla="*/ 0 w 47"/>
                    <a:gd name="T7" fmla="*/ 0 h 3"/>
                    <a:gd name="T8" fmla="*/ 0 w 47"/>
                    <a:gd name="T9" fmla="*/ 0 h 3"/>
                    <a:gd name="T10" fmla="*/ 22 w 47"/>
                    <a:gd name="T11" fmla="*/ 0 h 3"/>
                    <a:gd name="T12" fmla="*/ 22 w 47"/>
                    <a:gd name="T13" fmla="*/ 0 h 3"/>
                    <a:gd name="T14" fmla="*/ 22 w 47"/>
                    <a:gd name="T15" fmla="*/ 1 h 3"/>
                    <a:gd name="T16" fmla="*/ 22 w 47"/>
                    <a:gd name="T17" fmla="*/ 1 h 3"/>
                    <a:gd name="T18" fmla="*/ 23 w 47"/>
                    <a:gd name="T19" fmla="*/ 2 h 3"/>
                    <a:gd name="T20" fmla="*/ 0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1" y="3"/>
                      </a:moveTo>
                      <a:lnTo>
                        <a:pt x="0" y="1"/>
                      </a:lnTo>
                      <a:lnTo>
                        <a:pt x="0" y="0"/>
                      </a:lnTo>
                      <a:lnTo>
                        <a:pt x="45" y="0"/>
                      </a:lnTo>
                      <a:lnTo>
                        <a:pt x="45" y="1"/>
                      </a:lnTo>
                      <a:lnTo>
                        <a:pt x="47" y="3"/>
                      </a:lnTo>
                      <a:lnTo>
                        <a:pt x="1" y="3"/>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09" name="Freeform 2473">
                  <a:extLst>
                    <a:ext uri="{FF2B5EF4-FFF2-40B4-BE49-F238E27FC236}">
                      <a16:creationId xmlns:a16="http://schemas.microsoft.com/office/drawing/2014/main" xmlns="" id="{8D117638-02E6-43A4-89A1-5130A36E9329}"/>
                    </a:ext>
                  </a:extLst>
                </p:cNvPr>
                <p:cNvSpPr>
                  <a:spLocks/>
                </p:cNvSpPr>
                <p:nvPr/>
              </p:nvSpPr>
              <p:spPr bwMode="auto">
                <a:xfrm>
                  <a:off x="1302" y="3719"/>
                  <a:ext cx="23" cy="1"/>
                </a:xfrm>
                <a:custGeom>
                  <a:avLst/>
                  <a:gdLst>
                    <a:gd name="T0" fmla="*/ 0 w 45"/>
                    <a:gd name="T1" fmla="*/ 1 h 4"/>
                    <a:gd name="T2" fmla="*/ 0 w 45"/>
                    <a:gd name="T3" fmla="*/ 1 h 4"/>
                    <a:gd name="T4" fmla="*/ 0 w 45"/>
                    <a:gd name="T5" fmla="*/ 1 h 4"/>
                    <a:gd name="T6" fmla="*/ 0 w 45"/>
                    <a:gd name="T7" fmla="*/ 1 h 4"/>
                    <a:gd name="T8" fmla="*/ 0 w 45"/>
                    <a:gd name="T9" fmla="*/ 0 h 4"/>
                    <a:gd name="T10" fmla="*/ 23 w 45"/>
                    <a:gd name="T11" fmla="*/ 0 h 4"/>
                    <a:gd name="T12" fmla="*/ 23 w 45"/>
                    <a:gd name="T13" fmla="*/ 0 h 4"/>
                    <a:gd name="T14" fmla="*/ 23 w 45"/>
                    <a:gd name="T15" fmla="*/ 0 h 4"/>
                    <a:gd name="T16" fmla="*/ 23 w 45"/>
                    <a:gd name="T17" fmla="*/ 0 h 4"/>
                    <a:gd name="T18" fmla="*/ 23 w 45"/>
                    <a:gd name="T19" fmla="*/ 0 h 4"/>
                    <a:gd name="T20" fmla="*/ 23 w 45"/>
                    <a:gd name="T21" fmla="*/ 1 h 4"/>
                    <a:gd name="T22" fmla="*/ 23 w 45"/>
                    <a:gd name="T23" fmla="*/ 1 h 4"/>
                    <a:gd name="T24" fmla="*/ 23 w 45"/>
                    <a:gd name="T25" fmla="*/ 1 h 4"/>
                    <a:gd name="T26" fmla="*/ 23 w 45"/>
                    <a:gd name="T27" fmla="*/ 1 h 4"/>
                    <a:gd name="T28" fmla="*/ 0 w 45"/>
                    <a:gd name="T29" fmla="*/ 1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4"/>
                    <a:gd name="T47" fmla="*/ 45 w 45"/>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4">
                      <a:moveTo>
                        <a:pt x="0" y="4"/>
                      </a:moveTo>
                      <a:lnTo>
                        <a:pt x="0" y="2"/>
                      </a:lnTo>
                      <a:lnTo>
                        <a:pt x="0" y="0"/>
                      </a:lnTo>
                      <a:lnTo>
                        <a:pt x="45" y="0"/>
                      </a:lnTo>
                      <a:lnTo>
                        <a:pt x="45" y="2"/>
                      </a:lnTo>
                      <a:lnTo>
                        <a:pt x="45" y="4"/>
                      </a:lnTo>
                      <a:lnTo>
                        <a:pt x="0" y="4"/>
                      </a:lnTo>
                      <a:close/>
                    </a:path>
                  </a:pathLst>
                </a:custGeom>
                <a:solidFill>
                  <a:srgbClr val="5D5D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0" name="Freeform 2474">
                  <a:extLst>
                    <a:ext uri="{FF2B5EF4-FFF2-40B4-BE49-F238E27FC236}">
                      <a16:creationId xmlns:a16="http://schemas.microsoft.com/office/drawing/2014/main" xmlns="" id="{DD634D67-D715-41C3-B3DB-F04C0F5F52A9}"/>
                    </a:ext>
                  </a:extLst>
                </p:cNvPr>
                <p:cNvSpPr>
                  <a:spLocks/>
                </p:cNvSpPr>
                <p:nvPr/>
              </p:nvSpPr>
              <p:spPr bwMode="auto">
                <a:xfrm>
                  <a:off x="1302" y="3717"/>
                  <a:ext cx="23" cy="2"/>
                </a:xfrm>
                <a:custGeom>
                  <a:avLst/>
                  <a:gdLst>
                    <a:gd name="T0" fmla="*/ 0 w 45"/>
                    <a:gd name="T1" fmla="*/ 2 h 3"/>
                    <a:gd name="T2" fmla="*/ 0 w 45"/>
                    <a:gd name="T3" fmla="*/ 2 h 3"/>
                    <a:gd name="T4" fmla="*/ 0 w 45"/>
                    <a:gd name="T5" fmla="*/ 2 h 3"/>
                    <a:gd name="T6" fmla="*/ 0 w 45"/>
                    <a:gd name="T7" fmla="*/ 2 h 3"/>
                    <a:gd name="T8" fmla="*/ 0 w 45"/>
                    <a:gd name="T9" fmla="*/ 2 h 3"/>
                    <a:gd name="T10" fmla="*/ 0 w 45"/>
                    <a:gd name="T11" fmla="*/ 1 h 3"/>
                    <a:gd name="T12" fmla="*/ 0 w 45"/>
                    <a:gd name="T13" fmla="*/ 1 h 3"/>
                    <a:gd name="T14" fmla="*/ 0 w 45"/>
                    <a:gd name="T15" fmla="*/ 1 h 3"/>
                    <a:gd name="T16" fmla="*/ 0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3"/>
                      </a:lnTo>
                      <a:lnTo>
                        <a:pt x="0" y="1"/>
                      </a:lnTo>
                      <a:lnTo>
                        <a:pt x="0" y="0"/>
                      </a:lnTo>
                      <a:lnTo>
                        <a:pt x="45" y="0"/>
                      </a:lnTo>
                      <a:lnTo>
                        <a:pt x="45" y="1"/>
                      </a:lnTo>
                      <a:lnTo>
                        <a:pt x="45" y="3"/>
                      </a:lnTo>
                      <a:lnTo>
                        <a:pt x="0" y="3"/>
                      </a:lnTo>
                      <a:close/>
                    </a:path>
                  </a:pathLst>
                </a:custGeom>
                <a:solidFill>
                  <a:srgbClr val="54545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1" name="Freeform 2475">
                  <a:extLst>
                    <a:ext uri="{FF2B5EF4-FFF2-40B4-BE49-F238E27FC236}">
                      <a16:creationId xmlns:a16="http://schemas.microsoft.com/office/drawing/2014/main" xmlns="" id="{59E22ACB-7524-49FA-B311-A9F9F2765442}"/>
                    </a:ext>
                  </a:extLst>
                </p:cNvPr>
                <p:cNvSpPr>
                  <a:spLocks/>
                </p:cNvSpPr>
                <p:nvPr/>
              </p:nvSpPr>
              <p:spPr bwMode="auto">
                <a:xfrm>
                  <a:off x="1301" y="371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2" y="4"/>
                      </a:moveTo>
                      <a:lnTo>
                        <a:pt x="2" y="4"/>
                      </a:lnTo>
                      <a:lnTo>
                        <a:pt x="2" y="2"/>
                      </a:lnTo>
                      <a:lnTo>
                        <a:pt x="0" y="2"/>
                      </a:lnTo>
                      <a:lnTo>
                        <a:pt x="0" y="0"/>
                      </a:lnTo>
                      <a:lnTo>
                        <a:pt x="46" y="0"/>
                      </a:lnTo>
                      <a:lnTo>
                        <a:pt x="46" y="2"/>
                      </a:lnTo>
                      <a:lnTo>
                        <a:pt x="47" y="2"/>
                      </a:lnTo>
                      <a:lnTo>
                        <a:pt x="47" y="4"/>
                      </a:lnTo>
                      <a:lnTo>
                        <a:pt x="2" y="4"/>
                      </a:lnTo>
                      <a:close/>
                    </a:path>
                  </a:pathLst>
                </a:custGeom>
                <a:solidFill>
                  <a:srgbClr val="4A4A4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2" name="Freeform 2476">
                  <a:extLst>
                    <a:ext uri="{FF2B5EF4-FFF2-40B4-BE49-F238E27FC236}">
                      <a16:creationId xmlns:a16="http://schemas.microsoft.com/office/drawing/2014/main" xmlns="" id="{C4CA9497-0FBF-4BFD-80D1-258E466F84A3}"/>
                    </a:ext>
                  </a:extLst>
                </p:cNvPr>
                <p:cNvSpPr>
                  <a:spLocks/>
                </p:cNvSpPr>
                <p:nvPr/>
              </p:nvSpPr>
              <p:spPr bwMode="auto">
                <a:xfrm>
                  <a:off x="1301" y="3714"/>
                  <a:ext cx="23" cy="1"/>
                </a:xfrm>
                <a:custGeom>
                  <a:avLst/>
                  <a:gdLst>
                    <a:gd name="T0" fmla="*/ 0 w 46"/>
                    <a:gd name="T1" fmla="*/ 1 h 3"/>
                    <a:gd name="T2" fmla="*/ 0 w 46"/>
                    <a:gd name="T3" fmla="*/ 1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1 h 3"/>
                    <a:gd name="T18" fmla="*/ 23 w 46"/>
                    <a:gd name="T19" fmla="*/ 1 h 3"/>
                    <a:gd name="T20" fmla="*/ 0 w 46"/>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2"/>
                      </a:lnTo>
                      <a:lnTo>
                        <a:pt x="0" y="0"/>
                      </a:lnTo>
                      <a:lnTo>
                        <a:pt x="46" y="0"/>
                      </a:lnTo>
                      <a:lnTo>
                        <a:pt x="46" y="2"/>
                      </a:lnTo>
                      <a:lnTo>
                        <a:pt x="46" y="3"/>
                      </a:lnTo>
                      <a:lnTo>
                        <a:pt x="0" y="3"/>
                      </a:lnTo>
                      <a:close/>
                    </a:path>
                  </a:pathLst>
                </a:custGeom>
                <a:solidFill>
                  <a:srgbClr val="4141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3" name="Freeform 2477">
                  <a:extLst>
                    <a:ext uri="{FF2B5EF4-FFF2-40B4-BE49-F238E27FC236}">
                      <a16:creationId xmlns:a16="http://schemas.microsoft.com/office/drawing/2014/main" xmlns="" id="{056BFBB4-9E70-4C1B-B22F-87534DEE6FC1}"/>
                    </a:ext>
                  </a:extLst>
                </p:cNvPr>
                <p:cNvSpPr>
                  <a:spLocks/>
                </p:cNvSpPr>
                <p:nvPr/>
              </p:nvSpPr>
              <p:spPr bwMode="auto">
                <a:xfrm>
                  <a:off x="1301" y="3712"/>
                  <a:ext cx="23" cy="2"/>
                </a:xfrm>
                <a:custGeom>
                  <a:avLst/>
                  <a:gdLst>
                    <a:gd name="T0" fmla="*/ 0 w 46"/>
                    <a:gd name="T1" fmla="*/ 2 h 3"/>
                    <a:gd name="T2" fmla="*/ 0 w 46"/>
                    <a:gd name="T3" fmla="*/ 2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2 h 3"/>
                    <a:gd name="T18" fmla="*/ 23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1"/>
                      </a:lnTo>
                      <a:lnTo>
                        <a:pt x="0" y="0"/>
                      </a:lnTo>
                      <a:lnTo>
                        <a:pt x="46" y="0"/>
                      </a:lnTo>
                      <a:lnTo>
                        <a:pt x="46" y="1"/>
                      </a:lnTo>
                      <a:lnTo>
                        <a:pt x="46" y="3"/>
                      </a:lnTo>
                      <a:lnTo>
                        <a:pt x="0" y="3"/>
                      </a:lnTo>
                      <a:close/>
                    </a:path>
                  </a:pathLst>
                </a:custGeom>
                <a:solidFill>
                  <a:srgbClr val="38383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4" name="Freeform 2478">
                  <a:extLst>
                    <a:ext uri="{FF2B5EF4-FFF2-40B4-BE49-F238E27FC236}">
                      <a16:creationId xmlns:a16="http://schemas.microsoft.com/office/drawing/2014/main" xmlns="" id="{5CFC2364-4CC4-4F3B-A0B4-5862CBC2B6D0}"/>
                    </a:ext>
                  </a:extLst>
                </p:cNvPr>
                <p:cNvSpPr>
                  <a:spLocks/>
                </p:cNvSpPr>
                <p:nvPr/>
              </p:nvSpPr>
              <p:spPr bwMode="auto">
                <a:xfrm>
                  <a:off x="1300" y="3710"/>
                  <a:ext cx="24" cy="2"/>
                </a:xfrm>
                <a:custGeom>
                  <a:avLst/>
                  <a:gdLst>
                    <a:gd name="T0" fmla="*/ 1 w 48"/>
                    <a:gd name="T1" fmla="*/ 2 h 4"/>
                    <a:gd name="T2" fmla="*/ 1 w 48"/>
                    <a:gd name="T3" fmla="*/ 1 h 4"/>
                    <a:gd name="T4" fmla="*/ 1 w 48"/>
                    <a:gd name="T5" fmla="*/ 1 h 4"/>
                    <a:gd name="T6" fmla="*/ 0 w 48"/>
                    <a:gd name="T7" fmla="*/ 1 h 4"/>
                    <a:gd name="T8" fmla="*/ 0 w 48"/>
                    <a:gd name="T9" fmla="*/ 0 h 4"/>
                    <a:gd name="T10" fmla="*/ 23 w 48"/>
                    <a:gd name="T11" fmla="*/ 0 h 4"/>
                    <a:gd name="T12" fmla="*/ 23 w 48"/>
                    <a:gd name="T13" fmla="*/ 1 h 4"/>
                    <a:gd name="T14" fmla="*/ 24 w 48"/>
                    <a:gd name="T15" fmla="*/ 1 h 4"/>
                    <a:gd name="T16" fmla="*/ 24 w 48"/>
                    <a:gd name="T17" fmla="*/ 1 h 4"/>
                    <a:gd name="T18" fmla="*/ 24 w 48"/>
                    <a:gd name="T19" fmla="*/ 2 h 4"/>
                    <a:gd name="T20" fmla="*/ 1 w 48"/>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4"/>
                    <a:gd name="T35" fmla="*/ 48 w 48"/>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4">
                      <a:moveTo>
                        <a:pt x="2" y="4"/>
                      </a:moveTo>
                      <a:lnTo>
                        <a:pt x="2" y="2"/>
                      </a:lnTo>
                      <a:lnTo>
                        <a:pt x="0" y="2"/>
                      </a:lnTo>
                      <a:lnTo>
                        <a:pt x="0" y="0"/>
                      </a:lnTo>
                      <a:lnTo>
                        <a:pt x="46" y="0"/>
                      </a:lnTo>
                      <a:lnTo>
                        <a:pt x="46" y="2"/>
                      </a:lnTo>
                      <a:lnTo>
                        <a:pt x="48" y="2"/>
                      </a:lnTo>
                      <a:lnTo>
                        <a:pt x="48" y="4"/>
                      </a:lnTo>
                      <a:lnTo>
                        <a:pt x="2" y="4"/>
                      </a:lnTo>
                      <a:close/>
                    </a:path>
                  </a:pathLst>
                </a:custGeom>
                <a:solidFill>
                  <a:srgbClr val="2E2E2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5" name="Freeform 2479">
                  <a:extLst>
                    <a:ext uri="{FF2B5EF4-FFF2-40B4-BE49-F238E27FC236}">
                      <a16:creationId xmlns:a16="http://schemas.microsoft.com/office/drawing/2014/main" xmlns="" id="{1A19D0E1-A0D8-4759-99A7-103F7222916E}"/>
                    </a:ext>
                  </a:extLst>
                </p:cNvPr>
                <p:cNvSpPr>
                  <a:spLocks/>
                </p:cNvSpPr>
                <p:nvPr/>
              </p:nvSpPr>
              <p:spPr bwMode="auto">
                <a:xfrm>
                  <a:off x="1300" y="3708"/>
                  <a:ext cx="23" cy="2"/>
                </a:xfrm>
                <a:custGeom>
                  <a:avLst/>
                  <a:gdLst>
                    <a:gd name="T0" fmla="*/ 0 w 46"/>
                    <a:gd name="T1" fmla="*/ 2 h 3"/>
                    <a:gd name="T2" fmla="*/ 0 w 46"/>
                    <a:gd name="T3" fmla="*/ 1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1 h 3"/>
                    <a:gd name="T18" fmla="*/ 23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25252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6" name="Freeform 2480">
                  <a:extLst>
                    <a:ext uri="{FF2B5EF4-FFF2-40B4-BE49-F238E27FC236}">
                      <a16:creationId xmlns:a16="http://schemas.microsoft.com/office/drawing/2014/main" xmlns="" id="{42B87855-2BAC-44AA-BCA0-F3BA6CFD67BF}"/>
                    </a:ext>
                  </a:extLst>
                </p:cNvPr>
                <p:cNvSpPr>
                  <a:spLocks/>
                </p:cNvSpPr>
                <p:nvPr/>
              </p:nvSpPr>
              <p:spPr bwMode="auto">
                <a:xfrm>
                  <a:off x="1300" y="3707"/>
                  <a:ext cx="23" cy="1"/>
                </a:xfrm>
                <a:custGeom>
                  <a:avLst/>
                  <a:gdLst>
                    <a:gd name="T0" fmla="*/ 0 w 46"/>
                    <a:gd name="T1" fmla="*/ 1 h 3"/>
                    <a:gd name="T2" fmla="*/ 0 w 46"/>
                    <a:gd name="T3" fmla="*/ 1 h 3"/>
                    <a:gd name="T4" fmla="*/ 0 w 46"/>
                    <a:gd name="T5" fmla="*/ 0 h 3"/>
                    <a:gd name="T6" fmla="*/ 0 w 46"/>
                    <a:gd name="T7" fmla="*/ 0 h 3"/>
                    <a:gd name="T8" fmla="*/ 0 w 46"/>
                    <a:gd name="T9" fmla="*/ 0 h 3"/>
                    <a:gd name="T10" fmla="*/ 23 w 46"/>
                    <a:gd name="T11" fmla="*/ 0 h 3"/>
                    <a:gd name="T12" fmla="*/ 23 w 46"/>
                    <a:gd name="T13" fmla="*/ 0 h 3"/>
                    <a:gd name="T14" fmla="*/ 23 w 46"/>
                    <a:gd name="T15" fmla="*/ 0 h 3"/>
                    <a:gd name="T16" fmla="*/ 23 w 46"/>
                    <a:gd name="T17" fmla="*/ 1 h 3"/>
                    <a:gd name="T18" fmla="*/ 23 w 46"/>
                    <a:gd name="T19" fmla="*/ 1 h 3"/>
                    <a:gd name="T20" fmla="*/ 0 w 46"/>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1"/>
                      </a:lnTo>
                      <a:lnTo>
                        <a:pt x="0" y="0"/>
                      </a:lnTo>
                      <a:lnTo>
                        <a:pt x="46" y="0"/>
                      </a:lnTo>
                      <a:lnTo>
                        <a:pt x="46" y="1"/>
                      </a:lnTo>
                      <a:lnTo>
                        <a:pt x="46" y="3"/>
                      </a:lnTo>
                      <a:lnTo>
                        <a:pt x="0" y="3"/>
                      </a:lnTo>
                      <a:close/>
                    </a:path>
                  </a:pathLst>
                </a:custGeom>
                <a:solidFill>
                  <a:srgbClr val="1C1C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7" name="Freeform 2481">
                  <a:extLst>
                    <a:ext uri="{FF2B5EF4-FFF2-40B4-BE49-F238E27FC236}">
                      <a16:creationId xmlns:a16="http://schemas.microsoft.com/office/drawing/2014/main" xmlns="" id="{51AB170B-8FC5-44E1-8E04-0DF6F3ABE815}"/>
                    </a:ext>
                  </a:extLst>
                </p:cNvPr>
                <p:cNvSpPr>
                  <a:spLocks/>
                </p:cNvSpPr>
                <p:nvPr/>
              </p:nvSpPr>
              <p:spPr bwMode="auto">
                <a:xfrm>
                  <a:off x="1299" y="370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1" y="4"/>
                      </a:moveTo>
                      <a:lnTo>
                        <a:pt x="1" y="4"/>
                      </a:lnTo>
                      <a:lnTo>
                        <a:pt x="1" y="2"/>
                      </a:lnTo>
                      <a:lnTo>
                        <a:pt x="0" y="2"/>
                      </a:lnTo>
                      <a:lnTo>
                        <a:pt x="0" y="0"/>
                      </a:lnTo>
                      <a:lnTo>
                        <a:pt x="45" y="0"/>
                      </a:lnTo>
                      <a:lnTo>
                        <a:pt x="45" y="2"/>
                      </a:lnTo>
                      <a:lnTo>
                        <a:pt x="47" y="2"/>
                      </a:lnTo>
                      <a:lnTo>
                        <a:pt x="47" y="4"/>
                      </a:lnTo>
                      <a:lnTo>
                        <a:pt x="1" y="4"/>
                      </a:lnTo>
                      <a:close/>
                    </a:path>
                  </a:pathLst>
                </a:custGeom>
                <a:solidFill>
                  <a:srgbClr val="1212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8" name="Freeform 2482">
                  <a:extLst>
                    <a:ext uri="{FF2B5EF4-FFF2-40B4-BE49-F238E27FC236}">
                      <a16:creationId xmlns:a16="http://schemas.microsoft.com/office/drawing/2014/main" xmlns="" id="{FA5812B4-7264-42FF-931C-D386605F44E8}"/>
                    </a:ext>
                  </a:extLst>
                </p:cNvPr>
                <p:cNvSpPr>
                  <a:spLocks/>
                </p:cNvSpPr>
                <p:nvPr/>
              </p:nvSpPr>
              <p:spPr bwMode="auto">
                <a:xfrm>
                  <a:off x="1299" y="3703"/>
                  <a:ext cx="23" cy="2"/>
                </a:xfrm>
                <a:custGeom>
                  <a:avLst/>
                  <a:gdLst>
                    <a:gd name="T0" fmla="*/ 0 w 45"/>
                    <a:gd name="T1" fmla="*/ 2 h 3"/>
                    <a:gd name="T2" fmla="*/ 0 w 45"/>
                    <a:gd name="T3" fmla="*/ 1 h 3"/>
                    <a:gd name="T4" fmla="*/ 0 w 45"/>
                    <a:gd name="T5" fmla="*/ 1 h 3"/>
                    <a:gd name="T6" fmla="*/ 0 w 45"/>
                    <a:gd name="T7" fmla="*/ 1 h 3"/>
                    <a:gd name="T8" fmla="*/ 0 w 45"/>
                    <a:gd name="T9" fmla="*/ 0 h 3"/>
                    <a:gd name="T10" fmla="*/ 23 w 45"/>
                    <a:gd name="T11" fmla="*/ 0 h 3"/>
                    <a:gd name="T12" fmla="*/ 23 w 45"/>
                    <a:gd name="T13" fmla="*/ 0 h 3"/>
                    <a:gd name="T14" fmla="*/ 23 w 45"/>
                    <a:gd name="T15" fmla="*/ 0 h 3"/>
                    <a:gd name="T16" fmla="*/ 23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1"/>
                      </a:lnTo>
                      <a:lnTo>
                        <a:pt x="0" y="0"/>
                      </a:lnTo>
                      <a:lnTo>
                        <a:pt x="45" y="0"/>
                      </a:lnTo>
                      <a:lnTo>
                        <a:pt x="45" y="1"/>
                      </a:lnTo>
                      <a:lnTo>
                        <a:pt x="45" y="3"/>
                      </a:lnTo>
                      <a:lnTo>
                        <a:pt x="0" y="3"/>
                      </a:lnTo>
                      <a:close/>
                    </a:path>
                  </a:pathLst>
                </a:custGeom>
                <a:solidFill>
                  <a:srgbClr val="09090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19" name="Freeform 2483">
                  <a:extLst>
                    <a:ext uri="{FF2B5EF4-FFF2-40B4-BE49-F238E27FC236}">
                      <a16:creationId xmlns:a16="http://schemas.microsoft.com/office/drawing/2014/main" xmlns="" id="{1598A693-892E-409F-9FAE-6B613B8B947F}"/>
                    </a:ext>
                  </a:extLst>
                </p:cNvPr>
                <p:cNvSpPr>
                  <a:spLocks/>
                </p:cNvSpPr>
                <p:nvPr/>
              </p:nvSpPr>
              <p:spPr bwMode="auto">
                <a:xfrm>
                  <a:off x="1299" y="3703"/>
                  <a:ext cx="23" cy="1"/>
                </a:xfrm>
                <a:custGeom>
                  <a:avLst/>
                  <a:gdLst>
                    <a:gd name="T0" fmla="*/ 0 w 45"/>
                    <a:gd name="T1" fmla="*/ 1 h 2"/>
                    <a:gd name="T2" fmla="*/ 0 w 45"/>
                    <a:gd name="T3" fmla="*/ 1 h 2"/>
                    <a:gd name="T4" fmla="*/ 0 w 45"/>
                    <a:gd name="T5" fmla="*/ 1 h 2"/>
                    <a:gd name="T6" fmla="*/ 0 w 45"/>
                    <a:gd name="T7" fmla="*/ 1 h 2"/>
                    <a:gd name="T8" fmla="*/ 0 w 45"/>
                    <a:gd name="T9" fmla="*/ 1 h 2"/>
                    <a:gd name="T10" fmla="*/ 3 w 45"/>
                    <a:gd name="T11" fmla="*/ 0 h 2"/>
                    <a:gd name="T12" fmla="*/ 6 w 45"/>
                    <a:gd name="T13" fmla="*/ 0 h 2"/>
                    <a:gd name="T14" fmla="*/ 9 w 45"/>
                    <a:gd name="T15" fmla="*/ 0 h 2"/>
                    <a:gd name="T16" fmla="*/ 11 w 45"/>
                    <a:gd name="T17" fmla="*/ 0 h 2"/>
                    <a:gd name="T18" fmla="*/ 14 w 45"/>
                    <a:gd name="T19" fmla="*/ 0 h 2"/>
                    <a:gd name="T20" fmla="*/ 17 w 45"/>
                    <a:gd name="T21" fmla="*/ 0 h 2"/>
                    <a:gd name="T22" fmla="*/ 19 w 45"/>
                    <a:gd name="T23" fmla="*/ 0 h 2"/>
                    <a:gd name="T24" fmla="*/ 23 w 45"/>
                    <a:gd name="T25" fmla="*/ 1 h 2"/>
                    <a:gd name="T26" fmla="*/ 0 w 45"/>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2"/>
                    <a:gd name="T44" fmla="*/ 45 w 45"/>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2">
                      <a:moveTo>
                        <a:pt x="0" y="2"/>
                      </a:moveTo>
                      <a:lnTo>
                        <a:pt x="0" y="2"/>
                      </a:lnTo>
                      <a:lnTo>
                        <a:pt x="5" y="0"/>
                      </a:lnTo>
                      <a:lnTo>
                        <a:pt x="12" y="0"/>
                      </a:lnTo>
                      <a:lnTo>
                        <a:pt x="17" y="0"/>
                      </a:lnTo>
                      <a:lnTo>
                        <a:pt x="22" y="0"/>
                      </a:lnTo>
                      <a:lnTo>
                        <a:pt x="27" y="0"/>
                      </a:lnTo>
                      <a:lnTo>
                        <a:pt x="33" y="0"/>
                      </a:lnTo>
                      <a:lnTo>
                        <a:pt x="38" y="0"/>
                      </a:lnTo>
                      <a:lnTo>
                        <a:pt x="45"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0" name="Freeform 2484">
                  <a:extLst>
                    <a:ext uri="{FF2B5EF4-FFF2-40B4-BE49-F238E27FC236}">
                      <a16:creationId xmlns:a16="http://schemas.microsoft.com/office/drawing/2014/main" xmlns="" id="{4FB0A675-8E31-4CFC-80C3-C2E1BF0FDF3B}"/>
                    </a:ext>
                  </a:extLst>
                </p:cNvPr>
                <p:cNvSpPr>
                  <a:spLocks/>
                </p:cNvSpPr>
                <p:nvPr/>
              </p:nvSpPr>
              <p:spPr bwMode="auto">
                <a:xfrm>
                  <a:off x="1299" y="3703"/>
                  <a:ext cx="28" cy="32"/>
                </a:xfrm>
                <a:custGeom>
                  <a:avLst/>
                  <a:gdLst>
                    <a:gd name="T0" fmla="*/ 0 w 55"/>
                    <a:gd name="T1" fmla="*/ 1 h 64"/>
                    <a:gd name="T2" fmla="*/ 0 w 55"/>
                    <a:gd name="T3" fmla="*/ 1 h 64"/>
                    <a:gd name="T4" fmla="*/ 3 w 55"/>
                    <a:gd name="T5" fmla="*/ 0 h 64"/>
                    <a:gd name="T6" fmla="*/ 6 w 55"/>
                    <a:gd name="T7" fmla="*/ 0 h 64"/>
                    <a:gd name="T8" fmla="*/ 9 w 55"/>
                    <a:gd name="T9" fmla="*/ 0 h 64"/>
                    <a:gd name="T10" fmla="*/ 11 w 55"/>
                    <a:gd name="T11" fmla="*/ 0 h 64"/>
                    <a:gd name="T12" fmla="*/ 11 w 55"/>
                    <a:gd name="T13" fmla="*/ 0 h 64"/>
                    <a:gd name="T14" fmla="*/ 14 w 55"/>
                    <a:gd name="T15" fmla="*/ 0 h 64"/>
                    <a:gd name="T16" fmla="*/ 17 w 55"/>
                    <a:gd name="T17" fmla="*/ 0 h 64"/>
                    <a:gd name="T18" fmla="*/ 19 w 55"/>
                    <a:gd name="T19" fmla="*/ 0 h 64"/>
                    <a:gd name="T20" fmla="*/ 23 w 55"/>
                    <a:gd name="T21" fmla="*/ 1 h 64"/>
                    <a:gd name="T22" fmla="*/ 23 w 55"/>
                    <a:gd name="T23" fmla="*/ 1 h 64"/>
                    <a:gd name="T24" fmla="*/ 24 w 55"/>
                    <a:gd name="T25" fmla="*/ 4 h 64"/>
                    <a:gd name="T26" fmla="*/ 25 w 55"/>
                    <a:gd name="T27" fmla="*/ 8 h 64"/>
                    <a:gd name="T28" fmla="*/ 25 w 55"/>
                    <a:gd name="T29" fmla="*/ 12 h 64"/>
                    <a:gd name="T30" fmla="*/ 25 w 55"/>
                    <a:gd name="T31" fmla="*/ 16 h 64"/>
                    <a:gd name="T32" fmla="*/ 25 w 55"/>
                    <a:gd name="T33" fmla="*/ 16 h 64"/>
                    <a:gd name="T34" fmla="*/ 26 w 55"/>
                    <a:gd name="T35" fmla="*/ 20 h 64"/>
                    <a:gd name="T36" fmla="*/ 27 w 55"/>
                    <a:gd name="T37" fmla="*/ 23 h 64"/>
                    <a:gd name="T38" fmla="*/ 27 w 55"/>
                    <a:gd name="T39" fmla="*/ 28 h 64"/>
                    <a:gd name="T40" fmla="*/ 28 w 55"/>
                    <a:gd name="T41" fmla="*/ 32 h 64"/>
                    <a:gd name="T42" fmla="*/ 28 w 55"/>
                    <a:gd name="T43" fmla="*/ 32 h 64"/>
                    <a:gd name="T44" fmla="*/ 25 w 55"/>
                    <a:gd name="T45" fmla="*/ 31 h 64"/>
                    <a:gd name="T46" fmla="*/ 22 w 55"/>
                    <a:gd name="T47" fmla="*/ 31 h 64"/>
                    <a:gd name="T48" fmla="*/ 19 w 55"/>
                    <a:gd name="T49" fmla="*/ 31 h 64"/>
                    <a:gd name="T50" fmla="*/ 16 w 55"/>
                    <a:gd name="T51" fmla="*/ 31 h 64"/>
                    <a:gd name="T52" fmla="*/ 16 w 55"/>
                    <a:gd name="T53" fmla="*/ 31 h 64"/>
                    <a:gd name="T54" fmla="*/ 14 w 55"/>
                    <a:gd name="T55" fmla="*/ 31 h 64"/>
                    <a:gd name="T56" fmla="*/ 10 w 55"/>
                    <a:gd name="T57" fmla="*/ 31 h 64"/>
                    <a:gd name="T58" fmla="*/ 8 w 55"/>
                    <a:gd name="T59" fmla="*/ 31 h 64"/>
                    <a:gd name="T60" fmla="*/ 5 w 55"/>
                    <a:gd name="T61" fmla="*/ 32 h 64"/>
                    <a:gd name="T62" fmla="*/ 5 w 55"/>
                    <a:gd name="T63" fmla="*/ 32 h 64"/>
                    <a:gd name="T64" fmla="*/ 4 w 55"/>
                    <a:gd name="T65" fmla="*/ 28 h 64"/>
                    <a:gd name="T66" fmla="*/ 4 w 55"/>
                    <a:gd name="T67" fmla="*/ 23 h 64"/>
                    <a:gd name="T68" fmla="*/ 3 w 55"/>
                    <a:gd name="T69" fmla="*/ 20 h 64"/>
                    <a:gd name="T70" fmla="*/ 3 w 55"/>
                    <a:gd name="T71" fmla="*/ 16 h 64"/>
                    <a:gd name="T72" fmla="*/ 3 w 55"/>
                    <a:gd name="T73" fmla="*/ 16 h 64"/>
                    <a:gd name="T74" fmla="*/ 2 w 55"/>
                    <a:gd name="T75" fmla="*/ 12 h 64"/>
                    <a:gd name="T76" fmla="*/ 2 w 55"/>
                    <a:gd name="T77" fmla="*/ 8 h 64"/>
                    <a:gd name="T78" fmla="*/ 1 w 55"/>
                    <a:gd name="T79" fmla="*/ 4 h 64"/>
                    <a:gd name="T80" fmla="*/ 0 w 55"/>
                    <a:gd name="T81" fmla="*/ 1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
                    <a:gd name="T124" fmla="*/ 0 h 64"/>
                    <a:gd name="T125" fmla="*/ 55 w 55"/>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 h="64">
                      <a:moveTo>
                        <a:pt x="0" y="2"/>
                      </a:moveTo>
                      <a:lnTo>
                        <a:pt x="0" y="2"/>
                      </a:lnTo>
                      <a:lnTo>
                        <a:pt x="5" y="0"/>
                      </a:lnTo>
                      <a:lnTo>
                        <a:pt x="12" y="0"/>
                      </a:lnTo>
                      <a:lnTo>
                        <a:pt x="17" y="0"/>
                      </a:lnTo>
                      <a:lnTo>
                        <a:pt x="22" y="0"/>
                      </a:lnTo>
                      <a:lnTo>
                        <a:pt x="27" y="0"/>
                      </a:lnTo>
                      <a:lnTo>
                        <a:pt x="33" y="0"/>
                      </a:lnTo>
                      <a:lnTo>
                        <a:pt x="38" y="0"/>
                      </a:lnTo>
                      <a:lnTo>
                        <a:pt x="45" y="2"/>
                      </a:lnTo>
                      <a:lnTo>
                        <a:pt x="47" y="9"/>
                      </a:lnTo>
                      <a:lnTo>
                        <a:pt x="49" y="17"/>
                      </a:lnTo>
                      <a:lnTo>
                        <a:pt x="49" y="24"/>
                      </a:lnTo>
                      <a:lnTo>
                        <a:pt x="50" y="32"/>
                      </a:lnTo>
                      <a:lnTo>
                        <a:pt x="52" y="41"/>
                      </a:lnTo>
                      <a:lnTo>
                        <a:pt x="54" y="47"/>
                      </a:lnTo>
                      <a:lnTo>
                        <a:pt x="54" y="56"/>
                      </a:lnTo>
                      <a:lnTo>
                        <a:pt x="55" y="64"/>
                      </a:lnTo>
                      <a:lnTo>
                        <a:pt x="49" y="63"/>
                      </a:lnTo>
                      <a:lnTo>
                        <a:pt x="44" y="63"/>
                      </a:lnTo>
                      <a:lnTo>
                        <a:pt x="37" y="63"/>
                      </a:lnTo>
                      <a:lnTo>
                        <a:pt x="32" y="63"/>
                      </a:lnTo>
                      <a:lnTo>
                        <a:pt x="27" y="63"/>
                      </a:lnTo>
                      <a:lnTo>
                        <a:pt x="20" y="63"/>
                      </a:lnTo>
                      <a:lnTo>
                        <a:pt x="15" y="63"/>
                      </a:lnTo>
                      <a:lnTo>
                        <a:pt x="10" y="64"/>
                      </a:lnTo>
                      <a:lnTo>
                        <a:pt x="8" y="56"/>
                      </a:lnTo>
                      <a:lnTo>
                        <a:pt x="8" y="47"/>
                      </a:lnTo>
                      <a:lnTo>
                        <a:pt x="6" y="41"/>
                      </a:lnTo>
                      <a:lnTo>
                        <a:pt x="5" y="32"/>
                      </a:lnTo>
                      <a:lnTo>
                        <a:pt x="3" y="24"/>
                      </a:lnTo>
                      <a:lnTo>
                        <a:pt x="3" y="17"/>
                      </a:lnTo>
                      <a:lnTo>
                        <a:pt x="1" y="9"/>
                      </a:lnTo>
                      <a:lnTo>
                        <a:pt x="0"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1" name="Freeform 2485">
                  <a:extLst>
                    <a:ext uri="{FF2B5EF4-FFF2-40B4-BE49-F238E27FC236}">
                      <a16:creationId xmlns:a16="http://schemas.microsoft.com/office/drawing/2014/main" xmlns="" id="{79D17AD5-F8A7-4B78-B3A7-C1B59225057B}"/>
                    </a:ext>
                  </a:extLst>
                </p:cNvPr>
                <p:cNvSpPr>
                  <a:spLocks/>
                </p:cNvSpPr>
                <p:nvPr/>
              </p:nvSpPr>
              <p:spPr bwMode="auto">
                <a:xfrm>
                  <a:off x="1342" y="3734"/>
                  <a:ext cx="23" cy="1"/>
                </a:xfrm>
                <a:custGeom>
                  <a:avLst/>
                  <a:gdLst>
                    <a:gd name="T0" fmla="*/ 0 w 45"/>
                    <a:gd name="T1" fmla="*/ 0 h 1"/>
                    <a:gd name="T2" fmla="*/ 0 w 45"/>
                    <a:gd name="T3" fmla="*/ 0 h 1"/>
                    <a:gd name="T4" fmla="*/ 0 w 45"/>
                    <a:gd name="T5" fmla="*/ 0 h 1"/>
                    <a:gd name="T6" fmla="*/ 0 w 45"/>
                    <a:gd name="T7" fmla="*/ 1 h 1"/>
                    <a:gd name="T8" fmla="*/ 0 w 45"/>
                    <a:gd name="T9" fmla="*/ 1 h 1"/>
                    <a:gd name="T10" fmla="*/ 3 w 45"/>
                    <a:gd name="T11" fmla="*/ 0 h 1"/>
                    <a:gd name="T12" fmla="*/ 5 w 45"/>
                    <a:gd name="T13" fmla="*/ 0 h 1"/>
                    <a:gd name="T14" fmla="*/ 8 w 45"/>
                    <a:gd name="T15" fmla="*/ 0 h 1"/>
                    <a:gd name="T16" fmla="*/ 11 w 45"/>
                    <a:gd name="T17" fmla="*/ 0 h 1"/>
                    <a:gd name="T18" fmla="*/ 14 w 45"/>
                    <a:gd name="T19" fmla="*/ 0 h 1"/>
                    <a:gd name="T20" fmla="*/ 17 w 45"/>
                    <a:gd name="T21" fmla="*/ 0 h 1"/>
                    <a:gd name="T22" fmla="*/ 19 w 45"/>
                    <a:gd name="T23" fmla="*/ 0 h 1"/>
                    <a:gd name="T24" fmla="*/ 23 w 45"/>
                    <a:gd name="T25" fmla="*/ 1 h 1"/>
                    <a:gd name="T26" fmla="*/ 23 w 45"/>
                    <a:gd name="T27" fmla="*/ 1 h 1"/>
                    <a:gd name="T28" fmla="*/ 23 w 45"/>
                    <a:gd name="T29" fmla="*/ 0 h 1"/>
                    <a:gd name="T30" fmla="*/ 23 w 45"/>
                    <a:gd name="T31" fmla="*/ 0 h 1"/>
                    <a:gd name="T32" fmla="*/ 23 w 45"/>
                    <a:gd name="T33" fmla="*/ 0 h 1"/>
                    <a:gd name="T34" fmla="*/ 0 w 45"/>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
                    <a:gd name="T55" fmla="*/ 0 h 1"/>
                    <a:gd name="T56" fmla="*/ 45 w 45"/>
                    <a:gd name="T57" fmla="*/ 1 h 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 h="1">
                      <a:moveTo>
                        <a:pt x="0" y="0"/>
                      </a:moveTo>
                      <a:lnTo>
                        <a:pt x="0" y="0"/>
                      </a:lnTo>
                      <a:lnTo>
                        <a:pt x="0" y="1"/>
                      </a:lnTo>
                      <a:lnTo>
                        <a:pt x="5" y="0"/>
                      </a:lnTo>
                      <a:lnTo>
                        <a:pt x="10" y="0"/>
                      </a:lnTo>
                      <a:lnTo>
                        <a:pt x="16" y="0"/>
                      </a:lnTo>
                      <a:lnTo>
                        <a:pt x="22" y="0"/>
                      </a:lnTo>
                      <a:lnTo>
                        <a:pt x="27" y="0"/>
                      </a:lnTo>
                      <a:lnTo>
                        <a:pt x="33" y="0"/>
                      </a:lnTo>
                      <a:lnTo>
                        <a:pt x="38" y="0"/>
                      </a:lnTo>
                      <a:lnTo>
                        <a:pt x="45" y="1"/>
                      </a:lnTo>
                      <a:lnTo>
                        <a:pt x="45" y="0"/>
                      </a:lnTo>
                      <a:lnTo>
                        <a:pt x="0"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2" name="Freeform 2486">
                  <a:extLst>
                    <a:ext uri="{FF2B5EF4-FFF2-40B4-BE49-F238E27FC236}">
                      <a16:creationId xmlns:a16="http://schemas.microsoft.com/office/drawing/2014/main" xmlns="" id="{54C7C1B3-B959-4474-9C7C-6B707F580AB6}"/>
                    </a:ext>
                  </a:extLst>
                </p:cNvPr>
                <p:cNvSpPr>
                  <a:spLocks/>
                </p:cNvSpPr>
                <p:nvPr/>
              </p:nvSpPr>
              <p:spPr bwMode="auto">
                <a:xfrm>
                  <a:off x="1342" y="3732"/>
                  <a:ext cx="23" cy="2"/>
                </a:xfrm>
                <a:custGeom>
                  <a:avLst/>
                  <a:gdLst>
                    <a:gd name="T0" fmla="*/ 0 w 45"/>
                    <a:gd name="T1" fmla="*/ 2 h 4"/>
                    <a:gd name="T2" fmla="*/ 0 w 45"/>
                    <a:gd name="T3" fmla="*/ 1 h 4"/>
                    <a:gd name="T4" fmla="*/ 0 w 45"/>
                    <a:gd name="T5" fmla="*/ 1 h 4"/>
                    <a:gd name="T6" fmla="*/ 0 w 45"/>
                    <a:gd name="T7" fmla="*/ 1 h 4"/>
                    <a:gd name="T8" fmla="*/ 0 w 45"/>
                    <a:gd name="T9" fmla="*/ 0 h 4"/>
                    <a:gd name="T10" fmla="*/ 23 w 45"/>
                    <a:gd name="T11" fmla="*/ 0 h 4"/>
                    <a:gd name="T12" fmla="*/ 23 w 45"/>
                    <a:gd name="T13" fmla="*/ 1 h 4"/>
                    <a:gd name="T14" fmla="*/ 23 w 45"/>
                    <a:gd name="T15" fmla="*/ 1 h 4"/>
                    <a:gd name="T16" fmla="*/ 23 w 45"/>
                    <a:gd name="T17" fmla="*/ 1 h 4"/>
                    <a:gd name="T18" fmla="*/ 23 w 45"/>
                    <a:gd name="T19" fmla="*/ 2 h 4"/>
                    <a:gd name="T20" fmla="*/ 0 w 4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
                    <a:gd name="T35" fmla="*/ 45 w 4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
                      <a:moveTo>
                        <a:pt x="0" y="4"/>
                      </a:moveTo>
                      <a:lnTo>
                        <a:pt x="0" y="2"/>
                      </a:lnTo>
                      <a:lnTo>
                        <a:pt x="0" y="0"/>
                      </a:lnTo>
                      <a:lnTo>
                        <a:pt x="45" y="0"/>
                      </a:lnTo>
                      <a:lnTo>
                        <a:pt x="45" y="2"/>
                      </a:lnTo>
                      <a:lnTo>
                        <a:pt x="45" y="4"/>
                      </a:lnTo>
                      <a:lnTo>
                        <a:pt x="0" y="4"/>
                      </a:lnTo>
                      <a:close/>
                    </a:path>
                  </a:pathLst>
                </a:custGeom>
                <a:solidFill>
                  <a:srgbClr val="A8A8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3" name="Freeform 2487">
                  <a:extLst>
                    <a:ext uri="{FF2B5EF4-FFF2-40B4-BE49-F238E27FC236}">
                      <a16:creationId xmlns:a16="http://schemas.microsoft.com/office/drawing/2014/main" xmlns="" id="{D6C5821A-ED25-4CC8-8B14-74AB47A4B636}"/>
                    </a:ext>
                  </a:extLst>
                </p:cNvPr>
                <p:cNvSpPr>
                  <a:spLocks/>
                </p:cNvSpPr>
                <p:nvPr/>
              </p:nvSpPr>
              <p:spPr bwMode="auto">
                <a:xfrm>
                  <a:off x="1341" y="3730"/>
                  <a:ext cx="24" cy="2"/>
                </a:xfrm>
                <a:custGeom>
                  <a:avLst/>
                  <a:gdLst>
                    <a:gd name="T0" fmla="*/ 1 w 47"/>
                    <a:gd name="T1" fmla="*/ 2 h 3"/>
                    <a:gd name="T2" fmla="*/ 0 w 47"/>
                    <a:gd name="T3" fmla="*/ 2 h 3"/>
                    <a:gd name="T4" fmla="*/ 0 w 47"/>
                    <a:gd name="T5" fmla="*/ 1 h 3"/>
                    <a:gd name="T6" fmla="*/ 0 w 47"/>
                    <a:gd name="T7" fmla="*/ 1 h 3"/>
                    <a:gd name="T8" fmla="*/ 0 w 47"/>
                    <a:gd name="T9" fmla="*/ 0 h 3"/>
                    <a:gd name="T10" fmla="*/ 23 w 47"/>
                    <a:gd name="T11" fmla="*/ 0 h 3"/>
                    <a:gd name="T12" fmla="*/ 23 w 47"/>
                    <a:gd name="T13" fmla="*/ 1 h 3"/>
                    <a:gd name="T14" fmla="*/ 23 w 47"/>
                    <a:gd name="T15" fmla="*/ 1 h 3"/>
                    <a:gd name="T16" fmla="*/ 23 w 47"/>
                    <a:gd name="T17" fmla="*/ 2 h 3"/>
                    <a:gd name="T18" fmla="*/ 24 w 47"/>
                    <a:gd name="T19" fmla="*/ 2 h 3"/>
                    <a:gd name="T20" fmla="*/ 1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2" y="3"/>
                      </a:moveTo>
                      <a:lnTo>
                        <a:pt x="0" y="3"/>
                      </a:lnTo>
                      <a:lnTo>
                        <a:pt x="0" y="1"/>
                      </a:lnTo>
                      <a:lnTo>
                        <a:pt x="0" y="0"/>
                      </a:lnTo>
                      <a:lnTo>
                        <a:pt x="45" y="0"/>
                      </a:lnTo>
                      <a:lnTo>
                        <a:pt x="45" y="1"/>
                      </a:lnTo>
                      <a:lnTo>
                        <a:pt x="45" y="3"/>
                      </a:lnTo>
                      <a:lnTo>
                        <a:pt x="47" y="3"/>
                      </a:lnTo>
                      <a:lnTo>
                        <a:pt x="2" y="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4" name="Freeform 2488">
                  <a:extLst>
                    <a:ext uri="{FF2B5EF4-FFF2-40B4-BE49-F238E27FC236}">
                      <a16:creationId xmlns:a16="http://schemas.microsoft.com/office/drawing/2014/main" xmlns="" id="{EEF2AFC9-DC32-41FA-87AF-745F36C7F597}"/>
                    </a:ext>
                  </a:extLst>
                </p:cNvPr>
                <p:cNvSpPr>
                  <a:spLocks/>
                </p:cNvSpPr>
                <p:nvPr/>
              </p:nvSpPr>
              <p:spPr bwMode="auto">
                <a:xfrm>
                  <a:off x="1341" y="3729"/>
                  <a:ext cx="23" cy="1"/>
                </a:xfrm>
                <a:custGeom>
                  <a:avLst/>
                  <a:gdLst>
                    <a:gd name="T0" fmla="*/ 0 w 45"/>
                    <a:gd name="T1" fmla="*/ 1 h 4"/>
                    <a:gd name="T2" fmla="*/ 0 w 45"/>
                    <a:gd name="T3" fmla="*/ 1 h 4"/>
                    <a:gd name="T4" fmla="*/ 0 w 45"/>
                    <a:gd name="T5" fmla="*/ 1 h 4"/>
                    <a:gd name="T6" fmla="*/ 0 w 45"/>
                    <a:gd name="T7" fmla="*/ 1 h 4"/>
                    <a:gd name="T8" fmla="*/ 0 w 45"/>
                    <a:gd name="T9" fmla="*/ 0 h 4"/>
                    <a:gd name="T10" fmla="*/ 23 w 45"/>
                    <a:gd name="T11" fmla="*/ 0 h 4"/>
                    <a:gd name="T12" fmla="*/ 23 w 45"/>
                    <a:gd name="T13" fmla="*/ 1 h 4"/>
                    <a:gd name="T14" fmla="*/ 23 w 45"/>
                    <a:gd name="T15" fmla="*/ 1 h 4"/>
                    <a:gd name="T16" fmla="*/ 23 w 45"/>
                    <a:gd name="T17" fmla="*/ 1 h 4"/>
                    <a:gd name="T18" fmla="*/ 23 w 45"/>
                    <a:gd name="T19" fmla="*/ 1 h 4"/>
                    <a:gd name="T20" fmla="*/ 0 w 45"/>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4"/>
                    <a:gd name="T35" fmla="*/ 45 w 4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4">
                      <a:moveTo>
                        <a:pt x="0" y="4"/>
                      </a:moveTo>
                      <a:lnTo>
                        <a:pt x="0" y="4"/>
                      </a:lnTo>
                      <a:lnTo>
                        <a:pt x="0" y="2"/>
                      </a:lnTo>
                      <a:lnTo>
                        <a:pt x="0" y="0"/>
                      </a:lnTo>
                      <a:lnTo>
                        <a:pt x="45" y="0"/>
                      </a:lnTo>
                      <a:lnTo>
                        <a:pt x="45" y="2"/>
                      </a:lnTo>
                      <a:lnTo>
                        <a:pt x="45" y="4"/>
                      </a:lnTo>
                      <a:lnTo>
                        <a:pt x="0" y="4"/>
                      </a:lnTo>
                      <a:close/>
                    </a:path>
                  </a:pathLst>
                </a:custGeom>
                <a:solidFill>
                  <a:srgbClr val="95959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5" name="Freeform 2489">
                  <a:extLst>
                    <a:ext uri="{FF2B5EF4-FFF2-40B4-BE49-F238E27FC236}">
                      <a16:creationId xmlns:a16="http://schemas.microsoft.com/office/drawing/2014/main" xmlns="" id="{E3C65BB6-60B6-4E5A-94A5-5E9A3051D937}"/>
                    </a:ext>
                  </a:extLst>
                </p:cNvPr>
                <p:cNvSpPr>
                  <a:spLocks/>
                </p:cNvSpPr>
                <p:nvPr/>
              </p:nvSpPr>
              <p:spPr bwMode="auto">
                <a:xfrm>
                  <a:off x="1341" y="3727"/>
                  <a:ext cx="23" cy="2"/>
                </a:xfrm>
                <a:custGeom>
                  <a:avLst/>
                  <a:gdLst>
                    <a:gd name="T0" fmla="*/ 0 w 45"/>
                    <a:gd name="T1" fmla="*/ 2 h 3"/>
                    <a:gd name="T2" fmla="*/ 0 w 45"/>
                    <a:gd name="T3" fmla="*/ 2 h 3"/>
                    <a:gd name="T4" fmla="*/ 0 w 45"/>
                    <a:gd name="T5" fmla="*/ 1 h 3"/>
                    <a:gd name="T6" fmla="*/ 0 w 45"/>
                    <a:gd name="T7" fmla="*/ 1 h 3"/>
                    <a:gd name="T8" fmla="*/ 0 w 45"/>
                    <a:gd name="T9" fmla="*/ 0 h 3"/>
                    <a:gd name="T10" fmla="*/ 23 w 45"/>
                    <a:gd name="T11" fmla="*/ 0 h 3"/>
                    <a:gd name="T12" fmla="*/ 23 w 45"/>
                    <a:gd name="T13" fmla="*/ 1 h 3"/>
                    <a:gd name="T14" fmla="*/ 23 w 45"/>
                    <a:gd name="T15" fmla="*/ 1 h 3"/>
                    <a:gd name="T16" fmla="*/ 23 w 45"/>
                    <a:gd name="T17" fmla="*/ 2 h 3"/>
                    <a:gd name="T18" fmla="*/ 23 w 45"/>
                    <a:gd name="T19" fmla="*/ 2 h 3"/>
                    <a:gd name="T20" fmla="*/ 0 w 45"/>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
                    <a:gd name="T35" fmla="*/ 45 w 45"/>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
                      <a:moveTo>
                        <a:pt x="0" y="3"/>
                      </a:moveTo>
                      <a:lnTo>
                        <a:pt x="0" y="3"/>
                      </a:lnTo>
                      <a:lnTo>
                        <a:pt x="0" y="2"/>
                      </a:lnTo>
                      <a:lnTo>
                        <a:pt x="0" y="0"/>
                      </a:lnTo>
                      <a:lnTo>
                        <a:pt x="45" y="0"/>
                      </a:lnTo>
                      <a:lnTo>
                        <a:pt x="45" y="2"/>
                      </a:lnTo>
                      <a:lnTo>
                        <a:pt x="45" y="3"/>
                      </a:lnTo>
                      <a:lnTo>
                        <a:pt x="0" y="3"/>
                      </a:lnTo>
                      <a:close/>
                    </a:path>
                  </a:pathLst>
                </a:custGeom>
                <a:solidFill>
                  <a:srgbClr val="8C8C8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6" name="Freeform 2490">
                  <a:extLst>
                    <a:ext uri="{FF2B5EF4-FFF2-40B4-BE49-F238E27FC236}">
                      <a16:creationId xmlns:a16="http://schemas.microsoft.com/office/drawing/2014/main" xmlns="" id="{84D06FE2-EC9E-4C1C-84AA-354427F8E754}"/>
                    </a:ext>
                  </a:extLst>
                </p:cNvPr>
                <p:cNvSpPr>
                  <a:spLocks/>
                </p:cNvSpPr>
                <p:nvPr/>
              </p:nvSpPr>
              <p:spPr bwMode="auto">
                <a:xfrm>
                  <a:off x="1341" y="3725"/>
                  <a:ext cx="23" cy="2"/>
                </a:xfrm>
                <a:custGeom>
                  <a:avLst/>
                  <a:gdLst>
                    <a:gd name="T0" fmla="*/ 1 w 47"/>
                    <a:gd name="T1" fmla="*/ 2 h 3"/>
                    <a:gd name="T2" fmla="*/ 1 w 47"/>
                    <a:gd name="T3" fmla="*/ 2 h 3"/>
                    <a:gd name="T4" fmla="*/ 1 w 47"/>
                    <a:gd name="T5" fmla="*/ 1 h 3"/>
                    <a:gd name="T6" fmla="*/ 0 w 47"/>
                    <a:gd name="T7" fmla="*/ 1 h 3"/>
                    <a:gd name="T8" fmla="*/ 0 w 47"/>
                    <a:gd name="T9" fmla="*/ 0 h 3"/>
                    <a:gd name="T10" fmla="*/ 23 w 47"/>
                    <a:gd name="T11" fmla="*/ 0 h 3"/>
                    <a:gd name="T12" fmla="*/ 23 w 47"/>
                    <a:gd name="T13" fmla="*/ 1 h 3"/>
                    <a:gd name="T14" fmla="*/ 23 w 47"/>
                    <a:gd name="T15" fmla="*/ 1 h 3"/>
                    <a:gd name="T16" fmla="*/ 23 w 47"/>
                    <a:gd name="T17" fmla="*/ 2 h 3"/>
                    <a:gd name="T18" fmla="*/ 23 w 47"/>
                    <a:gd name="T19" fmla="*/ 2 h 3"/>
                    <a:gd name="T20" fmla="*/ 1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2" y="3"/>
                      </a:moveTo>
                      <a:lnTo>
                        <a:pt x="2" y="3"/>
                      </a:lnTo>
                      <a:lnTo>
                        <a:pt x="2" y="1"/>
                      </a:lnTo>
                      <a:lnTo>
                        <a:pt x="0" y="1"/>
                      </a:lnTo>
                      <a:lnTo>
                        <a:pt x="0" y="0"/>
                      </a:lnTo>
                      <a:lnTo>
                        <a:pt x="46" y="0"/>
                      </a:lnTo>
                      <a:lnTo>
                        <a:pt x="46" y="1"/>
                      </a:lnTo>
                      <a:lnTo>
                        <a:pt x="47" y="1"/>
                      </a:lnTo>
                      <a:lnTo>
                        <a:pt x="47" y="3"/>
                      </a:lnTo>
                      <a:lnTo>
                        <a:pt x="2" y="3"/>
                      </a:lnTo>
                      <a:close/>
                    </a:path>
                  </a:pathLst>
                </a:custGeom>
                <a:solidFill>
                  <a:srgbClr val="83838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7" name="Freeform 2491">
                  <a:extLst>
                    <a:ext uri="{FF2B5EF4-FFF2-40B4-BE49-F238E27FC236}">
                      <a16:creationId xmlns:a16="http://schemas.microsoft.com/office/drawing/2014/main" xmlns="" id="{CDF1E44D-033E-4BA6-AAC7-54C2D5262853}"/>
                    </a:ext>
                  </a:extLst>
                </p:cNvPr>
                <p:cNvSpPr>
                  <a:spLocks/>
                </p:cNvSpPr>
                <p:nvPr/>
              </p:nvSpPr>
              <p:spPr bwMode="auto">
                <a:xfrm>
                  <a:off x="1341" y="3724"/>
                  <a:ext cx="22" cy="1"/>
                </a:xfrm>
                <a:custGeom>
                  <a:avLst/>
                  <a:gdLst>
                    <a:gd name="T0" fmla="*/ 0 w 46"/>
                    <a:gd name="T1" fmla="*/ 1 h 4"/>
                    <a:gd name="T2" fmla="*/ 0 w 46"/>
                    <a:gd name="T3" fmla="*/ 1 h 4"/>
                    <a:gd name="T4" fmla="*/ 0 w 46"/>
                    <a:gd name="T5" fmla="*/ 1 h 4"/>
                    <a:gd name="T6" fmla="*/ 0 w 46"/>
                    <a:gd name="T7" fmla="*/ 1 h 4"/>
                    <a:gd name="T8" fmla="*/ 0 w 46"/>
                    <a:gd name="T9" fmla="*/ 0 h 4"/>
                    <a:gd name="T10" fmla="*/ 22 w 46"/>
                    <a:gd name="T11" fmla="*/ 0 h 4"/>
                    <a:gd name="T12" fmla="*/ 22 w 46"/>
                    <a:gd name="T13" fmla="*/ 1 h 4"/>
                    <a:gd name="T14" fmla="*/ 22 w 46"/>
                    <a:gd name="T15" fmla="*/ 1 h 4"/>
                    <a:gd name="T16" fmla="*/ 22 w 46"/>
                    <a:gd name="T17" fmla="*/ 1 h 4"/>
                    <a:gd name="T18" fmla="*/ 22 w 46"/>
                    <a:gd name="T19" fmla="*/ 1 h 4"/>
                    <a:gd name="T20" fmla="*/ 0 w 46"/>
                    <a:gd name="T21" fmla="*/ 1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
                    <a:gd name="T35" fmla="*/ 46 w 4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
                      <a:moveTo>
                        <a:pt x="0" y="4"/>
                      </a:moveTo>
                      <a:lnTo>
                        <a:pt x="0" y="2"/>
                      </a:lnTo>
                      <a:lnTo>
                        <a:pt x="0" y="0"/>
                      </a:lnTo>
                      <a:lnTo>
                        <a:pt x="46" y="0"/>
                      </a:lnTo>
                      <a:lnTo>
                        <a:pt x="46" y="2"/>
                      </a:lnTo>
                      <a:lnTo>
                        <a:pt x="46" y="4"/>
                      </a:lnTo>
                      <a:lnTo>
                        <a:pt x="0" y="4"/>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8" name="Freeform 2492">
                  <a:extLst>
                    <a:ext uri="{FF2B5EF4-FFF2-40B4-BE49-F238E27FC236}">
                      <a16:creationId xmlns:a16="http://schemas.microsoft.com/office/drawing/2014/main" xmlns="" id="{E724A619-5E43-4930-9458-21149BA52E49}"/>
                    </a:ext>
                  </a:extLst>
                </p:cNvPr>
                <p:cNvSpPr>
                  <a:spLocks/>
                </p:cNvSpPr>
                <p:nvPr/>
              </p:nvSpPr>
              <p:spPr bwMode="auto">
                <a:xfrm>
                  <a:off x="1341" y="3722"/>
                  <a:ext cx="22" cy="2"/>
                </a:xfrm>
                <a:custGeom>
                  <a:avLst/>
                  <a:gdLst>
                    <a:gd name="T0" fmla="*/ 0 w 46"/>
                    <a:gd name="T1" fmla="*/ 2 h 3"/>
                    <a:gd name="T2" fmla="*/ 0 w 46"/>
                    <a:gd name="T3" fmla="*/ 1 h 3"/>
                    <a:gd name="T4" fmla="*/ 0 w 46"/>
                    <a:gd name="T5" fmla="*/ 1 h 3"/>
                    <a:gd name="T6" fmla="*/ 0 w 46"/>
                    <a:gd name="T7" fmla="*/ 0 h 3"/>
                    <a:gd name="T8" fmla="*/ 0 w 46"/>
                    <a:gd name="T9" fmla="*/ 0 h 3"/>
                    <a:gd name="T10" fmla="*/ 22 w 46"/>
                    <a:gd name="T11" fmla="*/ 0 h 3"/>
                    <a:gd name="T12" fmla="*/ 22 w 46"/>
                    <a:gd name="T13" fmla="*/ 0 h 3"/>
                    <a:gd name="T14" fmla="*/ 22 w 46"/>
                    <a:gd name="T15" fmla="*/ 1 h 3"/>
                    <a:gd name="T16" fmla="*/ 22 w 46"/>
                    <a:gd name="T17" fmla="*/ 1 h 3"/>
                    <a:gd name="T18" fmla="*/ 22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29" name="Freeform 2493">
                  <a:extLst>
                    <a:ext uri="{FF2B5EF4-FFF2-40B4-BE49-F238E27FC236}">
                      <a16:creationId xmlns:a16="http://schemas.microsoft.com/office/drawing/2014/main" xmlns="" id="{B8340265-FB72-466E-A58D-7577AC7B2DA2}"/>
                    </a:ext>
                  </a:extLst>
                </p:cNvPr>
                <p:cNvSpPr>
                  <a:spLocks/>
                </p:cNvSpPr>
                <p:nvPr/>
              </p:nvSpPr>
              <p:spPr bwMode="auto">
                <a:xfrm>
                  <a:off x="1340" y="3720"/>
                  <a:ext cx="23" cy="2"/>
                </a:xfrm>
                <a:custGeom>
                  <a:avLst/>
                  <a:gdLst>
                    <a:gd name="T0" fmla="*/ 0 w 47"/>
                    <a:gd name="T1" fmla="*/ 2 h 3"/>
                    <a:gd name="T2" fmla="*/ 0 w 47"/>
                    <a:gd name="T3" fmla="*/ 1 h 3"/>
                    <a:gd name="T4" fmla="*/ 0 w 47"/>
                    <a:gd name="T5" fmla="*/ 1 h 3"/>
                    <a:gd name="T6" fmla="*/ 0 w 47"/>
                    <a:gd name="T7" fmla="*/ 0 h 3"/>
                    <a:gd name="T8" fmla="*/ 0 w 47"/>
                    <a:gd name="T9" fmla="*/ 0 h 3"/>
                    <a:gd name="T10" fmla="*/ 22 w 47"/>
                    <a:gd name="T11" fmla="*/ 0 h 3"/>
                    <a:gd name="T12" fmla="*/ 22 w 47"/>
                    <a:gd name="T13" fmla="*/ 0 h 3"/>
                    <a:gd name="T14" fmla="*/ 22 w 47"/>
                    <a:gd name="T15" fmla="*/ 1 h 3"/>
                    <a:gd name="T16" fmla="*/ 22 w 47"/>
                    <a:gd name="T17" fmla="*/ 1 h 3"/>
                    <a:gd name="T18" fmla="*/ 23 w 47"/>
                    <a:gd name="T19" fmla="*/ 2 h 3"/>
                    <a:gd name="T20" fmla="*/ 0 w 47"/>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
                    <a:gd name="T35" fmla="*/ 47 w 47"/>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
                      <a:moveTo>
                        <a:pt x="1" y="3"/>
                      </a:moveTo>
                      <a:lnTo>
                        <a:pt x="0" y="1"/>
                      </a:lnTo>
                      <a:lnTo>
                        <a:pt x="0" y="0"/>
                      </a:lnTo>
                      <a:lnTo>
                        <a:pt x="45" y="0"/>
                      </a:lnTo>
                      <a:lnTo>
                        <a:pt x="45" y="1"/>
                      </a:lnTo>
                      <a:lnTo>
                        <a:pt x="47" y="3"/>
                      </a:lnTo>
                      <a:lnTo>
                        <a:pt x="1" y="3"/>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0" name="Freeform 2494">
                  <a:extLst>
                    <a:ext uri="{FF2B5EF4-FFF2-40B4-BE49-F238E27FC236}">
                      <a16:creationId xmlns:a16="http://schemas.microsoft.com/office/drawing/2014/main" xmlns="" id="{502B004F-C385-45B8-8668-B8C242DC270C}"/>
                    </a:ext>
                  </a:extLst>
                </p:cNvPr>
                <p:cNvSpPr>
                  <a:spLocks/>
                </p:cNvSpPr>
                <p:nvPr/>
              </p:nvSpPr>
              <p:spPr bwMode="auto">
                <a:xfrm>
                  <a:off x="1340" y="3719"/>
                  <a:ext cx="23" cy="1"/>
                </a:xfrm>
                <a:custGeom>
                  <a:avLst/>
                  <a:gdLst>
                    <a:gd name="T0" fmla="*/ 0 w 45"/>
                    <a:gd name="T1" fmla="*/ 1 h 4"/>
                    <a:gd name="T2" fmla="*/ 0 w 45"/>
                    <a:gd name="T3" fmla="*/ 1 h 4"/>
                    <a:gd name="T4" fmla="*/ 0 w 45"/>
                    <a:gd name="T5" fmla="*/ 1 h 4"/>
                    <a:gd name="T6" fmla="*/ 0 w 45"/>
                    <a:gd name="T7" fmla="*/ 1 h 4"/>
                    <a:gd name="T8" fmla="*/ 0 w 45"/>
                    <a:gd name="T9" fmla="*/ 0 h 4"/>
                    <a:gd name="T10" fmla="*/ 23 w 45"/>
                    <a:gd name="T11" fmla="*/ 0 h 4"/>
                    <a:gd name="T12" fmla="*/ 23 w 45"/>
                    <a:gd name="T13" fmla="*/ 0 h 4"/>
                    <a:gd name="T14" fmla="*/ 23 w 45"/>
                    <a:gd name="T15" fmla="*/ 0 h 4"/>
                    <a:gd name="T16" fmla="*/ 23 w 45"/>
                    <a:gd name="T17" fmla="*/ 0 h 4"/>
                    <a:gd name="T18" fmla="*/ 23 w 45"/>
                    <a:gd name="T19" fmla="*/ 0 h 4"/>
                    <a:gd name="T20" fmla="*/ 23 w 45"/>
                    <a:gd name="T21" fmla="*/ 1 h 4"/>
                    <a:gd name="T22" fmla="*/ 23 w 45"/>
                    <a:gd name="T23" fmla="*/ 1 h 4"/>
                    <a:gd name="T24" fmla="*/ 23 w 45"/>
                    <a:gd name="T25" fmla="*/ 1 h 4"/>
                    <a:gd name="T26" fmla="*/ 23 w 45"/>
                    <a:gd name="T27" fmla="*/ 1 h 4"/>
                    <a:gd name="T28" fmla="*/ 0 w 45"/>
                    <a:gd name="T29" fmla="*/ 1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4"/>
                    <a:gd name="T47" fmla="*/ 45 w 45"/>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4">
                      <a:moveTo>
                        <a:pt x="0" y="4"/>
                      </a:moveTo>
                      <a:lnTo>
                        <a:pt x="0" y="2"/>
                      </a:lnTo>
                      <a:lnTo>
                        <a:pt x="0" y="0"/>
                      </a:lnTo>
                      <a:lnTo>
                        <a:pt x="45" y="0"/>
                      </a:lnTo>
                      <a:lnTo>
                        <a:pt x="45" y="2"/>
                      </a:lnTo>
                      <a:lnTo>
                        <a:pt x="45" y="4"/>
                      </a:lnTo>
                      <a:lnTo>
                        <a:pt x="0" y="4"/>
                      </a:lnTo>
                      <a:close/>
                    </a:path>
                  </a:pathLst>
                </a:custGeom>
                <a:solidFill>
                  <a:srgbClr val="5D5D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1" name="Freeform 2495">
                  <a:extLst>
                    <a:ext uri="{FF2B5EF4-FFF2-40B4-BE49-F238E27FC236}">
                      <a16:creationId xmlns:a16="http://schemas.microsoft.com/office/drawing/2014/main" xmlns="" id="{64989811-22C1-412F-B1DD-5902CF997F38}"/>
                    </a:ext>
                  </a:extLst>
                </p:cNvPr>
                <p:cNvSpPr>
                  <a:spLocks/>
                </p:cNvSpPr>
                <p:nvPr/>
              </p:nvSpPr>
              <p:spPr bwMode="auto">
                <a:xfrm>
                  <a:off x="1340" y="3717"/>
                  <a:ext cx="23" cy="2"/>
                </a:xfrm>
                <a:custGeom>
                  <a:avLst/>
                  <a:gdLst>
                    <a:gd name="T0" fmla="*/ 0 w 45"/>
                    <a:gd name="T1" fmla="*/ 2 h 3"/>
                    <a:gd name="T2" fmla="*/ 0 w 45"/>
                    <a:gd name="T3" fmla="*/ 2 h 3"/>
                    <a:gd name="T4" fmla="*/ 0 w 45"/>
                    <a:gd name="T5" fmla="*/ 2 h 3"/>
                    <a:gd name="T6" fmla="*/ 0 w 45"/>
                    <a:gd name="T7" fmla="*/ 2 h 3"/>
                    <a:gd name="T8" fmla="*/ 0 w 45"/>
                    <a:gd name="T9" fmla="*/ 2 h 3"/>
                    <a:gd name="T10" fmla="*/ 0 w 45"/>
                    <a:gd name="T11" fmla="*/ 1 h 3"/>
                    <a:gd name="T12" fmla="*/ 0 w 45"/>
                    <a:gd name="T13" fmla="*/ 1 h 3"/>
                    <a:gd name="T14" fmla="*/ 0 w 45"/>
                    <a:gd name="T15" fmla="*/ 1 h 3"/>
                    <a:gd name="T16" fmla="*/ 0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3"/>
                      </a:lnTo>
                      <a:lnTo>
                        <a:pt x="0" y="1"/>
                      </a:lnTo>
                      <a:lnTo>
                        <a:pt x="0" y="0"/>
                      </a:lnTo>
                      <a:lnTo>
                        <a:pt x="45" y="0"/>
                      </a:lnTo>
                      <a:lnTo>
                        <a:pt x="45" y="1"/>
                      </a:lnTo>
                      <a:lnTo>
                        <a:pt x="45" y="3"/>
                      </a:lnTo>
                      <a:lnTo>
                        <a:pt x="0" y="3"/>
                      </a:lnTo>
                      <a:close/>
                    </a:path>
                  </a:pathLst>
                </a:custGeom>
                <a:solidFill>
                  <a:srgbClr val="54545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2" name="Freeform 2496">
                  <a:extLst>
                    <a:ext uri="{FF2B5EF4-FFF2-40B4-BE49-F238E27FC236}">
                      <a16:creationId xmlns:a16="http://schemas.microsoft.com/office/drawing/2014/main" xmlns="" id="{F51D08A3-2058-4CA8-BECB-DE348F2F2D5D}"/>
                    </a:ext>
                  </a:extLst>
                </p:cNvPr>
                <p:cNvSpPr>
                  <a:spLocks/>
                </p:cNvSpPr>
                <p:nvPr/>
              </p:nvSpPr>
              <p:spPr bwMode="auto">
                <a:xfrm>
                  <a:off x="1339" y="371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2" y="4"/>
                      </a:moveTo>
                      <a:lnTo>
                        <a:pt x="2" y="4"/>
                      </a:lnTo>
                      <a:lnTo>
                        <a:pt x="2" y="2"/>
                      </a:lnTo>
                      <a:lnTo>
                        <a:pt x="0" y="2"/>
                      </a:lnTo>
                      <a:lnTo>
                        <a:pt x="0" y="0"/>
                      </a:lnTo>
                      <a:lnTo>
                        <a:pt x="45" y="0"/>
                      </a:lnTo>
                      <a:lnTo>
                        <a:pt x="45" y="2"/>
                      </a:lnTo>
                      <a:lnTo>
                        <a:pt x="47" y="2"/>
                      </a:lnTo>
                      <a:lnTo>
                        <a:pt x="47" y="4"/>
                      </a:lnTo>
                      <a:lnTo>
                        <a:pt x="2" y="4"/>
                      </a:lnTo>
                      <a:close/>
                    </a:path>
                  </a:pathLst>
                </a:custGeom>
                <a:solidFill>
                  <a:srgbClr val="4A4A4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3" name="Freeform 2497">
                  <a:extLst>
                    <a:ext uri="{FF2B5EF4-FFF2-40B4-BE49-F238E27FC236}">
                      <a16:creationId xmlns:a16="http://schemas.microsoft.com/office/drawing/2014/main" xmlns="" id="{00FB9BDE-2E8D-4374-8CFE-BA12D9A3B896}"/>
                    </a:ext>
                  </a:extLst>
                </p:cNvPr>
                <p:cNvSpPr>
                  <a:spLocks/>
                </p:cNvSpPr>
                <p:nvPr/>
              </p:nvSpPr>
              <p:spPr bwMode="auto">
                <a:xfrm>
                  <a:off x="1339" y="3714"/>
                  <a:ext cx="23" cy="1"/>
                </a:xfrm>
                <a:custGeom>
                  <a:avLst/>
                  <a:gdLst>
                    <a:gd name="T0" fmla="*/ 0 w 45"/>
                    <a:gd name="T1" fmla="*/ 1 h 3"/>
                    <a:gd name="T2" fmla="*/ 0 w 45"/>
                    <a:gd name="T3" fmla="*/ 1 h 3"/>
                    <a:gd name="T4" fmla="*/ 0 w 45"/>
                    <a:gd name="T5" fmla="*/ 1 h 3"/>
                    <a:gd name="T6" fmla="*/ 0 w 45"/>
                    <a:gd name="T7" fmla="*/ 1 h 3"/>
                    <a:gd name="T8" fmla="*/ 0 w 45"/>
                    <a:gd name="T9" fmla="*/ 0 h 3"/>
                    <a:gd name="T10" fmla="*/ 23 w 45"/>
                    <a:gd name="T11" fmla="*/ 0 h 3"/>
                    <a:gd name="T12" fmla="*/ 23 w 45"/>
                    <a:gd name="T13" fmla="*/ 1 h 3"/>
                    <a:gd name="T14" fmla="*/ 23 w 45"/>
                    <a:gd name="T15" fmla="*/ 1 h 3"/>
                    <a:gd name="T16" fmla="*/ 23 w 45"/>
                    <a:gd name="T17" fmla="*/ 1 h 3"/>
                    <a:gd name="T18" fmla="*/ 23 w 45"/>
                    <a:gd name="T19" fmla="*/ 1 h 3"/>
                    <a:gd name="T20" fmla="*/ 0 w 45"/>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
                    <a:gd name="T35" fmla="*/ 45 w 45"/>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
                      <a:moveTo>
                        <a:pt x="0" y="3"/>
                      </a:moveTo>
                      <a:lnTo>
                        <a:pt x="0" y="3"/>
                      </a:lnTo>
                      <a:lnTo>
                        <a:pt x="0" y="2"/>
                      </a:lnTo>
                      <a:lnTo>
                        <a:pt x="0" y="0"/>
                      </a:lnTo>
                      <a:lnTo>
                        <a:pt x="45" y="0"/>
                      </a:lnTo>
                      <a:lnTo>
                        <a:pt x="45" y="2"/>
                      </a:lnTo>
                      <a:lnTo>
                        <a:pt x="45" y="3"/>
                      </a:lnTo>
                      <a:lnTo>
                        <a:pt x="0" y="3"/>
                      </a:lnTo>
                      <a:close/>
                    </a:path>
                  </a:pathLst>
                </a:custGeom>
                <a:solidFill>
                  <a:srgbClr val="41414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4" name="Freeform 2498">
                  <a:extLst>
                    <a:ext uri="{FF2B5EF4-FFF2-40B4-BE49-F238E27FC236}">
                      <a16:creationId xmlns:a16="http://schemas.microsoft.com/office/drawing/2014/main" xmlns="" id="{F0472A56-CE4E-49F0-BABA-89D51779D6AC}"/>
                    </a:ext>
                  </a:extLst>
                </p:cNvPr>
                <p:cNvSpPr>
                  <a:spLocks/>
                </p:cNvSpPr>
                <p:nvPr/>
              </p:nvSpPr>
              <p:spPr bwMode="auto">
                <a:xfrm>
                  <a:off x="1339" y="3712"/>
                  <a:ext cx="23" cy="2"/>
                </a:xfrm>
                <a:custGeom>
                  <a:avLst/>
                  <a:gdLst>
                    <a:gd name="T0" fmla="*/ 0 w 45"/>
                    <a:gd name="T1" fmla="*/ 2 h 3"/>
                    <a:gd name="T2" fmla="*/ 0 w 45"/>
                    <a:gd name="T3" fmla="*/ 2 h 3"/>
                    <a:gd name="T4" fmla="*/ 0 w 45"/>
                    <a:gd name="T5" fmla="*/ 1 h 3"/>
                    <a:gd name="T6" fmla="*/ 0 w 45"/>
                    <a:gd name="T7" fmla="*/ 1 h 3"/>
                    <a:gd name="T8" fmla="*/ 0 w 45"/>
                    <a:gd name="T9" fmla="*/ 0 h 3"/>
                    <a:gd name="T10" fmla="*/ 23 w 45"/>
                    <a:gd name="T11" fmla="*/ 0 h 3"/>
                    <a:gd name="T12" fmla="*/ 23 w 45"/>
                    <a:gd name="T13" fmla="*/ 1 h 3"/>
                    <a:gd name="T14" fmla="*/ 23 w 45"/>
                    <a:gd name="T15" fmla="*/ 1 h 3"/>
                    <a:gd name="T16" fmla="*/ 23 w 45"/>
                    <a:gd name="T17" fmla="*/ 2 h 3"/>
                    <a:gd name="T18" fmla="*/ 23 w 45"/>
                    <a:gd name="T19" fmla="*/ 2 h 3"/>
                    <a:gd name="T20" fmla="*/ 0 w 45"/>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
                    <a:gd name="T35" fmla="*/ 45 w 45"/>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
                      <a:moveTo>
                        <a:pt x="0" y="3"/>
                      </a:moveTo>
                      <a:lnTo>
                        <a:pt x="0" y="3"/>
                      </a:lnTo>
                      <a:lnTo>
                        <a:pt x="0" y="1"/>
                      </a:lnTo>
                      <a:lnTo>
                        <a:pt x="0" y="0"/>
                      </a:lnTo>
                      <a:lnTo>
                        <a:pt x="45" y="0"/>
                      </a:lnTo>
                      <a:lnTo>
                        <a:pt x="45" y="1"/>
                      </a:lnTo>
                      <a:lnTo>
                        <a:pt x="45" y="3"/>
                      </a:lnTo>
                      <a:lnTo>
                        <a:pt x="0" y="3"/>
                      </a:lnTo>
                      <a:close/>
                    </a:path>
                  </a:pathLst>
                </a:custGeom>
                <a:solidFill>
                  <a:srgbClr val="38383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5" name="Freeform 2499">
                  <a:extLst>
                    <a:ext uri="{FF2B5EF4-FFF2-40B4-BE49-F238E27FC236}">
                      <a16:creationId xmlns:a16="http://schemas.microsoft.com/office/drawing/2014/main" xmlns="" id="{60A8D44A-201A-4162-AF5F-30D7C77D6953}"/>
                    </a:ext>
                  </a:extLst>
                </p:cNvPr>
                <p:cNvSpPr>
                  <a:spLocks/>
                </p:cNvSpPr>
                <p:nvPr/>
              </p:nvSpPr>
              <p:spPr bwMode="auto">
                <a:xfrm>
                  <a:off x="1338" y="3710"/>
                  <a:ext cx="24" cy="2"/>
                </a:xfrm>
                <a:custGeom>
                  <a:avLst/>
                  <a:gdLst>
                    <a:gd name="T0" fmla="*/ 1 w 47"/>
                    <a:gd name="T1" fmla="*/ 2 h 4"/>
                    <a:gd name="T2" fmla="*/ 1 w 47"/>
                    <a:gd name="T3" fmla="*/ 1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1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2" y="4"/>
                      </a:moveTo>
                      <a:lnTo>
                        <a:pt x="2" y="2"/>
                      </a:lnTo>
                      <a:lnTo>
                        <a:pt x="0" y="2"/>
                      </a:lnTo>
                      <a:lnTo>
                        <a:pt x="0" y="0"/>
                      </a:lnTo>
                      <a:lnTo>
                        <a:pt x="46" y="0"/>
                      </a:lnTo>
                      <a:lnTo>
                        <a:pt x="46" y="2"/>
                      </a:lnTo>
                      <a:lnTo>
                        <a:pt x="47" y="2"/>
                      </a:lnTo>
                      <a:lnTo>
                        <a:pt x="47" y="4"/>
                      </a:lnTo>
                      <a:lnTo>
                        <a:pt x="2" y="4"/>
                      </a:lnTo>
                      <a:close/>
                    </a:path>
                  </a:pathLst>
                </a:custGeom>
                <a:solidFill>
                  <a:srgbClr val="2E2E2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6" name="Freeform 2500">
                  <a:extLst>
                    <a:ext uri="{FF2B5EF4-FFF2-40B4-BE49-F238E27FC236}">
                      <a16:creationId xmlns:a16="http://schemas.microsoft.com/office/drawing/2014/main" xmlns="" id="{7F0A061A-56CA-4DBC-BBEF-D0E83AE0EBB9}"/>
                    </a:ext>
                  </a:extLst>
                </p:cNvPr>
                <p:cNvSpPr>
                  <a:spLocks/>
                </p:cNvSpPr>
                <p:nvPr/>
              </p:nvSpPr>
              <p:spPr bwMode="auto">
                <a:xfrm>
                  <a:off x="1338" y="3708"/>
                  <a:ext cx="23" cy="2"/>
                </a:xfrm>
                <a:custGeom>
                  <a:avLst/>
                  <a:gdLst>
                    <a:gd name="T0" fmla="*/ 0 w 46"/>
                    <a:gd name="T1" fmla="*/ 2 h 3"/>
                    <a:gd name="T2" fmla="*/ 0 w 46"/>
                    <a:gd name="T3" fmla="*/ 1 h 3"/>
                    <a:gd name="T4" fmla="*/ 0 w 46"/>
                    <a:gd name="T5" fmla="*/ 1 h 3"/>
                    <a:gd name="T6" fmla="*/ 0 w 46"/>
                    <a:gd name="T7" fmla="*/ 1 h 3"/>
                    <a:gd name="T8" fmla="*/ 0 w 46"/>
                    <a:gd name="T9" fmla="*/ 0 h 3"/>
                    <a:gd name="T10" fmla="*/ 23 w 46"/>
                    <a:gd name="T11" fmla="*/ 0 h 3"/>
                    <a:gd name="T12" fmla="*/ 23 w 46"/>
                    <a:gd name="T13" fmla="*/ 1 h 3"/>
                    <a:gd name="T14" fmla="*/ 23 w 46"/>
                    <a:gd name="T15" fmla="*/ 1 h 3"/>
                    <a:gd name="T16" fmla="*/ 23 w 46"/>
                    <a:gd name="T17" fmla="*/ 1 h 3"/>
                    <a:gd name="T18" fmla="*/ 23 w 46"/>
                    <a:gd name="T19" fmla="*/ 2 h 3"/>
                    <a:gd name="T20" fmla="*/ 0 w 46"/>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2"/>
                      </a:lnTo>
                      <a:lnTo>
                        <a:pt x="0" y="0"/>
                      </a:lnTo>
                      <a:lnTo>
                        <a:pt x="46" y="0"/>
                      </a:lnTo>
                      <a:lnTo>
                        <a:pt x="46" y="2"/>
                      </a:lnTo>
                      <a:lnTo>
                        <a:pt x="46" y="3"/>
                      </a:lnTo>
                      <a:lnTo>
                        <a:pt x="0" y="3"/>
                      </a:lnTo>
                      <a:close/>
                    </a:path>
                  </a:pathLst>
                </a:custGeom>
                <a:solidFill>
                  <a:srgbClr val="25252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7" name="Freeform 2501">
                  <a:extLst>
                    <a:ext uri="{FF2B5EF4-FFF2-40B4-BE49-F238E27FC236}">
                      <a16:creationId xmlns:a16="http://schemas.microsoft.com/office/drawing/2014/main" xmlns="" id="{666214F2-36BF-4228-83D9-8F042844287F}"/>
                    </a:ext>
                  </a:extLst>
                </p:cNvPr>
                <p:cNvSpPr>
                  <a:spLocks/>
                </p:cNvSpPr>
                <p:nvPr/>
              </p:nvSpPr>
              <p:spPr bwMode="auto">
                <a:xfrm>
                  <a:off x="1338" y="3707"/>
                  <a:ext cx="23" cy="1"/>
                </a:xfrm>
                <a:custGeom>
                  <a:avLst/>
                  <a:gdLst>
                    <a:gd name="T0" fmla="*/ 0 w 46"/>
                    <a:gd name="T1" fmla="*/ 1 h 3"/>
                    <a:gd name="T2" fmla="*/ 0 w 46"/>
                    <a:gd name="T3" fmla="*/ 1 h 3"/>
                    <a:gd name="T4" fmla="*/ 0 w 46"/>
                    <a:gd name="T5" fmla="*/ 0 h 3"/>
                    <a:gd name="T6" fmla="*/ 0 w 46"/>
                    <a:gd name="T7" fmla="*/ 0 h 3"/>
                    <a:gd name="T8" fmla="*/ 0 w 46"/>
                    <a:gd name="T9" fmla="*/ 0 h 3"/>
                    <a:gd name="T10" fmla="*/ 23 w 46"/>
                    <a:gd name="T11" fmla="*/ 0 h 3"/>
                    <a:gd name="T12" fmla="*/ 23 w 46"/>
                    <a:gd name="T13" fmla="*/ 0 h 3"/>
                    <a:gd name="T14" fmla="*/ 23 w 46"/>
                    <a:gd name="T15" fmla="*/ 0 h 3"/>
                    <a:gd name="T16" fmla="*/ 23 w 46"/>
                    <a:gd name="T17" fmla="*/ 1 h 3"/>
                    <a:gd name="T18" fmla="*/ 23 w 46"/>
                    <a:gd name="T19" fmla="*/ 1 h 3"/>
                    <a:gd name="T20" fmla="*/ 0 w 46"/>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3"/>
                    <a:gd name="T35" fmla="*/ 46 w 46"/>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3">
                      <a:moveTo>
                        <a:pt x="0" y="3"/>
                      </a:moveTo>
                      <a:lnTo>
                        <a:pt x="0" y="3"/>
                      </a:lnTo>
                      <a:lnTo>
                        <a:pt x="0" y="1"/>
                      </a:lnTo>
                      <a:lnTo>
                        <a:pt x="0" y="0"/>
                      </a:lnTo>
                      <a:lnTo>
                        <a:pt x="46" y="0"/>
                      </a:lnTo>
                      <a:lnTo>
                        <a:pt x="46" y="1"/>
                      </a:lnTo>
                      <a:lnTo>
                        <a:pt x="46" y="3"/>
                      </a:lnTo>
                      <a:lnTo>
                        <a:pt x="0" y="3"/>
                      </a:lnTo>
                      <a:close/>
                    </a:path>
                  </a:pathLst>
                </a:custGeom>
                <a:solidFill>
                  <a:srgbClr val="1C1C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8" name="Freeform 2502">
                  <a:extLst>
                    <a:ext uri="{FF2B5EF4-FFF2-40B4-BE49-F238E27FC236}">
                      <a16:creationId xmlns:a16="http://schemas.microsoft.com/office/drawing/2014/main" xmlns="" id="{3EF14020-F24A-4682-A431-D1F57DE1CF10}"/>
                    </a:ext>
                  </a:extLst>
                </p:cNvPr>
                <p:cNvSpPr>
                  <a:spLocks/>
                </p:cNvSpPr>
                <p:nvPr/>
              </p:nvSpPr>
              <p:spPr bwMode="auto">
                <a:xfrm>
                  <a:off x="1337" y="3705"/>
                  <a:ext cx="24" cy="2"/>
                </a:xfrm>
                <a:custGeom>
                  <a:avLst/>
                  <a:gdLst>
                    <a:gd name="T0" fmla="*/ 1 w 47"/>
                    <a:gd name="T1" fmla="*/ 2 h 4"/>
                    <a:gd name="T2" fmla="*/ 1 w 47"/>
                    <a:gd name="T3" fmla="*/ 2 h 4"/>
                    <a:gd name="T4" fmla="*/ 1 w 47"/>
                    <a:gd name="T5" fmla="*/ 1 h 4"/>
                    <a:gd name="T6" fmla="*/ 0 w 47"/>
                    <a:gd name="T7" fmla="*/ 1 h 4"/>
                    <a:gd name="T8" fmla="*/ 0 w 47"/>
                    <a:gd name="T9" fmla="*/ 0 h 4"/>
                    <a:gd name="T10" fmla="*/ 23 w 47"/>
                    <a:gd name="T11" fmla="*/ 0 h 4"/>
                    <a:gd name="T12" fmla="*/ 23 w 47"/>
                    <a:gd name="T13" fmla="*/ 1 h 4"/>
                    <a:gd name="T14" fmla="*/ 24 w 47"/>
                    <a:gd name="T15" fmla="*/ 1 h 4"/>
                    <a:gd name="T16" fmla="*/ 24 w 47"/>
                    <a:gd name="T17" fmla="*/ 2 h 4"/>
                    <a:gd name="T18" fmla="*/ 24 w 47"/>
                    <a:gd name="T19" fmla="*/ 2 h 4"/>
                    <a:gd name="T20" fmla="*/ 1 w 4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4"/>
                    <a:gd name="T35" fmla="*/ 47 w 4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4">
                      <a:moveTo>
                        <a:pt x="1" y="4"/>
                      </a:moveTo>
                      <a:lnTo>
                        <a:pt x="1" y="4"/>
                      </a:lnTo>
                      <a:lnTo>
                        <a:pt x="1" y="2"/>
                      </a:lnTo>
                      <a:lnTo>
                        <a:pt x="0" y="2"/>
                      </a:lnTo>
                      <a:lnTo>
                        <a:pt x="0" y="0"/>
                      </a:lnTo>
                      <a:lnTo>
                        <a:pt x="45" y="0"/>
                      </a:lnTo>
                      <a:lnTo>
                        <a:pt x="45" y="2"/>
                      </a:lnTo>
                      <a:lnTo>
                        <a:pt x="47" y="2"/>
                      </a:lnTo>
                      <a:lnTo>
                        <a:pt x="47" y="4"/>
                      </a:lnTo>
                      <a:lnTo>
                        <a:pt x="1" y="4"/>
                      </a:lnTo>
                      <a:close/>
                    </a:path>
                  </a:pathLst>
                </a:custGeom>
                <a:solidFill>
                  <a:srgbClr val="1212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39" name="Freeform 2503">
                  <a:extLst>
                    <a:ext uri="{FF2B5EF4-FFF2-40B4-BE49-F238E27FC236}">
                      <a16:creationId xmlns:a16="http://schemas.microsoft.com/office/drawing/2014/main" xmlns="" id="{01C727D4-7B6A-4B89-A405-D21DBB207A99}"/>
                    </a:ext>
                  </a:extLst>
                </p:cNvPr>
                <p:cNvSpPr>
                  <a:spLocks/>
                </p:cNvSpPr>
                <p:nvPr/>
              </p:nvSpPr>
              <p:spPr bwMode="auto">
                <a:xfrm>
                  <a:off x="1337" y="3703"/>
                  <a:ext cx="23" cy="2"/>
                </a:xfrm>
                <a:custGeom>
                  <a:avLst/>
                  <a:gdLst>
                    <a:gd name="T0" fmla="*/ 0 w 45"/>
                    <a:gd name="T1" fmla="*/ 2 h 3"/>
                    <a:gd name="T2" fmla="*/ 0 w 45"/>
                    <a:gd name="T3" fmla="*/ 1 h 3"/>
                    <a:gd name="T4" fmla="*/ 0 w 45"/>
                    <a:gd name="T5" fmla="*/ 1 h 3"/>
                    <a:gd name="T6" fmla="*/ 0 w 45"/>
                    <a:gd name="T7" fmla="*/ 1 h 3"/>
                    <a:gd name="T8" fmla="*/ 0 w 45"/>
                    <a:gd name="T9" fmla="*/ 0 h 3"/>
                    <a:gd name="T10" fmla="*/ 23 w 45"/>
                    <a:gd name="T11" fmla="*/ 0 h 3"/>
                    <a:gd name="T12" fmla="*/ 23 w 45"/>
                    <a:gd name="T13" fmla="*/ 0 h 3"/>
                    <a:gd name="T14" fmla="*/ 23 w 45"/>
                    <a:gd name="T15" fmla="*/ 0 h 3"/>
                    <a:gd name="T16" fmla="*/ 23 w 45"/>
                    <a:gd name="T17" fmla="*/ 0 h 3"/>
                    <a:gd name="T18" fmla="*/ 23 w 45"/>
                    <a:gd name="T19" fmla="*/ 0 h 3"/>
                    <a:gd name="T20" fmla="*/ 23 w 45"/>
                    <a:gd name="T21" fmla="*/ 1 h 3"/>
                    <a:gd name="T22" fmla="*/ 23 w 45"/>
                    <a:gd name="T23" fmla="*/ 1 h 3"/>
                    <a:gd name="T24" fmla="*/ 23 w 45"/>
                    <a:gd name="T25" fmla="*/ 1 h 3"/>
                    <a:gd name="T26" fmla="*/ 23 w 45"/>
                    <a:gd name="T27" fmla="*/ 2 h 3"/>
                    <a:gd name="T28" fmla="*/ 0 w 45"/>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
                    <a:gd name="T47" fmla="*/ 45 w 4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
                      <a:moveTo>
                        <a:pt x="0" y="3"/>
                      </a:moveTo>
                      <a:lnTo>
                        <a:pt x="0" y="1"/>
                      </a:lnTo>
                      <a:lnTo>
                        <a:pt x="0" y="0"/>
                      </a:lnTo>
                      <a:lnTo>
                        <a:pt x="45" y="0"/>
                      </a:lnTo>
                      <a:lnTo>
                        <a:pt x="45" y="1"/>
                      </a:lnTo>
                      <a:lnTo>
                        <a:pt x="45" y="3"/>
                      </a:lnTo>
                      <a:lnTo>
                        <a:pt x="0" y="3"/>
                      </a:lnTo>
                      <a:close/>
                    </a:path>
                  </a:pathLst>
                </a:custGeom>
                <a:solidFill>
                  <a:srgbClr val="09090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0" name="Freeform 2504">
                  <a:extLst>
                    <a:ext uri="{FF2B5EF4-FFF2-40B4-BE49-F238E27FC236}">
                      <a16:creationId xmlns:a16="http://schemas.microsoft.com/office/drawing/2014/main" xmlns="" id="{CE0A120B-1304-4730-9FE3-3503CFF89218}"/>
                    </a:ext>
                  </a:extLst>
                </p:cNvPr>
                <p:cNvSpPr>
                  <a:spLocks/>
                </p:cNvSpPr>
                <p:nvPr/>
              </p:nvSpPr>
              <p:spPr bwMode="auto">
                <a:xfrm>
                  <a:off x="1337" y="3703"/>
                  <a:ext cx="23" cy="1"/>
                </a:xfrm>
                <a:custGeom>
                  <a:avLst/>
                  <a:gdLst>
                    <a:gd name="T0" fmla="*/ 0 w 45"/>
                    <a:gd name="T1" fmla="*/ 1 h 2"/>
                    <a:gd name="T2" fmla="*/ 0 w 45"/>
                    <a:gd name="T3" fmla="*/ 1 h 2"/>
                    <a:gd name="T4" fmla="*/ 0 w 45"/>
                    <a:gd name="T5" fmla="*/ 1 h 2"/>
                    <a:gd name="T6" fmla="*/ 0 w 45"/>
                    <a:gd name="T7" fmla="*/ 1 h 2"/>
                    <a:gd name="T8" fmla="*/ 0 w 45"/>
                    <a:gd name="T9" fmla="*/ 1 h 2"/>
                    <a:gd name="T10" fmla="*/ 3 w 45"/>
                    <a:gd name="T11" fmla="*/ 0 h 2"/>
                    <a:gd name="T12" fmla="*/ 6 w 45"/>
                    <a:gd name="T13" fmla="*/ 0 h 2"/>
                    <a:gd name="T14" fmla="*/ 8 w 45"/>
                    <a:gd name="T15" fmla="*/ 0 h 2"/>
                    <a:gd name="T16" fmla="*/ 11 w 45"/>
                    <a:gd name="T17" fmla="*/ 0 h 2"/>
                    <a:gd name="T18" fmla="*/ 13 w 45"/>
                    <a:gd name="T19" fmla="*/ 0 h 2"/>
                    <a:gd name="T20" fmla="*/ 17 w 45"/>
                    <a:gd name="T21" fmla="*/ 0 h 2"/>
                    <a:gd name="T22" fmla="*/ 19 w 45"/>
                    <a:gd name="T23" fmla="*/ 0 h 2"/>
                    <a:gd name="T24" fmla="*/ 23 w 45"/>
                    <a:gd name="T25" fmla="*/ 1 h 2"/>
                    <a:gd name="T26" fmla="*/ 0 w 45"/>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
                    <a:gd name="T43" fmla="*/ 0 h 2"/>
                    <a:gd name="T44" fmla="*/ 45 w 45"/>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 h="2">
                      <a:moveTo>
                        <a:pt x="0" y="2"/>
                      </a:moveTo>
                      <a:lnTo>
                        <a:pt x="0" y="2"/>
                      </a:lnTo>
                      <a:lnTo>
                        <a:pt x="5" y="0"/>
                      </a:lnTo>
                      <a:lnTo>
                        <a:pt x="11" y="0"/>
                      </a:lnTo>
                      <a:lnTo>
                        <a:pt x="16" y="0"/>
                      </a:lnTo>
                      <a:lnTo>
                        <a:pt x="21" y="0"/>
                      </a:lnTo>
                      <a:lnTo>
                        <a:pt x="26" y="0"/>
                      </a:lnTo>
                      <a:lnTo>
                        <a:pt x="33" y="0"/>
                      </a:lnTo>
                      <a:lnTo>
                        <a:pt x="38" y="0"/>
                      </a:lnTo>
                      <a:lnTo>
                        <a:pt x="45"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1" name="Freeform 2505">
                  <a:extLst>
                    <a:ext uri="{FF2B5EF4-FFF2-40B4-BE49-F238E27FC236}">
                      <a16:creationId xmlns:a16="http://schemas.microsoft.com/office/drawing/2014/main" xmlns="" id="{47E19A77-C1C6-4062-A084-7F7C56B37AEF}"/>
                    </a:ext>
                  </a:extLst>
                </p:cNvPr>
                <p:cNvSpPr>
                  <a:spLocks/>
                </p:cNvSpPr>
                <p:nvPr/>
              </p:nvSpPr>
              <p:spPr bwMode="auto">
                <a:xfrm>
                  <a:off x="1337" y="3703"/>
                  <a:ext cx="28" cy="32"/>
                </a:xfrm>
                <a:custGeom>
                  <a:avLst/>
                  <a:gdLst>
                    <a:gd name="T0" fmla="*/ 0 w 55"/>
                    <a:gd name="T1" fmla="*/ 1 h 64"/>
                    <a:gd name="T2" fmla="*/ 0 w 55"/>
                    <a:gd name="T3" fmla="*/ 1 h 64"/>
                    <a:gd name="T4" fmla="*/ 3 w 55"/>
                    <a:gd name="T5" fmla="*/ 0 h 64"/>
                    <a:gd name="T6" fmla="*/ 6 w 55"/>
                    <a:gd name="T7" fmla="*/ 0 h 64"/>
                    <a:gd name="T8" fmla="*/ 8 w 55"/>
                    <a:gd name="T9" fmla="*/ 0 h 64"/>
                    <a:gd name="T10" fmla="*/ 11 w 55"/>
                    <a:gd name="T11" fmla="*/ 0 h 64"/>
                    <a:gd name="T12" fmla="*/ 11 w 55"/>
                    <a:gd name="T13" fmla="*/ 0 h 64"/>
                    <a:gd name="T14" fmla="*/ 13 w 55"/>
                    <a:gd name="T15" fmla="*/ 0 h 64"/>
                    <a:gd name="T16" fmla="*/ 17 w 55"/>
                    <a:gd name="T17" fmla="*/ 0 h 64"/>
                    <a:gd name="T18" fmla="*/ 19 w 55"/>
                    <a:gd name="T19" fmla="*/ 0 h 64"/>
                    <a:gd name="T20" fmla="*/ 23 w 55"/>
                    <a:gd name="T21" fmla="*/ 1 h 64"/>
                    <a:gd name="T22" fmla="*/ 23 w 55"/>
                    <a:gd name="T23" fmla="*/ 1 h 64"/>
                    <a:gd name="T24" fmla="*/ 24 w 55"/>
                    <a:gd name="T25" fmla="*/ 4 h 64"/>
                    <a:gd name="T26" fmla="*/ 24 w 55"/>
                    <a:gd name="T27" fmla="*/ 8 h 64"/>
                    <a:gd name="T28" fmla="*/ 24 w 55"/>
                    <a:gd name="T29" fmla="*/ 12 h 64"/>
                    <a:gd name="T30" fmla="*/ 25 w 55"/>
                    <a:gd name="T31" fmla="*/ 16 h 64"/>
                    <a:gd name="T32" fmla="*/ 25 w 55"/>
                    <a:gd name="T33" fmla="*/ 16 h 64"/>
                    <a:gd name="T34" fmla="*/ 26 w 55"/>
                    <a:gd name="T35" fmla="*/ 20 h 64"/>
                    <a:gd name="T36" fmla="*/ 27 w 55"/>
                    <a:gd name="T37" fmla="*/ 23 h 64"/>
                    <a:gd name="T38" fmla="*/ 27 w 55"/>
                    <a:gd name="T39" fmla="*/ 28 h 64"/>
                    <a:gd name="T40" fmla="*/ 28 w 55"/>
                    <a:gd name="T41" fmla="*/ 32 h 64"/>
                    <a:gd name="T42" fmla="*/ 28 w 55"/>
                    <a:gd name="T43" fmla="*/ 32 h 64"/>
                    <a:gd name="T44" fmla="*/ 24 w 55"/>
                    <a:gd name="T45" fmla="*/ 31 h 64"/>
                    <a:gd name="T46" fmla="*/ 22 w 55"/>
                    <a:gd name="T47" fmla="*/ 31 h 64"/>
                    <a:gd name="T48" fmla="*/ 19 w 55"/>
                    <a:gd name="T49" fmla="*/ 31 h 64"/>
                    <a:gd name="T50" fmla="*/ 16 w 55"/>
                    <a:gd name="T51" fmla="*/ 31 h 64"/>
                    <a:gd name="T52" fmla="*/ 16 w 55"/>
                    <a:gd name="T53" fmla="*/ 31 h 64"/>
                    <a:gd name="T54" fmla="*/ 13 w 55"/>
                    <a:gd name="T55" fmla="*/ 31 h 64"/>
                    <a:gd name="T56" fmla="*/ 10 w 55"/>
                    <a:gd name="T57" fmla="*/ 31 h 64"/>
                    <a:gd name="T58" fmla="*/ 8 w 55"/>
                    <a:gd name="T59" fmla="*/ 31 h 64"/>
                    <a:gd name="T60" fmla="*/ 5 w 55"/>
                    <a:gd name="T61" fmla="*/ 32 h 64"/>
                    <a:gd name="T62" fmla="*/ 5 w 55"/>
                    <a:gd name="T63" fmla="*/ 32 h 64"/>
                    <a:gd name="T64" fmla="*/ 4 w 55"/>
                    <a:gd name="T65" fmla="*/ 28 h 64"/>
                    <a:gd name="T66" fmla="*/ 4 w 55"/>
                    <a:gd name="T67" fmla="*/ 23 h 64"/>
                    <a:gd name="T68" fmla="*/ 3 w 55"/>
                    <a:gd name="T69" fmla="*/ 20 h 64"/>
                    <a:gd name="T70" fmla="*/ 3 w 55"/>
                    <a:gd name="T71" fmla="*/ 16 h 64"/>
                    <a:gd name="T72" fmla="*/ 3 w 55"/>
                    <a:gd name="T73" fmla="*/ 16 h 64"/>
                    <a:gd name="T74" fmla="*/ 2 w 55"/>
                    <a:gd name="T75" fmla="*/ 12 h 64"/>
                    <a:gd name="T76" fmla="*/ 2 w 55"/>
                    <a:gd name="T77" fmla="*/ 8 h 64"/>
                    <a:gd name="T78" fmla="*/ 1 w 55"/>
                    <a:gd name="T79" fmla="*/ 4 h 64"/>
                    <a:gd name="T80" fmla="*/ 0 w 55"/>
                    <a:gd name="T81" fmla="*/ 1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
                    <a:gd name="T124" fmla="*/ 0 h 64"/>
                    <a:gd name="T125" fmla="*/ 55 w 55"/>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 h="64">
                      <a:moveTo>
                        <a:pt x="0" y="2"/>
                      </a:moveTo>
                      <a:lnTo>
                        <a:pt x="0" y="2"/>
                      </a:lnTo>
                      <a:lnTo>
                        <a:pt x="5" y="0"/>
                      </a:lnTo>
                      <a:lnTo>
                        <a:pt x="11" y="0"/>
                      </a:lnTo>
                      <a:lnTo>
                        <a:pt x="16" y="0"/>
                      </a:lnTo>
                      <a:lnTo>
                        <a:pt x="21" y="0"/>
                      </a:lnTo>
                      <a:lnTo>
                        <a:pt x="26" y="0"/>
                      </a:lnTo>
                      <a:lnTo>
                        <a:pt x="33" y="0"/>
                      </a:lnTo>
                      <a:lnTo>
                        <a:pt x="38" y="0"/>
                      </a:lnTo>
                      <a:lnTo>
                        <a:pt x="45" y="2"/>
                      </a:lnTo>
                      <a:lnTo>
                        <a:pt x="47" y="9"/>
                      </a:lnTo>
                      <a:lnTo>
                        <a:pt x="48" y="17"/>
                      </a:lnTo>
                      <a:lnTo>
                        <a:pt x="48" y="24"/>
                      </a:lnTo>
                      <a:lnTo>
                        <a:pt x="50" y="32"/>
                      </a:lnTo>
                      <a:lnTo>
                        <a:pt x="52" y="41"/>
                      </a:lnTo>
                      <a:lnTo>
                        <a:pt x="53" y="47"/>
                      </a:lnTo>
                      <a:lnTo>
                        <a:pt x="53" y="56"/>
                      </a:lnTo>
                      <a:lnTo>
                        <a:pt x="55" y="64"/>
                      </a:lnTo>
                      <a:lnTo>
                        <a:pt x="48" y="63"/>
                      </a:lnTo>
                      <a:lnTo>
                        <a:pt x="43" y="63"/>
                      </a:lnTo>
                      <a:lnTo>
                        <a:pt x="37" y="63"/>
                      </a:lnTo>
                      <a:lnTo>
                        <a:pt x="32" y="63"/>
                      </a:lnTo>
                      <a:lnTo>
                        <a:pt x="26" y="63"/>
                      </a:lnTo>
                      <a:lnTo>
                        <a:pt x="20" y="63"/>
                      </a:lnTo>
                      <a:lnTo>
                        <a:pt x="15" y="63"/>
                      </a:lnTo>
                      <a:lnTo>
                        <a:pt x="10" y="64"/>
                      </a:lnTo>
                      <a:lnTo>
                        <a:pt x="8" y="56"/>
                      </a:lnTo>
                      <a:lnTo>
                        <a:pt x="8" y="47"/>
                      </a:lnTo>
                      <a:lnTo>
                        <a:pt x="6" y="41"/>
                      </a:lnTo>
                      <a:lnTo>
                        <a:pt x="5" y="32"/>
                      </a:lnTo>
                      <a:lnTo>
                        <a:pt x="3" y="24"/>
                      </a:lnTo>
                      <a:lnTo>
                        <a:pt x="3" y="17"/>
                      </a:lnTo>
                      <a:lnTo>
                        <a:pt x="1" y="9"/>
                      </a:lnTo>
                      <a:lnTo>
                        <a:pt x="0" y="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2" name="Freeform 2506">
                  <a:extLst>
                    <a:ext uri="{FF2B5EF4-FFF2-40B4-BE49-F238E27FC236}">
                      <a16:creationId xmlns:a16="http://schemas.microsoft.com/office/drawing/2014/main" xmlns="" id="{E07B91B5-6250-41FA-A2FE-F59AF5B223AB}"/>
                    </a:ext>
                  </a:extLst>
                </p:cNvPr>
                <p:cNvSpPr>
                  <a:spLocks/>
                </p:cNvSpPr>
                <p:nvPr/>
              </p:nvSpPr>
              <p:spPr bwMode="auto">
                <a:xfrm>
                  <a:off x="1279" y="3587"/>
                  <a:ext cx="27" cy="14"/>
                </a:xfrm>
                <a:custGeom>
                  <a:avLst/>
                  <a:gdLst>
                    <a:gd name="T0" fmla="*/ 12 w 54"/>
                    <a:gd name="T1" fmla="*/ 8 h 29"/>
                    <a:gd name="T2" fmla="*/ 6 w 54"/>
                    <a:gd name="T3" fmla="*/ 14 h 29"/>
                    <a:gd name="T4" fmla="*/ 12 w 54"/>
                    <a:gd name="T5" fmla="*/ 13 h 29"/>
                    <a:gd name="T6" fmla="*/ 17 w 54"/>
                    <a:gd name="T7" fmla="*/ 11 h 29"/>
                    <a:gd name="T8" fmla="*/ 22 w 54"/>
                    <a:gd name="T9" fmla="*/ 11 h 29"/>
                    <a:gd name="T10" fmla="*/ 27 w 54"/>
                    <a:gd name="T11" fmla="*/ 11 h 29"/>
                    <a:gd name="T12" fmla="*/ 27 w 54"/>
                    <a:gd name="T13" fmla="*/ 0 h 29"/>
                    <a:gd name="T14" fmla="*/ 22 w 54"/>
                    <a:gd name="T15" fmla="*/ 1 h 29"/>
                    <a:gd name="T16" fmla="*/ 15 w 54"/>
                    <a:gd name="T17" fmla="*/ 1 h 29"/>
                    <a:gd name="T18" fmla="*/ 11 w 54"/>
                    <a:gd name="T19" fmla="*/ 3 h 29"/>
                    <a:gd name="T20" fmla="*/ 6 w 54"/>
                    <a:gd name="T21" fmla="*/ 2 h 29"/>
                    <a:gd name="T22" fmla="*/ 0 w 54"/>
                    <a:gd name="T23" fmla="*/ 8 h 29"/>
                    <a:gd name="T24" fmla="*/ 6 w 54"/>
                    <a:gd name="T25" fmla="*/ 2 h 29"/>
                    <a:gd name="T26" fmla="*/ 0 w 54"/>
                    <a:gd name="T27" fmla="*/ 2 h 29"/>
                    <a:gd name="T28" fmla="*/ 0 w 54"/>
                    <a:gd name="T29" fmla="*/ 8 h 29"/>
                    <a:gd name="T30" fmla="*/ 12 w 54"/>
                    <a:gd name="T31" fmla="*/ 8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29"/>
                    <a:gd name="T50" fmla="*/ 54 w 54"/>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29">
                      <a:moveTo>
                        <a:pt x="24" y="17"/>
                      </a:moveTo>
                      <a:lnTo>
                        <a:pt x="12" y="29"/>
                      </a:lnTo>
                      <a:lnTo>
                        <a:pt x="24" y="27"/>
                      </a:lnTo>
                      <a:lnTo>
                        <a:pt x="34" y="23"/>
                      </a:lnTo>
                      <a:lnTo>
                        <a:pt x="44" y="22"/>
                      </a:lnTo>
                      <a:lnTo>
                        <a:pt x="54" y="23"/>
                      </a:lnTo>
                      <a:lnTo>
                        <a:pt x="54" y="0"/>
                      </a:lnTo>
                      <a:lnTo>
                        <a:pt x="44" y="2"/>
                      </a:lnTo>
                      <a:lnTo>
                        <a:pt x="31" y="3"/>
                      </a:lnTo>
                      <a:lnTo>
                        <a:pt x="21" y="7"/>
                      </a:lnTo>
                      <a:lnTo>
                        <a:pt x="12" y="5"/>
                      </a:lnTo>
                      <a:lnTo>
                        <a:pt x="0" y="17"/>
                      </a:lnTo>
                      <a:lnTo>
                        <a:pt x="12" y="5"/>
                      </a:lnTo>
                      <a:lnTo>
                        <a:pt x="0" y="5"/>
                      </a:lnTo>
                      <a:lnTo>
                        <a:pt x="0" y="17"/>
                      </a:lnTo>
                      <a:lnTo>
                        <a:pt x="24"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3" name="Freeform 2507">
                  <a:extLst>
                    <a:ext uri="{FF2B5EF4-FFF2-40B4-BE49-F238E27FC236}">
                      <a16:creationId xmlns:a16="http://schemas.microsoft.com/office/drawing/2014/main" xmlns="" id="{6EED66FF-6E55-4A34-8E54-0895DF024DA1}"/>
                    </a:ext>
                  </a:extLst>
                </p:cNvPr>
                <p:cNvSpPr>
                  <a:spLocks/>
                </p:cNvSpPr>
                <p:nvPr/>
              </p:nvSpPr>
              <p:spPr bwMode="auto">
                <a:xfrm>
                  <a:off x="1275" y="3595"/>
                  <a:ext cx="16" cy="10"/>
                </a:xfrm>
                <a:custGeom>
                  <a:avLst/>
                  <a:gdLst>
                    <a:gd name="T0" fmla="*/ 11 w 32"/>
                    <a:gd name="T1" fmla="*/ 7 h 20"/>
                    <a:gd name="T2" fmla="*/ 11 w 32"/>
                    <a:gd name="T3" fmla="*/ 10 h 20"/>
                    <a:gd name="T4" fmla="*/ 11 w 32"/>
                    <a:gd name="T5" fmla="*/ 10 h 20"/>
                    <a:gd name="T6" fmla="*/ 12 w 32"/>
                    <a:gd name="T7" fmla="*/ 7 h 20"/>
                    <a:gd name="T8" fmla="*/ 14 w 32"/>
                    <a:gd name="T9" fmla="*/ 5 h 20"/>
                    <a:gd name="T10" fmla="*/ 16 w 32"/>
                    <a:gd name="T11" fmla="*/ 1 h 20"/>
                    <a:gd name="T12" fmla="*/ 4 w 32"/>
                    <a:gd name="T13" fmla="*/ 1 h 20"/>
                    <a:gd name="T14" fmla="*/ 4 w 32"/>
                    <a:gd name="T15" fmla="*/ 0 h 20"/>
                    <a:gd name="T16" fmla="*/ 4 w 32"/>
                    <a:gd name="T17" fmla="*/ 1 h 20"/>
                    <a:gd name="T18" fmla="*/ 2 w 32"/>
                    <a:gd name="T19" fmla="*/ 3 h 20"/>
                    <a:gd name="T20" fmla="*/ 1 w 32"/>
                    <a:gd name="T21" fmla="*/ 5 h 20"/>
                    <a:gd name="T22" fmla="*/ 0 w 32"/>
                    <a:gd name="T23" fmla="*/ 7 h 20"/>
                    <a:gd name="T24" fmla="*/ 1 w 32"/>
                    <a:gd name="T25" fmla="*/ 5 h 20"/>
                    <a:gd name="T26" fmla="*/ 0 w 32"/>
                    <a:gd name="T27" fmla="*/ 7 h 20"/>
                    <a:gd name="T28" fmla="*/ 0 w 32"/>
                    <a:gd name="T29" fmla="*/ 7 h 20"/>
                    <a:gd name="T30" fmla="*/ 11 w 32"/>
                    <a:gd name="T31" fmla="*/ 7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20"/>
                    <a:gd name="T50" fmla="*/ 32 w 32"/>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20">
                      <a:moveTo>
                        <a:pt x="23" y="15"/>
                      </a:moveTo>
                      <a:lnTo>
                        <a:pt x="22" y="20"/>
                      </a:lnTo>
                      <a:lnTo>
                        <a:pt x="22" y="19"/>
                      </a:lnTo>
                      <a:lnTo>
                        <a:pt x="25" y="15"/>
                      </a:lnTo>
                      <a:lnTo>
                        <a:pt x="29" y="10"/>
                      </a:lnTo>
                      <a:lnTo>
                        <a:pt x="32" y="2"/>
                      </a:lnTo>
                      <a:lnTo>
                        <a:pt x="8" y="2"/>
                      </a:lnTo>
                      <a:lnTo>
                        <a:pt x="8" y="0"/>
                      </a:lnTo>
                      <a:lnTo>
                        <a:pt x="8" y="2"/>
                      </a:lnTo>
                      <a:lnTo>
                        <a:pt x="5" y="5"/>
                      </a:lnTo>
                      <a:lnTo>
                        <a:pt x="2" y="10"/>
                      </a:lnTo>
                      <a:lnTo>
                        <a:pt x="0" y="15"/>
                      </a:lnTo>
                      <a:lnTo>
                        <a:pt x="2" y="10"/>
                      </a:lnTo>
                      <a:lnTo>
                        <a:pt x="0" y="14"/>
                      </a:lnTo>
                      <a:lnTo>
                        <a:pt x="0" y="15"/>
                      </a:lnTo>
                      <a:lnTo>
                        <a:pt x="23"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4" name="Freeform 2508">
                  <a:extLst>
                    <a:ext uri="{FF2B5EF4-FFF2-40B4-BE49-F238E27FC236}">
                      <a16:creationId xmlns:a16="http://schemas.microsoft.com/office/drawing/2014/main" xmlns="" id="{8F5D8657-A1BC-47C6-AC51-2105ED48E51F}"/>
                    </a:ext>
                  </a:extLst>
                </p:cNvPr>
                <p:cNvSpPr>
                  <a:spLocks/>
                </p:cNvSpPr>
                <p:nvPr/>
              </p:nvSpPr>
              <p:spPr bwMode="auto">
                <a:xfrm>
                  <a:off x="1275" y="3602"/>
                  <a:ext cx="41" cy="44"/>
                </a:xfrm>
                <a:custGeom>
                  <a:avLst/>
                  <a:gdLst>
                    <a:gd name="T0" fmla="*/ 41 w 82"/>
                    <a:gd name="T1" fmla="*/ 38 h 88"/>
                    <a:gd name="T2" fmla="*/ 41 w 82"/>
                    <a:gd name="T3" fmla="*/ 38 h 88"/>
                    <a:gd name="T4" fmla="*/ 36 w 82"/>
                    <a:gd name="T5" fmla="*/ 32 h 88"/>
                    <a:gd name="T6" fmla="*/ 31 w 82"/>
                    <a:gd name="T7" fmla="*/ 28 h 88"/>
                    <a:gd name="T8" fmla="*/ 25 w 82"/>
                    <a:gd name="T9" fmla="*/ 23 h 88"/>
                    <a:gd name="T10" fmla="*/ 20 w 82"/>
                    <a:gd name="T11" fmla="*/ 20 h 88"/>
                    <a:gd name="T12" fmla="*/ 17 w 82"/>
                    <a:gd name="T13" fmla="*/ 16 h 88"/>
                    <a:gd name="T14" fmla="*/ 14 w 82"/>
                    <a:gd name="T15" fmla="*/ 11 h 88"/>
                    <a:gd name="T16" fmla="*/ 11 w 82"/>
                    <a:gd name="T17" fmla="*/ 7 h 88"/>
                    <a:gd name="T18" fmla="*/ 11 w 82"/>
                    <a:gd name="T19" fmla="*/ 0 h 88"/>
                    <a:gd name="T20" fmla="*/ 0 w 82"/>
                    <a:gd name="T21" fmla="*/ 0 h 88"/>
                    <a:gd name="T22" fmla="*/ 1 w 82"/>
                    <a:gd name="T23" fmla="*/ 9 h 88"/>
                    <a:gd name="T24" fmla="*/ 4 w 82"/>
                    <a:gd name="T25" fmla="*/ 16 h 88"/>
                    <a:gd name="T26" fmla="*/ 9 w 82"/>
                    <a:gd name="T27" fmla="*/ 23 h 88"/>
                    <a:gd name="T28" fmla="*/ 13 w 82"/>
                    <a:gd name="T29" fmla="*/ 28 h 88"/>
                    <a:gd name="T30" fmla="*/ 19 w 82"/>
                    <a:gd name="T31" fmla="*/ 32 h 88"/>
                    <a:gd name="T32" fmla="*/ 24 w 82"/>
                    <a:gd name="T33" fmla="*/ 37 h 88"/>
                    <a:gd name="T34" fmla="*/ 29 w 82"/>
                    <a:gd name="T35" fmla="*/ 41 h 88"/>
                    <a:gd name="T36" fmla="*/ 35 w 82"/>
                    <a:gd name="T37" fmla="*/ 44 h 88"/>
                    <a:gd name="T38" fmla="*/ 35 w 82"/>
                    <a:gd name="T39" fmla="*/ 44 h 88"/>
                    <a:gd name="T40" fmla="*/ 41 w 82"/>
                    <a:gd name="T41" fmla="*/ 38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
                    <a:gd name="T64" fmla="*/ 0 h 88"/>
                    <a:gd name="T65" fmla="*/ 82 w 8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 h="88">
                      <a:moveTo>
                        <a:pt x="82" y="75"/>
                      </a:moveTo>
                      <a:lnTo>
                        <a:pt x="82" y="75"/>
                      </a:lnTo>
                      <a:lnTo>
                        <a:pt x="72" y="64"/>
                      </a:lnTo>
                      <a:lnTo>
                        <a:pt x="62" y="56"/>
                      </a:lnTo>
                      <a:lnTo>
                        <a:pt x="50" y="47"/>
                      </a:lnTo>
                      <a:lnTo>
                        <a:pt x="40" y="39"/>
                      </a:lnTo>
                      <a:lnTo>
                        <a:pt x="34" y="32"/>
                      </a:lnTo>
                      <a:lnTo>
                        <a:pt x="29" y="22"/>
                      </a:lnTo>
                      <a:lnTo>
                        <a:pt x="23" y="14"/>
                      </a:lnTo>
                      <a:lnTo>
                        <a:pt x="23" y="0"/>
                      </a:lnTo>
                      <a:lnTo>
                        <a:pt x="0" y="0"/>
                      </a:lnTo>
                      <a:lnTo>
                        <a:pt x="3" y="17"/>
                      </a:lnTo>
                      <a:lnTo>
                        <a:pt x="8" y="32"/>
                      </a:lnTo>
                      <a:lnTo>
                        <a:pt x="17" y="46"/>
                      </a:lnTo>
                      <a:lnTo>
                        <a:pt x="27" y="56"/>
                      </a:lnTo>
                      <a:lnTo>
                        <a:pt x="37" y="64"/>
                      </a:lnTo>
                      <a:lnTo>
                        <a:pt x="49" y="73"/>
                      </a:lnTo>
                      <a:lnTo>
                        <a:pt x="59" y="81"/>
                      </a:lnTo>
                      <a:lnTo>
                        <a:pt x="69" y="88"/>
                      </a:lnTo>
                      <a:lnTo>
                        <a:pt x="82" y="7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5" name="Freeform 2509">
                  <a:extLst>
                    <a:ext uri="{FF2B5EF4-FFF2-40B4-BE49-F238E27FC236}">
                      <a16:creationId xmlns:a16="http://schemas.microsoft.com/office/drawing/2014/main" xmlns="" id="{43054B3E-2041-46D0-8996-E0067ECA5F9A}"/>
                    </a:ext>
                  </a:extLst>
                </p:cNvPr>
                <p:cNvSpPr>
                  <a:spLocks/>
                </p:cNvSpPr>
                <p:nvPr/>
              </p:nvSpPr>
              <p:spPr bwMode="auto">
                <a:xfrm>
                  <a:off x="1309" y="3639"/>
                  <a:ext cx="20" cy="26"/>
                </a:xfrm>
                <a:custGeom>
                  <a:avLst/>
                  <a:gdLst>
                    <a:gd name="T0" fmla="*/ 19 w 39"/>
                    <a:gd name="T1" fmla="*/ 25 h 50"/>
                    <a:gd name="T2" fmla="*/ 19 w 39"/>
                    <a:gd name="T3" fmla="*/ 22 h 50"/>
                    <a:gd name="T4" fmla="*/ 17 w 39"/>
                    <a:gd name="T5" fmla="*/ 17 h 50"/>
                    <a:gd name="T6" fmla="*/ 15 w 39"/>
                    <a:gd name="T7" fmla="*/ 12 h 50"/>
                    <a:gd name="T8" fmla="*/ 12 w 39"/>
                    <a:gd name="T9" fmla="*/ 5 h 50"/>
                    <a:gd name="T10" fmla="*/ 7 w 39"/>
                    <a:gd name="T11" fmla="*/ 0 h 50"/>
                    <a:gd name="T12" fmla="*/ 0 w 39"/>
                    <a:gd name="T13" fmla="*/ 7 h 50"/>
                    <a:gd name="T14" fmla="*/ 2 w 39"/>
                    <a:gd name="T15" fmla="*/ 10 h 50"/>
                    <a:gd name="T16" fmla="*/ 4 w 39"/>
                    <a:gd name="T17" fmla="*/ 16 h 50"/>
                    <a:gd name="T18" fmla="*/ 7 w 39"/>
                    <a:gd name="T19" fmla="*/ 21 h 50"/>
                    <a:gd name="T20" fmla="*/ 9 w 39"/>
                    <a:gd name="T21" fmla="*/ 26 h 50"/>
                    <a:gd name="T22" fmla="*/ 9 w 39"/>
                    <a:gd name="T23" fmla="*/ 23 h 50"/>
                    <a:gd name="T24" fmla="*/ 19 w 39"/>
                    <a:gd name="T25" fmla="*/ 25 h 50"/>
                    <a:gd name="T26" fmla="*/ 20 w 39"/>
                    <a:gd name="T27" fmla="*/ 24 h 50"/>
                    <a:gd name="T28" fmla="*/ 19 w 39"/>
                    <a:gd name="T29" fmla="*/ 22 h 50"/>
                    <a:gd name="T30" fmla="*/ 19 w 39"/>
                    <a:gd name="T31" fmla="*/ 25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50"/>
                    <a:gd name="T50" fmla="*/ 39 w 39"/>
                    <a:gd name="T51" fmla="*/ 50 h 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50">
                      <a:moveTo>
                        <a:pt x="37" y="48"/>
                      </a:moveTo>
                      <a:lnTo>
                        <a:pt x="37" y="43"/>
                      </a:lnTo>
                      <a:lnTo>
                        <a:pt x="34" y="33"/>
                      </a:lnTo>
                      <a:lnTo>
                        <a:pt x="29" y="23"/>
                      </a:lnTo>
                      <a:lnTo>
                        <a:pt x="24" y="10"/>
                      </a:lnTo>
                      <a:lnTo>
                        <a:pt x="13" y="0"/>
                      </a:lnTo>
                      <a:lnTo>
                        <a:pt x="0" y="13"/>
                      </a:lnTo>
                      <a:lnTo>
                        <a:pt x="3" y="20"/>
                      </a:lnTo>
                      <a:lnTo>
                        <a:pt x="8" y="30"/>
                      </a:lnTo>
                      <a:lnTo>
                        <a:pt x="13" y="40"/>
                      </a:lnTo>
                      <a:lnTo>
                        <a:pt x="17" y="50"/>
                      </a:lnTo>
                      <a:lnTo>
                        <a:pt x="17" y="45"/>
                      </a:lnTo>
                      <a:lnTo>
                        <a:pt x="37" y="48"/>
                      </a:lnTo>
                      <a:lnTo>
                        <a:pt x="39" y="47"/>
                      </a:lnTo>
                      <a:lnTo>
                        <a:pt x="37" y="43"/>
                      </a:lnTo>
                      <a:lnTo>
                        <a:pt x="3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6" name="Freeform 2510">
                  <a:extLst>
                    <a:ext uri="{FF2B5EF4-FFF2-40B4-BE49-F238E27FC236}">
                      <a16:creationId xmlns:a16="http://schemas.microsoft.com/office/drawing/2014/main" xmlns="" id="{587E8AC7-50AB-4CC5-A033-991C7AD1439D}"/>
                    </a:ext>
                  </a:extLst>
                </p:cNvPr>
                <p:cNvSpPr>
                  <a:spLocks/>
                </p:cNvSpPr>
                <p:nvPr/>
              </p:nvSpPr>
              <p:spPr bwMode="auto">
                <a:xfrm>
                  <a:off x="1314" y="3662"/>
                  <a:ext cx="14" cy="20"/>
                </a:xfrm>
                <a:custGeom>
                  <a:avLst/>
                  <a:gdLst>
                    <a:gd name="T0" fmla="*/ 10 w 29"/>
                    <a:gd name="T1" fmla="*/ 20 h 41"/>
                    <a:gd name="T2" fmla="*/ 11 w 29"/>
                    <a:gd name="T3" fmla="*/ 15 h 41"/>
                    <a:gd name="T4" fmla="*/ 13 w 29"/>
                    <a:gd name="T5" fmla="*/ 11 h 41"/>
                    <a:gd name="T6" fmla="*/ 13 w 29"/>
                    <a:gd name="T7" fmla="*/ 6 h 41"/>
                    <a:gd name="T8" fmla="*/ 14 w 29"/>
                    <a:gd name="T9" fmla="*/ 1 h 41"/>
                    <a:gd name="T10" fmla="*/ 4 w 29"/>
                    <a:gd name="T11" fmla="*/ 0 h 41"/>
                    <a:gd name="T12" fmla="*/ 3 w 29"/>
                    <a:gd name="T13" fmla="*/ 4 h 41"/>
                    <a:gd name="T14" fmla="*/ 2 w 29"/>
                    <a:gd name="T15" fmla="*/ 9 h 41"/>
                    <a:gd name="T16" fmla="*/ 1 w 29"/>
                    <a:gd name="T17" fmla="*/ 13 h 41"/>
                    <a:gd name="T18" fmla="*/ 0 w 29"/>
                    <a:gd name="T19" fmla="*/ 17 h 41"/>
                    <a:gd name="T20" fmla="*/ 10 w 29"/>
                    <a:gd name="T21" fmla="*/ 20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1"/>
                    <a:gd name="T35" fmla="*/ 29 w 29"/>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1">
                      <a:moveTo>
                        <a:pt x="21" y="41"/>
                      </a:moveTo>
                      <a:lnTo>
                        <a:pt x="22" y="30"/>
                      </a:lnTo>
                      <a:lnTo>
                        <a:pt x="26" y="22"/>
                      </a:lnTo>
                      <a:lnTo>
                        <a:pt x="27" y="12"/>
                      </a:lnTo>
                      <a:lnTo>
                        <a:pt x="29" y="3"/>
                      </a:lnTo>
                      <a:lnTo>
                        <a:pt x="9" y="0"/>
                      </a:lnTo>
                      <a:lnTo>
                        <a:pt x="7" y="9"/>
                      </a:lnTo>
                      <a:lnTo>
                        <a:pt x="5" y="19"/>
                      </a:lnTo>
                      <a:lnTo>
                        <a:pt x="2" y="27"/>
                      </a:lnTo>
                      <a:lnTo>
                        <a:pt x="0" y="34"/>
                      </a:lnTo>
                      <a:lnTo>
                        <a:pt x="2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7" name="Freeform 2511">
                  <a:extLst>
                    <a:ext uri="{FF2B5EF4-FFF2-40B4-BE49-F238E27FC236}">
                      <a16:creationId xmlns:a16="http://schemas.microsoft.com/office/drawing/2014/main" xmlns="" id="{D90E906B-1123-43D9-BF69-7E280968152B}"/>
                    </a:ext>
                  </a:extLst>
                </p:cNvPr>
                <p:cNvSpPr>
                  <a:spLocks/>
                </p:cNvSpPr>
                <p:nvPr/>
              </p:nvSpPr>
              <p:spPr bwMode="auto">
                <a:xfrm>
                  <a:off x="809" y="3550"/>
                  <a:ext cx="339" cy="1"/>
                </a:xfrm>
                <a:custGeom>
                  <a:avLst/>
                  <a:gdLst>
                    <a:gd name="T0" fmla="*/ 3 w 677"/>
                    <a:gd name="T1" fmla="*/ 0 h 3"/>
                    <a:gd name="T2" fmla="*/ 0 w 677"/>
                    <a:gd name="T3" fmla="*/ 1 h 3"/>
                    <a:gd name="T4" fmla="*/ 335 w 677"/>
                    <a:gd name="T5" fmla="*/ 1 h 3"/>
                    <a:gd name="T6" fmla="*/ 339 w 677"/>
                    <a:gd name="T7" fmla="*/ 0 h 3"/>
                    <a:gd name="T8" fmla="*/ 3 w 677"/>
                    <a:gd name="T9" fmla="*/ 0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6" y="0"/>
                      </a:moveTo>
                      <a:lnTo>
                        <a:pt x="0" y="3"/>
                      </a:lnTo>
                      <a:lnTo>
                        <a:pt x="670" y="3"/>
                      </a:lnTo>
                      <a:lnTo>
                        <a:pt x="677"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8" name="Freeform 2512">
                  <a:extLst>
                    <a:ext uri="{FF2B5EF4-FFF2-40B4-BE49-F238E27FC236}">
                      <a16:creationId xmlns:a16="http://schemas.microsoft.com/office/drawing/2014/main" xmlns="" id="{23DA457F-C721-4C93-B0DC-80DFB41AB580}"/>
                    </a:ext>
                  </a:extLst>
                </p:cNvPr>
                <p:cNvSpPr>
                  <a:spLocks/>
                </p:cNvSpPr>
                <p:nvPr/>
              </p:nvSpPr>
              <p:spPr bwMode="auto">
                <a:xfrm>
                  <a:off x="813" y="3548"/>
                  <a:ext cx="337" cy="2"/>
                </a:xfrm>
                <a:custGeom>
                  <a:avLst/>
                  <a:gdLst>
                    <a:gd name="T0" fmla="*/ 0 w 676"/>
                    <a:gd name="T1" fmla="*/ 2 h 4"/>
                    <a:gd name="T2" fmla="*/ 2 w 676"/>
                    <a:gd name="T3" fmla="*/ 0 h 4"/>
                    <a:gd name="T4" fmla="*/ 337 w 676"/>
                    <a:gd name="T5" fmla="*/ 0 h 4"/>
                    <a:gd name="T6" fmla="*/ 335 w 676"/>
                    <a:gd name="T7" fmla="*/ 2 h 4"/>
                    <a:gd name="T8" fmla="*/ 0 w 676"/>
                    <a:gd name="T9" fmla="*/ 2 h 4"/>
                    <a:gd name="T10" fmla="*/ 0 60000 65536"/>
                    <a:gd name="T11" fmla="*/ 0 60000 65536"/>
                    <a:gd name="T12" fmla="*/ 0 60000 65536"/>
                    <a:gd name="T13" fmla="*/ 0 60000 65536"/>
                    <a:gd name="T14" fmla="*/ 0 60000 65536"/>
                    <a:gd name="T15" fmla="*/ 0 w 676"/>
                    <a:gd name="T16" fmla="*/ 0 h 4"/>
                    <a:gd name="T17" fmla="*/ 676 w 676"/>
                    <a:gd name="T18" fmla="*/ 4 h 4"/>
                  </a:gdLst>
                  <a:ahLst/>
                  <a:cxnLst>
                    <a:cxn ang="T10">
                      <a:pos x="T0" y="T1"/>
                    </a:cxn>
                    <a:cxn ang="T11">
                      <a:pos x="T2" y="T3"/>
                    </a:cxn>
                    <a:cxn ang="T12">
                      <a:pos x="T4" y="T5"/>
                    </a:cxn>
                    <a:cxn ang="T13">
                      <a:pos x="T6" y="T7"/>
                    </a:cxn>
                    <a:cxn ang="T14">
                      <a:pos x="T8" y="T9"/>
                    </a:cxn>
                  </a:cxnLst>
                  <a:rect l="T15" t="T16" r="T17" b="T18"/>
                  <a:pathLst>
                    <a:path w="676" h="4">
                      <a:moveTo>
                        <a:pt x="0" y="4"/>
                      </a:moveTo>
                      <a:lnTo>
                        <a:pt x="5" y="0"/>
                      </a:lnTo>
                      <a:lnTo>
                        <a:pt x="676" y="0"/>
                      </a:lnTo>
                      <a:lnTo>
                        <a:pt x="671" y="4"/>
                      </a:lnTo>
                      <a:lnTo>
                        <a:pt x="0" y="4"/>
                      </a:lnTo>
                      <a:close/>
                    </a:path>
                  </a:pathLst>
                </a:custGeom>
                <a:solidFill>
                  <a:srgbClr val="F5F5F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49" name="Freeform 2513">
                  <a:extLst>
                    <a:ext uri="{FF2B5EF4-FFF2-40B4-BE49-F238E27FC236}">
                      <a16:creationId xmlns:a16="http://schemas.microsoft.com/office/drawing/2014/main" xmlns="" id="{1E0EBA6F-3672-40C1-BDA2-910072F6A66F}"/>
                    </a:ext>
                  </a:extLst>
                </p:cNvPr>
                <p:cNvSpPr>
                  <a:spLocks/>
                </p:cNvSpPr>
                <p:nvPr/>
              </p:nvSpPr>
              <p:spPr bwMode="auto">
                <a:xfrm>
                  <a:off x="815" y="3546"/>
                  <a:ext cx="340" cy="2"/>
                </a:xfrm>
                <a:custGeom>
                  <a:avLst/>
                  <a:gdLst>
                    <a:gd name="T0" fmla="*/ 0 w 681"/>
                    <a:gd name="T1" fmla="*/ 2 h 5"/>
                    <a:gd name="T2" fmla="*/ 5 w 681"/>
                    <a:gd name="T3" fmla="*/ 0 h 5"/>
                    <a:gd name="T4" fmla="*/ 340 w 681"/>
                    <a:gd name="T5" fmla="*/ 0 h 5"/>
                    <a:gd name="T6" fmla="*/ 335 w 681"/>
                    <a:gd name="T7" fmla="*/ 2 h 5"/>
                    <a:gd name="T8" fmla="*/ 0 w 681"/>
                    <a:gd name="T9" fmla="*/ 2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0" y="0"/>
                      </a:lnTo>
                      <a:lnTo>
                        <a:pt x="681" y="0"/>
                      </a:lnTo>
                      <a:lnTo>
                        <a:pt x="671" y="5"/>
                      </a:lnTo>
                      <a:lnTo>
                        <a:pt x="0" y="5"/>
                      </a:lnTo>
                      <a:close/>
                    </a:path>
                  </a:pathLst>
                </a:custGeom>
                <a:solidFill>
                  <a:srgbClr val="ECECE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0" name="Freeform 2514">
                  <a:extLst>
                    <a:ext uri="{FF2B5EF4-FFF2-40B4-BE49-F238E27FC236}">
                      <a16:creationId xmlns:a16="http://schemas.microsoft.com/office/drawing/2014/main" xmlns="" id="{08F4ED6F-1294-4A83-A415-82532BD3C666}"/>
                    </a:ext>
                  </a:extLst>
                </p:cNvPr>
                <p:cNvSpPr>
                  <a:spLocks/>
                </p:cNvSpPr>
                <p:nvPr/>
              </p:nvSpPr>
              <p:spPr bwMode="auto">
                <a:xfrm>
                  <a:off x="820" y="3543"/>
                  <a:ext cx="340" cy="3"/>
                </a:xfrm>
                <a:custGeom>
                  <a:avLst/>
                  <a:gdLst>
                    <a:gd name="T0" fmla="*/ 0 w 681"/>
                    <a:gd name="T1" fmla="*/ 3 h 5"/>
                    <a:gd name="T2" fmla="*/ 5 w 681"/>
                    <a:gd name="T3" fmla="*/ 0 h 5"/>
                    <a:gd name="T4" fmla="*/ 340 w 681"/>
                    <a:gd name="T5" fmla="*/ 0 h 5"/>
                    <a:gd name="T6" fmla="*/ 335 w 681"/>
                    <a:gd name="T7" fmla="*/ 3 h 5"/>
                    <a:gd name="T8" fmla="*/ 0 w 681"/>
                    <a:gd name="T9" fmla="*/ 3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1" y="0"/>
                      </a:lnTo>
                      <a:lnTo>
                        <a:pt x="681" y="0"/>
                      </a:lnTo>
                      <a:lnTo>
                        <a:pt x="671" y="5"/>
                      </a:lnTo>
                      <a:lnTo>
                        <a:pt x="0" y="5"/>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1" name="Freeform 2515">
                  <a:extLst>
                    <a:ext uri="{FF2B5EF4-FFF2-40B4-BE49-F238E27FC236}">
                      <a16:creationId xmlns:a16="http://schemas.microsoft.com/office/drawing/2014/main" xmlns="" id="{43814ED7-27D7-4E96-9622-756726ECC734}"/>
                    </a:ext>
                  </a:extLst>
                </p:cNvPr>
                <p:cNvSpPr>
                  <a:spLocks/>
                </p:cNvSpPr>
                <p:nvPr/>
              </p:nvSpPr>
              <p:spPr bwMode="auto">
                <a:xfrm>
                  <a:off x="825" y="3541"/>
                  <a:ext cx="340" cy="2"/>
                </a:xfrm>
                <a:custGeom>
                  <a:avLst/>
                  <a:gdLst>
                    <a:gd name="T0" fmla="*/ 0 w 678"/>
                    <a:gd name="T1" fmla="*/ 2 h 5"/>
                    <a:gd name="T2" fmla="*/ 4 w 678"/>
                    <a:gd name="T3" fmla="*/ 0 h 5"/>
                    <a:gd name="T4" fmla="*/ 340 w 678"/>
                    <a:gd name="T5" fmla="*/ 0 h 5"/>
                    <a:gd name="T6" fmla="*/ 336 w 678"/>
                    <a:gd name="T7" fmla="*/ 2 h 5"/>
                    <a:gd name="T8" fmla="*/ 0 w 678"/>
                    <a:gd name="T9" fmla="*/ 2 h 5"/>
                    <a:gd name="T10" fmla="*/ 0 60000 65536"/>
                    <a:gd name="T11" fmla="*/ 0 60000 65536"/>
                    <a:gd name="T12" fmla="*/ 0 60000 65536"/>
                    <a:gd name="T13" fmla="*/ 0 60000 65536"/>
                    <a:gd name="T14" fmla="*/ 0 60000 65536"/>
                    <a:gd name="T15" fmla="*/ 0 w 678"/>
                    <a:gd name="T16" fmla="*/ 0 h 5"/>
                    <a:gd name="T17" fmla="*/ 678 w 678"/>
                    <a:gd name="T18" fmla="*/ 5 h 5"/>
                  </a:gdLst>
                  <a:ahLst/>
                  <a:cxnLst>
                    <a:cxn ang="T10">
                      <a:pos x="T0" y="T1"/>
                    </a:cxn>
                    <a:cxn ang="T11">
                      <a:pos x="T2" y="T3"/>
                    </a:cxn>
                    <a:cxn ang="T12">
                      <a:pos x="T4" y="T5"/>
                    </a:cxn>
                    <a:cxn ang="T13">
                      <a:pos x="T6" y="T7"/>
                    </a:cxn>
                    <a:cxn ang="T14">
                      <a:pos x="T8" y="T9"/>
                    </a:cxn>
                  </a:cxnLst>
                  <a:rect l="T15" t="T16" r="T17" b="T18"/>
                  <a:pathLst>
                    <a:path w="678" h="5">
                      <a:moveTo>
                        <a:pt x="0" y="5"/>
                      </a:moveTo>
                      <a:lnTo>
                        <a:pt x="8" y="0"/>
                      </a:lnTo>
                      <a:lnTo>
                        <a:pt x="678" y="0"/>
                      </a:lnTo>
                      <a:lnTo>
                        <a:pt x="670" y="5"/>
                      </a:lnTo>
                      <a:lnTo>
                        <a:pt x="0" y="5"/>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2" name="Freeform 2516">
                  <a:extLst>
                    <a:ext uri="{FF2B5EF4-FFF2-40B4-BE49-F238E27FC236}">
                      <a16:creationId xmlns:a16="http://schemas.microsoft.com/office/drawing/2014/main" xmlns="" id="{345CD067-BF2F-47CC-B56E-5582E752F10F}"/>
                    </a:ext>
                  </a:extLst>
                </p:cNvPr>
                <p:cNvSpPr>
                  <a:spLocks/>
                </p:cNvSpPr>
                <p:nvPr/>
              </p:nvSpPr>
              <p:spPr bwMode="auto">
                <a:xfrm>
                  <a:off x="829" y="3539"/>
                  <a:ext cx="339" cy="2"/>
                </a:xfrm>
                <a:custGeom>
                  <a:avLst/>
                  <a:gdLst>
                    <a:gd name="T0" fmla="*/ 0 w 677"/>
                    <a:gd name="T1" fmla="*/ 2 h 3"/>
                    <a:gd name="T2" fmla="*/ 4 w 677"/>
                    <a:gd name="T3" fmla="*/ 0 h 3"/>
                    <a:gd name="T4" fmla="*/ 339 w 677"/>
                    <a:gd name="T5" fmla="*/ 0 h 3"/>
                    <a:gd name="T6" fmla="*/ 335 w 677"/>
                    <a:gd name="T7" fmla="*/ 2 h 3"/>
                    <a:gd name="T8" fmla="*/ 0 w 677"/>
                    <a:gd name="T9" fmla="*/ 2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0" y="3"/>
                      </a:moveTo>
                      <a:lnTo>
                        <a:pt x="7" y="0"/>
                      </a:lnTo>
                      <a:lnTo>
                        <a:pt x="677" y="0"/>
                      </a:lnTo>
                      <a:lnTo>
                        <a:pt x="670" y="3"/>
                      </a:lnTo>
                      <a:lnTo>
                        <a:pt x="0" y="3"/>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3" name="Freeform 2517">
                  <a:extLst>
                    <a:ext uri="{FF2B5EF4-FFF2-40B4-BE49-F238E27FC236}">
                      <a16:creationId xmlns:a16="http://schemas.microsoft.com/office/drawing/2014/main" xmlns="" id="{5E36C955-643C-4EAF-9C05-F9C79101E39E}"/>
                    </a:ext>
                  </a:extLst>
                </p:cNvPr>
                <p:cNvSpPr>
                  <a:spLocks/>
                </p:cNvSpPr>
                <p:nvPr/>
              </p:nvSpPr>
              <p:spPr bwMode="auto">
                <a:xfrm>
                  <a:off x="833" y="3536"/>
                  <a:ext cx="340" cy="3"/>
                </a:xfrm>
                <a:custGeom>
                  <a:avLst/>
                  <a:gdLst>
                    <a:gd name="T0" fmla="*/ 0 w 680"/>
                    <a:gd name="T1" fmla="*/ 3 h 5"/>
                    <a:gd name="T2" fmla="*/ 5 w 680"/>
                    <a:gd name="T3" fmla="*/ 0 h 5"/>
                    <a:gd name="T4" fmla="*/ 340 w 680"/>
                    <a:gd name="T5" fmla="*/ 0 h 5"/>
                    <a:gd name="T6" fmla="*/ 335 w 680"/>
                    <a:gd name="T7" fmla="*/ 3 h 5"/>
                    <a:gd name="T8" fmla="*/ 0 w 680"/>
                    <a:gd name="T9" fmla="*/ 3 h 5"/>
                    <a:gd name="T10" fmla="*/ 0 60000 65536"/>
                    <a:gd name="T11" fmla="*/ 0 60000 65536"/>
                    <a:gd name="T12" fmla="*/ 0 60000 65536"/>
                    <a:gd name="T13" fmla="*/ 0 60000 65536"/>
                    <a:gd name="T14" fmla="*/ 0 60000 65536"/>
                    <a:gd name="T15" fmla="*/ 0 w 680"/>
                    <a:gd name="T16" fmla="*/ 0 h 5"/>
                    <a:gd name="T17" fmla="*/ 680 w 680"/>
                    <a:gd name="T18" fmla="*/ 5 h 5"/>
                  </a:gdLst>
                  <a:ahLst/>
                  <a:cxnLst>
                    <a:cxn ang="T10">
                      <a:pos x="T0" y="T1"/>
                    </a:cxn>
                    <a:cxn ang="T11">
                      <a:pos x="T2" y="T3"/>
                    </a:cxn>
                    <a:cxn ang="T12">
                      <a:pos x="T4" y="T5"/>
                    </a:cxn>
                    <a:cxn ang="T13">
                      <a:pos x="T6" y="T7"/>
                    </a:cxn>
                    <a:cxn ang="T14">
                      <a:pos x="T8" y="T9"/>
                    </a:cxn>
                  </a:cxnLst>
                  <a:rect l="T15" t="T16" r="T17" b="T18"/>
                  <a:pathLst>
                    <a:path w="680" h="5">
                      <a:moveTo>
                        <a:pt x="0" y="5"/>
                      </a:moveTo>
                      <a:lnTo>
                        <a:pt x="10" y="0"/>
                      </a:lnTo>
                      <a:lnTo>
                        <a:pt x="680" y="0"/>
                      </a:lnTo>
                      <a:lnTo>
                        <a:pt x="670" y="5"/>
                      </a:lnTo>
                      <a:lnTo>
                        <a:pt x="0" y="5"/>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4" name="Freeform 2518">
                  <a:extLst>
                    <a:ext uri="{FF2B5EF4-FFF2-40B4-BE49-F238E27FC236}">
                      <a16:creationId xmlns:a16="http://schemas.microsoft.com/office/drawing/2014/main" xmlns="" id="{5A4866DE-9AD5-4A2F-B7A4-6AFA29AD3597}"/>
                    </a:ext>
                  </a:extLst>
                </p:cNvPr>
                <p:cNvSpPr>
                  <a:spLocks/>
                </p:cNvSpPr>
                <p:nvPr/>
              </p:nvSpPr>
              <p:spPr bwMode="auto">
                <a:xfrm>
                  <a:off x="838" y="3534"/>
                  <a:ext cx="339" cy="2"/>
                </a:xfrm>
                <a:custGeom>
                  <a:avLst/>
                  <a:gdLst>
                    <a:gd name="T0" fmla="*/ 0 w 679"/>
                    <a:gd name="T1" fmla="*/ 2 h 5"/>
                    <a:gd name="T2" fmla="*/ 4 w 679"/>
                    <a:gd name="T3" fmla="*/ 0 h 5"/>
                    <a:gd name="T4" fmla="*/ 339 w 679"/>
                    <a:gd name="T5" fmla="*/ 0 h 5"/>
                    <a:gd name="T6" fmla="*/ 335 w 679"/>
                    <a:gd name="T7" fmla="*/ 2 h 5"/>
                    <a:gd name="T8" fmla="*/ 0 w 679"/>
                    <a:gd name="T9" fmla="*/ 2 h 5"/>
                    <a:gd name="T10" fmla="*/ 0 60000 65536"/>
                    <a:gd name="T11" fmla="*/ 0 60000 65536"/>
                    <a:gd name="T12" fmla="*/ 0 60000 65536"/>
                    <a:gd name="T13" fmla="*/ 0 60000 65536"/>
                    <a:gd name="T14" fmla="*/ 0 60000 65536"/>
                    <a:gd name="T15" fmla="*/ 0 w 679"/>
                    <a:gd name="T16" fmla="*/ 0 h 5"/>
                    <a:gd name="T17" fmla="*/ 679 w 679"/>
                    <a:gd name="T18" fmla="*/ 5 h 5"/>
                  </a:gdLst>
                  <a:ahLst/>
                  <a:cxnLst>
                    <a:cxn ang="T10">
                      <a:pos x="T0" y="T1"/>
                    </a:cxn>
                    <a:cxn ang="T11">
                      <a:pos x="T2" y="T3"/>
                    </a:cxn>
                    <a:cxn ang="T12">
                      <a:pos x="T4" y="T5"/>
                    </a:cxn>
                    <a:cxn ang="T13">
                      <a:pos x="T6" y="T7"/>
                    </a:cxn>
                    <a:cxn ang="T14">
                      <a:pos x="T8" y="T9"/>
                    </a:cxn>
                  </a:cxnLst>
                  <a:rect l="T15" t="T16" r="T17" b="T18"/>
                  <a:pathLst>
                    <a:path w="679" h="5">
                      <a:moveTo>
                        <a:pt x="0" y="5"/>
                      </a:moveTo>
                      <a:lnTo>
                        <a:pt x="8" y="0"/>
                      </a:lnTo>
                      <a:lnTo>
                        <a:pt x="679" y="0"/>
                      </a:lnTo>
                      <a:lnTo>
                        <a:pt x="670" y="5"/>
                      </a:lnTo>
                      <a:lnTo>
                        <a:pt x="0" y="5"/>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5" name="Freeform 2519">
                  <a:extLst>
                    <a:ext uri="{FF2B5EF4-FFF2-40B4-BE49-F238E27FC236}">
                      <a16:creationId xmlns:a16="http://schemas.microsoft.com/office/drawing/2014/main" xmlns="" id="{3D41E140-F05A-4A9A-85F9-7D88086E6E65}"/>
                    </a:ext>
                  </a:extLst>
                </p:cNvPr>
                <p:cNvSpPr>
                  <a:spLocks/>
                </p:cNvSpPr>
                <p:nvPr/>
              </p:nvSpPr>
              <p:spPr bwMode="auto">
                <a:xfrm>
                  <a:off x="842" y="3531"/>
                  <a:ext cx="340" cy="3"/>
                </a:xfrm>
                <a:custGeom>
                  <a:avLst/>
                  <a:gdLst>
                    <a:gd name="T0" fmla="*/ 0 w 681"/>
                    <a:gd name="T1" fmla="*/ 3 h 6"/>
                    <a:gd name="T2" fmla="*/ 5 w 681"/>
                    <a:gd name="T3" fmla="*/ 0 h 6"/>
                    <a:gd name="T4" fmla="*/ 340 w 681"/>
                    <a:gd name="T5" fmla="*/ 0 h 6"/>
                    <a:gd name="T6" fmla="*/ 335 w 681"/>
                    <a:gd name="T7" fmla="*/ 3 h 6"/>
                    <a:gd name="T8" fmla="*/ 0 w 681"/>
                    <a:gd name="T9" fmla="*/ 3 h 6"/>
                    <a:gd name="T10" fmla="*/ 0 60000 65536"/>
                    <a:gd name="T11" fmla="*/ 0 60000 65536"/>
                    <a:gd name="T12" fmla="*/ 0 60000 65536"/>
                    <a:gd name="T13" fmla="*/ 0 60000 65536"/>
                    <a:gd name="T14" fmla="*/ 0 60000 65536"/>
                    <a:gd name="T15" fmla="*/ 0 w 681"/>
                    <a:gd name="T16" fmla="*/ 0 h 6"/>
                    <a:gd name="T17" fmla="*/ 681 w 681"/>
                    <a:gd name="T18" fmla="*/ 6 h 6"/>
                  </a:gdLst>
                  <a:ahLst/>
                  <a:cxnLst>
                    <a:cxn ang="T10">
                      <a:pos x="T0" y="T1"/>
                    </a:cxn>
                    <a:cxn ang="T11">
                      <a:pos x="T2" y="T3"/>
                    </a:cxn>
                    <a:cxn ang="T12">
                      <a:pos x="T4" y="T5"/>
                    </a:cxn>
                    <a:cxn ang="T13">
                      <a:pos x="T6" y="T7"/>
                    </a:cxn>
                    <a:cxn ang="T14">
                      <a:pos x="T8" y="T9"/>
                    </a:cxn>
                  </a:cxnLst>
                  <a:rect l="T15" t="T16" r="T17" b="T18"/>
                  <a:pathLst>
                    <a:path w="681" h="6">
                      <a:moveTo>
                        <a:pt x="0" y="6"/>
                      </a:moveTo>
                      <a:lnTo>
                        <a:pt x="10" y="0"/>
                      </a:lnTo>
                      <a:lnTo>
                        <a:pt x="681" y="0"/>
                      </a:lnTo>
                      <a:lnTo>
                        <a:pt x="671" y="6"/>
                      </a:lnTo>
                      <a:lnTo>
                        <a:pt x="0" y="6"/>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6" name="Freeform 2520">
                  <a:extLst>
                    <a:ext uri="{FF2B5EF4-FFF2-40B4-BE49-F238E27FC236}">
                      <a16:creationId xmlns:a16="http://schemas.microsoft.com/office/drawing/2014/main" xmlns="" id="{6F608AF9-5DB6-4BC7-BAEC-E5AA4C3D9076}"/>
                    </a:ext>
                  </a:extLst>
                </p:cNvPr>
                <p:cNvSpPr>
                  <a:spLocks/>
                </p:cNvSpPr>
                <p:nvPr/>
              </p:nvSpPr>
              <p:spPr bwMode="auto">
                <a:xfrm>
                  <a:off x="847" y="3529"/>
                  <a:ext cx="340" cy="2"/>
                </a:xfrm>
                <a:custGeom>
                  <a:avLst/>
                  <a:gdLst>
                    <a:gd name="T0" fmla="*/ 0 w 681"/>
                    <a:gd name="T1" fmla="*/ 2 h 5"/>
                    <a:gd name="T2" fmla="*/ 4 w 681"/>
                    <a:gd name="T3" fmla="*/ 0 h 5"/>
                    <a:gd name="T4" fmla="*/ 340 w 681"/>
                    <a:gd name="T5" fmla="*/ 0 h 5"/>
                    <a:gd name="T6" fmla="*/ 335 w 681"/>
                    <a:gd name="T7" fmla="*/ 2 h 5"/>
                    <a:gd name="T8" fmla="*/ 0 w 681"/>
                    <a:gd name="T9" fmla="*/ 2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9" y="0"/>
                      </a:lnTo>
                      <a:lnTo>
                        <a:pt x="681" y="0"/>
                      </a:lnTo>
                      <a:lnTo>
                        <a:pt x="671" y="5"/>
                      </a:lnTo>
                      <a:lnTo>
                        <a:pt x="0" y="5"/>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7" name="Freeform 2521">
                  <a:extLst>
                    <a:ext uri="{FF2B5EF4-FFF2-40B4-BE49-F238E27FC236}">
                      <a16:creationId xmlns:a16="http://schemas.microsoft.com/office/drawing/2014/main" xmlns="" id="{140484C6-C33D-4714-B0F8-7FDA32ECEDB6}"/>
                    </a:ext>
                  </a:extLst>
                </p:cNvPr>
                <p:cNvSpPr>
                  <a:spLocks/>
                </p:cNvSpPr>
                <p:nvPr/>
              </p:nvSpPr>
              <p:spPr bwMode="auto">
                <a:xfrm>
                  <a:off x="851" y="3527"/>
                  <a:ext cx="339" cy="2"/>
                </a:xfrm>
                <a:custGeom>
                  <a:avLst/>
                  <a:gdLst>
                    <a:gd name="T0" fmla="*/ 0 w 677"/>
                    <a:gd name="T1" fmla="*/ 2 h 3"/>
                    <a:gd name="T2" fmla="*/ 3 w 677"/>
                    <a:gd name="T3" fmla="*/ 0 h 3"/>
                    <a:gd name="T4" fmla="*/ 339 w 677"/>
                    <a:gd name="T5" fmla="*/ 0 h 3"/>
                    <a:gd name="T6" fmla="*/ 336 w 677"/>
                    <a:gd name="T7" fmla="*/ 2 h 3"/>
                    <a:gd name="T8" fmla="*/ 0 w 677"/>
                    <a:gd name="T9" fmla="*/ 2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0" y="3"/>
                      </a:moveTo>
                      <a:lnTo>
                        <a:pt x="6" y="0"/>
                      </a:lnTo>
                      <a:lnTo>
                        <a:pt x="677" y="0"/>
                      </a:lnTo>
                      <a:lnTo>
                        <a:pt x="672" y="3"/>
                      </a:lnTo>
                      <a:lnTo>
                        <a:pt x="0" y="3"/>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8" name="Freeform 2522">
                  <a:extLst>
                    <a:ext uri="{FF2B5EF4-FFF2-40B4-BE49-F238E27FC236}">
                      <a16:creationId xmlns:a16="http://schemas.microsoft.com/office/drawing/2014/main" xmlns="" id="{7FD2606E-836A-4BB1-B95C-028170F3A8A1}"/>
                    </a:ext>
                  </a:extLst>
                </p:cNvPr>
                <p:cNvSpPr>
                  <a:spLocks/>
                </p:cNvSpPr>
                <p:nvPr/>
              </p:nvSpPr>
              <p:spPr bwMode="auto">
                <a:xfrm>
                  <a:off x="855" y="3524"/>
                  <a:ext cx="340" cy="3"/>
                </a:xfrm>
                <a:custGeom>
                  <a:avLst/>
                  <a:gdLst>
                    <a:gd name="T0" fmla="*/ 0 w 681"/>
                    <a:gd name="T1" fmla="*/ 3 h 5"/>
                    <a:gd name="T2" fmla="*/ 5 w 681"/>
                    <a:gd name="T3" fmla="*/ 0 h 5"/>
                    <a:gd name="T4" fmla="*/ 340 w 681"/>
                    <a:gd name="T5" fmla="*/ 0 h 5"/>
                    <a:gd name="T6" fmla="*/ 335 w 681"/>
                    <a:gd name="T7" fmla="*/ 3 h 5"/>
                    <a:gd name="T8" fmla="*/ 0 w 681"/>
                    <a:gd name="T9" fmla="*/ 3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1" y="0"/>
                      </a:lnTo>
                      <a:lnTo>
                        <a:pt x="681" y="0"/>
                      </a:lnTo>
                      <a:lnTo>
                        <a:pt x="671" y="5"/>
                      </a:lnTo>
                      <a:lnTo>
                        <a:pt x="0" y="5"/>
                      </a:lnTo>
                      <a:close/>
                    </a:path>
                  </a:pathLst>
                </a:custGeom>
                <a:solidFill>
                  <a:srgbClr val="9797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59" name="Freeform 2523">
                  <a:extLst>
                    <a:ext uri="{FF2B5EF4-FFF2-40B4-BE49-F238E27FC236}">
                      <a16:creationId xmlns:a16="http://schemas.microsoft.com/office/drawing/2014/main" xmlns="" id="{A087C853-836F-45BB-AEB0-3AE87EF25F0B}"/>
                    </a:ext>
                  </a:extLst>
                </p:cNvPr>
                <p:cNvSpPr>
                  <a:spLocks/>
                </p:cNvSpPr>
                <p:nvPr/>
              </p:nvSpPr>
              <p:spPr bwMode="auto">
                <a:xfrm>
                  <a:off x="860" y="3522"/>
                  <a:ext cx="339" cy="2"/>
                </a:xfrm>
                <a:custGeom>
                  <a:avLst/>
                  <a:gdLst>
                    <a:gd name="T0" fmla="*/ 0 w 678"/>
                    <a:gd name="T1" fmla="*/ 2 h 5"/>
                    <a:gd name="T2" fmla="*/ 4 w 678"/>
                    <a:gd name="T3" fmla="*/ 0 h 5"/>
                    <a:gd name="T4" fmla="*/ 339 w 678"/>
                    <a:gd name="T5" fmla="*/ 0 h 5"/>
                    <a:gd name="T6" fmla="*/ 335 w 678"/>
                    <a:gd name="T7" fmla="*/ 2 h 5"/>
                    <a:gd name="T8" fmla="*/ 0 w 678"/>
                    <a:gd name="T9" fmla="*/ 2 h 5"/>
                    <a:gd name="T10" fmla="*/ 0 60000 65536"/>
                    <a:gd name="T11" fmla="*/ 0 60000 65536"/>
                    <a:gd name="T12" fmla="*/ 0 60000 65536"/>
                    <a:gd name="T13" fmla="*/ 0 60000 65536"/>
                    <a:gd name="T14" fmla="*/ 0 60000 65536"/>
                    <a:gd name="T15" fmla="*/ 0 w 678"/>
                    <a:gd name="T16" fmla="*/ 0 h 5"/>
                    <a:gd name="T17" fmla="*/ 678 w 678"/>
                    <a:gd name="T18" fmla="*/ 5 h 5"/>
                  </a:gdLst>
                  <a:ahLst/>
                  <a:cxnLst>
                    <a:cxn ang="T10">
                      <a:pos x="T0" y="T1"/>
                    </a:cxn>
                    <a:cxn ang="T11">
                      <a:pos x="T2" y="T3"/>
                    </a:cxn>
                    <a:cxn ang="T12">
                      <a:pos x="T4" y="T5"/>
                    </a:cxn>
                    <a:cxn ang="T13">
                      <a:pos x="T6" y="T7"/>
                    </a:cxn>
                    <a:cxn ang="T14">
                      <a:pos x="T8" y="T9"/>
                    </a:cxn>
                  </a:cxnLst>
                  <a:rect l="T15" t="T16" r="T17" b="T18"/>
                  <a:pathLst>
                    <a:path w="678" h="5">
                      <a:moveTo>
                        <a:pt x="0" y="5"/>
                      </a:moveTo>
                      <a:lnTo>
                        <a:pt x="8" y="0"/>
                      </a:lnTo>
                      <a:lnTo>
                        <a:pt x="678" y="0"/>
                      </a:lnTo>
                      <a:lnTo>
                        <a:pt x="670" y="5"/>
                      </a:lnTo>
                      <a:lnTo>
                        <a:pt x="0" y="5"/>
                      </a:lnTo>
                      <a:close/>
                    </a:path>
                  </a:pathLst>
                </a:custGeom>
                <a:solidFill>
                  <a:srgbClr val="8D8D8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0" name="Freeform 2524">
                  <a:extLst>
                    <a:ext uri="{FF2B5EF4-FFF2-40B4-BE49-F238E27FC236}">
                      <a16:creationId xmlns:a16="http://schemas.microsoft.com/office/drawing/2014/main" xmlns="" id="{4B304707-5261-4E04-B3BB-FB0483AD797A}"/>
                    </a:ext>
                  </a:extLst>
                </p:cNvPr>
                <p:cNvSpPr>
                  <a:spLocks/>
                </p:cNvSpPr>
                <p:nvPr/>
              </p:nvSpPr>
              <p:spPr bwMode="auto">
                <a:xfrm>
                  <a:off x="864" y="3519"/>
                  <a:ext cx="340" cy="3"/>
                </a:xfrm>
                <a:custGeom>
                  <a:avLst/>
                  <a:gdLst>
                    <a:gd name="T0" fmla="*/ 0 w 680"/>
                    <a:gd name="T1" fmla="*/ 3 h 5"/>
                    <a:gd name="T2" fmla="*/ 5 w 680"/>
                    <a:gd name="T3" fmla="*/ 0 h 5"/>
                    <a:gd name="T4" fmla="*/ 340 w 680"/>
                    <a:gd name="T5" fmla="*/ 0 h 5"/>
                    <a:gd name="T6" fmla="*/ 335 w 680"/>
                    <a:gd name="T7" fmla="*/ 3 h 5"/>
                    <a:gd name="T8" fmla="*/ 0 w 680"/>
                    <a:gd name="T9" fmla="*/ 3 h 5"/>
                    <a:gd name="T10" fmla="*/ 0 60000 65536"/>
                    <a:gd name="T11" fmla="*/ 0 60000 65536"/>
                    <a:gd name="T12" fmla="*/ 0 60000 65536"/>
                    <a:gd name="T13" fmla="*/ 0 60000 65536"/>
                    <a:gd name="T14" fmla="*/ 0 60000 65536"/>
                    <a:gd name="T15" fmla="*/ 0 w 680"/>
                    <a:gd name="T16" fmla="*/ 0 h 5"/>
                    <a:gd name="T17" fmla="*/ 680 w 680"/>
                    <a:gd name="T18" fmla="*/ 5 h 5"/>
                  </a:gdLst>
                  <a:ahLst/>
                  <a:cxnLst>
                    <a:cxn ang="T10">
                      <a:pos x="T0" y="T1"/>
                    </a:cxn>
                    <a:cxn ang="T11">
                      <a:pos x="T2" y="T3"/>
                    </a:cxn>
                    <a:cxn ang="T12">
                      <a:pos x="T4" y="T5"/>
                    </a:cxn>
                    <a:cxn ang="T13">
                      <a:pos x="T6" y="T7"/>
                    </a:cxn>
                    <a:cxn ang="T14">
                      <a:pos x="T8" y="T9"/>
                    </a:cxn>
                  </a:cxnLst>
                  <a:rect l="T15" t="T16" r="T17" b="T18"/>
                  <a:pathLst>
                    <a:path w="680" h="5">
                      <a:moveTo>
                        <a:pt x="0" y="5"/>
                      </a:moveTo>
                      <a:lnTo>
                        <a:pt x="10" y="0"/>
                      </a:lnTo>
                      <a:lnTo>
                        <a:pt x="680" y="0"/>
                      </a:lnTo>
                      <a:lnTo>
                        <a:pt x="670" y="5"/>
                      </a:lnTo>
                      <a:lnTo>
                        <a:pt x="0" y="5"/>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1" name="Freeform 2525">
                  <a:extLst>
                    <a:ext uri="{FF2B5EF4-FFF2-40B4-BE49-F238E27FC236}">
                      <a16:creationId xmlns:a16="http://schemas.microsoft.com/office/drawing/2014/main" xmlns="" id="{D30D7577-E366-4B72-91BF-8F81A2747479}"/>
                    </a:ext>
                  </a:extLst>
                </p:cNvPr>
                <p:cNvSpPr>
                  <a:spLocks/>
                </p:cNvSpPr>
                <p:nvPr/>
              </p:nvSpPr>
              <p:spPr bwMode="auto">
                <a:xfrm>
                  <a:off x="869" y="3518"/>
                  <a:ext cx="339" cy="1"/>
                </a:xfrm>
                <a:custGeom>
                  <a:avLst/>
                  <a:gdLst>
                    <a:gd name="T0" fmla="*/ 0 w 677"/>
                    <a:gd name="T1" fmla="*/ 1 h 4"/>
                    <a:gd name="T2" fmla="*/ 4 w 677"/>
                    <a:gd name="T3" fmla="*/ 0 h 4"/>
                    <a:gd name="T4" fmla="*/ 339 w 677"/>
                    <a:gd name="T5" fmla="*/ 0 h 4"/>
                    <a:gd name="T6" fmla="*/ 335 w 677"/>
                    <a:gd name="T7" fmla="*/ 1 h 4"/>
                    <a:gd name="T8" fmla="*/ 0 w 677"/>
                    <a:gd name="T9" fmla="*/ 1 h 4"/>
                    <a:gd name="T10" fmla="*/ 0 60000 65536"/>
                    <a:gd name="T11" fmla="*/ 0 60000 65536"/>
                    <a:gd name="T12" fmla="*/ 0 60000 65536"/>
                    <a:gd name="T13" fmla="*/ 0 60000 65536"/>
                    <a:gd name="T14" fmla="*/ 0 60000 65536"/>
                    <a:gd name="T15" fmla="*/ 0 w 677"/>
                    <a:gd name="T16" fmla="*/ 0 h 4"/>
                    <a:gd name="T17" fmla="*/ 677 w 677"/>
                    <a:gd name="T18" fmla="*/ 4 h 4"/>
                  </a:gdLst>
                  <a:ahLst/>
                  <a:cxnLst>
                    <a:cxn ang="T10">
                      <a:pos x="T0" y="T1"/>
                    </a:cxn>
                    <a:cxn ang="T11">
                      <a:pos x="T2" y="T3"/>
                    </a:cxn>
                    <a:cxn ang="T12">
                      <a:pos x="T4" y="T5"/>
                    </a:cxn>
                    <a:cxn ang="T13">
                      <a:pos x="T6" y="T7"/>
                    </a:cxn>
                    <a:cxn ang="T14">
                      <a:pos x="T8" y="T9"/>
                    </a:cxn>
                  </a:cxnLst>
                  <a:rect l="T15" t="T16" r="T17" b="T18"/>
                  <a:pathLst>
                    <a:path w="677" h="4">
                      <a:moveTo>
                        <a:pt x="0" y="4"/>
                      </a:moveTo>
                      <a:lnTo>
                        <a:pt x="7" y="0"/>
                      </a:lnTo>
                      <a:lnTo>
                        <a:pt x="677" y="0"/>
                      </a:lnTo>
                      <a:lnTo>
                        <a:pt x="670" y="4"/>
                      </a:lnTo>
                      <a:lnTo>
                        <a:pt x="0" y="4"/>
                      </a:lnTo>
                      <a:close/>
                    </a:path>
                  </a:pathLst>
                </a:custGeom>
                <a:solidFill>
                  <a:srgbClr val="7B7B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2" name="Freeform 2526">
                  <a:extLst>
                    <a:ext uri="{FF2B5EF4-FFF2-40B4-BE49-F238E27FC236}">
                      <a16:creationId xmlns:a16="http://schemas.microsoft.com/office/drawing/2014/main" xmlns="" id="{B2439D96-6A16-4A26-A822-ABE5EB435E27}"/>
                    </a:ext>
                  </a:extLst>
                </p:cNvPr>
                <p:cNvSpPr>
                  <a:spLocks/>
                </p:cNvSpPr>
                <p:nvPr/>
              </p:nvSpPr>
              <p:spPr bwMode="auto">
                <a:xfrm>
                  <a:off x="872" y="3515"/>
                  <a:ext cx="340" cy="3"/>
                </a:xfrm>
                <a:custGeom>
                  <a:avLst/>
                  <a:gdLst>
                    <a:gd name="T0" fmla="*/ 0 w 679"/>
                    <a:gd name="T1" fmla="*/ 3 h 5"/>
                    <a:gd name="T2" fmla="*/ 4 w 679"/>
                    <a:gd name="T3" fmla="*/ 0 h 5"/>
                    <a:gd name="T4" fmla="*/ 340 w 679"/>
                    <a:gd name="T5" fmla="*/ 0 h 5"/>
                    <a:gd name="T6" fmla="*/ 335 w 679"/>
                    <a:gd name="T7" fmla="*/ 3 h 5"/>
                    <a:gd name="T8" fmla="*/ 0 w 679"/>
                    <a:gd name="T9" fmla="*/ 3 h 5"/>
                    <a:gd name="T10" fmla="*/ 0 60000 65536"/>
                    <a:gd name="T11" fmla="*/ 0 60000 65536"/>
                    <a:gd name="T12" fmla="*/ 0 60000 65536"/>
                    <a:gd name="T13" fmla="*/ 0 60000 65536"/>
                    <a:gd name="T14" fmla="*/ 0 60000 65536"/>
                    <a:gd name="T15" fmla="*/ 0 w 679"/>
                    <a:gd name="T16" fmla="*/ 0 h 5"/>
                    <a:gd name="T17" fmla="*/ 679 w 679"/>
                    <a:gd name="T18" fmla="*/ 5 h 5"/>
                  </a:gdLst>
                  <a:ahLst/>
                  <a:cxnLst>
                    <a:cxn ang="T10">
                      <a:pos x="T0" y="T1"/>
                    </a:cxn>
                    <a:cxn ang="T11">
                      <a:pos x="T2" y="T3"/>
                    </a:cxn>
                    <a:cxn ang="T12">
                      <a:pos x="T4" y="T5"/>
                    </a:cxn>
                    <a:cxn ang="T13">
                      <a:pos x="T6" y="T7"/>
                    </a:cxn>
                    <a:cxn ang="T14">
                      <a:pos x="T8" y="T9"/>
                    </a:cxn>
                  </a:cxnLst>
                  <a:rect l="T15" t="T16" r="T17" b="T18"/>
                  <a:pathLst>
                    <a:path w="679" h="5">
                      <a:moveTo>
                        <a:pt x="0" y="5"/>
                      </a:moveTo>
                      <a:lnTo>
                        <a:pt x="8" y="0"/>
                      </a:lnTo>
                      <a:lnTo>
                        <a:pt x="679" y="0"/>
                      </a:lnTo>
                      <a:lnTo>
                        <a:pt x="670" y="5"/>
                      </a:lnTo>
                      <a:lnTo>
                        <a:pt x="0" y="5"/>
                      </a:lnTo>
                      <a:close/>
                    </a:path>
                  </a:pathLst>
                </a:custGeom>
                <a:solidFill>
                  <a:srgbClr val="71717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3" name="Freeform 2527">
                  <a:extLst>
                    <a:ext uri="{FF2B5EF4-FFF2-40B4-BE49-F238E27FC236}">
                      <a16:creationId xmlns:a16="http://schemas.microsoft.com/office/drawing/2014/main" xmlns="" id="{23D4296E-2418-4197-85D4-3B02F8CD3E12}"/>
                    </a:ext>
                  </a:extLst>
                </p:cNvPr>
                <p:cNvSpPr>
                  <a:spLocks/>
                </p:cNvSpPr>
                <p:nvPr/>
              </p:nvSpPr>
              <p:spPr bwMode="auto">
                <a:xfrm>
                  <a:off x="877" y="3513"/>
                  <a:ext cx="340" cy="2"/>
                </a:xfrm>
                <a:custGeom>
                  <a:avLst/>
                  <a:gdLst>
                    <a:gd name="T0" fmla="*/ 0 w 681"/>
                    <a:gd name="T1" fmla="*/ 2 h 5"/>
                    <a:gd name="T2" fmla="*/ 5 w 681"/>
                    <a:gd name="T3" fmla="*/ 0 h 5"/>
                    <a:gd name="T4" fmla="*/ 340 w 681"/>
                    <a:gd name="T5" fmla="*/ 0 h 5"/>
                    <a:gd name="T6" fmla="*/ 335 w 681"/>
                    <a:gd name="T7" fmla="*/ 2 h 5"/>
                    <a:gd name="T8" fmla="*/ 0 w 681"/>
                    <a:gd name="T9" fmla="*/ 2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0" y="0"/>
                      </a:lnTo>
                      <a:lnTo>
                        <a:pt x="681" y="0"/>
                      </a:lnTo>
                      <a:lnTo>
                        <a:pt x="671" y="5"/>
                      </a:lnTo>
                      <a:lnTo>
                        <a:pt x="0" y="5"/>
                      </a:lnTo>
                      <a:close/>
                    </a:path>
                  </a:pathLst>
                </a:custGeom>
                <a:solidFill>
                  <a:srgbClr val="6868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4" name="Freeform 2528">
                  <a:extLst>
                    <a:ext uri="{FF2B5EF4-FFF2-40B4-BE49-F238E27FC236}">
                      <a16:creationId xmlns:a16="http://schemas.microsoft.com/office/drawing/2014/main" xmlns="" id="{D9D9669D-DFFE-4AE4-8076-0A5004C8DAF9}"/>
                    </a:ext>
                  </a:extLst>
                </p:cNvPr>
                <p:cNvSpPr>
                  <a:spLocks/>
                </p:cNvSpPr>
                <p:nvPr/>
              </p:nvSpPr>
              <p:spPr bwMode="auto">
                <a:xfrm>
                  <a:off x="882" y="3510"/>
                  <a:ext cx="340" cy="3"/>
                </a:xfrm>
                <a:custGeom>
                  <a:avLst/>
                  <a:gdLst>
                    <a:gd name="T0" fmla="*/ 0 w 681"/>
                    <a:gd name="T1" fmla="*/ 3 h 5"/>
                    <a:gd name="T2" fmla="*/ 5 w 681"/>
                    <a:gd name="T3" fmla="*/ 0 h 5"/>
                    <a:gd name="T4" fmla="*/ 340 w 681"/>
                    <a:gd name="T5" fmla="*/ 0 h 5"/>
                    <a:gd name="T6" fmla="*/ 335 w 681"/>
                    <a:gd name="T7" fmla="*/ 3 h 5"/>
                    <a:gd name="T8" fmla="*/ 0 w 681"/>
                    <a:gd name="T9" fmla="*/ 3 h 5"/>
                    <a:gd name="T10" fmla="*/ 0 60000 65536"/>
                    <a:gd name="T11" fmla="*/ 0 60000 65536"/>
                    <a:gd name="T12" fmla="*/ 0 60000 65536"/>
                    <a:gd name="T13" fmla="*/ 0 60000 65536"/>
                    <a:gd name="T14" fmla="*/ 0 60000 65536"/>
                    <a:gd name="T15" fmla="*/ 0 w 681"/>
                    <a:gd name="T16" fmla="*/ 0 h 5"/>
                    <a:gd name="T17" fmla="*/ 681 w 681"/>
                    <a:gd name="T18" fmla="*/ 5 h 5"/>
                  </a:gdLst>
                  <a:ahLst/>
                  <a:cxnLst>
                    <a:cxn ang="T10">
                      <a:pos x="T0" y="T1"/>
                    </a:cxn>
                    <a:cxn ang="T11">
                      <a:pos x="T2" y="T3"/>
                    </a:cxn>
                    <a:cxn ang="T12">
                      <a:pos x="T4" y="T5"/>
                    </a:cxn>
                    <a:cxn ang="T13">
                      <a:pos x="T6" y="T7"/>
                    </a:cxn>
                    <a:cxn ang="T14">
                      <a:pos x="T8" y="T9"/>
                    </a:cxn>
                  </a:cxnLst>
                  <a:rect l="T15" t="T16" r="T17" b="T18"/>
                  <a:pathLst>
                    <a:path w="681" h="5">
                      <a:moveTo>
                        <a:pt x="0" y="5"/>
                      </a:moveTo>
                      <a:lnTo>
                        <a:pt x="10" y="0"/>
                      </a:lnTo>
                      <a:lnTo>
                        <a:pt x="681" y="0"/>
                      </a:lnTo>
                      <a:lnTo>
                        <a:pt x="671" y="5"/>
                      </a:lnTo>
                      <a:lnTo>
                        <a:pt x="0" y="5"/>
                      </a:lnTo>
                      <a:close/>
                    </a:path>
                  </a:pathLst>
                </a:custGeom>
                <a:solidFill>
                  <a:srgbClr val="5E5E5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5" name="Freeform 2529">
                  <a:extLst>
                    <a:ext uri="{FF2B5EF4-FFF2-40B4-BE49-F238E27FC236}">
                      <a16:creationId xmlns:a16="http://schemas.microsoft.com/office/drawing/2014/main" xmlns="" id="{7039EC35-58D9-40ED-A4E0-E1DC34694C64}"/>
                    </a:ext>
                  </a:extLst>
                </p:cNvPr>
                <p:cNvSpPr>
                  <a:spLocks/>
                </p:cNvSpPr>
                <p:nvPr/>
              </p:nvSpPr>
              <p:spPr bwMode="auto">
                <a:xfrm>
                  <a:off x="887" y="3508"/>
                  <a:ext cx="339" cy="2"/>
                </a:xfrm>
                <a:custGeom>
                  <a:avLst/>
                  <a:gdLst>
                    <a:gd name="T0" fmla="*/ 0 w 679"/>
                    <a:gd name="T1" fmla="*/ 2 h 5"/>
                    <a:gd name="T2" fmla="*/ 4 w 679"/>
                    <a:gd name="T3" fmla="*/ 0 h 5"/>
                    <a:gd name="T4" fmla="*/ 339 w 679"/>
                    <a:gd name="T5" fmla="*/ 0 h 5"/>
                    <a:gd name="T6" fmla="*/ 335 w 679"/>
                    <a:gd name="T7" fmla="*/ 2 h 5"/>
                    <a:gd name="T8" fmla="*/ 0 w 679"/>
                    <a:gd name="T9" fmla="*/ 2 h 5"/>
                    <a:gd name="T10" fmla="*/ 0 60000 65536"/>
                    <a:gd name="T11" fmla="*/ 0 60000 65536"/>
                    <a:gd name="T12" fmla="*/ 0 60000 65536"/>
                    <a:gd name="T13" fmla="*/ 0 60000 65536"/>
                    <a:gd name="T14" fmla="*/ 0 60000 65536"/>
                    <a:gd name="T15" fmla="*/ 0 w 679"/>
                    <a:gd name="T16" fmla="*/ 0 h 5"/>
                    <a:gd name="T17" fmla="*/ 679 w 679"/>
                    <a:gd name="T18" fmla="*/ 5 h 5"/>
                  </a:gdLst>
                  <a:ahLst/>
                  <a:cxnLst>
                    <a:cxn ang="T10">
                      <a:pos x="T0" y="T1"/>
                    </a:cxn>
                    <a:cxn ang="T11">
                      <a:pos x="T2" y="T3"/>
                    </a:cxn>
                    <a:cxn ang="T12">
                      <a:pos x="T4" y="T5"/>
                    </a:cxn>
                    <a:cxn ang="T13">
                      <a:pos x="T6" y="T7"/>
                    </a:cxn>
                    <a:cxn ang="T14">
                      <a:pos x="T8" y="T9"/>
                    </a:cxn>
                  </a:cxnLst>
                  <a:rect l="T15" t="T16" r="T17" b="T18"/>
                  <a:pathLst>
                    <a:path w="679" h="5">
                      <a:moveTo>
                        <a:pt x="0" y="5"/>
                      </a:moveTo>
                      <a:lnTo>
                        <a:pt x="9" y="0"/>
                      </a:lnTo>
                      <a:lnTo>
                        <a:pt x="679" y="0"/>
                      </a:lnTo>
                      <a:lnTo>
                        <a:pt x="671" y="5"/>
                      </a:lnTo>
                      <a:lnTo>
                        <a:pt x="0" y="5"/>
                      </a:lnTo>
                      <a:close/>
                    </a:path>
                  </a:pathLst>
                </a:custGeom>
                <a:solidFill>
                  <a:srgbClr val="55555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6" name="Freeform 2530">
                  <a:extLst>
                    <a:ext uri="{FF2B5EF4-FFF2-40B4-BE49-F238E27FC236}">
                      <a16:creationId xmlns:a16="http://schemas.microsoft.com/office/drawing/2014/main" xmlns="" id="{4FB7098F-96D4-44D0-B826-E77765D184BF}"/>
                    </a:ext>
                  </a:extLst>
                </p:cNvPr>
                <p:cNvSpPr>
                  <a:spLocks/>
                </p:cNvSpPr>
                <p:nvPr/>
              </p:nvSpPr>
              <p:spPr bwMode="auto">
                <a:xfrm>
                  <a:off x="891" y="3506"/>
                  <a:ext cx="338" cy="2"/>
                </a:xfrm>
                <a:custGeom>
                  <a:avLst/>
                  <a:gdLst>
                    <a:gd name="T0" fmla="*/ 0 w 677"/>
                    <a:gd name="T1" fmla="*/ 2 h 3"/>
                    <a:gd name="T2" fmla="*/ 3 w 677"/>
                    <a:gd name="T3" fmla="*/ 0 h 3"/>
                    <a:gd name="T4" fmla="*/ 338 w 677"/>
                    <a:gd name="T5" fmla="*/ 0 h 3"/>
                    <a:gd name="T6" fmla="*/ 335 w 677"/>
                    <a:gd name="T7" fmla="*/ 2 h 3"/>
                    <a:gd name="T8" fmla="*/ 0 w 677"/>
                    <a:gd name="T9" fmla="*/ 2 h 3"/>
                    <a:gd name="T10" fmla="*/ 0 60000 65536"/>
                    <a:gd name="T11" fmla="*/ 0 60000 65536"/>
                    <a:gd name="T12" fmla="*/ 0 60000 65536"/>
                    <a:gd name="T13" fmla="*/ 0 60000 65536"/>
                    <a:gd name="T14" fmla="*/ 0 60000 65536"/>
                    <a:gd name="T15" fmla="*/ 0 w 677"/>
                    <a:gd name="T16" fmla="*/ 0 h 3"/>
                    <a:gd name="T17" fmla="*/ 677 w 677"/>
                    <a:gd name="T18" fmla="*/ 3 h 3"/>
                  </a:gdLst>
                  <a:ahLst/>
                  <a:cxnLst>
                    <a:cxn ang="T10">
                      <a:pos x="T0" y="T1"/>
                    </a:cxn>
                    <a:cxn ang="T11">
                      <a:pos x="T2" y="T3"/>
                    </a:cxn>
                    <a:cxn ang="T12">
                      <a:pos x="T4" y="T5"/>
                    </a:cxn>
                    <a:cxn ang="T13">
                      <a:pos x="T6" y="T7"/>
                    </a:cxn>
                    <a:cxn ang="T14">
                      <a:pos x="T8" y="T9"/>
                    </a:cxn>
                  </a:cxnLst>
                  <a:rect l="T15" t="T16" r="T17" b="T18"/>
                  <a:pathLst>
                    <a:path w="677" h="3">
                      <a:moveTo>
                        <a:pt x="0" y="3"/>
                      </a:moveTo>
                      <a:lnTo>
                        <a:pt x="7" y="0"/>
                      </a:lnTo>
                      <a:lnTo>
                        <a:pt x="677" y="0"/>
                      </a:lnTo>
                      <a:lnTo>
                        <a:pt x="670" y="3"/>
                      </a:lnTo>
                      <a:lnTo>
                        <a:pt x="0" y="3"/>
                      </a:lnTo>
                      <a:close/>
                    </a:path>
                  </a:pathLst>
                </a:custGeom>
                <a:solidFill>
                  <a:srgbClr val="4C4C4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7" name="Freeform 2531">
                  <a:extLst>
                    <a:ext uri="{FF2B5EF4-FFF2-40B4-BE49-F238E27FC236}">
                      <a16:creationId xmlns:a16="http://schemas.microsoft.com/office/drawing/2014/main" xmlns="" id="{585AB44B-F9CA-490B-9C0A-9F743EC5B40A}"/>
                    </a:ext>
                  </a:extLst>
                </p:cNvPr>
                <p:cNvSpPr>
                  <a:spLocks/>
                </p:cNvSpPr>
                <p:nvPr/>
              </p:nvSpPr>
              <p:spPr bwMode="auto">
                <a:xfrm>
                  <a:off x="809" y="3506"/>
                  <a:ext cx="420" cy="45"/>
                </a:xfrm>
                <a:custGeom>
                  <a:avLst/>
                  <a:gdLst>
                    <a:gd name="T0" fmla="*/ 0 w 840"/>
                    <a:gd name="T1" fmla="*/ 45 h 91"/>
                    <a:gd name="T2" fmla="*/ 335 w 840"/>
                    <a:gd name="T3" fmla="*/ 45 h 91"/>
                    <a:gd name="T4" fmla="*/ 420 w 840"/>
                    <a:gd name="T5" fmla="*/ 0 h 91"/>
                    <a:gd name="T6" fmla="*/ 85 w 840"/>
                    <a:gd name="T7" fmla="*/ 0 h 91"/>
                    <a:gd name="T8" fmla="*/ 0 w 840"/>
                    <a:gd name="T9" fmla="*/ 45 h 91"/>
                    <a:gd name="T10" fmla="*/ 0 60000 65536"/>
                    <a:gd name="T11" fmla="*/ 0 60000 65536"/>
                    <a:gd name="T12" fmla="*/ 0 60000 65536"/>
                    <a:gd name="T13" fmla="*/ 0 60000 65536"/>
                    <a:gd name="T14" fmla="*/ 0 60000 65536"/>
                    <a:gd name="T15" fmla="*/ 0 w 840"/>
                    <a:gd name="T16" fmla="*/ 0 h 91"/>
                    <a:gd name="T17" fmla="*/ 840 w 840"/>
                    <a:gd name="T18" fmla="*/ 91 h 91"/>
                  </a:gdLst>
                  <a:ahLst/>
                  <a:cxnLst>
                    <a:cxn ang="T10">
                      <a:pos x="T0" y="T1"/>
                    </a:cxn>
                    <a:cxn ang="T11">
                      <a:pos x="T2" y="T3"/>
                    </a:cxn>
                    <a:cxn ang="T12">
                      <a:pos x="T4" y="T5"/>
                    </a:cxn>
                    <a:cxn ang="T13">
                      <a:pos x="T6" y="T7"/>
                    </a:cxn>
                    <a:cxn ang="T14">
                      <a:pos x="T8" y="T9"/>
                    </a:cxn>
                  </a:cxnLst>
                  <a:rect l="T15" t="T16" r="T17" b="T18"/>
                  <a:pathLst>
                    <a:path w="840" h="91">
                      <a:moveTo>
                        <a:pt x="0" y="91"/>
                      </a:moveTo>
                      <a:lnTo>
                        <a:pt x="670" y="91"/>
                      </a:lnTo>
                      <a:lnTo>
                        <a:pt x="840" y="0"/>
                      </a:lnTo>
                      <a:lnTo>
                        <a:pt x="170" y="0"/>
                      </a:lnTo>
                      <a:lnTo>
                        <a:pt x="0" y="91"/>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8" name="Freeform 2532">
                  <a:extLst>
                    <a:ext uri="{FF2B5EF4-FFF2-40B4-BE49-F238E27FC236}">
                      <a16:creationId xmlns:a16="http://schemas.microsoft.com/office/drawing/2014/main" xmlns="" id="{559364D4-806D-467B-9D99-C5B33F54B568}"/>
                    </a:ext>
                  </a:extLst>
                </p:cNvPr>
                <p:cNvSpPr>
                  <a:spLocks/>
                </p:cNvSpPr>
                <p:nvPr/>
              </p:nvSpPr>
              <p:spPr bwMode="auto">
                <a:xfrm>
                  <a:off x="1144" y="3568"/>
                  <a:ext cx="5" cy="2"/>
                </a:xfrm>
                <a:custGeom>
                  <a:avLst/>
                  <a:gdLst>
                    <a:gd name="T0" fmla="*/ 0 w 10"/>
                    <a:gd name="T1" fmla="*/ 0 h 5"/>
                    <a:gd name="T2" fmla="*/ 0 w 10"/>
                    <a:gd name="T3" fmla="*/ 2 h 5"/>
                    <a:gd name="T4" fmla="*/ 5 w 10"/>
                    <a:gd name="T5" fmla="*/ 0 h 5"/>
                    <a:gd name="T6" fmla="*/ 0 w 10"/>
                    <a:gd name="T7" fmla="*/ 0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0"/>
                      </a:moveTo>
                      <a:lnTo>
                        <a:pt x="0" y="5"/>
                      </a:lnTo>
                      <a:lnTo>
                        <a:pt x="1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69" name="Freeform 2533">
                  <a:extLst>
                    <a:ext uri="{FF2B5EF4-FFF2-40B4-BE49-F238E27FC236}">
                      <a16:creationId xmlns:a16="http://schemas.microsoft.com/office/drawing/2014/main" xmlns="" id="{4C9C7FF6-69C9-423D-83B7-BA4D4235C8A8}"/>
                    </a:ext>
                  </a:extLst>
                </p:cNvPr>
                <p:cNvSpPr>
                  <a:spLocks/>
                </p:cNvSpPr>
                <p:nvPr/>
              </p:nvSpPr>
              <p:spPr bwMode="auto">
                <a:xfrm>
                  <a:off x="1144" y="3565"/>
                  <a:ext cx="10" cy="3"/>
                </a:xfrm>
                <a:custGeom>
                  <a:avLst/>
                  <a:gdLst>
                    <a:gd name="T0" fmla="*/ 0 w 18"/>
                    <a:gd name="T1" fmla="*/ 3 h 5"/>
                    <a:gd name="T2" fmla="*/ 0 w 18"/>
                    <a:gd name="T3" fmla="*/ 0 h 5"/>
                    <a:gd name="T4" fmla="*/ 10 w 18"/>
                    <a:gd name="T5" fmla="*/ 0 h 5"/>
                    <a:gd name="T6" fmla="*/ 6 w 18"/>
                    <a:gd name="T7" fmla="*/ 3 h 5"/>
                    <a:gd name="T8" fmla="*/ 0 w 18"/>
                    <a:gd name="T9" fmla="*/ 3 h 5"/>
                    <a:gd name="T10" fmla="*/ 0 60000 65536"/>
                    <a:gd name="T11" fmla="*/ 0 60000 65536"/>
                    <a:gd name="T12" fmla="*/ 0 60000 65536"/>
                    <a:gd name="T13" fmla="*/ 0 60000 65536"/>
                    <a:gd name="T14" fmla="*/ 0 60000 65536"/>
                    <a:gd name="T15" fmla="*/ 0 w 18"/>
                    <a:gd name="T16" fmla="*/ 0 h 5"/>
                    <a:gd name="T17" fmla="*/ 18 w 18"/>
                    <a:gd name="T18" fmla="*/ 5 h 5"/>
                  </a:gdLst>
                  <a:ahLst/>
                  <a:cxnLst>
                    <a:cxn ang="T10">
                      <a:pos x="T0" y="T1"/>
                    </a:cxn>
                    <a:cxn ang="T11">
                      <a:pos x="T2" y="T3"/>
                    </a:cxn>
                    <a:cxn ang="T12">
                      <a:pos x="T4" y="T5"/>
                    </a:cxn>
                    <a:cxn ang="T13">
                      <a:pos x="T6" y="T7"/>
                    </a:cxn>
                    <a:cxn ang="T14">
                      <a:pos x="T8" y="T9"/>
                    </a:cxn>
                  </a:cxnLst>
                  <a:rect l="T15" t="T16" r="T17" b="T18"/>
                  <a:pathLst>
                    <a:path w="18" h="5">
                      <a:moveTo>
                        <a:pt x="0" y="5"/>
                      </a:moveTo>
                      <a:lnTo>
                        <a:pt x="0" y="0"/>
                      </a:lnTo>
                      <a:lnTo>
                        <a:pt x="18" y="0"/>
                      </a:lnTo>
                      <a:lnTo>
                        <a:pt x="10" y="5"/>
                      </a:lnTo>
                      <a:lnTo>
                        <a:pt x="0" y="5"/>
                      </a:lnTo>
                      <a:close/>
                    </a:path>
                  </a:pathLst>
                </a:custGeom>
                <a:solidFill>
                  <a:srgbClr val="F5F5F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0" name="Freeform 2534">
                  <a:extLst>
                    <a:ext uri="{FF2B5EF4-FFF2-40B4-BE49-F238E27FC236}">
                      <a16:creationId xmlns:a16="http://schemas.microsoft.com/office/drawing/2014/main" xmlns="" id="{3AB39CCF-08E8-4DB2-97C8-CA7F693A0A39}"/>
                    </a:ext>
                  </a:extLst>
                </p:cNvPr>
                <p:cNvSpPr>
                  <a:spLocks/>
                </p:cNvSpPr>
                <p:nvPr/>
              </p:nvSpPr>
              <p:spPr bwMode="auto">
                <a:xfrm>
                  <a:off x="1144" y="3562"/>
                  <a:ext cx="16" cy="3"/>
                </a:xfrm>
                <a:custGeom>
                  <a:avLst/>
                  <a:gdLst>
                    <a:gd name="T0" fmla="*/ 0 w 30"/>
                    <a:gd name="T1" fmla="*/ 3 h 7"/>
                    <a:gd name="T2" fmla="*/ 0 w 30"/>
                    <a:gd name="T3" fmla="*/ 0 h 7"/>
                    <a:gd name="T4" fmla="*/ 16 w 30"/>
                    <a:gd name="T5" fmla="*/ 0 h 7"/>
                    <a:gd name="T6" fmla="*/ 10 w 30"/>
                    <a:gd name="T7" fmla="*/ 3 h 7"/>
                    <a:gd name="T8" fmla="*/ 0 w 30"/>
                    <a:gd name="T9" fmla="*/ 3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7"/>
                      </a:moveTo>
                      <a:lnTo>
                        <a:pt x="0" y="0"/>
                      </a:lnTo>
                      <a:lnTo>
                        <a:pt x="30" y="0"/>
                      </a:lnTo>
                      <a:lnTo>
                        <a:pt x="18" y="7"/>
                      </a:lnTo>
                      <a:lnTo>
                        <a:pt x="0" y="7"/>
                      </a:lnTo>
                      <a:close/>
                    </a:path>
                  </a:pathLst>
                </a:custGeom>
                <a:solidFill>
                  <a:srgbClr val="ECECE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1" name="Freeform 2535">
                  <a:extLst>
                    <a:ext uri="{FF2B5EF4-FFF2-40B4-BE49-F238E27FC236}">
                      <a16:creationId xmlns:a16="http://schemas.microsoft.com/office/drawing/2014/main" xmlns="" id="{567EA0B5-C930-4A03-BA7F-17804A7290F0}"/>
                    </a:ext>
                  </a:extLst>
                </p:cNvPr>
                <p:cNvSpPr>
                  <a:spLocks/>
                </p:cNvSpPr>
                <p:nvPr/>
              </p:nvSpPr>
              <p:spPr bwMode="auto">
                <a:xfrm>
                  <a:off x="1144" y="3558"/>
                  <a:ext cx="22" cy="4"/>
                </a:xfrm>
                <a:custGeom>
                  <a:avLst/>
                  <a:gdLst>
                    <a:gd name="T0" fmla="*/ 0 w 44"/>
                    <a:gd name="T1" fmla="*/ 4 h 7"/>
                    <a:gd name="T2" fmla="*/ 0 w 44"/>
                    <a:gd name="T3" fmla="*/ 0 h 7"/>
                    <a:gd name="T4" fmla="*/ 22 w 44"/>
                    <a:gd name="T5" fmla="*/ 0 h 7"/>
                    <a:gd name="T6" fmla="*/ 15 w 44"/>
                    <a:gd name="T7" fmla="*/ 4 h 7"/>
                    <a:gd name="T8" fmla="*/ 0 w 44"/>
                    <a:gd name="T9" fmla="*/ 4 h 7"/>
                    <a:gd name="T10" fmla="*/ 0 60000 65536"/>
                    <a:gd name="T11" fmla="*/ 0 60000 65536"/>
                    <a:gd name="T12" fmla="*/ 0 60000 65536"/>
                    <a:gd name="T13" fmla="*/ 0 60000 65536"/>
                    <a:gd name="T14" fmla="*/ 0 60000 65536"/>
                    <a:gd name="T15" fmla="*/ 0 w 44"/>
                    <a:gd name="T16" fmla="*/ 0 h 7"/>
                    <a:gd name="T17" fmla="*/ 44 w 44"/>
                    <a:gd name="T18" fmla="*/ 7 h 7"/>
                  </a:gdLst>
                  <a:ahLst/>
                  <a:cxnLst>
                    <a:cxn ang="T10">
                      <a:pos x="T0" y="T1"/>
                    </a:cxn>
                    <a:cxn ang="T11">
                      <a:pos x="T2" y="T3"/>
                    </a:cxn>
                    <a:cxn ang="T12">
                      <a:pos x="T4" y="T5"/>
                    </a:cxn>
                    <a:cxn ang="T13">
                      <a:pos x="T6" y="T7"/>
                    </a:cxn>
                    <a:cxn ang="T14">
                      <a:pos x="T8" y="T9"/>
                    </a:cxn>
                  </a:cxnLst>
                  <a:rect l="T15" t="T16" r="T17" b="T18"/>
                  <a:pathLst>
                    <a:path w="44" h="7">
                      <a:moveTo>
                        <a:pt x="0" y="7"/>
                      </a:moveTo>
                      <a:lnTo>
                        <a:pt x="0" y="0"/>
                      </a:lnTo>
                      <a:lnTo>
                        <a:pt x="44" y="0"/>
                      </a:lnTo>
                      <a:lnTo>
                        <a:pt x="30" y="7"/>
                      </a:lnTo>
                      <a:lnTo>
                        <a:pt x="0" y="7"/>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2" name="Freeform 2536">
                  <a:extLst>
                    <a:ext uri="{FF2B5EF4-FFF2-40B4-BE49-F238E27FC236}">
                      <a16:creationId xmlns:a16="http://schemas.microsoft.com/office/drawing/2014/main" xmlns="" id="{1C1B220B-2BA9-45FE-B65F-FD5175D04D21}"/>
                    </a:ext>
                  </a:extLst>
                </p:cNvPr>
                <p:cNvSpPr>
                  <a:spLocks/>
                </p:cNvSpPr>
                <p:nvPr/>
              </p:nvSpPr>
              <p:spPr bwMode="auto">
                <a:xfrm>
                  <a:off x="1144" y="3555"/>
                  <a:ext cx="28" cy="3"/>
                </a:xfrm>
                <a:custGeom>
                  <a:avLst/>
                  <a:gdLst>
                    <a:gd name="T0" fmla="*/ 0 w 55"/>
                    <a:gd name="T1" fmla="*/ 3 h 6"/>
                    <a:gd name="T2" fmla="*/ 0 w 55"/>
                    <a:gd name="T3" fmla="*/ 0 h 6"/>
                    <a:gd name="T4" fmla="*/ 28 w 55"/>
                    <a:gd name="T5" fmla="*/ 0 h 6"/>
                    <a:gd name="T6" fmla="*/ 22 w 55"/>
                    <a:gd name="T7" fmla="*/ 3 h 6"/>
                    <a:gd name="T8" fmla="*/ 0 w 55"/>
                    <a:gd name="T9" fmla="*/ 3 h 6"/>
                    <a:gd name="T10" fmla="*/ 0 60000 65536"/>
                    <a:gd name="T11" fmla="*/ 0 60000 65536"/>
                    <a:gd name="T12" fmla="*/ 0 60000 65536"/>
                    <a:gd name="T13" fmla="*/ 0 60000 65536"/>
                    <a:gd name="T14" fmla="*/ 0 60000 65536"/>
                    <a:gd name="T15" fmla="*/ 0 w 55"/>
                    <a:gd name="T16" fmla="*/ 0 h 6"/>
                    <a:gd name="T17" fmla="*/ 55 w 55"/>
                    <a:gd name="T18" fmla="*/ 6 h 6"/>
                  </a:gdLst>
                  <a:ahLst/>
                  <a:cxnLst>
                    <a:cxn ang="T10">
                      <a:pos x="T0" y="T1"/>
                    </a:cxn>
                    <a:cxn ang="T11">
                      <a:pos x="T2" y="T3"/>
                    </a:cxn>
                    <a:cxn ang="T12">
                      <a:pos x="T4" y="T5"/>
                    </a:cxn>
                    <a:cxn ang="T13">
                      <a:pos x="T6" y="T7"/>
                    </a:cxn>
                    <a:cxn ang="T14">
                      <a:pos x="T8" y="T9"/>
                    </a:cxn>
                  </a:cxnLst>
                  <a:rect l="T15" t="T16" r="T17" b="T18"/>
                  <a:pathLst>
                    <a:path w="55" h="6">
                      <a:moveTo>
                        <a:pt x="0" y="6"/>
                      </a:moveTo>
                      <a:lnTo>
                        <a:pt x="0" y="0"/>
                      </a:lnTo>
                      <a:lnTo>
                        <a:pt x="55" y="0"/>
                      </a:lnTo>
                      <a:lnTo>
                        <a:pt x="44" y="6"/>
                      </a:lnTo>
                      <a:lnTo>
                        <a:pt x="0"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3" name="Freeform 2537">
                  <a:extLst>
                    <a:ext uri="{FF2B5EF4-FFF2-40B4-BE49-F238E27FC236}">
                      <a16:creationId xmlns:a16="http://schemas.microsoft.com/office/drawing/2014/main" xmlns="" id="{D1DFBD67-370F-47F9-855C-30200B58699E}"/>
                    </a:ext>
                  </a:extLst>
                </p:cNvPr>
                <p:cNvSpPr>
                  <a:spLocks/>
                </p:cNvSpPr>
                <p:nvPr/>
              </p:nvSpPr>
              <p:spPr bwMode="auto">
                <a:xfrm>
                  <a:off x="1144" y="3551"/>
                  <a:ext cx="34" cy="4"/>
                </a:xfrm>
                <a:custGeom>
                  <a:avLst/>
                  <a:gdLst>
                    <a:gd name="T0" fmla="*/ 0 w 67"/>
                    <a:gd name="T1" fmla="*/ 4 h 7"/>
                    <a:gd name="T2" fmla="*/ 0 w 67"/>
                    <a:gd name="T3" fmla="*/ 0 h 7"/>
                    <a:gd name="T4" fmla="*/ 0 w 67"/>
                    <a:gd name="T5" fmla="*/ 0 h 7"/>
                    <a:gd name="T6" fmla="*/ 34 w 67"/>
                    <a:gd name="T7" fmla="*/ 0 h 7"/>
                    <a:gd name="T8" fmla="*/ 28 w 67"/>
                    <a:gd name="T9" fmla="*/ 4 h 7"/>
                    <a:gd name="T10" fmla="*/ 0 w 67"/>
                    <a:gd name="T11" fmla="*/ 4 h 7"/>
                    <a:gd name="T12" fmla="*/ 0 60000 65536"/>
                    <a:gd name="T13" fmla="*/ 0 60000 65536"/>
                    <a:gd name="T14" fmla="*/ 0 60000 65536"/>
                    <a:gd name="T15" fmla="*/ 0 60000 65536"/>
                    <a:gd name="T16" fmla="*/ 0 60000 65536"/>
                    <a:gd name="T17" fmla="*/ 0 60000 65536"/>
                    <a:gd name="T18" fmla="*/ 0 w 67"/>
                    <a:gd name="T19" fmla="*/ 0 h 7"/>
                    <a:gd name="T20" fmla="*/ 67 w 67"/>
                    <a:gd name="T21" fmla="*/ 7 h 7"/>
                  </a:gdLst>
                  <a:ahLst/>
                  <a:cxnLst>
                    <a:cxn ang="T12">
                      <a:pos x="T0" y="T1"/>
                    </a:cxn>
                    <a:cxn ang="T13">
                      <a:pos x="T2" y="T3"/>
                    </a:cxn>
                    <a:cxn ang="T14">
                      <a:pos x="T4" y="T5"/>
                    </a:cxn>
                    <a:cxn ang="T15">
                      <a:pos x="T6" y="T7"/>
                    </a:cxn>
                    <a:cxn ang="T16">
                      <a:pos x="T8" y="T9"/>
                    </a:cxn>
                    <a:cxn ang="T17">
                      <a:pos x="T10" y="T11"/>
                    </a:cxn>
                  </a:cxnLst>
                  <a:rect l="T18" t="T19" r="T20" b="T21"/>
                  <a:pathLst>
                    <a:path w="67" h="7">
                      <a:moveTo>
                        <a:pt x="0" y="7"/>
                      </a:moveTo>
                      <a:lnTo>
                        <a:pt x="0" y="0"/>
                      </a:lnTo>
                      <a:lnTo>
                        <a:pt x="67" y="0"/>
                      </a:lnTo>
                      <a:lnTo>
                        <a:pt x="55" y="7"/>
                      </a:lnTo>
                      <a:lnTo>
                        <a:pt x="0" y="7"/>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4" name="Freeform 2538">
                  <a:extLst>
                    <a:ext uri="{FF2B5EF4-FFF2-40B4-BE49-F238E27FC236}">
                      <a16:creationId xmlns:a16="http://schemas.microsoft.com/office/drawing/2014/main" xmlns="" id="{A856F850-D85B-4BA2-8A70-52588110465B}"/>
                    </a:ext>
                  </a:extLst>
                </p:cNvPr>
                <p:cNvSpPr>
                  <a:spLocks/>
                </p:cNvSpPr>
                <p:nvPr/>
              </p:nvSpPr>
              <p:spPr bwMode="auto">
                <a:xfrm>
                  <a:off x="1144" y="3548"/>
                  <a:ext cx="41" cy="3"/>
                </a:xfrm>
                <a:custGeom>
                  <a:avLst/>
                  <a:gdLst>
                    <a:gd name="T0" fmla="*/ 0 w 81"/>
                    <a:gd name="T1" fmla="*/ 3 h 7"/>
                    <a:gd name="T2" fmla="*/ 6 w 81"/>
                    <a:gd name="T3" fmla="*/ 0 h 7"/>
                    <a:gd name="T4" fmla="*/ 41 w 81"/>
                    <a:gd name="T5" fmla="*/ 0 h 7"/>
                    <a:gd name="T6" fmla="*/ 34 w 81"/>
                    <a:gd name="T7" fmla="*/ 3 h 7"/>
                    <a:gd name="T8" fmla="*/ 0 w 81"/>
                    <a:gd name="T9" fmla="*/ 3 h 7"/>
                    <a:gd name="T10" fmla="*/ 0 60000 65536"/>
                    <a:gd name="T11" fmla="*/ 0 60000 65536"/>
                    <a:gd name="T12" fmla="*/ 0 60000 65536"/>
                    <a:gd name="T13" fmla="*/ 0 60000 65536"/>
                    <a:gd name="T14" fmla="*/ 0 60000 65536"/>
                    <a:gd name="T15" fmla="*/ 0 w 81"/>
                    <a:gd name="T16" fmla="*/ 0 h 7"/>
                    <a:gd name="T17" fmla="*/ 81 w 81"/>
                    <a:gd name="T18" fmla="*/ 7 h 7"/>
                  </a:gdLst>
                  <a:ahLst/>
                  <a:cxnLst>
                    <a:cxn ang="T10">
                      <a:pos x="T0" y="T1"/>
                    </a:cxn>
                    <a:cxn ang="T11">
                      <a:pos x="T2" y="T3"/>
                    </a:cxn>
                    <a:cxn ang="T12">
                      <a:pos x="T4" y="T5"/>
                    </a:cxn>
                    <a:cxn ang="T13">
                      <a:pos x="T6" y="T7"/>
                    </a:cxn>
                    <a:cxn ang="T14">
                      <a:pos x="T8" y="T9"/>
                    </a:cxn>
                  </a:cxnLst>
                  <a:rect l="T15" t="T16" r="T17" b="T18"/>
                  <a:pathLst>
                    <a:path w="81" h="7">
                      <a:moveTo>
                        <a:pt x="0" y="7"/>
                      </a:moveTo>
                      <a:lnTo>
                        <a:pt x="12" y="0"/>
                      </a:lnTo>
                      <a:lnTo>
                        <a:pt x="81" y="0"/>
                      </a:lnTo>
                      <a:lnTo>
                        <a:pt x="67" y="7"/>
                      </a:lnTo>
                      <a:lnTo>
                        <a:pt x="0" y="7"/>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5" name="Freeform 2539">
                  <a:extLst>
                    <a:ext uri="{FF2B5EF4-FFF2-40B4-BE49-F238E27FC236}">
                      <a16:creationId xmlns:a16="http://schemas.microsoft.com/office/drawing/2014/main" xmlns="" id="{2D4CDEA2-8BDB-4CC0-BBED-5A3934BBE9A4}"/>
                    </a:ext>
                  </a:extLst>
                </p:cNvPr>
                <p:cNvSpPr>
                  <a:spLocks/>
                </p:cNvSpPr>
                <p:nvPr/>
              </p:nvSpPr>
              <p:spPr bwMode="auto">
                <a:xfrm>
                  <a:off x="1150" y="3545"/>
                  <a:ext cx="41" cy="3"/>
                </a:xfrm>
                <a:custGeom>
                  <a:avLst/>
                  <a:gdLst>
                    <a:gd name="T0" fmla="*/ 0 w 80"/>
                    <a:gd name="T1" fmla="*/ 3 h 7"/>
                    <a:gd name="T2" fmla="*/ 7 w 80"/>
                    <a:gd name="T3" fmla="*/ 0 h 7"/>
                    <a:gd name="T4" fmla="*/ 41 w 80"/>
                    <a:gd name="T5" fmla="*/ 0 h 7"/>
                    <a:gd name="T6" fmla="*/ 35 w 80"/>
                    <a:gd name="T7" fmla="*/ 3 h 7"/>
                    <a:gd name="T8" fmla="*/ 0 w 80"/>
                    <a:gd name="T9" fmla="*/ 3 h 7"/>
                    <a:gd name="T10" fmla="*/ 0 60000 65536"/>
                    <a:gd name="T11" fmla="*/ 0 60000 65536"/>
                    <a:gd name="T12" fmla="*/ 0 60000 65536"/>
                    <a:gd name="T13" fmla="*/ 0 60000 65536"/>
                    <a:gd name="T14" fmla="*/ 0 60000 65536"/>
                    <a:gd name="T15" fmla="*/ 0 w 80"/>
                    <a:gd name="T16" fmla="*/ 0 h 7"/>
                    <a:gd name="T17" fmla="*/ 80 w 80"/>
                    <a:gd name="T18" fmla="*/ 7 h 7"/>
                  </a:gdLst>
                  <a:ahLst/>
                  <a:cxnLst>
                    <a:cxn ang="T10">
                      <a:pos x="T0" y="T1"/>
                    </a:cxn>
                    <a:cxn ang="T11">
                      <a:pos x="T2" y="T3"/>
                    </a:cxn>
                    <a:cxn ang="T12">
                      <a:pos x="T4" y="T5"/>
                    </a:cxn>
                    <a:cxn ang="T13">
                      <a:pos x="T6" y="T7"/>
                    </a:cxn>
                    <a:cxn ang="T14">
                      <a:pos x="T8" y="T9"/>
                    </a:cxn>
                  </a:cxnLst>
                  <a:rect l="T15" t="T16" r="T17" b="T18"/>
                  <a:pathLst>
                    <a:path w="80" h="7">
                      <a:moveTo>
                        <a:pt x="0" y="7"/>
                      </a:moveTo>
                      <a:lnTo>
                        <a:pt x="13" y="0"/>
                      </a:lnTo>
                      <a:lnTo>
                        <a:pt x="80" y="0"/>
                      </a:lnTo>
                      <a:lnTo>
                        <a:pt x="69" y="7"/>
                      </a:lnTo>
                      <a:lnTo>
                        <a:pt x="0" y="7"/>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6" name="Freeform 2540">
                  <a:extLst>
                    <a:ext uri="{FF2B5EF4-FFF2-40B4-BE49-F238E27FC236}">
                      <a16:creationId xmlns:a16="http://schemas.microsoft.com/office/drawing/2014/main" xmlns="" id="{B97D3826-1C12-417F-9086-3989AA1F4486}"/>
                    </a:ext>
                  </a:extLst>
                </p:cNvPr>
                <p:cNvSpPr>
                  <a:spLocks/>
                </p:cNvSpPr>
                <p:nvPr/>
              </p:nvSpPr>
              <p:spPr bwMode="auto">
                <a:xfrm>
                  <a:off x="1157" y="3541"/>
                  <a:ext cx="40" cy="4"/>
                </a:xfrm>
                <a:custGeom>
                  <a:avLst/>
                  <a:gdLst>
                    <a:gd name="T0" fmla="*/ 0 w 79"/>
                    <a:gd name="T1" fmla="*/ 4 h 6"/>
                    <a:gd name="T2" fmla="*/ 6 w 79"/>
                    <a:gd name="T3" fmla="*/ 0 h 6"/>
                    <a:gd name="T4" fmla="*/ 40 w 79"/>
                    <a:gd name="T5" fmla="*/ 0 h 6"/>
                    <a:gd name="T6" fmla="*/ 34 w 79"/>
                    <a:gd name="T7" fmla="*/ 4 h 6"/>
                    <a:gd name="T8" fmla="*/ 0 w 79"/>
                    <a:gd name="T9" fmla="*/ 4 h 6"/>
                    <a:gd name="T10" fmla="*/ 0 60000 65536"/>
                    <a:gd name="T11" fmla="*/ 0 60000 65536"/>
                    <a:gd name="T12" fmla="*/ 0 60000 65536"/>
                    <a:gd name="T13" fmla="*/ 0 60000 65536"/>
                    <a:gd name="T14" fmla="*/ 0 60000 65536"/>
                    <a:gd name="T15" fmla="*/ 0 w 79"/>
                    <a:gd name="T16" fmla="*/ 0 h 6"/>
                    <a:gd name="T17" fmla="*/ 79 w 79"/>
                    <a:gd name="T18" fmla="*/ 6 h 6"/>
                  </a:gdLst>
                  <a:ahLst/>
                  <a:cxnLst>
                    <a:cxn ang="T10">
                      <a:pos x="T0" y="T1"/>
                    </a:cxn>
                    <a:cxn ang="T11">
                      <a:pos x="T2" y="T3"/>
                    </a:cxn>
                    <a:cxn ang="T12">
                      <a:pos x="T4" y="T5"/>
                    </a:cxn>
                    <a:cxn ang="T13">
                      <a:pos x="T6" y="T7"/>
                    </a:cxn>
                    <a:cxn ang="T14">
                      <a:pos x="T8" y="T9"/>
                    </a:cxn>
                  </a:cxnLst>
                  <a:rect l="T15" t="T16" r="T17" b="T18"/>
                  <a:pathLst>
                    <a:path w="79" h="6">
                      <a:moveTo>
                        <a:pt x="0" y="6"/>
                      </a:moveTo>
                      <a:lnTo>
                        <a:pt x="12" y="0"/>
                      </a:lnTo>
                      <a:lnTo>
                        <a:pt x="79" y="0"/>
                      </a:lnTo>
                      <a:lnTo>
                        <a:pt x="67" y="6"/>
                      </a:lnTo>
                      <a:lnTo>
                        <a:pt x="0" y="6"/>
                      </a:lnTo>
                      <a:close/>
                    </a:path>
                  </a:pathLst>
                </a:custGeom>
                <a:solidFill>
                  <a:srgbClr val="B3B3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7" name="Freeform 2541">
                  <a:extLst>
                    <a:ext uri="{FF2B5EF4-FFF2-40B4-BE49-F238E27FC236}">
                      <a16:creationId xmlns:a16="http://schemas.microsoft.com/office/drawing/2014/main" xmlns="" id="{A78FAEE3-5CAA-4CBB-A807-35C2B8A2C3E1}"/>
                    </a:ext>
                  </a:extLst>
                </p:cNvPr>
                <p:cNvSpPr>
                  <a:spLocks/>
                </p:cNvSpPr>
                <p:nvPr/>
              </p:nvSpPr>
              <p:spPr bwMode="auto">
                <a:xfrm>
                  <a:off x="1163" y="3538"/>
                  <a:ext cx="40" cy="3"/>
                </a:xfrm>
                <a:custGeom>
                  <a:avLst/>
                  <a:gdLst>
                    <a:gd name="T0" fmla="*/ 0 w 81"/>
                    <a:gd name="T1" fmla="*/ 3 h 7"/>
                    <a:gd name="T2" fmla="*/ 6 w 81"/>
                    <a:gd name="T3" fmla="*/ 0 h 7"/>
                    <a:gd name="T4" fmla="*/ 40 w 81"/>
                    <a:gd name="T5" fmla="*/ 0 h 7"/>
                    <a:gd name="T6" fmla="*/ 33 w 81"/>
                    <a:gd name="T7" fmla="*/ 3 h 7"/>
                    <a:gd name="T8" fmla="*/ 0 w 81"/>
                    <a:gd name="T9" fmla="*/ 3 h 7"/>
                    <a:gd name="T10" fmla="*/ 0 60000 65536"/>
                    <a:gd name="T11" fmla="*/ 0 60000 65536"/>
                    <a:gd name="T12" fmla="*/ 0 60000 65536"/>
                    <a:gd name="T13" fmla="*/ 0 60000 65536"/>
                    <a:gd name="T14" fmla="*/ 0 60000 65536"/>
                    <a:gd name="T15" fmla="*/ 0 w 81"/>
                    <a:gd name="T16" fmla="*/ 0 h 7"/>
                    <a:gd name="T17" fmla="*/ 81 w 81"/>
                    <a:gd name="T18" fmla="*/ 7 h 7"/>
                  </a:gdLst>
                  <a:ahLst/>
                  <a:cxnLst>
                    <a:cxn ang="T10">
                      <a:pos x="T0" y="T1"/>
                    </a:cxn>
                    <a:cxn ang="T11">
                      <a:pos x="T2" y="T3"/>
                    </a:cxn>
                    <a:cxn ang="T12">
                      <a:pos x="T4" y="T5"/>
                    </a:cxn>
                    <a:cxn ang="T13">
                      <a:pos x="T6" y="T7"/>
                    </a:cxn>
                    <a:cxn ang="T14">
                      <a:pos x="T8" y="T9"/>
                    </a:cxn>
                  </a:cxnLst>
                  <a:rect l="T15" t="T16" r="T17" b="T18"/>
                  <a:pathLst>
                    <a:path w="81" h="7">
                      <a:moveTo>
                        <a:pt x="0" y="7"/>
                      </a:moveTo>
                      <a:lnTo>
                        <a:pt x="13" y="0"/>
                      </a:lnTo>
                      <a:lnTo>
                        <a:pt x="81" y="0"/>
                      </a:lnTo>
                      <a:lnTo>
                        <a:pt x="67" y="7"/>
                      </a:lnTo>
                      <a:lnTo>
                        <a:pt x="0" y="7"/>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8" name="Freeform 2542">
                  <a:extLst>
                    <a:ext uri="{FF2B5EF4-FFF2-40B4-BE49-F238E27FC236}">
                      <a16:creationId xmlns:a16="http://schemas.microsoft.com/office/drawing/2014/main" xmlns="" id="{889616B1-8A34-45FC-A3AB-69FD83DB8033}"/>
                    </a:ext>
                  </a:extLst>
                </p:cNvPr>
                <p:cNvSpPr>
                  <a:spLocks/>
                </p:cNvSpPr>
                <p:nvPr/>
              </p:nvSpPr>
              <p:spPr bwMode="auto">
                <a:xfrm>
                  <a:off x="1170" y="3535"/>
                  <a:ext cx="38" cy="3"/>
                </a:xfrm>
                <a:custGeom>
                  <a:avLst/>
                  <a:gdLst>
                    <a:gd name="T0" fmla="*/ 0 w 76"/>
                    <a:gd name="T1" fmla="*/ 3 h 5"/>
                    <a:gd name="T2" fmla="*/ 5 w 76"/>
                    <a:gd name="T3" fmla="*/ 0 h 5"/>
                    <a:gd name="T4" fmla="*/ 38 w 76"/>
                    <a:gd name="T5" fmla="*/ 0 h 5"/>
                    <a:gd name="T6" fmla="*/ 34 w 76"/>
                    <a:gd name="T7" fmla="*/ 3 h 5"/>
                    <a:gd name="T8" fmla="*/ 0 w 76"/>
                    <a:gd name="T9" fmla="*/ 3 h 5"/>
                    <a:gd name="T10" fmla="*/ 0 60000 65536"/>
                    <a:gd name="T11" fmla="*/ 0 60000 65536"/>
                    <a:gd name="T12" fmla="*/ 0 60000 65536"/>
                    <a:gd name="T13" fmla="*/ 0 60000 65536"/>
                    <a:gd name="T14" fmla="*/ 0 60000 65536"/>
                    <a:gd name="T15" fmla="*/ 0 w 76"/>
                    <a:gd name="T16" fmla="*/ 0 h 5"/>
                    <a:gd name="T17" fmla="*/ 76 w 76"/>
                    <a:gd name="T18" fmla="*/ 5 h 5"/>
                  </a:gdLst>
                  <a:ahLst/>
                  <a:cxnLst>
                    <a:cxn ang="T10">
                      <a:pos x="T0" y="T1"/>
                    </a:cxn>
                    <a:cxn ang="T11">
                      <a:pos x="T2" y="T3"/>
                    </a:cxn>
                    <a:cxn ang="T12">
                      <a:pos x="T4" y="T5"/>
                    </a:cxn>
                    <a:cxn ang="T13">
                      <a:pos x="T6" y="T7"/>
                    </a:cxn>
                    <a:cxn ang="T14">
                      <a:pos x="T8" y="T9"/>
                    </a:cxn>
                  </a:cxnLst>
                  <a:rect l="T15" t="T16" r="T17" b="T18"/>
                  <a:pathLst>
                    <a:path w="76" h="5">
                      <a:moveTo>
                        <a:pt x="0" y="5"/>
                      </a:moveTo>
                      <a:lnTo>
                        <a:pt x="10" y="0"/>
                      </a:lnTo>
                      <a:lnTo>
                        <a:pt x="76" y="0"/>
                      </a:lnTo>
                      <a:lnTo>
                        <a:pt x="68" y="5"/>
                      </a:lnTo>
                      <a:lnTo>
                        <a:pt x="0" y="5"/>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79" name="Freeform 2543">
                  <a:extLst>
                    <a:ext uri="{FF2B5EF4-FFF2-40B4-BE49-F238E27FC236}">
                      <a16:creationId xmlns:a16="http://schemas.microsoft.com/office/drawing/2014/main" xmlns="" id="{2CA8DD76-31BD-4166-B9FF-9DF487110215}"/>
                    </a:ext>
                  </a:extLst>
                </p:cNvPr>
                <p:cNvSpPr>
                  <a:spLocks/>
                </p:cNvSpPr>
                <p:nvPr/>
              </p:nvSpPr>
              <p:spPr bwMode="auto">
                <a:xfrm>
                  <a:off x="1175" y="3532"/>
                  <a:ext cx="39" cy="3"/>
                </a:xfrm>
                <a:custGeom>
                  <a:avLst/>
                  <a:gdLst>
                    <a:gd name="T0" fmla="*/ 0 w 80"/>
                    <a:gd name="T1" fmla="*/ 3 h 7"/>
                    <a:gd name="T2" fmla="*/ 6 w 80"/>
                    <a:gd name="T3" fmla="*/ 0 h 7"/>
                    <a:gd name="T4" fmla="*/ 39 w 80"/>
                    <a:gd name="T5" fmla="*/ 0 h 7"/>
                    <a:gd name="T6" fmla="*/ 32 w 80"/>
                    <a:gd name="T7" fmla="*/ 3 h 7"/>
                    <a:gd name="T8" fmla="*/ 0 w 80"/>
                    <a:gd name="T9" fmla="*/ 3 h 7"/>
                    <a:gd name="T10" fmla="*/ 0 60000 65536"/>
                    <a:gd name="T11" fmla="*/ 0 60000 65536"/>
                    <a:gd name="T12" fmla="*/ 0 60000 65536"/>
                    <a:gd name="T13" fmla="*/ 0 60000 65536"/>
                    <a:gd name="T14" fmla="*/ 0 60000 65536"/>
                    <a:gd name="T15" fmla="*/ 0 w 80"/>
                    <a:gd name="T16" fmla="*/ 0 h 7"/>
                    <a:gd name="T17" fmla="*/ 80 w 80"/>
                    <a:gd name="T18" fmla="*/ 7 h 7"/>
                  </a:gdLst>
                  <a:ahLst/>
                  <a:cxnLst>
                    <a:cxn ang="T10">
                      <a:pos x="T0" y="T1"/>
                    </a:cxn>
                    <a:cxn ang="T11">
                      <a:pos x="T2" y="T3"/>
                    </a:cxn>
                    <a:cxn ang="T12">
                      <a:pos x="T4" y="T5"/>
                    </a:cxn>
                    <a:cxn ang="T13">
                      <a:pos x="T6" y="T7"/>
                    </a:cxn>
                    <a:cxn ang="T14">
                      <a:pos x="T8" y="T9"/>
                    </a:cxn>
                  </a:cxnLst>
                  <a:rect l="T15" t="T16" r="T17" b="T18"/>
                  <a:pathLst>
                    <a:path w="80" h="7">
                      <a:moveTo>
                        <a:pt x="0" y="7"/>
                      </a:moveTo>
                      <a:lnTo>
                        <a:pt x="12" y="0"/>
                      </a:lnTo>
                      <a:lnTo>
                        <a:pt x="80" y="0"/>
                      </a:lnTo>
                      <a:lnTo>
                        <a:pt x="66" y="7"/>
                      </a:lnTo>
                      <a:lnTo>
                        <a:pt x="0" y="7"/>
                      </a:lnTo>
                      <a:close/>
                    </a:path>
                  </a:pathLst>
                </a:custGeom>
                <a:solidFill>
                  <a:srgbClr val="97979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0" name="Freeform 2544">
                  <a:extLst>
                    <a:ext uri="{FF2B5EF4-FFF2-40B4-BE49-F238E27FC236}">
                      <a16:creationId xmlns:a16="http://schemas.microsoft.com/office/drawing/2014/main" xmlns="" id="{909C743D-FE36-486C-896F-7BDC14074439}"/>
                    </a:ext>
                  </a:extLst>
                </p:cNvPr>
                <p:cNvSpPr>
                  <a:spLocks/>
                </p:cNvSpPr>
                <p:nvPr/>
              </p:nvSpPr>
              <p:spPr bwMode="auto">
                <a:xfrm>
                  <a:off x="1181" y="3529"/>
                  <a:ext cx="39" cy="3"/>
                </a:xfrm>
                <a:custGeom>
                  <a:avLst/>
                  <a:gdLst>
                    <a:gd name="T0" fmla="*/ 0 w 79"/>
                    <a:gd name="T1" fmla="*/ 3 h 7"/>
                    <a:gd name="T2" fmla="*/ 6 w 79"/>
                    <a:gd name="T3" fmla="*/ 0 h 7"/>
                    <a:gd name="T4" fmla="*/ 39 w 79"/>
                    <a:gd name="T5" fmla="*/ 0 h 7"/>
                    <a:gd name="T6" fmla="*/ 34 w 79"/>
                    <a:gd name="T7" fmla="*/ 3 h 7"/>
                    <a:gd name="T8" fmla="*/ 0 w 79"/>
                    <a:gd name="T9" fmla="*/ 3 h 7"/>
                    <a:gd name="T10" fmla="*/ 0 60000 65536"/>
                    <a:gd name="T11" fmla="*/ 0 60000 65536"/>
                    <a:gd name="T12" fmla="*/ 0 60000 65536"/>
                    <a:gd name="T13" fmla="*/ 0 60000 65536"/>
                    <a:gd name="T14" fmla="*/ 0 60000 65536"/>
                    <a:gd name="T15" fmla="*/ 0 w 79"/>
                    <a:gd name="T16" fmla="*/ 0 h 7"/>
                    <a:gd name="T17" fmla="*/ 79 w 79"/>
                    <a:gd name="T18" fmla="*/ 7 h 7"/>
                  </a:gdLst>
                  <a:ahLst/>
                  <a:cxnLst>
                    <a:cxn ang="T10">
                      <a:pos x="T0" y="T1"/>
                    </a:cxn>
                    <a:cxn ang="T11">
                      <a:pos x="T2" y="T3"/>
                    </a:cxn>
                    <a:cxn ang="T12">
                      <a:pos x="T4" y="T5"/>
                    </a:cxn>
                    <a:cxn ang="T13">
                      <a:pos x="T6" y="T7"/>
                    </a:cxn>
                    <a:cxn ang="T14">
                      <a:pos x="T8" y="T9"/>
                    </a:cxn>
                  </a:cxnLst>
                  <a:rect l="T15" t="T16" r="T17" b="T18"/>
                  <a:pathLst>
                    <a:path w="79" h="7">
                      <a:moveTo>
                        <a:pt x="0" y="7"/>
                      </a:moveTo>
                      <a:lnTo>
                        <a:pt x="12" y="0"/>
                      </a:lnTo>
                      <a:lnTo>
                        <a:pt x="79" y="0"/>
                      </a:lnTo>
                      <a:lnTo>
                        <a:pt x="68" y="7"/>
                      </a:lnTo>
                      <a:lnTo>
                        <a:pt x="0" y="7"/>
                      </a:lnTo>
                      <a:close/>
                    </a:path>
                  </a:pathLst>
                </a:custGeom>
                <a:solidFill>
                  <a:srgbClr val="8D8D8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1" name="Freeform 2545">
                  <a:extLst>
                    <a:ext uri="{FF2B5EF4-FFF2-40B4-BE49-F238E27FC236}">
                      <a16:creationId xmlns:a16="http://schemas.microsoft.com/office/drawing/2014/main" xmlns="" id="{076838B2-F0AC-4AAB-AC26-BD010C50B59B}"/>
                    </a:ext>
                  </a:extLst>
                </p:cNvPr>
                <p:cNvSpPr>
                  <a:spLocks/>
                </p:cNvSpPr>
                <p:nvPr/>
              </p:nvSpPr>
              <p:spPr bwMode="auto">
                <a:xfrm>
                  <a:off x="1187" y="3525"/>
                  <a:ext cx="39" cy="4"/>
                </a:xfrm>
                <a:custGeom>
                  <a:avLst/>
                  <a:gdLst>
                    <a:gd name="T0" fmla="*/ 0 w 79"/>
                    <a:gd name="T1" fmla="*/ 4 h 6"/>
                    <a:gd name="T2" fmla="*/ 7 w 79"/>
                    <a:gd name="T3" fmla="*/ 0 h 6"/>
                    <a:gd name="T4" fmla="*/ 39 w 79"/>
                    <a:gd name="T5" fmla="*/ 0 h 6"/>
                    <a:gd name="T6" fmla="*/ 33 w 79"/>
                    <a:gd name="T7" fmla="*/ 4 h 6"/>
                    <a:gd name="T8" fmla="*/ 0 w 79"/>
                    <a:gd name="T9" fmla="*/ 4 h 6"/>
                    <a:gd name="T10" fmla="*/ 0 60000 65536"/>
                    <a:gd name="T11" fmla="*/ 0 60000 65536"/>
                    <a:gd name="T12" fmla="*/ 0 60000 65536"/>
                    <a:gd name="T13" fmla="*/ 0 60000 65536"/>
                    <a:gd name="T14" fmla="*/ 0 60000 65536"/>
                    <a:gd name="T15" fmla="*/ 0 w 79"/>
                    <a:gd name="T16" fmla="*/ 0 h 6"/>
                    <a:gd name="T17" fmla="*/ 79 w 79"/>
                    <a:gd name="T18" fmla="*/ 6 h 6"/>
                  </a:gdLst>
                  <a:ahLst/>
                  <a:cxnLst>
                    <a:cxn ang="T10">
                      <a:pos x="T0" y="T1"/>
                    </a:cxn>
                    <a:cxn ang="T11">
                      <a:pos x="T2" y="T3"/>
                    </a:cxn>
                    <a:cxn ang="T12">
                      <a:pos x="T4" y="T5"/>
                    </a:cxn>
                    <a:cxn ang="T13">
                      <a:pos x="T6" y="T7"/>
                    </a:cxn>
                    <a:cxn ang="T14">
                      <a:pos x="T8" y="T9"/>
                    </a:cxn>
                  </a:cxnLst>
                  <a:rect l="T15" t="T16" r="T17" b="T18"/>
                  <a:pathLst>
                    <a:path w="79" h="6">
                      <a:moveTo>
                        <a:pt x="0" y="6"/>
                      </a:moveTo>
                      <a:lnTo>
                        <a:pt x="14" y="0"/>
                      </a:lnTo>
                      <a:lnTo>
                        <a:pt x="79" y="0"/>
                      </a:lnTo>
                      <a:lnTo>
                        <a:pt x="67" y="6"/>
                      </a:lnTo>
                      <a:lnTo>
                        <a:pt x="0" y="6"/>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2" name="Freeform 2546">
                  <a:extLst>
                    <a:ext uri="{FF2B5EF4-FFF2-40B4-BE49-F238E27FC236}">
                      <a16:creationId xmlns:a16="http://schemas.microsoft.com/office/drawing/2014/main" xmlns="" id="{54C44376-78BF-4A76-8C3C-70B4FDB4F765}"/>
                    </a:ext>
                  </a:extLst>
                </p:cNvPr>
                <p:cNvSpPr>
                  <a:spLocks/>
                </p:cNvSpPr>
                <p:nvPr/>
              </p:nvSpPr>
              <p:spPr bwMode="auto">
                <a:xfrm>
                  <a:off x="1193" y="3522"/>
                  <a:ext cx="36" cy="3"/>
                </a:xfrm>
                <a:custGeom>
                  <a:avLst/>
                  <a:gdLst>
                    <a:gd name="T0" fmla="*/ 0 w 72"/>
                    <a:gd name="T1" fmla="*/ 3 h 7"/>
                    <a:gd name="T2" fmla="*/ 5 w 72"/>
                    <a:gd name="T3" fmla="*/ 0 h 7"/>
                    <a:gd name="T4" fmla="*/ 36 w 72"/>
                    <a:gd name="T5" fmla="*/ 0 h 7"/>
                    <a:gd name="T6" fmla="*/ 36 w 72"/>
                    <a:gd name="T7" fmla="*/ 1 h 7"/>
                    <a:gd name="T8" fmla="*/ 33 w 72"/>
                    <a:gd name="T9" fmla="*/ 3 h 7"/>
                    <a:gd name="T10" fmla="*/ 0 w 72"/>
                    <a:gd name="T11" fmla="*/ 3 h 7"/>
                    <a:gd name="T12" fmla="*/ 0 60000 65536"/>
                    <a:gd name="T13" fmla="*/ 0 60000 65536"/>
                    <a:gd name="T14" fmla="*/ 0 60000 65536"/>
                    <a:gd name="T15" fmla="*/ 0 60000 65536"/>
                    <a:gd name="T16" fmla="*/ 0 60000 65536"/>
                    <a:gd name="T17" fmla="*/ 0 60000 65536"/>
                    <a:gd name="T18" fmla="*/ 0 w 72"/>
                    <a:gd name="T19" fmla="*/ 0 h 7"/>
                    <a:gd name="T20" fmla="*/ 72 w 72"/>
                    <a:gd name="T21" fmla="*/ 7 h 7"/>
                  </a:gdLst>
                  <a:ahLst/>
                  <a:cxnLst>
                    <a:cxn ang="T12">
                      <a:pos x="T0" y="T1"/>
                    </a:cxn>
                    <a:cxn ang="T13">
                      <a:pos x="T2" y="T3"/>
                    </a:cxn>
                    <a:cxn ang="T14">
                      <a:pos x="T4" y="T5"/>
                    </a:cxn>
                    <a:cxn ang="T15">
                      <a:pos x="T6" y="T7"/>
                    </a:cxn>
                    <a:cxn ang="T16">
                      <a:pos x="T8" y="T9"/>
                    </a:cxn>
                    <a:cxn ang="T17">
                      <a:pos x="T10" y="T11"/>
                    </a:cxn>
                  </a:cxnLst>
                  <a:rect l="T18" t="T19" r="T20" b="T21"/>
                  <a:pathLst>
                    <a:path w="72" h="7">
                      <a:moveTo>
                        <a:pt x="0" y="7"/>
                      </a:moveTo>
                      <a:lnTo>
                        <a:pt x="11" y="0"/>
                      </a:lnTo>
                      <a:lnTo>
                        <a:pt x="72" y="0"/>
                      </a:lnTo>
                      <a:lnTo>
                        <a:pt x="72" y="3"/>
                      </a:lnTo>
                      <a:lnTo>
                        <a:pt x="65" y="7"/>
                      </a:lnTo>
                      <a:lnTo>
                        <a:pt x="0" y="7"/>
                      </a:lnTo>
                      <a:close/>
                    </a:path>
                  </a:pathLst>
                </a:custGeom>
                <a:solidFill>
                  <a:srgbClr val="7B7B7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3" name="Freeform 2547">
                  <a:extLst>
                    <a:ext uri="{FF2B5EF4-FFF2-40B4-BE49-F238E27FC236}">
                      <a16:creationId xmlns:a16="http://schemas.microsoft.com/office/drawing/2014/main" xmlns="" id="{B11AF243-698F-47E3-8D14-C50E9777FE34}"/>
                    </a:ext>
                  </a:extLst>
                </p:cNvPr>
                <p:cNvSpPr>
                  <a:spLocks/>
                </p:cNvSpPr>
                <p:nvPr/>
              </p:nvSpPr>
              <p:spPr bwMode="auto">
                <a:xfrm>
                  <a:off x="1199" y="3519"/>
                  <a:ext cx="30" cy="3"/>
                </a:xfrm>
                <a:custGeom>
                  <a:avLst/>
                  <a:gdLst>
                    <a:gd name="T0" fmla="*/ 0 w 61"/>
                    <a:gd name="T1" fmla="*/ 3 h 7"/>
                    <a:gd name="T2" fmla="*/ 7 w 61"/>
                    <a:gd name="T3" fmla="*/ 0 h 7"/>
                    <a:gd name="T4" fmla="*/ 30 w 61"/>
                    <a:gd name="T5" fmla="*/ 0 h 7"/>
                    <a:gd name="T6" fmla="*/ 30 w 61"/>
                    <a:gd name="T7" fmla="*/ 3 h 7"/>
                    <a:gd name="T8" fmla="*/ 0 w 61"/>
                    <a:gd name="T9" fmla="*/ 3 h 7"/>
                    <a:gd name="T10" fmla="*/ 0 60000 65536"/>
                    <a:gd name="T11" fmla="*/ 0 60000 65536"/>
                    <a:gd name="T12" fmla="*/ 0 60000 65536"/>
                    <a:gd name="T13" fmla="*/ 0 60000 65536"/>
                    <a:gd name="T14" fmla="*/ 0 60000 65536"/>
                    <a:gd name="T15" fmla="*/ 0 w 61"/>
                    <a:gd name="T16" fmla="*/ 0 h 7"/>
                    <a:gd name="T17" fmla="*/ 61 w 61"/>
                    <a:gd name="T18" fmla="*/ 7 h 7"/>
                  </a:gdLst>
                  <a:ahLst/>
                  <a:cxnLst>
                    <a:cxn ang="T10">
                      <a:pos x="T0" y="T1"/>
                    </a:cxn>
                    <a:cxn ang="T11">
                      <a:pos x="T2" y="T3"/>
                    </a:cxn>
                    <a:cxn ang="T12">
                      <a:pos x="T4" y="T5"/>
                    </a:cxn>
                    <a:cxn ang="T13">
                      <a:pos x="T6" y="T7"/>
                    </a:cxn>
                    <a:cxn ang="T14">
                      <a:pos x="T8" y="T9"/>
                    </a:cxn>
                  </a:cxnLst>
                  <a:rect l="T15" t="T16" r="T17" b="T18"/>
                  <a:pathLst>
                    <a:path w="61" h="7">
                      <a:moveTo>
                        <a:pt x="0" y="7"/>
                      </a:moveTo>
                      <a:lnTo>
                        <a:pt x="14" y="0"/>
                      </a:lnTo>
                      <a:lnTo>
                        <a:pt x="61" y="0"/>
                      </a:lnTo>
                      <a:lnTo>
                        <a:pt x="61" y="7"/>
                      </a:lnTo>
                      <a:lnTo>
                        <a:pt x="0" y="7"/>
                      </a:lnTo>
                      <a:close/>
                    </a:path>
                  </a:pathLst>
                </a:custGeom>
                <a:solidFill>
                  <a:srgbClr val="71717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4" name="Freeform 2548">
                  <a:extLst>
                    <a:ext uri="{FF2B5EF4-FFF2-40B4-BE49-F238E27FC236}">
                      <a16:creationId xmlns:a16="http://schemas.microsoft.com/office/drawing/2014/main" xmlns="" id="{17CA3B96-A92F-4647-B660-4AABFA271158}"/>
                    </a:ext>
                  </a:extLst>
                </p:cNvPr>
                <p:cNvSpPr>
                  <a:spLocks/>
                </p:cNvSpPr>
                <p:nvPr/>
              </p:nvSpPr>
              <p:spPr bwMode="auto">
                <a:xfrm>
                  <a:off x="1206" y="3515"/>
                  <a:ext cx="23" cy="4"/>
                </a:xfrm>
                <a:custGeom>
                  <a:avLst/>
                  <a:gdLst>
                    <a:gd name="T0" fmla="*/ 0 w 47"/>
                    <a:gd name="T1" fmla="*/ 4 h 7"/>
                    <a:gd name="T2" fmla="*/ 6 w 47"/>
                    <a:gd name="T3" fmla="*/ 0 h 7"/>
                    <a:gd name="T4" fmla="*/ 23 w 47"/>
                    <a:gd name="T5" fmla="*/ 0 h 7"/>
                    <a:gd name="T6" fmla="*/ 23 w 47"/>
                    <a:gd name="T7" fmla="*/ 4 h 7"/>
                    <a:gd name="T8" fmla="*/ 0 w 47"/>
                    <a:gd name="T9" fmla="*/ 4 h 7"/>
                    <a:gd name="T10" fmla="*/ 0 60000 65536"/>
                    <a:gd name="T11" fmla="*/ 0 60000 65536"/>
                    <a:gd name="T12" fmla="*/ 0 60000 65536"/>
                    <a:gd name="T13" fmla="*/ 0 60000 65536"/>
                    <a:gd name="T14" fmla="*/ 0 60000 65536"/>
                    <a:gd name="T15" fmla="*/ 0 w 47"/>
                    <a:gd name="T16" fmla="*/ 0 h 7"/>
                    <a:gd name="T17" fmla="*/ 47 w 47"/>
                    <a:gd name="T18" fmla="*/ 7 h 7"/>
                  </a:gdLst>
                  <a:ahLst/>
                  <a:cxnLst>
                    <a:cxn ang="T10">
                      <a:pos x="T0" y="T1"/>
                    </a:cxn>
                    <a:cxn ang="T11">
                      <a:pos x="T2" y="T3"/>
                    </a:cxn>
                    <a:cxn ang="T12">
                      <a:pos x="T4" y="T5"/>
                    </a:cxn>
                    <a:cxn ang="T13">
                      <a:pos x="T6" y="T7"/>
                    </a:cxn>
                    <a:cxn ang="T14">
                      <a:pos x="T8" y="T9"/>
                    </a:cxn>
                  </a:cxnLst>
                  <a:rect l="T15" t="T16" r="T17" b="T18"/>
                  <a:pathLst>
                    <a:path w="47" h="7">
                      <a:moveTo>
                        <a:pt x="0" y="7"/>
                      </a:moveTo>
                      <a:lnTo>
                        <a:pt x="12" y="0"/>
                      </a:lnTo>
                      <a:lnTo>
                        <a:pt x="47" y="0"/>
                      </a:lnTo>
                      <a:lnTo>
                        <a:pt x="47" y="7"/>
                      </a:lnTo>
                      <a:lnTo>
                        <a:pt x="0" y="7"/>
                      </a:lnTo>
                      <a:close/>
                    </a:path>
                  </a:pathLst>
                </a:custGeom>
                <a:solidFill>
                  <a:srgbClr val="6868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5" name="Freeform 2549">
                  <a:extLst>
                    <a:ext uri="{FF2B5EF4-FFF2-40B4-BE49-F238E27FC236}">
                      <a16:creationId xmlns:a16="http://schemas.microsoft.com/office/drawing/2014/main" xmlns="" id="{70709C80-0997-4461-A332-EF61336143B9}"/>
                    </a:ext>
                  </a:extLst>
                </p:cNvPr>
                <p:cNvSpPr>
                  <a:spLocks/>
                </p:cNvSpPr>
                <p:nvPr/>
              </p:nvSpPr>
              <p:spPr bwMode="auto">
                <a:xfrm>
                  <a:off x="1212" y="3512"/>
                  <a:ext cx="17" cy="3"/>
                </a:xfrm>
                <a:custGeom>
                  <a:avLst/>
                  <a:gdLst>
                    <a:gd name="T0" fmla="*/ 0 w 35"/>
                    <a:gd name="T1" fmla="*/ 3 h 6"/>
                    <a:gd name="T2" fmla="*/ 6 w 35"/>
                    <a:gd name="T3" fmla="*/ 0 h 6"/>
                    <a:gd name="T4" fmla="*/ 17 w 35"/>
                    <a:gd name="T5" fmla="*/ 0 h 6"/>
                    <a:gd name="T6" fmla="*/ 17 w 35"/>
                    <a:gd name="T7" fmla="*/ 3 h 6"/>
                    <a:gd name="T8" fmla="*/ 0 w 35"/>
                    <a:gd name="T9" fmla="*/ 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0" y="6"/>
                      </a:moveTo>
                      <a:lnTo>
                        <a:pt x="13" y="0"/>
                      </a:lnTo>
                      <a:lnTo>
                        <a:pt x="35" y="0"/>
                      </a:lnTo>
                      <a:lnTo>
                        <a:pt x="35" y="6"/>
                      </a:lnTo>
                      <a:lnTo>
                        <a:pt x="0" y="6"/>
                      </a:lnTo>
                      <a:close/>
                    </a:path>
                  </a:pathLst>
                </a:custGeom>
                <a:solidFill>
                  <a:srgbClr val="5E5E5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6" name="Freeform 2550">
                  <a:extLst>
                    <a:ext uri="{FF2B5EF4-FFF2-40B4-BE49-F238E27FC236}">
                      <a16:creationId xmlns:a16="http://schemas.microsoft.com/office/drawing/2014/main" xmlns="" id="{EAD9357C-0A5A-4B31-B6D1-ADC4A883C3BD}"/>
                    </a:ext>
                  </a:extLst>
                </p:cNvPr>
                <p:cNvSpPr>
                  <a:spLocks/>
                </p:cNvSpPr>
                <p:nvPr/>
              </p:nvSpPr>
              <p:spPr bwMode="auto">
                <a:xfrm>
                  <a:off x="1219" y="3508"/>
                  <a:ext cx="10" cy="4"/>
                </a:xfrm>
                <a:custGeom>
                  <a:avLst/>
                  <a:gdLst>
                    <a:gd name="T0" fmla="*/ 0 w 22"/>
                    <a:gd name="T1" fmla="*/ 4 h 7"/>
                    <a:gd name="T2" fmla="*/ 5 w 22"/>
                    <a:gd name="T3" fmla="*/ 0 h 7"/>
                    <a:gd name="T4" fmla="*/ 10 w 22"/>
                    <a:gd name="T5" fmla="*/ 0 h 7"/>
                    <a:gd name="T6" fmla="*/ 10 w 22"/>
                    <a:gd name="T7" fmla="*/ 4 h 7"/>
                    <a:gd name="T8" fmla="*/ 0 w 22"/>
                    <a:gd name="T9" fmla="*/ 4 h 7"/>
                    <a:gd name="T10" fmla="*/ 0 60000 65536"/>
                    <a:gd name="T11" fmla="*/ 0 60000 65536"/>
                    <a:gd name="T12" fmla="*/ 0 60000 65536"/>
                    <a:gd name="T13" fmla="*/ 0 60000 65536"/>
                    <a:gd name="T14" fmla="*/ 0 60000 65536"/>
                    <a:gd name="T15" fmla="*/ 0 w 22"/>
                    <a:gd name="T16" fmla="*/ 0 h 7"/>
                    <a:gd name="T17" fmla="*/ 22 w 22"/>
                    <a:gd name="T18" fmla="*/ 7 h 7"/>
                  </a:gdLst>
                  <a:ahLst/>
                  <a:cxnLst>
                    <a:cxn ang="T10">
                      <a:pos x="T0" y="T1"/>
                    </a:cxn>
                    <a:cxn ang="T11">
                      <a:pos x="T2" y="T3"/>
                    </a:cxn>
                    <a:cxn ang="T12">
                      <a:pos x="T4" y="T5"/>
                    </a:cxn>
                    <a:cxn ang="T13">
                      <a:pos x="T6" y="T7"/>
                    </a:cxn>
                    <a:cxn ang="T14">
                      <a:pos x="T8" y="T9"/>
                    </a:cxn>
                  </a:cxnLst>
                  <a:rect l="T15" t="T16" r="T17" b="T18"/>
                  <a:pathLst>
                    <a:path w="22" h="7">
                      <a:moveTo>
                        <a:pt x="0" y="7"/>
                      </a:moveTo>
                      <a:lnTo>
                        <a:pt x="12" y="0"/>
                      </a:lnTo>
                      <a:lnTo>
                        <a:pt x="22" y="0"/>
                      </a:lnTo>
                      <a:lnTo>
                        <a:pt x="22" y="7"/>
                      </a:lnTo>
                      <a:lnTo>
                        <a:pt x="0" y="7"/>
                      </a:lnTo>
                      <a:close/>
                    </a:path>
                  </a:pathLst>
                </a:custGeom>
                <a:solidFill>
                  <a:srgbClr val="55555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7" name="Freeform 2551">
                  <a:extLst>
                    <a:ext uri="{FF2B5EF4-FFF2-40B4-BE49-F238E27FC236}">
                      <a16:creationId xmlns:a16="http://schemas.microsoft.com/office/drawing/2014/main" xmlns="" id="{E7C8372B-FD9B-42C1-BB7A-BCFE405A9973}"/>
                    </a:ext>
                  </a:extLst>
                </p:cNvPr>
                <p:cNvSpPr>
                  <a:spLocks/>
                </p:cNvSpPr>
                <p:nvPr/>
              </p:nvSpPr>
              <p:spPr bwMode="auto">
                <a:xfrm>
                  <a:off x="1224" y="3506"/>
                  <a:ext cx="5" cy="2"/>
                </a:xfrm>
                <a:custGeom>
                  <a:avLst/>
                  <a:gdLst>
                    <a:gd name="T0" fmla="*/ 0 w 10"/>
                    <a:gd name="T1" fmla="*/ 2 h 5"/>
                    <a:gd name="T2" fmla="*/ 5 w 10"/>
                    <a:gd name="T3" fmla="*/ 0 h 5"/>
                    <a:gd name="T4" fmla="*/ 5 w 10"/>
                    <a:gd name="T5" fmla="*/ 2 h 5"/>
                    <a:gd name="T6" fmla="*/ 0 w 10"/>
                    <a:gd name="T7" fmla="*/ 2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5"/>
                      </a:moveTo>
                      <a:lnTo>
                        <a:pt x="10" y="0"/>
                      </a:lnTo>
                      <a:lnTo>
                        <a:pt x="10" y="5"/>
                      </a:lnTo>
                      <a:lnTo>
                        <a:pt x="0" y="5"/>
                      </a:lnTo>
                      <a:close/>
                    </a:path>
                  </a:pathLst>
                </a:custGeom>
                <a:solidFill>
                  <a:srgbClr val="4C4C4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8" name="Freeform 2552">
                  <a:extLst>
                    <a:ext uri="{FF2B5EF4-FFF2-40B4-BE49-F238E27FC236}">
                      <a16:creationId xmlns:a16="http://schemas.microsoft.com/office/drawing/2014/main" xmlns="" id="{784836CB-75CC-4D83-845A-6F19432544FB}"/>
                    </a:ext>
                  </a:extLst>
                </p:cNvPr>
                <p:cNvSpPr>
                  <a:spLocks/>
                </p:cNvSpPr>
                <p:nvPr/>
              </p:nvSpPr>
              <p:spPr bwMode="auto">
                <a:xfrm>
                  <a:off x="1144" y="3506"/>
                  <a:ext cx="85" cy="64"/>
                </a:xfrm>
                <a:custGeom>
                  <a:avLst/>
                  <a:gdLst>
                    <a:gd name="T0" fmla="*/ 0 w 170"/>
                    <a:gd name="T1" fmla="*/ 45 h 128"/>
                    <a:gd name="T2" fmla="*/ 0 w 170"/>
                    <a:gd name="T3" fmla="*/ 64 h 128"/>
                    <a:gd name="T4" fmla="*/ 85 w 170"/>
                    <a:gd name="T5" fmla="*/ 17 h 128"/>
                    <a:gd name="T6" fmla="*/ 85 w 170"/>
                    <a:gd name="T7" fmla="*/ 0 h 128"/>
                    <a:gd name="T8" fmla="*/ 0 w 170"/>
                    <a:gd name="T9" fmla="*/ 45 h 128"/>
                    <a:gd name="T10" fmla="*/ 0 60000 65536"/>
                    <a:gd name="T11" fmla="*/ 0 60000 65536"/>
                    <a:gd name="T12" fmla="*/ 0 60000 65536"/>
                    <a:gd name="T13" fmla="*/ 0 60000 65536"/>
                    <a:gd name="T14" fmla="*/ 0 60000 65536"/>
                    <a:gd name="T15" fmla="*/ 0 w 170"/>
                    <a:gd name="T16" fmla="*/ 0 h 128"/>
                    <a:gd name="T17" fmla="*/ 170 w 170"/>
                    <a:gd name="T18" fmla="*/ 128 h 128"/>
                  </a:gdLst>
                  <a:ahLst/>
                  <a:cxnLst>
                    <a:cxn ang="T10">
                      <a:pos x="T0" y="T1"/>
                    </a:cxn>
                    <a:cxn ang="T11">
                      <a:pos x="T2" y="T3"/>
                    </a:cxn>
                    <a:cxn ang="T12">
                      <a:pos x="T4" y="T5"/>
                    </a:cxn>
                    <a:cxn ang="T13">
                      <a:pos x="T6" y="T7"/>
                    </a:cxn>
                    <a:cxn ang="T14">
                      <a:pos x="T8" y="T9"/>
                    </a:cxn>
                  </a:cxnLst>
                  <a:rect l="T15" t="T16" r="T17" b="T18"/>
                  <a:pathLst>
                    <a:path w="170" h="128">
                      <a:moveTo>
                        <a:pt x="0" y="91"/>
                      </a:moveTo>
                      <a:lnTo>
                        <a:pt x="0" y="128"/>
                      </a:lnTo>
                      <a:lnTo>
                        <a:pt x="170" y="35"/>
                      </a:lnTo>
                      <a:lnTo>
                        <a:pt x="170" y="0"/>
                      </a:lnTo>
                      <a:lnTo>
                        <a:pt x="0" y="91"/>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89" name="Rectangle 2553">
                  <a:extLst>
                    <a:ext uri="{FF2B5EF4-FFF2-40B4-BE49-F238E27FC236}">
                      <a16:creationId xmlns:a16="http://schemas.microsoft.com/office/drawing/2014/main" xmlns="" id="{955A87EE-02F1-41C8-B7D6-3D5F475A5E5C}"/>
                    </a:ext>
                  </a:extLst>
                </p:cNvPr>
                <p:cNvSpPr>
                  <a:spLocks noChangeArrowheads="1"/>
                </p:cNvSpPr>
                <p:nvPr/>
              </p:nvSpPr>
              <p:spPr bwMode="auto">
                <a:xfrm>
                  <a:off x="808" y="3551"/>
                  <a:ext cx="336" cy="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0" name="Rectangle 2554">
                  <a:extLst>
                    <a:ext uri="{FF2B5EF4-FFF2-40B4-BE49-F238E27FC236}">
                      <a16:creationId xmlns:a16="http://schemas.microsoft.com/office/drawing/2014/main" xmlns="" id="{1E25682B-688D-465F-996B-51F5B03E7C9A}"/>
                    </a:ext>
                  </a:extLst>
                </p:cNvPr>
                <p:cNvSpPr>
                  <a:spLocks noChangeArrowheads="1"/>
                </p:cNvSpPr>
                <p:nvPr/>
              </p:nvSpPr>
              <p:spPr bwMode="auto">
                <a:xfrm>
                  <a:off x="808" y="3551"/>
                  <a:ext cx="336" cy="18"/>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1" name="Freeform 2555">
                  <a:extLst>
                    <a:ext uri="{FF2B5EF4-FFF2-40B4-BE49-F238E27FC236}">
                      <a16:creationId xmlns:a16="http://schemas.microsoft.com/office/drawing/2014/main" xmlns="" id="{2CE44CE2-304F-4218-8B11-9B36129C57BE}"/>
                    </a:ext>
                  </a:extLst>
                </p:cNvPr>
                <p:cNvSpPr>
                  <a:spLocks/>
                </p:cNvSpPr>
                <p:nvPr/>
              </p:nvSpPr>
              <p:spPr bwMode="auto">
                <a:xfrm>
                  <a:off x="808" y="3165"/>
                  <a:ext cx="467" cy="333"/>
                </a:xfrm>
                <a:custGeom>
                  <a:avLst/>
                  <a:gdLst>
                    <a:gd name="T0" fmla="*/ 9 w 933"/>
                    <a:gd name="T1" fmla="*/ 333 h 667"/>
                    <a:gd name="T2" fmla="*/ 457 w 933"/>
                    <a:gd name="T3" fmla="*/ 333 h 667"/>
                    <a:gd name="T4" fmla="*/ 462 w 933"/>
                    <a:gd name="T5" fmla="*/ 332 h 667"/>
                    <a:gd name="T6" fmla="*/ 464 w 933"/>
                    <a:gd name="T7" fmla="*/ 331 h 667"/>
                    <a:gd name="T8" fmla="*/ 466 w 933"/>
                    <a:gd name="T9" fmla="*/ 328 h 667"/>
                    <a:gd name="T10" fmla="*/ 467 w 933"/>
                    <a:gd name="T11" fmla="*/ 325 h 667"/>
                    <a:gd name="T12" fmla="*/ 467 w 933"/>
                    <a:gd name="T13" fmla="*/ 9 h 667"/>
                    <a:gd name="T14" fmla="*/ 466 w 933"/>
                    <a:gd name="T15" fmla="*/ 5 h 667"/>
                    <a:gd name="T16" fmla="*/ 464 w 933"/>
                    <a:gd name="T17" fmla="*/ 2 h 667"/>
                    <a:gd name="T18" fmla="*/ 462 w 933"/>
                    <a:gd name="T19" fmla="*/ 1 h 667"/>
                    <a:gd name="T20" fmla="*/ 457 w 933"/>
                    <a:gd name="T21" fmla="*/ 0 h 667"/>
                    <a:gd name="T22" fmla="*/ 9 w 933"/>
                    <a:gd name="T23" fmla="*/ 0 h 667"/>
                    <a:gd name="T24" fmla="*/ 5 w 933"/>
                    <a:gd name="T25" fmla="*/ 1 h 667"/>
                    <a:gd name="T26" fmla="*/ 3 w 933"/>
                    <a:gd name="T27" fmla="*/ 2 h 667"/>
                    <a:gd name="T28" fmla="*/ 1 w 933"/>
                    <a:gd name="T29" fmla="*/ 5 h 667"/>
                    <a:gd name="T30" fmla="*/ 0 w 933"/>
                    <a:gd name="T31" fmla="*/ 9 h 667"/>
                    <a:gd name="T32" fmla="*/ 0 w 933"/>
                    <a:gd name="T33" fmla="*/ 325 h 667"/>
                    <a:gd name="T34" fmla="*/ 1 w 933"/>
                    <a:gd name="T35" fmla="*/ 328 h 667"/>
                    <a:gd name="T36" fmla="*/ 3 w 933"/>
                    <a:gd name="T37" fmla="*/ 331 h 667"/>
                    <a:gd name="T38" fmla="*/ 5 w 933"/>
                    <a:gd name="T39" fmla="*/ 332 h 667"/>
                    <a:gd name="T40" fmla="*/ 9 w 933"/>
                    <a:gd name="T41" fmla="*/ 333 h 6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3"/>
                    <a:gd name="T64" fmla="*/ 0 h 667"/>
                    <a:gd name="T65" fmla="*/ 933 w 933"/>
                    <a:gd name="T66" fmla="*/ 667 h 6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3" h="667">
                      <a:moveTo>
                        <a:pt x="18" y="667"/>
                      </a:moveTo>
                      <a:lnTo>
                        <a:pt x="914" y="667"/>
                      </a:lnTo>
                      <a:lnTo>
                        <a:pt x="923" y="665"/>
                      </a:lnTo>
                      <a:lnTo>
                        <a:pt x="928" y="662"/>
                      </a:lnTo>
                      <a:lnTo>
                        <a:pt x="931" y="656"/>
                      </a:lnTo>
                      <a:lnTo>
                        <a:pt x="933" y="650"/>
                      </a:lnTo>
                      <a:lnTo>
                        <a:pt x="933" y="18"/>
                      </a:lnTo>
                      <a:lnTo>
                        <a:pt x="931" y="10"/>
                      </a:lnTo>
                      <a:lnTo>
                        <a:pt x="928" y="5"/>
                      </a:lnTo>
                      <a:lnTo>
                        <a:pt x="923" y="2"/>
                      </a:lnTo>
                      <a:lnTo>
                        <a:pt x="914" y="0"/>
                      </a:lnTo>
                      <a:lnTo>
                        <a:pt x="18" y="0"/>
                      </a:lnTo>
                      <a:lnTo>
                        <a:pt x="10" y="2"/>
                      </a:lnTo>
                      <a:lnTo>
                        <a:pt x="5" y="5"/>
                      </a:lnTo>
                      <a:lnTo>
                        <a:pt x="2" y="10"/>
                      </a:lnTo>
                      <a:lnTo>
                        <a:pt x="0" y="18"/>
                      </a:lnTo>
                      <a:lnTo>
                        <a:pt x="0" y="650"/>
                      </a:lnTo>
                      <a:lnTo>
                        <a:pt x="2" y="656"/>
                      </a:lnTo>
                      <a:lnTo>
                        <a:pt x="5" y="662"/>
                      </a:lnTo>
                      <a:lnTo>
                        <a:pt x="10" y="665"/>
                      </a:lnTo>
                      <a:lnTo>
                        <a:pt x="18" y="667"/>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2" name="Freeform 2556">
                  <a:extLst>
                    <a:ext uri="{FF2B5EF4-FFF2-40B4-BE49-F238E27FC236}">
                      <a16:creationId xmlns:a16="http://schemas.microsoft.com/office/drawing/2014/main" xmlns="" id="{4A40FCA8-6818-450D-BCC8-7980A7D1279F}"/>
                    </a:ext>
                  </a:extLst>
                </p:cNvPr>
                <p:cNvSpPr>
                  <a:spLocks/>
                </p:cNvSpPr>
                <p:nvPr/>
              </p:nvSpPr>
              <p:spPr bwMode="auto">
                <a:xfrm>
                  <a:off x="808" y="3165"/>
                  <a:ext cx="467" cy="333"/>
                </a:xfrm>
                <a:custGeom>
                  <a:avLst/>
                  <a:gdLst>
                    <a:gd name="T0" fmla="*/ 9 w 933"/>
                    <a:gd name="T1" fmla="*/ 333 h 667"/>
                    <a:gd name="T2" fmla="*/ 457 w 933"/>
                    <a:gd name="T3" fmla="*/ 333 h 667"/>
                    <a:gd name="T4" fmla="*/ 457 w 933"/>
                    <a:gd name="T5" fmla="*/ 333 h 667"/>
                    <a:gd name="T6" fmla="*/ 462 w 933"/>
                    <a:gd name="T7" fmla="*/ 332 h 667"/>
                    <a:gd name="T8" fmla="*/ 464 w 933"/>
                    <a:gd name="T9" fmla="*/ 331 h 667"/>
                    <a:gd name="T10" fmla="*/ 466 w 933"/>
                    <a:gd name="T11" fmla="*/ 328 h 667"/>
                    <a:gd name="T12" fmla="*/ 467 w 933"/>
                    <a:gd name="T13" fmla="*/ 325 h 667"/>
                    <a:gd name="T14" fmla="*/ 467 w 933"/>
                    <a:gd name="T15" fmla="*/ 9 h 667"/>
                    <a:gd name="T16" fmla="*/ 467 w 933"/>
                    <a:gd name="T17" fmla="*/ 9 h 667"/>
                    <a:gd name="T18" fmla="*/ 466 w 933"/>
                    <a:gd name="T19" fmla="*/ 5 h 667"/>
                    <a:gd name="T20" fmla="*/ 464 w 933"/>
                    <a:gd name="T21" fmla="*/ 2 h 667"/>
                    <a:gd name="T22" fmla="*/ 462 w 933"/>
                    <a:gd name="T23" fmla="*/ 1 h 667"/>
                    <a:gd name="T24" fmla="*/ 457 w 933"/>
                    <a:gd name="T25" fmla="*/ 0 h 667"/>
                    <a:gd name="T26" fmla="*/ 9 w 933"/>
                    <a:gd name="T27" fmla="*/ 0 h 667"/>
                    <a:gd name="T28" fmla="*/ 9 w 933"/>
                    <a:gd name="T29" fmla="*/ 0 h 667"/>
                    <a:gd name="T30" fmla="*/ 5 w 933"/>
                    <a:gd name="T31" fmla="*/ 1 h 667"/>
                    <a:gd name="T32" fmla="*/ 3 w 933"/>
                    <a:gd name="T33" fmla="*/ 2 h 667"/>
                    <a:gd name="T34" fmla="*/ 1 w 933"/>
                    <a:gd name="T35" fmla="*/ 5 h 667"/>
                    <a:gd name="T36" fmla="*/ 0 w 933"/>
                    <a:gd name="T37" fmla="*/ 9 h 667"/>
                    <a:gd name="T38" fmla="*/ 0 w 933"/>
                    <a:gd name="T39" fmla="*/ 325 h 667"/>
                    <a:gd name="T40" fmla="*/ 0 w 933"/>
                    <a:gd name="T41" fmla="*/ 325 h 667"/>
                    <a:gd name="T42" fmla="*/ 1 w 933"/>
                    <a:gd name="T43" fmla="*/ 328 h 667"/>
                    <a:gd name="T44" fmla="*/ 3 w 933"/>
                    <a:gd name="T45" fmla="*/ 331 h 667"/>
                    <a:gd name="T46" fmla="*/ 5 w 933"/>
                    <a:gd name="T47" fmla="*/ 332 h 667"/>
                    <a:gd name="T48" fmla="*/ 9 w 933"/>
                    <a:gd name="T49" fmla="*/ 333 h 6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3"/>
                    <a:gd name="T76" fmla="*/ 0 h 667"/>
                    <a:gd name="T77" fmla="*/ 933 w 933"/>
                    <a:gd name="T78" fmla="*/ 667 h 6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3" h="667">
                      <a:moveTo>
                        <a:pt x="18" y="667"/>
                      </a:moveTo>
                      <a:lnTo>
                        <a:pt x="914" y="667"/>
                      </a:lnTo>
                      <a:lnTo>
                        <a:pt x="923" y="665"/>
                      </a:lnTo>
                      <a:lnTo>
                        <a:pt x="928" y="662"/>
                      </a:lnTo>
                      <a:lnTo>
                        <a:pt x="931" y="656"/>
                      </a:lnTo>
                      <a:lnTo>
                        <a:pt x="933" y="650"/>
                      </a:lnTo>
                      <a:lnTo>
                        <a:pt x="933" y="18"/>
                      </a:lnTo>
                      <a:lnTo>
                        <a:pt x="931" y="10"/>
                      </a:lnTo>
                      <a:lnTo>
                        <a:pt x="928" y="5"/>
                      </a:lnTo>
                      <a:lnTo>
                        <a:pt x="923" y="2"/>
                      </a:lnTo>
                      <a:lnTo>
                        <a:pt x="914" y="0"/>
                      </a:lnTo>
                      <a:lnTo>
                        <a:pt x="18" y="0"/>
                      </a:lnTo>
                      <a:lnTo>
                        <a:pt x="10" y="2"/>
                      </a:lnTo>
                      <a:lnTo>
                        <a:pt x="5" y="5"/>
                      </a:lnTo>
                      <a:lnTo>
                        <a:pt x="2" y="10"/>
                      </a:lnTo>
                      <a:lnTo>
                        <a:pt x="0" y="18"/>
                      </a:lnTo>
                      <a:lnTo>
                        <a:pt x="0" y="650"/>
                      </a:lnTo>
                      <a:lnTo>
                        <a:pt x="2" y="656"/>
                      </a:lnTo>
                      <a:lnTo>
                        <a:pt x="5" y="662"/>
                      </a:lnTo>
                      <a:lnTo>
                        <a:pt x="10" y="665"/>
                      </a:lnTo>
                      <a:lnTo>
                        <a:pt x="18" y="66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3" name="Freeform 2557">
                  <a:extLst>
                    <a:ext uri="{FF2B5EF4-FFF2-40B4-BE49-F238E27FC236}">
                      <a16:creationId xmlns:a16="http://schemas.microsoft.com/office/drawing/2014/main" xmlns="" id="{14D90ADD-E367-4E1B-9810-69860DA2AA58}"/>
                    </a:ext>
                  </a:extLst>
                </p:cNvPr>
                <p:cNvSpPr>
                  <a:spLocks/>
                </p:cNvSpPr>
                <p:nvPr/>
              </p:nvSpPr>
              <p:spPr bwMode="auto">
                <a:xfrm>
                  <a:off x="835" y="3194"/>
                  <a:ext cx="420" cy="278"/>
                </a:xfrm>
                <a:custGeom>
                  <a:avLst/>
                  <a:gdLst>
                    <a:gd name="T0" fmla="*/ 12 w 838"/>
                    <a:gd name="T1" fmla="*/ 0 h 555"/>
                    <a:gd name="T2" fmla="*/ 408 w 838"/>
                    <a:gd name="T3" fmla="*/ 0 h 555"/>
                    <a:gd name="T4" fmla="*/ 413 w 838"/>
                    <a:gd name="T5" fmla="*/ 1 h 555"/>
                    <a:gd name="T6" fmla="*/ 417 w 838"/>
                    <a:gd name="T7" fmla="*/ 3 h 555"/>
                    <a:gd name="T8" fmla="*/ 419 w 838"/>
                    <a:gd name="T9" fmla="*/ 6 h 555"/>
                    <a:gd name="T10" fmla="*/ 420 w 838"/>
                    <a:gd name="T11" fmla="*/ 10 h 555"/>
                    <a:gd name="T12" fmla="*/ 420 w 838"/>
                    <a:gd name="T13" fmla="*/ 267 h 555"/>
                    <a:gd name="T14" fmla="*/ 419 w 838"/>
                    <a:gd name="T15" fmla="*/ 271 h 555"/>
                    <a:gd name="T16" fmla="*/ 417 w 838"/>
                    <a:gd name="T17" fmla="*/ 275 h 555"/>
                    <a:gd name="T18" fmla="*/ 413 w 838"/>
                    <a:gd name="T19" fmla="*/ 277 h 555"/>
                    <a:gd name="T20" fmla="*/ 408 w 838"/>
                    <a:gd name="T21" fmla="*/ 278 h 555"/>
                    <a:gd name="T22" fmla="*/ 12 w 838"/>
                    <a:gd name="T23" fmla="*/ 278 h 555"/>
                    <a:gd name="T24" fmla="*/ 7 w 838"/>
                    <a:gd name="T25" fmla="*/ 277 h 555"/>
                    <a:gd name="T26" fmla="*/ 3 w 838"/>
                    <a:gd name="T27" fmla="*/ 275 h 555"/>
                    <a:gd name="T28" fmla="*/ 1 w 838"/>
                    <a:gd name="T29" fmla="*/ 271 h 555"/>
                    <a:gd name="T30" fmla="*/ 0 w 838"/>
                    <a:gd name="T31" fmla="*/ 267 h 555"/>
                    <a:gd name="T32" fmla="*/ 0 w 838"/>
                    <a:gd name="T33" fmla="*/ 10 h 555"/>
                    <a:gd name="T34" fmla="*/ 1 w 838"/>
                    <a:gd name="T35" fmla="*/ 6 h 555"/>
                    <a:gd name="T36" fmla="*/ 3 w 838"/>
                    <a:gd name="T37" fmla="*/ 3 h 555"/>
                    <a:gd name="T38" fmla="*/ 7 w 838"/>
                    <a:gd name="T39" fmla="*/ 1 h 555"/>
                    <a:gd name="T40" fmla="*/ 12 w 838"/>
                    <a:gd name="T41" fmla="*/ 0 h 5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8"/>
                    <a:gd name="T64" fmla="*/ 0 h 555"/>
                    <a:gd name="T65" fmla="*/ 838 w 838"/>
                    <a:gd name="T66" fmla="*/ 555 h 5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8" h="555">
                      <a:moveTo>
                        <a:pt x="23" y="0"/>
                      </a:moveTo>
                      <a:lnTo>
                        <a:pt x="815" y="0"/>
                      </a:lnTo>
                      <a:lnTo>
                        <a:pt x="825" y="2"/>
                      </a:lnTo>
                      <a:lnTo>
                        <a:pt x="832" y="5"/>
                      </a:lnTo>
                      <a:lnTo>
                        <a:pt x="837" y="12"/>
                      </a:lnTo>
                      <a:lnTo>
                        <a:pt x="838" y="19"/>
                      </a:lnTo>
                      <a:lnTo>
                        <a:pt x="838" y="533"/>
                      </a:lnTo>
                      <a:lnTo>
                        <a:pt x="837" y="542"/>
                      </a:lnTo>
                      <a:lnTo>
                        <a:pt x="832" y="549"/>
                      </a:lnTo>
                      <a:lnTo>
                        <a:pt x="825" y="554"/>
                      </a:lnTo>
                      <a:lnTo>
                        <a:pt x="815" y="555"/>
                      </a:lnTo>
                      <a:lnTo>
                        <a:pt x="23" y="555"/>
                      </a:lnTo>
                      <a:lnTo>
                        <a:pt x="13" y="554"/>
                      </a:lnTo>
                      <a:lnTo>
                        <a:pt x="6" y="549"/>
                      </a:lnTo>
                      <a:lnTo>
                        <a:pt x="1" y="542"/>
                      </a:lnTo>
                      <a:lnTo>
                        <a:pt x="0" y="533"/>
                      </a:lnTo>
                      <a:lnTo>
                        <a:pt x="0" y="19"/>
                      </a:lnTo>
                      <a:lnTo>
                        <a:pt x="1" y="12"/>
                      </a:lnTo>
                      <a:lnTo>
                        <a:pt x="6" y="5"/>
                      </a:lnTo>
                      <a:lnTo>
                        <a:pt x="13"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4" name="Freeform 2558">
                  <a:extLst>
                    <a:ext uri="{FF2B5EF4-FFF2-40B4-BE49-F238E27FC236}">
                      <a16:creationId xmlns:a16="http://schemas.microsoft.com/office/drawing/2014/main" xmlns="" id="{E880ED0F-3DA0-41CF-B001-DAB6C6339597}"/>
                    </a:ext>
                  </a:extLst>
                </p:cNvPr>
                <p:cNvSpPr>
                  <a:spLocks/>
                </p:cNvSpPr>
                <p:nvPr/>
              </p:nvSpPr>
              <p:spPr bwMode="auto">
                <a:xfrm>
                  <a:off x="835" y="3194"/>
                  <a:ext cx="420" cy="278"/>
                </a:xfrm>
                <a:custGeom>
                  <a:avLst/>
                  <a:gdLst>
                    <a:gd name="T0" fmla="*/ 12 w 838"/>
                    <a:gd name="T1" fmla="*/ 0 h 555"/>
                    <a:gd name="T2" fmla="*/ 408 w 838"/>
                    <a:gd name="T3" fmla="*/ 0 h 555"/>
                    <a:gd name="T4" fmla="*/ 408 w 838"/>
                    <a:gd name="T5" fmla="*/ 0 h 555"/>
                    <a:gd name="T6" fmla="*/ 413 w 838"/>
                    <a:gd name="T7" fmla="*/ 1 h 555"/>
                    <a:gd name="T8" fmla="*/ 417 w 838"/>
                    <a:gd name="T9" fmla="*/ 3 h 555"/>
                    <a:gd name="T10" fmla="*/ 419 w 838"/>
                    <a:gd name="T11" fmla="*/ 6 h 555"/>
                    <a:gd name="T12" fmla="*/ 420 w 838"/>
                    <a:gd name="T13" fmla="*/ 10 h 555"/>
                    <a:gd name="T14" fmla="*/ 420 w 838"/>
                    <a:gd name="T15" fmla="*/ 267 h 555"/>
                    <a:gd name="T16" fmla="*/ 420 w 838"/>
                    <a:gd name="T17" fmla="*/ 267 h 555"/>
                    <a:gd name="T18" fmla="*/ 419 w 838"/>
                    <a:gd name="T19" fmla="*/ 271 h 555"/>
                    <a:gd name="T20" fmla="*/ 417 w 838"/>
                    <a:gd name="T21" fmla="*/ 275 h 555"/>
                    <a:gd name="T22" fmla="*/ 413 w 838"/>
                    <a:gd name="T23" fmla="*/ 277 h 555"/>
                    <a:gd name="T24" fmla="*/ 408 w 838"/>
                    <a:gd name="T25" fmla="*/ 278 h 555"/>
                    <a:gd name="T26" fmla="*/ 12 w 838"/>
                    <a:gd name="T27" fmla="*/ 278 h 555"/>
                    <a:gd name="T28" fmla="*/ 12 w 838"/>
                    <a:gd name="T29" fmla="*/ 278 h 555"/>
                    <a:gd name="T30" fmla="*/ 7 w 838"/>
                    <a:gd name="T31" fmla="*/ 277 h 555"/>
                    <a:gd name="T32" fmla="*/ 3 w 838"/>
                    <a:gd name="T33" fmla="*/ 275 h 555"/>
                    <a:gd name="T34" fmla="*/ 1 w 838"/>
                    <a:gd name="T35" fmla="*/ 271 h 555"/>
                    <a:gd name="T36" fmla="*/ 0 w 838"/>
                    <a:gd name="T37" fmla="*/ 267 h 555"/>
                    <a:gd name="T38" fmla="*/ 0 w 838"/>
                    <a:gd name="T39" fmla="*/ 10 h 555"/>
                    <a:gd name="T40" fmla="*/ 0 w 838"/>
                    <a:gd name="T41" fmla="*/ 10 h 555"/>
                    <a:gd name="T42" fmla="*/ 1 w 838"/>
                    <a:gd name="T43" fmla="*/ 6 h 555"/>
                    <a:gd name="T44" fmla="*/ 3 w 838"/>
                    <a:gd name="T45" fmla="*/ 3 h 555"/>
                    <a:gd name="T46" fmla="*/ 7 w 838"/>
                    <a:gd name="T47" fmla="*/ 1 h 555"/>
                    <a:gd name="T48" fmla="*/ 12 w 838"/>
                    <a:gd name="T49" fmla="*/ 0 h 5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8"/>
                    <a:gd name="T76" fmla="*/ 0 h 555"/>
                    <a:gd name="T77" fmla="*/ 838 w 838"/>
                    <a:gd name="T78" fmla="*/ 555 h 5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8" h="555">
                      <a:moveTo>
                        <a:pt x="23" y="0"/>
                      </a:moveTo>
                      <a:lnTo>
                        <a:pt x="815" y="0"/>
                      </a:lnTo>
                      <a:lnTo>
                        <a:pt x="825" y="2"/>
                      </a:lnTo>
                      <a:lnTo>
                        <a:pt x="832" y="5"/>
                      </a:lnTo>
                      <a:lnTo>
                        <a:pt x="837" y="12"/>
                      </a:lnTo>
                      <a:lnTo>
                        <a:pt x="838" y="19"/>
                      </a:lnTo>
                      <a:lnTo>
                        <a:pt x="838" y="533"/>
                      </a:lnTo>
                      <a:lnTo>
                        <a:pt x="837" y="542"/>
                      </a:lnTo>
                      <a:lnTo>
                        <a:pt x="832" y="549"/>
                      </a:lnTo>
                      <a:lnTo>
                        <a:pt x="825" y="554"/>
                      </a:lnTo>
                      <a:lnTo>
                        <a:pt x="815" y="555"/>
                      </a:lnTo>
                      <a:lnTo>
                        <a:pt x="23" y="555"/>
                      </a:lnTo>
                      <a:lnTo>
                        <a:pt x="13" y="554"/>
                      </a:lnTo>
                      <a:lnTo>
                        <a:pt x="6" y="549"/>
                      </a:lnTo>
                      <a:lnTo>
                        <a:pt x="1" y="542"/>
                      </a:lnTo>
                      <a:lnTo>
                        <a:pt x="0" y="533"/>
                      </a:lnTo>
                      <a:lnTo>
                        <a:pt x="0" y="19"/>
                      </a:lnTo>
                      <a:lnTo>
                        <a:pt x="1" y="12"/>
                      </a:lnTo>
                      <a:lnTo>
                        <a:pt x="6" y="5"/>
                      </a:lnTo>
                      <a:lnTo>
                        <a:pt x="13" y="2"/>
                      </a:lnTo>
                      <a:lnTo>
                        <a:pt x="2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5" name="Freeform 2559">
                  <a:extLst>
                    <a:ext uri="{FF2B5EF4-FFF2-40B4-BE49-F238E27FC236}">
                      <a16:creationId xmlns:a16="http://schemas.microsoft.com/office/drawing/2014/main" xmlns="" id="{D085F1A2-B004-45A6-82B8-88867397A38C}"/>
                    </a:ext>
                  </a:extLst>
                </p:cNvPr>
                <p:cNvSpPr>
                  <a:spLocks/>
                </p:cNvSpPr>
                <p:nvPr/>
              </p:nvSpPr>
              <p:spPr bwMode="auto">
                <a:xfrm>
                  <a:off x="854" y="3211"/>
                  <a:ext cx="385" cy="244"/>
                </a:xfrm>
                <a:custGeom>
                  <a:avLst/>
                  <a:gdLst>
                    <a:gd name="T0" fmla="*/ 15 w 769"/>
                    <a:gd name="T1" fmla="*/ 0 h 488"/>
                    <a:gd name="T2" fmla="*/ 369 w 769"/>
                    <a:gd name="T3" fmla="*/ 0 h 488"/>
                    <a:gd name="T4" fmla="*/ 376 w 769"/>
                    <a:gd name="T5" fmla="*/ 1 h 488"/>
                    <a:gd name="T6" fmla="*/ 381 w 769"/>
                    <a:gd name="T7" fmla="*/ 4 h 488"/>
                    <a:gd name="T8" fmla="*/ 384 w 769"/>
                    <a:gd name="T9" fmla="*/ 9 h 488"/>
                    <a:gd name="T10" fmla="*/ 385 w 769"/>
                    <a:gd name="T11" fmla="*/ 14 h 488"/>
                    <a:gd name="T12" fmla="*/ 385 w 769"/>
                    <a:gd name="T13" fmla="*/ 230 h 488"/>
                    <a:gd name="T14" fmla="*/ 384 w 769"/>
                    <a:gd name="T15" fmla="*/ 236 h 488"/>
                    <a:gd name="T16" fmla="*/ 381 w 769"/>
                    <a:gd name="T17" fmla="*/ 240 h 488"/>
                    <a:gd name="T18" fmla="*/ 376 w 769"/>
                    <a:gd name="T19" fmla="*/ 243 h 488"/>
                    <a:gd name="T20" fmla="*/ 369 w 769"/>
                    <a:gd name="T21" fmla="*/ 244 h 488"/>
                    <a:gd name="T22" fmla="*/ 15 w 769"/>
                    <a:gd name="T23" fmla="*/ 244 h 488"/>
                    <a:gd name="T24" fmla="*/ 9 w 769"/>
                    <a:gd name="T25" fmla="*/ 243 h 488"/>
                    <a:gd name="T26" fmla="*/ 4 w 769"/>
                    <a:gd name="T27" fmla="*/ 240 h 488"/>
                    <a:gd name="T28" fmla="*/ 1 w 769"/>
                    <a:gd name="T29" fmla="*/ 236 h 488"/>
                    <a:gd name="T30" fmla="*/ 0 w 769"/>
                    <a:gd name="T31" fmla="*/ 230 h 488"/>
                    <a:gd name="T32" fmla="*/ 0 w 769"/>
                    <a:gd name="T33" fmla="*/ 14 h 488"/>
                    <a:gd name="T34" fmla="*/ 1 w 769"/>
                    <a:gd name="T35" fmla="*/ 9 h 488"/>
                    <a:gd name="T36" fmla="*/ 4 w 769"/>
                    <a:gd name="T37" fmla="*/ 4 h 488"/>
                    <a:gd name="T38" fmla="*/ 9 w 769"/>
                    <a:gd name="T39" fmla="*/ 1 h 488"/>
                    <a:gd name="T40" fmla="*/ 15 w 769"/>
                    <a:gd name="T41" fmla="*/ 0 h 4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9"/>
                    <a:gd name="T64" fmla="*/ 0 h 488"/>
                    <a:gd name="T65" fmla="*/ 769 w 769"/>
                    <a:gd name="T66" fmla="*/ 488 h 4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9" h="488">
                      <a:moveTo>
                        <a:pt x="30" y="0"/>
                      </a:moveTo>
                      <a:lnTo>
                        <a:pt x="737" y="0"/>
                      </a:lnTo>
                      <a:lnTo>
                        <a:pt x="751" y="1"/>
                      </a:lnTo>
                      <a:lnTo>
                        <a:pt x="761" y="8"/>
                      </a:lnTo>
                      <a:lnTo>
                        <a:pt x="768" y="17"/>
                      </a:lnTo>
                      <a:lnTo>
                        <a:pt x="769" y="28"/>
                      </a:lnTo>
                      <a:lnTo>
                        <a:pt x="769" y="459"/>
                      </a:lnTo>
                      <a:lnTo>
                        <a:pt x="768" y="471"/>
                      </a:lnTo>
                      <a:lnTo>
                        <a:pt x="761" y="479"/>
                      </a:lnTo>
                      <a:lnTo>
                        <a:pt x="751" y="486"/>
                      </a:lnTo>
                      <a:lnTo>
                        <a:pt x="737" y="488"/>
                      </a:lnTo>
                      <a:lnTo>
                        <a:pt x="30" y="488"/>
                      </a:lnTo>
                      <a:lnTo>
                        <a:pt x="18" y="486"/>
                      </a:lnTo>
                      <a:lnTo>
                        <a:pt x="8" y="479"/>
                      </a:lnTo>
                      <a:lnTo>
                        <a:pt x="1" y="471"/>
                      </a:lnTo>
                      <a:lnTo>
                        <a:pt x="0" y="459"/>
                      </a:lnTo>
                      <a:lnTo>
                        <a:pt x="0" y="28"/>
                      </a:lnTo>
                      <a:lnTo>
                        <a:pt x="1" y="17"/>
                      </a:lnTo>
                      <a:lnTo>
                        <a:pt x="8" y="8"/>
                      </a:lnTo>
                      <a:lnTo>
                        <a:pt x="18" y="1"/>
                      </a:lnTo>
                      <a:lnTo>
                        <a:pt x="3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6" name="Freeform 2560">
                  <a:extLst>
                    <a:ext uri="{FF2B5EF4-FFF2-40B4-BE49-F238E27FC236}">
                      <a16:creationId xmlns:a16="http://schemas.microsoft.com/office/drawing/2014/main" xmlns="" id="{67DD78ED-3E81-405B-AA6B-327F616A41E7}"/>
                    </a:ext>
                  </a:extLst>
                </p:cNvPr>
                <p:cNvSpPr>
                  <a:spLocks/>
                </p:cNvSpPr>
                <p:nvPr/>
              </p:nvSpPr>
              <p:spPr bwMode="auto">
                <a:xfrm>
                  <a:off x="854" y="3211"/>
                  <a:ext cx="385" cy="244"/>
                </a:xfrm>
                <a:custGeom>
                  <a:avLst/>
                  <a:gdLst>
                    <a:gd name="T0" fmla="*/ 15 w 769"/>
                    <a:gd name="T1" fmla="*/ 0 h 488"/>
                    <a:gd name="T2" fmla="*/ 369 w 769"/>
                    <a:gd name="T3" fmla="*/ 0 h 488"/>
                    <a:gd name="T4" fmla="*/ 369 w 769"/>
                    <a:gd name="T5" fmla="*/ 0 h 488"/>
                    <a:gd name="T6" fmla="*/ 376 w 769"/>
                    <a:gd name="T7" fmla="*/ 1 h 488"/>
                    <a:gd name="T8" fmla="*/ 381 w 769"/>
                    <a:gd name="T9" fmla="*/ 4 h 488"/>
                    <a:gd name="T10" fmla="*/ 384 w 769"/>
                    <a:gd name="T11" fmla="*/ 9 h 488"/>
                    <a:gd name="T12" fmla="*/ 385 w 769"/>
                    <a:gd name="T13" fmla="*/ 14 h 488"/>
                    <a:gd name="T14" fmla="*/ 385 w 769"/>
                    <a:gd name="T15" fmla="*/ 230 h 488"/>
                    <a:gd name="T16" fmla="*/ 385 w 769"/>
                    <a:gd name="T17" fmla="*/ 230 h 488"/>
                    <a:gd name="T18" fmla="*/ 384 w 769"/>
                    <a:gd name="T19" fmla="*/ 236 h 488"/>
                    <a:gd name="T20" fmla="*/ 381 w 769"/>
                    <a:gd name="T21" fmla="*/ 240 h 488"/>
                    <a:gd name="T22" fmla="*/ 376 w 769"/>
                    <a:gd name="T23" fmla="*/ 243 h 488"/>
                    <a:gd name="T24" fmla="*/ 369 w 769"/>
                    <a:gd name="T25" fmla="*/ 244 h 488"/>
                    <a:gd name="T26" fmla="*/ 15 w 769"/>
                    <a:gd name="T27" fmla="*/ 244 h 488"/>
                    <a:gd name="T28" fmla="*/ 15 w 769"/>
                    <a:gd name="T29" fmla="*/ 244 h 488"/>
                    <a:gd name="T30" fmla="*/ 9 w 769"/>
                    <a:gd name="T31" fmla="*/ 243 h 488"/>
                    <a:gd name="T32" fmla="*/ 4 w 769"/>
                    <a:gd name="T33" fmla="*/ 240 h 488"/>
                    <a:gd name="T34" fmla="*/ 1 w 769"/>
                    <a:gd name="T35" fmla="*/ 236 h 488"/>
                    <a:gd name="T36" fmla="*/ 0 w 769"/>
                    <a:gd name="T37" fmla="*/ 230 h 488"/>
                    <a:gd name="T38" fmla="*/ 0 w 769"/>
                    <a:gd name="T39" fmla="*/ 14 h 488"/>
                    <a:gd name="T40" fmla="*/ 0 w 769"/>
                    <a:gd name="T41" fmla="*/ 14 h 488"/>
                    <a:gd name="T42" fmla="*/ 1 w 769"/>
                    <a:gd name="T43" fmla="*/ 9 h 488"/>
                    <a:gd name="T44" fmla="*/ 4 w 769"/>
                    <a:gd name="T45" fmla="*/ 4 h 488"/>
                    <a:gd name="T46" fmla="*/ 9 w 769"/>
                    <a:gd name="T47" fmla="*/ 1 h 488"/>
                    <a:gd name="T48" fmla="*/ 15 w 769"/>
                    <a:gd name="T49" fmla="*/ 0 h 4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9"/>
                    <a:gd name="T76" fmla="*/ 0 h 488"/>
                    <a:gd name="T77" fmla="*/ 769 w 769"/>
                    <a:gd name="T78" fmla="*/ 488 h 4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9" h="488">
                      <a:moveTo>
                        <a:pt x="30" y="0"/>
                      </a:moveTo>
                      <a:lnTo>
                        <a:pt x="737" y="0"/>
                      </a:lnTo>
                      <a:lnTo>
                        <a:pt x="751" y="1"/>
                      </a:lnTo>
                      <a:lnTo>
                        <a:pt x="761" y="8"/>
                      </a:lnTo>
                      <a:lnTo>
                        <a:pt x="768" y="17"/>
                      </a:lnTo>
                      <a:lnTo>
                        <a:pt x="769" y="28"/>
                      </a:lnTo>
                      <a:lnTo>
                        <a:pt x="769" y="459"/>
                      </a:lnTo>
                      <a:lnTo>
                        <a:pt x="768" y="471"/>
                      </a:lnTo>
                      <a:lnTo>
                        <a:pt x="761" y="479"/>
                      </a:lnTo>
                      <a:lnTo>
                        <a:pt x="751" y="486"/>
                      </a:lnTo>
                      <a:lnTo>
                        <a:pt x="737" y="488"/>
                      </a:lnTo>
                      <a:lnTo>
                        <a:pt x="30" y="488"/>
                      </a:lnTo>
                      <a:lnTo>
                        <a:pt x="18" y="486"/>
                      </a:lnTo>
                      <a:lnTo>
                        <a:pt x="8" y="479"/>
                      </a:lnTo>
                      <a:lnTo>
                        <a:pt x="1" y="471"/>
                      </a:lnTo>
                      <a:lnTo>
                        <a:pt x="0" y="459"/>
                      </a:lnTo>
                      <a:lnTo>
                        <a:pt x="0" y="28"/>
                      </a:lnTo>
                      <a:lnTo>
                        <a:pt x="1" y="17"/>
                      </a:lnTo>
                      <a:lnTo>
                        <a:pt x="8" y="8"/>
                      </a:lnTo>
                      <a:lnTo>
                        <a:pt x="18" y="1"/>
                      </a:lnTo>
                      <a:lnTo>
                        <a:pt x="3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7" name="Rectangle 2561">
                  <a:extLst>
                    <a:ext uri="{FF2B5EF4-FFF2-40B4-BE49-F238E27FC236}">
                      <a16:creationId xmlns:a16="http://schemas.microsoft.com/office/drawing/2014/main" xmlns="" id="{0D587583-156E-4387-9DA7-DDA645DDDBA9}"/>
                    </a:ext>
                  </a:extLst>
                </p:cNvPr>
                <p:cNvSpPr>
                  <a:spLocks noChangeArrowheads="1"/>
                </p:cNvSpPr>
                <p:nvPr/>
              </p:nvSpPr>
              <p:spPr bwMode="auto">
                <a:xfrm>
                  <a:off x="838" y="3523"/>
                  <a:ext cx="408" cy="1"/>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8" name="Rectangle 2562">
                  <a:extLst>
                    <a:ext uri="{FF2B5EF4-FFF2-40B4-BE49-F238E27FC236}">
                      <a16:creationId xmlns:a16="http://schemas.microsoft.com/office/drawing/2014/main" xmlns="" id="{EE04E6BD-DEF7-47F5-B7C3-A3A604FF9F96}"/>
                    </a:ext>
                  </a:extLst>
                </p:cNvPr>
                <p:cNvSpPr>
                  <a:spLocks noChangeArrowheads="1"/>
                </p:cNvSpPr>
                <p:nvPr/>
              </p:nvSpPr>
              <p:spPr bwMode="auto">
                <a:xfrm>
                  <a:off x="838" y="3522"/>
                  <a:ext cx="408" cy="1"/>
                </a:xfrm>
                <a:prstGeom prst="rect">
                  <a:avLst/>
                </a:prstGeom>
                <a:solidFill>
                  <a:srgbClr val="C1C1C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399" name="Rectangle 2563">
                  <a:extLst>
                    <a:ext uri="{FF2B5EF4-FFF2-40B4-BE49-F238E27FC236}">
                      <a16:creationId xmlns:a16="http://schemas.microsoft.com/office/drawing/2014/main" xmlns="" id="{DA1CB1B5-CD55-4D5D-B9EF-6675183E4462}"/>
                    </a:ext>
                  </a:extLst>
                </p:cNvPr>
                <p:cNvSpPr>
                  <a:spLocks noChangeArrowheads="1"/>
                </p:cNvSpPr>
                <p:nvPr/>
              </p:nvSpPr>
              <p:spPr bwMode="auto">
                <a:xfrm>
                  <a:off x="838" y="3520"/>
                  <a:ext cx="408" cy="2"/>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0" name="Rectangle 2564">
                  <a:extLst>
                    <a:ext uri="{FF2B5EF4-FFF2-40B4-BE49-F238E27FC236}">
                      <a16:creationId xmlns:a16="http://schemas.microsoft.com/office/drawing/2014/main" xmlns="" id="{5B699A93-0EF2-434F-97E3-AEEDE33AE5F6}"/>
                    </a:ext>
                  </a:extLst>
                </p:cNvPr>
                <p:cNvSpPr>
                  <a:spLocks noChangeArrowheads="1"/>
                </p:cNvSpPr>
                <p:nvPr/>
              </p:nvSpPr>
              <p:spPr bwMode="auto">
                <a:xfrm>
                  <a:off x="838" y="3519"/>
                  <a:ext cx="408" cy="1"/>
                </a:xfrm>
                <a:prstGeom prst="rect">
                  <a:avLst/>
                </a:prstGeom>
                <a:solidFill>
                  <a:srgbClr val="ABABA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1" name="Rectangle 2565">
                  <a:extLst>
                    <a:ext uri="{FF2B5EF4-FFF2-40B4-BE49-F238E27FC236}">
                      <a16:creationId xmlns:a16="http://schemas.microsoft.com/office/drawing/2014/main" xmlns="" id="{E62C0523-34F2-4E4F-B41D-A8BD945970F0}"/>
                    </a:ext>
                  </a:extLst>
                </p:cNvPr>
                <p:cNvSpPr>
                  <a:spLocks noChangeArrowheads="1"/>
                </p:cNvSpPr>
                <p:nvPr/>
              </p:nvSpPr>
              <p:spPr bwMode="auto">
                <a:xfrm>
                  <a:off x="838" y="3518"/>
                  <a:ext cx="408" cy="1"/>
                </a:xfrm>
                <a:prstGeom prst="rect">
                  <a:avLst/>
                </a:prstGeom>
                <a:solidFill>
                  <a:srgbClr val="A1A1A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2" name="Rectangle 2566">
                  <a:extLst>
                    <a:ext uri="{FF2B5EF4-FFF2-40B4-BE49-F238E27FC236}">
                      <a16:creationId xmlns:a16="http://schemas.microsoft.com/office/drawing/2014/main" xmlns="" id="{C502BC0D-B800-48AD-8C3F-215DCAED825B}"/>
                    </a:ext>
                  </a:extLst>
                </p:cNvPr>
                <p:cNvSpPr>
                  <a:spLocks noChangeArrowheads="1"/>
                </p:cNvSpPr>
                <p:nvPr/>
              </p:nvSpPr>
              <p:spPr bwMode="auto">
                <a:xfrm>
                  <a:off x="838" y="3517"/>
                  <a:ext cx="408" cy="1"/>
                </a:xfrm>
                <a:prstGeom prst="rect">
                  <a:avLst/>
                </a:prstGeom>
                <a:solidFill>
                  <a:srgbClr val="96969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3" name="Rectangle 2567">
                  <a:extLst>
                    <a:ext uri="{FF2B5EF4-FFF2-40B4-BE49-F238E27FC236}">
                      <a16:creationId xmlns:a16="http://schemas.microsoft.com/office/drawing/2014/main" xmlns="" id="{E1D13208-F00C-42A1-9BA7-18E5C2E90DCA}"/>
                    </a:ext>
                  </a:extLst>
                </p:cNvPr>
                <p:cNvSpPr>
                  <a:spLocks noChangeArrowheads="1"/>
                </p:cNvSpPr>
                <p:nvPr/>
              </p:nvSpPr>
              <p:spPr bwMode="auto">
                <a:xfrm>
                  <a:off x="838" y="3515"/>
                  <a:ext cx="408" cy="2"/>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4" name="Rectangle 2568">
                  <a:extLst>
                    <a:ext uri="{FF2B5EF4-FFF2-40B4-BE49-F238E27FC236}">
                      <a16:creationId xmlns:a16="http://schemas.microsoft.com/office/drawing/2014/main" xmlns="" id="{EB550983-D368-48E6-AD22-13E7B4604AE4}"/>
                    </a:ext>
                  </a:extLst>
                </p:cNvPr>
                <p:cNvSpPr>
                  <a:spLocks noChangeArrowheads="1"/>
                </p:cNvSpPr>
                <p:nvPr/>
              </p:nvSpPr>
              <p:spPr bwMode="auto">
                <a:xfrm>
                  <a:off x="838" y="3514"/>
                  <a:ext cx="408" cy="1"/>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5" name="Rectangle 2569">
                  <a:extLst>
                    <a:ext uri="{FF2B5EF4-FFF2-40B4-BE49-F238E27FC236}">
                      <a16:creationId xmlns:a16="http://schemas.microsoft.com/office/drawing/2014/main" xmlns="" id="{ECC270A9-12F8-4D59-A9CA-1AC3C89E7516}"/>
                    </a:ext>
                  </a:extLst>
                </p:cNvPr>
                <p:cNvSpPr>
                  <a:spLocks noChangeArrowheads="1"/>
                </p:cNvSpPr>
                <p:nvPr/>
              </p:nvSpPr>
              <p:spPr bwMode="auto">
                <a:xfrm>
                  <a:off x="838" y="3513"/>
                  <a:ext cx="408" cy="1"/>
                </a:xfrm>
                <a:prstGeom prst="rect">
                  <a:avLst/>
                </a:prstGeom>
                <a:solidFill>
                  <a:srgbClr val="76767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6" name="Rectangle 2570">
                  <a:extLst>
                    <a:ext uri="{FF2B5EF4-FFF2-40B4-BE49-F238E27FC236}">
                      <a16:creationId xmlns:a16="http://schemas.microsoft.com/office/drawing/2014/main" xmlns="" id="{A505E9EF-558A-4FBD-9A6D-4347A144D446}"/>
                    </a:ext>
                  </a:extLst>
                </p:cNvPr>
                <p:cNvSpPr>
                  <a:spLocks noChangeArrowheads="1"/>
                </p:cNvSpPr>
                <p:nvPr/>
              </p:nvSpPr>
              <p:spPr bwMode="auto">
                <a:xfrm>
                  <a:off x="838" y="3511"/>
                  <a:ext cx="408" cy="2"/>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7" name="Rectangle 2571">
                  <a:extLst>
                    <a:ext uri="{FF2B5EF4-FFF2-40B4-BE49-F238E27FC236}">
                      <a16:creationId xmlns:a16="http://schemas.microsoft.com/office/drawing/2014/main" xmlns="" id="{66F0E5C9-EFBB-49DB-ACDC-28DD479589E2}"/>
                    </a:ext>
                  </a:extLst>
                </p:cNvPr>
                <p:cNvSpPr>
                  <a:spLocks noChangeArrowheads="1"/>
                </p:cNvSpPr>
                <p:nvPr/>
              </p:nvSpPr>
              <p:spPr bwMode="auto">
                <a:xfrm>
                  <a:off x="838" y="3510"/>
                  <a:ext cx="408" cy="1"/>
                </a:xfrm>
                <a:prstGeom prst="rect">
                  <a:avLst/>
                </a:prstGeom>
                <a:solidFill>
                  <a:srgbClr val="60606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8" name="Rectangle 2572">
                  <a:extLst>
                    <a:ext uri="{FF2B5EF4-FFF2-40B4-BE49-F238E27FC236}">
                      <a16:creationId xmlns:a16="http://schemas.microsoft.com/office/drawing/2014/main" xmlns="" id="{573618FB-E3D3-4EB2-9457-62EFBA739E3F}"/>
                    </a:ext>
                  </a:extLst>
                </p:cNvPr>
                <p:cNvSpPr>
                  <a:spLocks noChangeArrowheads="1"/>
                </p:cNvSpPr>
                <p:nvPr/>
              </p:nvSpPr>
              <p:spPr bwMode="auto">
                <a:xfrm>
                  <a:off x="838" y="3508"/>
                  <a:ext cx="408" cy="2"/>
                </a:xfrm>
                <a:prstGeom prst="rect">
                  <a:avLst/>
                </a:prstGeom>
                <a:solidFill>
                  <a:srgbClr val="55555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09" name="Rectangle 2573">
                  <a:extLst>
                    <a:ext uri="{FF2B5EF4-FFF2-40B4-BE49-F238E27FC236}">
                      <a16:creationId xmlns:a16="http://schemas.microsoft.com/office/drawing/2014/main" xmlns="" id="{9E215FCC-5206-42D0-8892-53058A62802C}"/>
                    </a:ext>
                  </a:extLst>
                </p:cNvPr>
                <p:cNvSpPr>
                  <a:spLocks noChangeArrowheads="1"/>
                </p:cNvSpPr>
                <p:nvPr/>
              </p:nvSpPr>
              <p:spPr bwMode="auto">
                <a:xfrm>
                  <a:off x="838" y="3508"/>
                  <a:ext cx="408" cy="0"/>
                </a:xfrm>
                <a:prstGeom prst="rect">
                  <a:avLst/>
                </a:prstGeom>
                <a:solidFill>
                  <a:srgbClr val="4B4B4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0" name="Rectangle 2574">
                  <a:extLst>
                    <a:ext uri="{FF2B5EF4-FFF2-40B4-BE49-F238E27FC236}">
                      <a16:creationId xmlns:a16="http://schemas.microsoft.com/office/drawing/2014/main" xmlns="" id="{36BA610D-4002-4A4A-B67C-59D340A10174}"/>
                    </a:ext>
                  </a:extLst>
                </p:cNvPr>
                <p:cNvSpPr>
                  <a:spLocks noChangeArrowheads="1"/>
                </p:cNvSpPr>
                <p:nvPr/>
              </p:nvSpPr>
              <p:spPr bwMode="auto">
                <a:xfrm>
                  <a:off x="838" y="3506"/>
                  <a:ext cx="408" cy="2"/>
                </a:xfrm>
                <a:prstGeom prst="rect">
                  <a:avLst/>
                </a:prstGeom>
                <a:solidFill>
                  <a:srgbClr val="40404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1" name="Rectangle 2575">
                  <a:extLst>
                    <a:ext uri="{FF2B5EF4-FFF2-40B4-BE49-F238E27FC236}">
                      <a16:creationId xmlns:a16="http://schemas.microsoft.com/office/drawing/2014/main" xmlns="" id="{BA660ABC-86C6-4270-93CD-3885CC0DDF60}"/>
                    </a:ext>
                  </a:extLst>
                </p:cNvPr>
                <p:cNvSpPr>
                  <a:spLocks noChangeArrowheads="1"/>
                </p:cNvSpPr>
                <p:nvPr/>
              </p:nvSpPr>
              <p:spPr bwMode="auto">
                <a:xfrm>
                  <a:off x="838" y="3505"/>
                  <a:ext cx="408" cy="1"/>
                </a:xfrm>
                <a:prstGeom prst="rect">
                  <a:avLst/>
                </a:prstGeom>
                <a:solidFill>
                  <a:srgbClr val="35353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2" name="Rectangle 2576">
                  <a:extLst>
                    <a:ext uri="{FF2B5EF4-FFF2-40B4-BE49-F238E27FC236}">
                      <a16:creationId xmlns:a16="http://schemas.microsoft.com/office/drawing/2014/main" xmlns="" id="{A2720AD5-1A20-48E0-A7CB-7EFE3FC8D038}"/>
                    </a:ext>
                  </a:extLst>
                </p:cNvPr>
                <p:cNvSpPr>
                  <a:spLocks noChangeArrowheads="1"/>
                </p:cNvSpPr>
                <p:nvPr/>
              </p:nvSpPr>
              <p:spPr bwMode="auto">
                <a:xfrm>
                  <a:off x="838" y="3503"/>
                  <a:ext cx="408" cy="2"/>
                </a:xfrm>
                <a:prstGeom prst="rect">
                  <a:avLst/>
                </a:prstGeom>
                <a:solidFill>
                  <a:srgbClr val="2A2A2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3" name="Rectangle 2577">
                  <a:extLst>
                    <a:ext uri="{FF2B5EF4-FFF2-40B4-BE49-F238E27FC236}">
                      <a16:creationId xmlns:a16="http://schemas.microsoft.com/office/drawing/2014/main" xmlns="" id="{D8BCF08C-67EE-4586-B421-8015EF42C77E}"/>
                    </a:ext>
                  </a:extLst>
                </p:cNvPr>
                <p:cNvSpPr>
                  <a:spLocks noChangeArrowheads="1"/>
                </p:cNvSpPr>
                <p:nvPr/>
              </p:nvSpPr>
              <p:spPr bwMode="auto">
                <a:xfrm>
                  <a:off x="838" y="3503"/>
                  <a:ext cx="408" cy="0"/>
                </a:xfrm>
                <a:prstGeom prst="rect">
                  <a:avLst/>
                </a:prstGeom>
                <a:solidFill>
                  <a:srgbClr val="20202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4" name="Rectangle 2578">
                  <a:extLst>
                    <a:ext uri="{FF2B5EF4-FFF2-40B4-BE49-F238E27FC236}">
                      <a16:creationId xmlns:a16="http://schemas.microsoft.com/office/drawing/2014/main" xmlns="" id="{906FDE37-ACC6-47EB-8A3F-BA7C2D16AF72}"/>
                    </a:ext>
                  </a:extLst>
                </p:cNvPr>
                <p:cNvSpPr>
                  <a:spLocks noChangeArrowheads="1"/>
                </p:cNvSpPr>
                <p:nvPr/>
              </p:nvSpPr>
              <p:spPr bwMode="auto">
                <a:xfrm>
                  <a:off x="838" y="3501"/>
                  <a:ext cx="408" cy="2"/>
                </a:xfrm>
                <a:prstGeom prst="rect">
                  <a:avLst/>
                </a:prstGeom>
                <a:solidFill>
                  <a:srgbClr val="15151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5" name="Rectangle 2579">
                  <a:extLst>
                    <a:ext uri="{FF2B5EF4-FFF2-40B4-BE49-F238E27FC236}">
                      <a16:creationId xmlns:a16="http://schemas.microsoft.com/office/drawing/2014/main" xmlns="" id="{D9613305-5663-4BC2-8754-3A6883907CA5}"/>
                    </a:ext>
                  </a:extLst>
                </p:cNvPr>
                <p:cNvSpPr>
                  <a:spLocks noChangeArrowheads="1"/>
                </p:cNvSpPr>
                <p:nvPr/>
              </p:nvSpPr>
              <p:spPr bwMode="auto">
                <a:xfrm>
                  <a:off x="838" y="3499"/>
                  <a:ext cx="408" cy="2"/>
                </a:xfrm>
                <a:prstGeom prst="rect">
                  <a:avLst/>
                </a:prstGeom>
                <a:solidFill>
                  <a:srgbClr val="0A0A0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6" name="Rectangle 2580">
                  <a:extLst>
                    <a:ext uri="{FF2B5EF4-FFF2-40B4-BE49-F238E27FC236}">
                      <a16:creationId xmlns:a16="http://schemas.microsoft.com/office/drawing/2014/main" xmlns="" id="{A409BB3B-F3B3-4918-AC69-1D3A3FC2DBBD}"/>
                    </a:ext>
                  </a:extLst>
                </p:cNvPr>
                <p:cNvSpPr>
                  <a:spLocks noChangeArrowheads="1"/>
                </p:cNvSpPr>
                <p:nvPr/>
              </p:nvSpPr>
              <p:spPr bwMode="auto">
                <a:xfrm>
                  <a:off x="838" y="3498"/>
                  <a:ext cx="408" cy="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7" name="Rectangle 2581">
                  <a:extLst>
                    <a:ext uri="{FF2B5EF4-FFF2-40B4-BE49-F238E27FC236}">
                      <a16:creationId xmlns:a16="http://schemas.microsoft.com/office/drawing/2014/main" xmlns="" id="{1CBCBA27-3168-4F55-9047-1DFDD824FD11}"/>
                    </a:ext>
                  </a:extLst>
                </p:cNvPr>
                <p:cNvSpPr>
                  <a:spLocks noChangeArrowheads="1"/>
                </p:cNvSpPr>
                <p:nvPr/>
              </p:nvSpPr>
              <p:spPr bwMode="auto">
                <a:xfrm>
                  <a:off x="838" y="3498"/>
                  <a:ext cx="408" cy="2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8" name="Rectangle 2582">
                  <a:extLst>
                    <a:ext uri="{FF2B5EF4-FFF2-40B4-BE49-F238E27FC236}">
                      <a16:creationId xmlns:a16="http://schemas.microsoft.com/office/drawing/2014/main" xmlns="" id="{D27DF6A0-3173-40A1-8F1C-D629BC961CC9}"/>
                    </a:ext>
                  </a:extLst>
                </p:cNvPr>
                <p:cNvSpPr>
                  <a:spLocks noChangeArrowheads="1"/>
                </p:cNvSpPr>
                <p:nvPr/>
              </p:nvSpPr>
              <p:spPr bwMode="auto">
                <a:xfrm>
                  <a:off x="920" y="3539"/>
                  <a:ext cx="208" cy="1"/>
                </a:xfrm>
                <a:prstGeom prst="rect">
                  <a:avLst/>
                </a:prstGeom>
                <a:solidFill>
                  <a:srgbClr val="FAFAF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19" name="Rectangle 2583">
                  <a:extLst>
                    <a:ext uri="{FF2B5EF4-FFF2-40B4-BE49-F238E27FC236}">
                      <a16:creationId xmlns:a16="http://schemas.microsoft.com/office/drawing/2014/main" xmlns="" id="{1C2064D2-441F-4824-843C-53EE84B3BA1F}"/>
                    </a:ext>
                  </a:extLst>
                </p:cNvPr>
                <p:cNvSpPr>
                  <a:spLocks noChangeArrowheads="1"/>
                </p:cNvSpPr>
                <p:nvPr/>
              </p:nvSpPr>
              <p:spPr bwMode="auto">
                <a:xfrm>
                  <a:off x="920" y="3538"/>
                  <a:ext cx="208" cy="1"/>
                </a:xfrm>
                <a:prstGeom prst="rect">
                  <a:avLst/>
                </a:prstGeom>
                <a:solidFill>
                  <a:srgbClr val="F6F6F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0" name="Rectangle 2584">
                  <a:extLst>
                    <a:ext uri="{FF2B5EF4-FFF2-40B4-BE49-F238E27FC236}">
                      <a16:creationId xmlns:a16="http://schemas.microsoft.com/office/drawing/2014/main" xmlns="" id="{43717EA4-7881-4A02-8491-356AEB9766F8}"/>
                    </a:ext>
                  </a:extLst>
                </p:cNvPr>
                <p:cNvSpPr>
                  <a:spLocks noChangeArrowheads="1"/>
                </p:cNvSpPr>
                <p:nvPr/>
              </p:nvSpPr>
              <p:spPr bwMode="auto">
                <a:xfrm>
                  <a:off x="920" y="3537"/>
                  <a:ext cx="208" cy="1"/>
                </a:xfrm>
                <a:prstGeom prst="rect">
                  <a:avLst/>
                </a:prstGeom>
                <a:solidFill>
                  <a:srgbClr val="F2F2F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1" name="Rectangle 2585">
                  <a:extLst>
                    <a:ext uri="{FF2B5EF4-FFF2-40B4-BE49-F238E27FC236}">
                      <a16:creationId xmlns:a16="http://schemas.microsoft.com/office/drawing/2014/main" xmlns="" id="{F04A216A-16EE-454F-9273-E7275AEE2105}"/>
                    </a:ext>
                  </a:extLst>
                </p:cNvPr>
                <p:cNvSpPr>
                  <a:spLocks noChangeArrowheads="1"/>
                </p:cNvSpPr>
                <p:nvPr/>
              </p:nvSpPr>
              <p:spPr bwMode="auto">
                <a:xfrm>
                  <a:off x="920" y="3536"/>
                  <a:ext cx="208" cy="1"/>
                </a:xfrm>
                <a:prstGeom prst="rect">
                  <a:avLst/>
                </a:prstGeom>
                <a:solidFill>
                  <a:srgbClr val="EEEEE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2" name="Rectangle 2586">
                  <a:extLst>
                    <a:ext uri="{FF2B5EF4-FFF2-40B4-BE49-F238E27FC236}">
                      <a16:creationId xmlns:a16="http://schemas.microsoft.com/office/drawing/2014/main" xmlns="" id="{9F0A5FAB-2C51-44CB-B3AF-2846F4B6B970}"/>
                    </a:ext>
                  </a:extLst>
                </p:cNvPr>
                <p:cNvSpPr>
                  <a:spLocks noChangeArrowheads="1"/>
                </p:cNvSpPr>
                <p:nvPr/>
              </p:nvSpPr>
              <p:spPr bwMode="auto">
                <a:xfrm>
                  <a:off x="920" y="3535"/>
                  <a:ext cx="208" cy="1"/>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3" name="Rectangle 2587">
                  <a:extLst>
                    <a:ext uri="{FF2B5EF4-FFF2-40B4-BE49-F238E27FC236}">
                      <a16:creationId xmlns:a16="http://schemas.microsoft.com/office/drawing/2014/main" xmlns="" id="{0160B132-A0A4-4C8D-B11A-116BD84C33AB}"/>
                    </a:ext>
                  </a:extLst>
                </p:cNvPr>
                <p:cNvSpPr>
                  <a:spLocks noChangeArrowheads="1"/>
                </p:cNvSpPr>
                <p:nvPr/>
              </p:nvSpPr>
              <p:spPr bwMode="auto">
                <a:xfrm>
                  <a:off x="920" y="3535"/>
                  <a:ext cx="208" cy="0"/>
                </a:xfrm>
                <a:prstGeom prst="rect">
                  <a:avLst/>
                </a:prstGeom>
                <a:solidFill>
                  <a:srgbClr val="E6E6E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4" name="Rectangle 2588">
                  <a:extLst>
                    <a:ext uri="{FF2B5EF4-FFF2-40B4-BE49-F238E27FC236}">
                      <a16:creationId xmlns:a16="http://schemas.microsoft.com/office/drawing/2014/main" xmlns="" id="{F882A99B-F45B-4EDA-9A09-0E48DE507E3D}"/>
                    </a:ext>
                  </a:extLst>
                </p:cNvPr>
                <p:cNvSpPr>
                  <a:spLocks noChangeArrowheads="1"/>
                </p:cNvSpPr>
                <p:nvPr/>
              </p:nvSpPr>
              <p:spPr bwMode="auto">
                <a:xfrm>
                  <a:off x="920" y="3534"/>
                  <a:ext cx="208" cy="1"/>
                </a:xfrm>
                <a:prstGeom prst="rect">
                  <a:avLst/>
                </a:prstGeom>
                <a:solidFill>
                  <a:srgbClr val="E2E2E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5" name="Rectangle 2589">
                  <a:extLst>
                    <a:ext uri="{FF2B5EF4-FFF2-40B4-BE49-F238E27FC236}">
                      <a16:creationId xmlns:a16="http://schemas.microsoft.com/office/drawing/2014/main" xmlns="" id="{42515E6D-EF90-42AE-AD83-CA095A8DF09C}"/>
                    </a:ext>
                  </a:extLst>
                </p:cNvPr>
                <p:cNvSpPr>
                  <a:spLocks noChangeArrowheads="1"/>
                </p:cNvSpPr>
                <p:nvPr/>
              </p:nvSpPr>
              <p:spPr bwMode="auto">
                <a:xfrm>
                  <a:off x="920" y="3533"/>
                  <a:ext cx="208" cy="1"/>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6" name="Rectangle 2590">
                  <a:extLst>
                    <a:ext uri="{FF2B5EF4-FFF2-40B4-BE49-F238E27FC236}">
                      <a16:creationId xmlns:a16="http://schemas.microsoft.com/office/drawing/2014/main" xmlns="" id="{EA673613-28EF-4362-BE3C-60AB80F419FD}"/>
                    </a:ext>
                  </a:extLst>
                </p:cNvPr>
                <p:cNvSpPr>
                  <a:spLocks noChangeArrowheads="1"/>
                </p:cNvSpPr>
                <p:nvPr/>
              </p:nvSpPr>
              <p:spPr bwMode="auto">
                <a:xfrm>
                  <a:off x="920" y="3532"/>
                  <a:ext cx="208" cy="1"/>
                </a:xfrm>
                <a:prstGeom prst="rect">
                  <a:avLst/>
                </a:prstGeom>
                <a:solidFill>
                  <a:srgbClr val="DADAD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7" name="Rectangle 2591">
                  <a:extLst>
                    <a:ext uri="{FF2B5EF4-FFF2-40B4-BE49-F238E27FC236}">
                      <a16:creationId xmlns:a16="http://schemas.microsoft.com/office/drawing/2014/main" xmlns="" id="{5818D370-B32C-4AA2-899B-4A8CD2360A61}"/>
                    </a:ext>
                  </a:extLst>
                </p:cNvPr>
                <p:cNvSpPr>
                  <a:spLocks noChangeArrowheads="1"/>
                </p:cNvSpPr>
                <p:nvPr/>
              </p:nvSpPr>
              <p:spPr bwMode="auto">
                <a:xfrm>
                  <a:off x="920" y="3531"/>
                  <a:ext cx="208" cy="1"/>
                </a:xfrm>
                <a:prstGeom prst="rect">
                  <a:avLst/>
                </a:prstGeom>
                <a:solidFill>
                  <a:srgbClr val="D6D6D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8" name="Rectangle 2592">
                  <a:extLst>
                    <a:ext uri="{FF2B5EF4-FFF2-40B4-BE49-F238E27FC236}">
                      <a16:creationId xmlns:a16="http://schemas.microsoft.com/office/drawing/2014/main" xmlns="" id="{E3EA7123-59EA-400B-A050-C4B4F651EE60}"/>
                    </a:ext>
                  </a:extLst>
                </p:cNvPr>
                <p:cNvSpPr>
                  <a:spLocks noChangeArrowheads="1"/>
                </p:cNvSpPr>
                <p:nvPr/>
              </p:nvSpPr>
              <p:spPr bwMode="auto">
                <a:xfrm>
                  <a:off x="920" y="3530"/>
                  <a:ext cx="208" cy="1"/>
                </a:xfrm>
                <a:prstGeom prst="rect">
                  <a:avLst/>
                </a:prstGeom>
                <a:solidFill>
                  <a:srgbClr val="D2D2D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29" name="Rectangle 2593">
                  <a:extLst>
                    <a:ext uri="{FF2B5EF4-FFF2-40B4-BE49-F238E27FC236}">
                      <a16:creationId xmlns:a16="http://schemas.microsoft.com/office/drawing/2014/main" xmlns="" id="{551EF65D-9B9E-4C8E-99C7-5AEA9A9E4088}"/>
                    </a:ext>
                  </a:extLst>
                </p:cNvPr>
                <p:cNvSpPr>
                  <a:spLocks noChangeArrowheads="1"/>
                </p:cNvSpPr>
                <p:nvPr/>
              </p:nvSpPr>
              <p:spPr bwMode="auto">
                <a:xfrm>
                  <a:off x="920" y="3530"/>
                  <a:ext cx="208" cy="0"/>
                </a:xfrm>
                <a:prstGeom prst="rect">
                  <a:avLst/>
                </a:prstGeom>
                <a:solidFill>
                  <a:srgbClr val="CECEC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0" name="Rectangle 2594">
                  <a:extLst>
                    <a:ext uri="{FF2B5EF4-FFF2-40B4-BE49-F238E27FC236}">
                      <a16:creationId xmlns:a16="http://schemas.microsoft.com/office/drawing/2014/main" xmlns="" id="{CDEF4491-11C1-4E4A-A085-D6F0D073AC3F}"/>
                    </a:ext>
                  </a:extLst>
                </p:cNvPr>
                <p:cNvSpPr>
                  <a:spLocks noChangeArrowheads="1"/>
                </p:cNvSpPr>
                <p:nvPr/>
              </p:nvSpPr>
              <p:spPr bwMode="auto">
                <a:xfrm>
                  <a:off x="920" y="3529"/>
                  <a:ext cx="208" cy="1"/>
                </a:xfrm>
                <a:prstGeom prst="rect">
                  <a:avLst/>
                </a:prstGeom>
                <a:solidFill>
                  <a:srgbClr val="CACA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1" name="Rectangle 2595">
                  <a:extLst>
                    <a:ext uri="{FF2B5EF4-FFF2-40B4-BE49-F238E27FC236}">
                      <a16:creationId xmlns:a16="http://schemas.microsoft.com/office/drawing/2014/main" xmlns="" id="{4B30103F-9684-40C0-9AFC-B9ACE86DE195}"/>
                    </a:ext>
                  </a:extLst>
                </p:cNvPr>
                <p:cNvSpPr>
                  <a:spLocks noChangeArrowheads="1"/>
                </p:cNvSpPr>
                <p:nvPr/>
              </p:nvSpPr>
              <p:spPr bwMode="auto">
                <a:xfrm>
                  <a:off x="920" y="3528"/>
                  <a:ext cx="208" cy="1"/>
                </a:xfrm>
                <a:prstGeom prst="rect">
                  <a:avLst/>
                </a:prstGeom>
                <a:solidFill>
                  <a:srgbClr val="C6C6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2" name="Rectangle 2596">
                  <a:extLst>
                    <a:ext uri="{FF2B5EF4-FFF2-40B4-BE49-F238E27FC236}">
                      <a16:creationId xmlns:a16="http://schemas.microsoft.com/office/drawing/2014/main" xmlns="" id="{7710A479-4049-4109-8E35-C0AAC179FCB9}"/>
                    </a:ext>
                  </a:extLst>
                </p:cNvPr>
                <p:cNvSpPr>
                  <a:spLocks noChangeArrowheads="1"/>
                </p:cNvSpPr>
                <p:nvPr/>
              </p:nvSpPr>
              <p:spPr bwMode="auto">
                <a:xfrm>
                  <a:off x="920" y="3527"/>
                  <a:ext cx="208" cy="1"/>
                </a:xfrm>
                <a:prstGeom prst="rect">
                  <a:avLst/>
                </a:prstGeom>
                <a:solidFill>
                  <a:srgbClr val="C2C2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3" name="Rectangle 2597">
                  <a:extLst>
                    <a:ext uri="{FF2B5EF4-FFF2-40B4-BE49-F238E27FC236}">
                      <a16:creationId xmlns:a16="http://schemas.microsoft.com/office/drawing/2014/main" xmlns="" id="{83804D02-1756-49E1-9455-D3A7ED196E1A}"/>
                    </a:ext>
                  </a:extLst>
                </p:cNvPr>
                <p:cNvSpPr>
                  <a:spLocks noChangeArrowheads="1"/>
                </p:cNvSpPr>
                <p:nvPr/>
              </p:nvSpPr>
              <p:spPr bwMode="auto">
                <a:xfrm>
                  <a:off x="920" y="3526"/>
                  <a:ext cx="208" cy="1"/>
                </a:xfrm>
                <a:prstGeom prst="rect">
                  <a:avLst/>
                </a:prstGeom>
                <a:solidFill>
                  <a:srgbClr val="BEBEB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4" name="Rectangle 2598">
                  <a:extLst>
                    <a:ext uri="{FF2B5EF4-FFF2-40B4-BE49-F238E27FC236}">
                      <a16:creationId xmlns:a16="http://schemas.microsoft.com/office/drawing/2014/main" xmlns="" id="{AB66F6FF-F6E6-4975-82F6-303E7E9D46F4}"/>
                    </a:ext>
                  </a:extLst>
                </p:cNvPr>
                <p:cNvSpPr>
                  <a:spLocks noChangeArrowheads="1"/>
                </p:cNvSpPr>
                <p:nvPr/>
              </p:nvSpPr>
              <p:spPr bwMode="auto">
                <a:xfrm>
                  <a:off x="920" y="3525"/>
                  <a:ext cx="208" cy="1"/>
                </a:xfrm>
                <a:prstGeom prst="rect">
                  <a:avLst/>
                </a:prstGeom>
                <a:solidFill>
                  <a:srgbClr val="BABAB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5" name="Rectangle 2599">
                  <a:extLst>
                    <a:ext uri="{FF2B5EF4-FFF2-40B4-BE49-F238E27FC236}">
                      <a16:creationId xmlns:a16="http://schemas.microsoft.com/office/drawing/2014/main" xmlns="" id="{4327E60B-625E-4607-B790-C80DEC5800A9}"/>
                    </a:ext>
                  </a:extLst>
                </p:cNvPr>
                <p:cNvSpPr>
                  <a:spLocks noChangeArrowheads="1"/>
                </p:cNvSpPr>
                <p:nvPr/>
              </p:nvSpPr>
              <p:spPr bwMode="auto">
                <a:xfrm>
                  <a:off x="920" y="3524"/>
                  <a:ext cx="208" cy="1"/>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6" name="Rectangle 2600">
                  <a:extLst>
                    <a:ext uri="{FF2B5EF4-FFF2-40B4-BE49-F238E27FC236}">
                      <a16:creationId xmlns:a16="http://schemas.microsoft.com/office/drawing/2014/main" xmlns="" id="{2237D8F1-6502-43C1-A920-9E2B44998451}"/>
                    </a:ext>
                  </a:extLst>
                </p:cNvPr>
                <p:cNvSpPr>
                  <a:spLocks noChangeArrowheads="1"/>
                </p:cNvSpPr>
                <p:nvPr/>
              </p:nvSpPr>
              <p:spPr bwMode="auto">
                <a:xfrm>
                  <a:off x="920" y="3524"/>
                  <a:ext cx="208" cy="16"/>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7" name="Rectangle 2601">
                  <a:extLst>
                    <a:ext uri="{FF2B5EF4-FFF2-40B4-BE49-F238E27FC236}">
                      <a16:creationId xmlns:a16="http://schemas.microsoft.com/office/drawing/2014/main" xmlns="" id="{B438F702-8F5E-4AC3-B772-71B7F92788C8}"/>
                    </a:ext>
                  </a:extLst>
                </p:cNvPr>
                <p:cNvSpPr>
                  <a:spLocks noChangeArrowheads="1"/>
                </p:cNvSpPr>
                <p:nvPr/>
              </p:nvSpPr>
              <p:spPr bwMode="auto">
                <a:xfrm>
                  <a:off x="1125" y="3519"/>
                  <a:ext cx="46" cy="1"/>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8" name="Rectangle 2602">
                  <a:extLst>
                    <a:ext uri="{FF2B5EF4-FFF2-40B4-BE49-F238E27FC236}">
                      <a16:creationId xmlns:a16="http://schemas.microsoft.com/office/drawing/2014/main" xmlns="" id="{9098C3C6-4245-4E83-872F-76EC2B3694E9}"/>
                    </a:ext>
                  </a:extLst>
                </p:cNvPr>
                <p:cNvSpPr>
                  <a:spLocks noChangeArrowheads="1"/>
                </p:cNvSpPr>
                <p:nvPr/>
              </p:nvSpPr>
              <p:spPr bwMode="auto">
                <a:xfrm>
                  <a:off x="1125" y="3519"/>
                  <a:ext cx="46" cy="0"/>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39" name="Rectangle 2603">
                  <a:extLst>
                    <a:ext uri="{FF2B5EF4-FFF2-40B4-BE49-F238E27FC236}">
                      <a16:creationId xmlns:a16="http://schemas.microsoft.com/office/drawing/2014/main" xmlns="" id="{F87180E9-8429-4874-ABD7-18C345C82B77}"/>
                    </a:ext>
                  </a:extLst>
                </p:cNvPr>
                <p:cNvSpPr>
                  <a:spLocks noChangeArrowheads="1"/>
                </p:cNvSpPr>
                <p:nvPr/>
              </p:nvSpPr>
              <p:spPr bwMode="auto">
                <a:xfrm>
                  <a:off x="1125" y="3518"/>
                  <a:ext cx="46" cy="1"/>
                </a:xfrm>
                <a:prstGeom prst="rect">
                  <a:avLst/>
                </a:prstGeom>
                <a:solidFill>
                  <a:srgbClr val="D7D7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0" name="Rectangle 2604">
                  <a:extLst>
                    <a:ext uri="{FF2B5EF4-FFF2-40B4-BE49-F238E27FC236}">
                      <a16:creationId xmlns:a16="http://schemas.microsoft.com/office/drawing/2014/main" xmlns="" id="{05101CFC-3D94-43A0-B02D-3AD06DC2D7B7}"/>
                    </a:ext>
                  </a:extLst>
                </p:cNvPr>
                <p:cNvSpPr>
                  <a:spLocks noChangeArrowheads="1"/>
                </p:cNvSpPr>
                <p:nvPr/>
              </p:nvSpPr>
              <p:spPr bwMode="auto">
                <a:xfrm>
                  <a:off x="1125" y="3517"/>
                  <a:ext cx="46" cy="1"/>
                </a:xfrm>
                <a:prstGeom prst="rect">
                  <a:avLst/>
                </a:prstGeom>
                <a:solidFill>
                  <a:srgbClr val="D0D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1" name="Rectangle 2605">
                  <a:extLst>
                    <a:ext uri="{FF2B5EF4-FFF2-40B4-BE49-F238E27FC236}">
                      <a16:creationId xmlns:a16="http://schemas.microsoft.com/office/drawing/2014/main" xmlns="" id="{D410BA7D-490E-4237-95A3-7E96F60A1FD5}"/>
                    </a:ext>
                  </a:extLst>
                </p:cNvPr>
                <p:cNvSpPr>
                  <a:spLocks noChangeArrowheads="1"/>
                </p:cNvSpPr>
                <p:nvPr/>
              </p:nvSpPr>
              <p:spPr bwMode="auto">
                <a:xfrm>
                  <a:off x="1125" y="3515"/>
                  <a:ext cx="46" cy="2"/>
                </a:xfrm>
                <a:prstGeom prst="rect">
                  <a:avLst/>
                </a:prstGeom>
                <a:solidFill>
                  <a:srgbClr val="CACA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2" name="Rectangle 2606">
                  <a:extLst>
                    <a:ext uri="{FF2B5EF4-FFF2-40B4-BE49-F238E27FC236}">
                      <a16:creationId xmlns:a16="http://schemas.microsoft.com/office/drawing/2014/main" xmlns="" id="{DF893CFB-E802-448D-8114-77F5B7541E26}"/>
                    </a:ext>
                  </a:extLst>
                </p:cNvPr>
                <p:cNvSpPr>
                  <a:spLocks noChangeArrowheads="1"/>
                </p:cNvSpPr>
                <p:nvPr/>
              </p:nvSpPr>
              <p:spPr bwMode="auto">
                <a:xfrm>
                  <a:off x="1125" y="3514"/>
                  <a:ext cx="46" cy="1"/>
                </a:xfrm>
                <a:prstGeom prst="rect">
                  <a:avLst/>
                </a:prstGeom>
                <a:solidFill>
                  <a:srgbClr val="C3C3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3" name="Rectangle 2607">
                  <a:extLst>
                    <a:ext uri="{FF2B5EF4-FFF2-40B4-BE49-F238E27FC236}">
                      <a16:creationId xmlns:a16="http://schemas.microsoft.com/office/drawing/2014/main" xmlns="" id="{922A6757-E6BF-4984-9BD0-79F4A29E7DF8}"/>
                    </a:ext>
                  </a:extLst>
                </p:cNvPr>
                <p:cNvSpPr>
                  <a:spLocks noChangeArrowheads="1"/>
                </p:cNvSpPr>
                <p:nvPr/>
              </p:nvSpPr>
              <p:spPr bwMode="auto">
                <a:xfrm>
                  <a:off x="1125" y="3513"/>
                  <a:ext cx="46" cy="1"/>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4" name="Rectangle 2608">
                  <a:extLst>
                    <a:ext uri="{FF2B5EF4-FFF2-40B4-BE49-F238E27FC236}">
                      <a16:creationId xmlns:a16="http://schemas.microsoft.com/office/drawing/2014/main" xmlns="" id="{94B079AD-A13F-43C2-9918-A6E997DB27D9}"/>
                    </a:ext>
                  </a:extLst>
                </p:cNvPr>
                <p:cNvSpPr>
                  <a:spLocks noChangeArrowheads="1"/>
                </p:cNvSpPr>
                <p:nvPr/>
              </p:nvSpPr>
              <p:spPr bwMode="auto">
                <a:xfrm>
                  <a:off x="1125" y="3513"/>
                  <a:ext cx="46" cy="0"/>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5" name="Rectangle 2609">
                  <a:extLst>
                    <a:ext uri="{FF2B5EF4-FFF2-40B4-BE49-F238E27FC236}">
                      <a16:creationId xmlns:a16="http://schemas.microsoft.com/office/drawing/2014/main" xmlns="" id="{81C85E8C-EA66-41CB-A2ED-B4815992907A}"/>
                    </a:ext>
                  </a:extLst>
                </p:cNvPr>
                <p:cNvSpPr>
                  <a:spLocks noChangeArrowheads="1"/>
                </p:cNvSpPr>
                <p:nvPr/>
              </p:nvSpPr>
              <p:spPr bwMode="auto">
                <a:xfrm>
                  <a:off x="1125" y="3511"/>
                  <a:ext cx="46" cy="2"/>
                </a:xfrm>
                <a:prstGeom prst="rect">
                  <a:avLst/>
                </a:prstGeom>
                <a:solidFill>
                  <a:srgbClr val="AFAFA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6" name="Rectangle 2610">
                  <a:extLst>
                    <a:ext uri="{FF2B5EF4-FFF2-40B4-BE49-F238E27FC236}">
                      <a16:creationId xmlns:a16="http://schemas.microsoft.com/office/drawing/2014/main" xmlns="" id="{617229C2-F4CB-4715-9CA5-89F99BB74D0B}"/>
                    </a:ext>
                  </a:extLst>
                </p:cNvPr>
                <p:cNvSpPr>
                  <a:spLocks noChangeArrowheads="1"/>
                </p:cNvSpPr>
                <p:nvPr/>
              </p:nvSpPr>
              <p:spPr bwMode="auto">
                <a:xfrm>
                  <a:off x="1125" y="3510"/>
                  <a:ext cx="46" cy="1"/>
                </a:xfrm>
                <a:prstGeom prst="rect">
                  <a:avLst/>
                </a:prstGeom>
                <a:solidFill>
                  <a:srgbClr val="A8A8A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7" name="Rectangle 2611">
                  <a:extLst>
                    <a:ext uri="{FF2B5EF4-FFF2-40B4-BE49-F238E27FC236}">
                      <a16:creationId xmlns:a16="http://schemas.microsoft.com/office/drawing/2014/main" xmlns="" id="{8FA4F614-B982-497F-B301-F999CCB0CC51}"/>
                    </a:ext>
                  </a:extLst>
                </p:cNvPr>
                <p:cNvSpPr>
                  <a:spLocks noChangeArrowheads="1"/>
                </p:cNvSpPr>
                <p:nvPr/>
              </p:nvSpPr>
              <p:spPr bwMode="auto">
                <a:xfrm>
                  <a:off x="1125" y="3509"/>
                  <a:ext cx="46" cy="1"/>
                </a:xfrm>
                <a:prstGeom prst="rect">
                  <a:avLst/>
                </a:prstGeom>
                <a:solidFill>
                  <a:srgbClr val="A2A2A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8" name="Rectangle 2612">
                  <a:extLst>
                    <a:ext uri="{FF2B5EF4-FFF2-40B4-BE49-F238E27FC236}">
                      <a16:creationId xmlns:a16="http://schemas.microsoft.com/office/drawing/2014/main" xmlns="" id="{932054FB-BA85-43C7-86F2-7646FD63422B}"/>
                    </a:ext>
                  </a:extLst>
                </p:cNvPr>
                <p:cNvSpPr>
                  <a:spLocks noChangeArrowheads="1"/>
                </p:cNvSpPr>
                <p:nvPr/>
              </p:nvSpPr>
              <p:spPr bwMode="auto">
                <a:xfrm>
                  <a:off x="1125" y="3508"/>
                  <a:ext cx="46" cy="1"/>
                </a:xfrm>
                <a:prstGeom prst="rect">
                  <a:avLst/>
                </a:prstGeom>
                <a:solidFill>
                  <a:srgbClr val="9B9B9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49" name="Rectangle 2613">
                  <a:extLst>
                    <a:ext uri="{FF2B5EF4-FFF2-40B4-BE49-F238E27FC236}">
                      <a16:creationId xmlns:a16="http://schemas.microsoft.com/office/drawing/2014/main" xmlns="" id="{B4A437B9-906C-49EB-AD4A-3163B9839CDF}"/>
                    </a:ext>
                  </a:extLst>
                </p:cNvPr>
                <p:cNvSpPr>
                  <a:spLocks noChangeArrowheads="1"/>
                </p:cNvSpPr>
                <p:nvPr/>
              </p:nvSpPr>
              <p:spPr bwMode="auto">
                <a:xfrm>
                  <a:off x="1125" y="3507"/>
                  <a:ext cx="46" cy="1"/>
                </a:xfrm>
                <a:prstGeom prst="rect">
                  <a:avLst/>
                </a:prstGeom>
                <a:solidFill>
                  <a:srgbClr val="94949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0" name="Rectangle 2614">
                  <a:extLst>
                    <a:ext uri="{FF2B5EF4-FFF2-40B4-BE49-F238E27FC236}">
                      <a16:creationId xmlns:a16="http://schemas.microsoft.com/office/drawing/2014/main" xmlns="" id="{D48549D9-ED60-445E-A4ED-318A17480AF1}"/>
                    </a:ext>
                  </a:extLst>
                </p:cNvPr>
                <p:cNvSpPr>
                  <a:spLocks noChangeArrowheads="1"/>
                </p:cNvSpPr>
                <p:nvPr/>
              </p:nvSpPr>
              <p:spPr bwMode="auto">
                <a:xfrm>
                  <a:off x="1125" y="3506"/>
                  <a:ext cx="46" cy="1"/>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1" name="Rectangle 2615">
                  <a:extLst>
                    <a:ext uri="{FF2B5EF4-FFF2-40B4-BE49-F238E27FC236}">
                      <a16:creationId xmlns:a16="http://schemas.microsoft.com/office/drawing/2014/main" xmlns="" id="{433124C5-B02E-4F5F-A9EE-33ADC3BCFE5D}"/>
                    </a:ext>
                  </a:extLst>
                </p:cNvPr>
                <p:cNvSpPr>
                  <a:spLocks noChangeArrowheads="1"/>
                </p:cNvSpPr>
                <p:nvPr/>
              </p:nvSpPr>
              <p:spPr bwMode="auto">
                <a:xfrm>
                  <a:off x="1125" y="3505"/>
                  <a:ext cx="46" cy="1"/>
                </a:xfrm>
                <a:prstGeom prst="rect">
                  <a:avLst/>
                </a:prstGeom>
                <a:solidFill>
                  <a:srgbClr val="87878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2" name="Rectangle 2616">
                  <a:extLst>
                    <a:ext uri="{FF2B5EF4-FFF2-40B4-BE49-F238E27FC236}">
                      <a16:creationId xmlns:a16="http://schemas.microsoft.com/office/drawing/2014/main" xmlns="" id="{23DB82EF-DABE-4CC6-A51E-0FAFF75144E6}"/>
                    </a:ext>
                  </a:extLst>
                </p:cNvPr>
                <p:cNvSpPr>
                  <a:spLocks noChangeArrowheads="1"/>
                </p:cNvSpPr>
                <p:nvPr/>
              </p:nvSpPr>
              <p:spPr bwMode="auto">
                <a:xfrm>
                  <a:off x="1125" y="3503"/>
                  <a:ext cx="46" cy="2"/>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3" name="Rectangle 2617">
                  <a:extLst>
                    <a:ext uri="{FF2B5EF4-FFF2-40B4-BE49-F238E27FC236}">
                      <a16:creationId xmlns:a16="http://schemas.microsoft.com/office/drawing/2014/main" xmlns="" id="{A9857251-AC9B-4425-8E12-AA2D27CA14C8}"/>
                    </a:ext>
                  </a:extLst>
                </p:cNvPr>
                <p:cNvSpPr>
                  <a:spLocks noChangeArrowheads="1"/>
                </p:cNvSpPr>
                <p:nvPr/>
              </p:nvSpPr>
              <p:spPr bwMode="auto">
                <a:xfrm>
                  <a:off x="1125" y="3503"/>
                  <a:ext cx="46" cy="0"/>
                </a:xfrm>
                <a:prstGeom prst="rect">
                  <a:avLst/>
                </a:prstGeom>
                <a:solidFill>
                  <a:srgbClr val="7A7A7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4" name="Rectangle 2618">
                  <a:extLst>
                    <a:ext uri="{FF2B5EF4-FFF2-40B4-BE49-F238E27FC236}">
                      <a16:creationId xmlns:a16="http://schemas.microsoft.com/office/drawing/2014/main" xmlns="" id="{8708B3FB-CFFF-4AB9-ABA7-5598ECBBA2FC}"/>
                    </a:ext>
                  </a:extLst>
                </p:cNvPr>
                <p:cNvSpPr>
                  <a:spLocks noChangeArrowheads="1"/>
                </p:cNvSpPr>
                <p:nvPr/>
              </p:nvSpPr>
              <p:spPr bwMode="auto">
                <a:xfrm>
                  <a:off x="1125" y="3502"/>
                  <a:ext cx="46" cy="1"/>
                </a:xfrm>
                <a:prstGeom prst="rect">
                  <a:avLst/>
                </a:prstGeom>
                <a:solidFill>
                  <a:srgbClr val="73737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5" name="Rectangle 2619">
                  <a:extLst>
                    <a:ext uri="{FF2B5EF4-FFF2-40B4-BE49-F238E27FC236}">
                      <a16:creationId xmlns:a16="http://schemas.microsoft.com/office/drawing/2014/main" xmlns="" id="{68D1A2F8-964B-4196-8D40-5F5CDB23ED3C}"/>
                    </a:ext>
                  </a:extLst>
                </p:cNvPr>
                <p:cNvSpPr>
                  <a:spLocks noChangeArrowheads="1"/>
                </p:cNvSpPr>
                <p:nvPr/>
              </p:nvSpPr>
              <p:spPr bwMode="auto">
                <a:xfrm>
                  <a:off x="1125" y="3500"/>
                  <a:ext cx="46" cy="2"/>
                </a:xfrm>
                <a:prstGeom prst="rect">
                  <a:avLst/>
                </a:prstGeom>
                <a:solidFill>
                  <a:srgbClr val="6C6C6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6" name="Rectangle 2620">
                  <a:extLst>
                    <a:ext uri="{FF2B5EF4-FFF2-40B4-BE49-F238E27FC236}">
                      <a16:creationId xmlns:a16="http://schemas.microsoft.com/office/drawing/2014/main" xmlns="" id="{CB93091D-4A5B-48B5-8E48-DB0330F77A78}"/>
                    </a:ext>
                  </a:extLst>
                </p:cNvPr>
                <p:cNvSpPr>
                  <a:spLocks noChangeArrowheads="1"/>
                </p:cNvSpPr>
                <p:nvPr/>
              </p:nvSpPr>
              <p:spPr bwMode="auto">
                <a:xfrm>
                  <a:off x="1125" y="3499"/>
                  <a:ext cx="46" cy="1"/>
                </a:xfrm>
                <a:prstGeom prst="rect">
                  <a:avLst/>
                </a:prstGeom>
                <a:solidFill>
                  <a:srgbClr val="6666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7" name="Rectangle 2621">
                  <a:extLst>
                    <a:ext uri="{FF2B5EF4-FFF2-40B4-BE49-F238E27FC236}">
                      <a16:creationId xmlns:a16="http://schemas.microsoft.com/office/drawing/2014/main" xmlns="" id="{226DDFF9-1480-4044-9071-5E750E286E63}"/>
                    </a:ext>
                  </a:extLst>
                </p:cNvPr>
                <p:cNvSpPr>
                  <a:spLocks noChangeArrowheads="1"/>
                </p:cNvSpPr>
                <p:nvPr/>
              </p:nvSpPr>
              <p:spPr bwMode="auto">
                <a:xfrm>
                  <a:off x="1125" y="3499"/>
                  <a:ext cx="46" cy="21"/>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8" name="Rectangle 2622">
                  <a:extLst>
                    <a:ext uri="{FF2B5EF4-FFF2-40B4-BE49-F238E27FC236}">
                      <a16:creationId xmlns:a16="http://schemas.microsoft.com/office/drawing/2014/main" xmlns="" id="{3C0F2367-0121-4C39-848B-82C35E055C7C}"/>
                    </a:ext>
                  </a:extLst>
                </p:cNvPr>
                <p:cNvSpPr>
                  <a:spLocks noChangeArrowheads="1"/>
                </p:cNvSpPr>
                <p:nvPr/>
              </p:nvSpPr>
              <p:spPr bwMode="auto">
                <a:xfrm>
                  <a:off x="1176" y="3519"/>
                  <a:ext cx="46" cy="1"/>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59" name="Rectangle 2623">
                  <a:extLst>
                    <a:ext uri="{FF2B5EF4-FFF2-40B4-BE49-F238E27FC236}">
                      <a16:creationId xmlns:a16="http://schemas.microsoft.com/office/drawing/2014/main" xmlns="" id="{9D1465A3-93AC-4DBF-B126-70D95A7EDE9E}"/>
                    </a:ext>
                  </a:extLst>
                </p:cNvPr>
                <p:cNvSpPr>
                  <a:spLocks noChangeArrowheads="1"/>
                </p:cNvSpPr>
                <p:nvPr/>
              </p:nvSpPr>
              <p:spPr bwMode="auto">
                <a:xfrm>
                  <a:off x="1176" y="3519"/>
                  <a:ext cx="46" cy="0"/>
                </a:xfrm>
                <a:prstGeom prst="rect">
                  <a:avLst/>
                </a:prstGeom>
                <a:solidFill>
                  <a:srgbClr val="DEDE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0" name="Rectangle 2624">
                  <a:extLst>
                    <a:ext uri="{FF2B5EF4-FFF2-40B4-BE49-F238E27FC236}">
                      <a16:creationId xmlns:a16="http://schemas.microsoft.com/office/drawing/2014/main" xmlns="" id="{39AFAB1C-B219-49D4-9753-D70C269B8C26}"/>
                    </a:ext>
                  </a:extLst>
                </p:cNvPr>
                <p:cNvSpPr>
                  <a:spLocks noChangeArrowheads="1"/>
                </p:cNvSpPr>
                <p:nvPr/>
              </p:nvSpPr>
              <p:spPr bwMode="auto">
                <a:xfrm>
                  <a:off x="1176" y="3518"/>
                  <a:ext cx="46" cy="1"/>
                </a:xfrm>
                <a:prstGeom prst="rect">
                  <a:avLst/>
                </a:prstGeom>
                <a:solidFill>
                  <a:srgbClr val="D7D7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1" name="Rectangle 2625">
                  <a:extLst>
                    <a:ext uri="{FF2B5EF4-FFF2-40B4-BE49-F238E27FC236}">
                      <a16:creationId xmlns:a16="http://schemas.microsoft.com/office/drawing/2014/main" xmlns="" id="{F75021E7-30D1-4F1D-B116-CC66EF67CC13}"/>
                    </a:ext>
                  </a:extLst>
                </p:cNvPr>
                <p:cNvSpPr>
                  <a:spLocks noChangeArrowheads="1"/>
                </p:cNvSpPr>
                <p:nvPr/>
              </p:nvSpPr>
              <p:spPr bwMode="auto">
                <a:xfrm>
                  <a:off x="1176" y="3517"/>
                  <a:ext cx="46" cy="1"/>
                </a:xfrm>
                <a:prstGeom prst="rect">
                  <a:avLst/>
                </a:prstGeom>
                <a:solidFill>
                  <a:srgbClr val="D0D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2" name="Rectangle 2626">
                  <a:extLst>
                    <a:ext uri="{FF2B5EF4-FFF2-40B4-BE49-F238E27FC236}">
                      <a16:creationId xmlns:a16="http://schemas.microsoft.com/office/drawing/2014/main" xmlns="" id="{F16F7BDA-5812-4E20-B98C-77F4C22BFFD0}"/>
                    </a:ext>
                  </a:extLst>
                </p:cNvPr>
                <p:cNvSpPr>
                  <a:spLocks noChangeArrowheads="1"/>
                </p:cNvSpPr>
                <p:nvPr/>
              </p:nvSpPr>
              <p:spPr bwMode="auto">
                <a:xfrm>
                  <a:off x="1176" y="3515"/>
                  <a:ext cx="46" cy="2"/>
                </a:xfrm>
                <a:prstGeom prst="rect">
                  <a:avLst/>
                </a:prstGeom>
                <a:solidFill>
                  <a:srgbClr val="CACA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3" name="Rectangle 2627">
                  <a:extLst>
                    <a:ext uri="{FF2B5EF4-FFF2-40B4-BE49-F238E27FC236}">
                      <a16:creationId xmlns:a16="http://schemas.microsoft.com/office/drawing/2014/main" xmlns="" id="{86791234-DB11-4E62-8591-F8A8E7DAF4C0}"/>
                    </a:ext>
                  </a:extLst>
                </p:cNvPr>
                <p:cNvSpPr>
                  <a:spLocks noChangeArrowheads="1"/>
                </p:cNvSpPr>
                <p:nvPr/>
              </p:nvSpPr>
              <p:spPr bwMode="auto">
                <a:xfrm>
                  <a:off x="1176" y="3514"/>
                  <a:ext cx="46" cy="1"/>
                </a:xfrm>
                <a:prstGeom prst="rect">
                  <a:avLst/>
                </a:prstGeom>
                <a:solidFill>
                  <a:srgbClr val="C3C3C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4" name="Rectangle 2628">
                  <a:extLst>
                    <a:ext uri="{FF2B5EF4-FFF2-40B4-BE49-F238E27FC236}">
                      <a16:creationId xmlns:a16="http://schemas.microsoft.com/office/drawing/2014/main" xmlns="" id="{185E8F1D-B3A1-4004-8B09-418EE65D5525}"/>
                    </a:ext>
                  </a:extLst>
                </p:cNvPr>
                <p:cNvSpPr>
                  <a:spLocks noChangeArrowheads="1"/>
                </p:cNvSpPr>
                <p:nvPr/>
              </p:nvSpPr>
              <p:spPr bwMode="auto">
                <a:xfrm>
                  <a:off x="1176" y="3513"/>
                  <a:ext cx="46" cy="1"/>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5" name="Rectangle 2629">
                  <a:extLst>
                    <a:ext uri="{FF2B5EF4-FFF2-40B4-BE49-F238E27FC236}">
                      <a16:creationId xmlns:a16="http://schemas.microsoft.com/office/drawing/2014/main" xmlns="" id="{ED683B16-2BB3-45B9-B929-40A683F28A67}"/>
                    </a:ext>
                  </a:extLst>
                </p:cNvPr>
                <p:cNvSpPr>
                  <a:spLocks noChangeArrowheads="1"/>
                </p:cNvSpPr>
                <p:nvPr/>
              </p:nvSpPr>
              <p:spPr bwMode="auto">
                <a:xfrm>
                  <a:off x="1176" y="3513"/>
                  <a:ext cx="46" cy="0"/>
                </a:xfrm>
                <a:prstGeom prst="rect">
                  <a:avLst/>
                </a:prstGeom>
                <a:solidFill>
                  <a:srgbClr val="B6B6B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6" name="Rectangle 2630">
                  <a:extLst>
                    <a:ext uri="{FF2B5EF4-FFF2-40B4-BE49-F238E27FC236}">
                      <a16:creationId xmlns:a16="http://schemas.microsoft.com/office/drawing/2014/main" xmlns="" id="{88C9F5D9-3055-4956-830F-F44E8442EBDD}"/>
                    </a:ext>
                  </a:extLst>
                </p:cNvPr>
                <p:cNvSpPr>
                  <a:spLocks noChangeArrowheads="1"/>
                </p:cNvSpPr>
                <p:nvPr/>
              </p:nvSpPr>
              <p:spPr bwMode="auto">
                <a:xfrm>
                  <a:off x="1176" y="3511"/>
                  <a:ext cx="46" cy="2"/>
                </a:xfrm>
                <a:prstGeom prst="rect">
                  <a:avLst/>
                </a:prstGeom>
                <a:solidFill>
                  <a:srgbClr val="AFAFA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7" name="Rectangle 2631">
                  <a:extLst>
                    <a:ext uri="{FF2B5EF4-FFF2-40B4-BE49-F238E27FC236}">
                      <a16:creationId xmlns:a16="http://schemas.microsoft.com/office/drawing/2014/main" xmlns="" id="{8A869888-70F1-46A3-BEF5-256594FAFF69}"/>
                    </a:ext>
                  </a:extLst>
                </p:cNvPr>
                <p:cNvSpPr>
                  <a:spLocks noChangeArrowheads="1"/>
                </p:cNvSpPr>
                <p:nvPr/>
              </p:nvSpPr>
              <p:spPr bwMode="auto">
                <a:xfrm>
                  <a:off x="1176" y="3510"/>
                  <a:ext cx="46" cy="1"/>
                </a:xfrm>
                <a:prstGeom prst="rect">
                  <a:avLst/>
                </a:prstGeom>
                <a:solidFill>
                  <a:srgbClr val="A8A8A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8" name="Rectangle 2632">
                  <a:extLst>
                    <a:ext uri="{FF2B5EF4-FFF2-40B4-BE49-F238E27FC236}">
                      <a16:creationId xmlns:a16="http://schemas.microsoft.com/office/drawing/2014/main" xmlns="" id="{2121D428-4608-479E-B520-703F06516739}"/>
                    </a:ext>
                  </a:extLst>
                </p:cNvPr>
                <p:cNvSpPr>
                  <a:spLocks noChangeArrowheads="1"/>
                </p:cNvSpPr>
                <p:nvPr/>
              </p:nvSpPr>
              <p:spPr bwMode="auto">
                <a:xfrm>
                  <a:off x="1176" y="3509"/>
                  <a:ext cx="46" cy="1"/>
                </a:xfrm>
                <a:prstGeom prst="rect">
                  <a:avLst/>
                </a:prstGeom>
                <a:solidFill>
                  <a:srgbClr val="A2A2A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69" name="Rectangle 2633">
                  <a:extLst>
                    <a:ext uri="{FF2B5EF4-FFF2-40B4-BE49-F238E27FC236}">
                      <a16:creationId xmlns:a16="http://schemas.microsoft.com/office/drawing/2014/main" xmlns="" id="{A74C9A9C-2735-47C9-AC87-6DCCE66135EF}"/>
                    </a:ext>
                  </a:extLst>
                </p:cNvPr>
                <p:cNvSpPr>
                  <a:spLocks noChangeArrowheads="1"/>
                </p:cNvSpPr>
                <p:nvPr/>
              </p:nvSpPr>
              <p:spPr bwMode="auto">
                <a:xfrm>
                  <a:off x="1176" y="3508"/>
                  <a:ext cx="46" cy="1"/>
                </a:xfrm>
                <a:prstGeom prst="rect">
                  <a:avLst/>
                </a:prstGeom>
                <a:solidFill>
                  <a:srgbClr val="9B9B9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0" name="Rectangle 2634">
                  <a:extLst>
                    <a:ext uri="{FF2B5EF4-FFF2-40B4-BE49-F238E27FC236}">
                      <a16:creationId xmlns:a16="http://schemas.microsoft.com/office/drawing/2014/main" xmlns="" id="{95E2EAB5-6EB1-4F4C-A689-4D08F2A5AF38}"/>
                    </a:ext>
                  </a:extLst>
                </p:cNvPr>
                <p:cNvSpPr>
                  <a:spLocks noChangeArrowheads="1"/>
                </p:cNvSpPr>
                <p:nvPr/>
              </p:nvSpPr>
              <p:spPr bwMode="auto">
                <a:xfrm>
                  <a:off x="1176" y="3507"/>
                  <a:ext cx="46" cy="1"/>
                </a:xfrm>
                <a:prstGeom prst="rect">
                  <a:avLst/>
                </a:prstGeom>
                <a:solidFill>
                  <a:srgbClr val="94949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1" name="Rectangle 2635">
                  <a:extLst>
                    <a:ext uri="{FF2B5EF4-FFF2-40B4-BE49-F238E27FC236}">
                      <a16:creationId xmlns:a16="http://schemas.microsoft.com/office/drawing/2014/main" xmlns="" id="{9A33FF8C-5578-4C0F-A00C-1D429A0C3BF9}"/>
                    </a:ext>
                  </a:extLst>
                </p:cNvPr>
                <p:cNvSpPr>
                  <a:spLocks noChangeArrowheads="1"/>
                </p:cNvSpPr>
                <p:nvPr/>
              </p:nvSpPr>
              <p:spPr bwMode="auto">
                <a:xfrm>
                  <a:off x="1176" y="3506"/>
                  <a:ext cx="46" cy="1"/>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2" name="Rectangle 2636">
                  <a:extLst>
                    <a:ext uri="{FF2B5EF4-FFF2-40B4-BE49-F238E27FC236}">
                      <a16:creationId xmlns:a16="http://schemas.microsoft.com/office/drawing/2014/main" xmlns="" id="{EF563BEC-AC3F-4A5E-853B-8EE80F397677}"/>
                    </a:ext>
                  </a:extLst>
                </p:cNvPr>
                <p:cNvSpPr>
                  <a:spLocks noChangeArrowheads="1"/>
                </p:cNvSpPr>
                <p:nvPr/>
              </p:nvSpPr>
              <p:spPr bwMode="auto">
                <a:xfrm>
                  <a:off x="1176" y="3505"/>
                  <a:ext cx="46" cy="1"/>
                </a:xfrm>
                <a:prstGeom prst="rect">
                  <a:avLst/>
                </a:prstGeom>
                <a:solidFill>
                  <a:srgbClr val="87878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473" name="Rectangle 2637">
                  <a:extLst>
                    <a:ext uri="{FF2B5EF4-FFF2-40B4-BE49-F238E27FC236}">
                      <a16:creationId xmlns:a16="http://schemas.microsoft.com/office/drawing/2014/main" xmlns="" id="{C734D08B-DCD3-4256-A68A-62C2E3DBACFF}"/>
                    </a:ext>
                  </a:extLst>
                </p:cNvPr>
                <p:cNvSpPr>
                  <a:spLocks noChangeArrowheads="1"/>
                </p:cNvSpPr>
                <p:nvPr/>
              </p:nvSpPr>
              <p:spPr bwMode="auto">
                <a:xfrm>
                  <a:off x="1176" y="3503"/>
                  <a:ext cx="46" cy="2"/>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200" name="Freeform 2638">
                <a:extLst>
                  <a:ext uri="{FF2B5EF4-FFF2-40B4-BE49-F238E27FC236}">
                    <a16:creationId xmlns:a16="http://schemas.microsoft.com/office/drawing/2014/main" xmlns="" id="{F3ED5465-D131-433E-9C65-442FE0B9473E}"/>
                  </a:ext>
                </a:extLst>
              </p:cNvPr>
              <p:cNvSpPr>
                <a:spLocks/>
              </p:cNvSpPr>
              <p:nvPr/>
            </p:nvSpPr>
            <p:spPr bwMode="auto">
              <a:xfrm>
                <a:off x="666" y="3595"/>
                <a:ext cx="489" cy="61"/>
              </a:xfrm>
              <a:custGeom>
                <a:avLst/>
                <a:gdLst>
                  <a:gd name="T0" fmla="*/ 15 w 977"/>
                  <a:gd name="T1" fmla="*/ 0 h 123"/>
                  <a:gd name="T2" fmla="*/ 0 w 977"/>
                  <a:gd name="T3" fmla="*/ 57 h 123"/>
                  <a:gd name="T4" fmla="*/ 19 w 977"/>
                  <a:gd name="T5" fmla="*/ 61 h 123"/>
                  <a:gd name="T6" fmla="*/ 468 w 977"/>
                  <a:gd name="T7" fmla="*/ 61 h 123"/>
                  <a:gd name="T8" fmla="*/ 489 w 977"/>
                  <a:gd name="T9" fmla="*/ 0 h 123"/>
                  <a:gd name="T10" fmla="*/ 15 w 977"/>
                  <a:gd name="T11" fmla="*/ 0 h 123"/>
                  <a:gd name="T12" fmla="*/ 0 60000 65536"/>
                  <a:gd name="T13" fmla="*/ 0 60000 65536"/>
                  <a:gd name="T14" fmla="*/ 0 60000 65536"/>
                  <a:gd name="T15" fmla="*/ 0 60000 65536"/>
                  <a:gd name="T16" fmla="*/ 0 60000 65536"/>
                  <a:gd name="T17" fmla="*/ 0 60000 65536"/>
                  <a:gd name="T18" fmla="*/ 0 w 977"/>
                  <a:gd name="T19" fmla="*/ 0 h 123"/>
                  <a:gd name="T20" fmla="*/ 977 w 9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977" h="123">
                    <a:moveTo>
                      <a:pt x="29" y="0"/>
                    </a:moveTo>
                    <a:lnTo>
                      <a:pt x="0" y="115"/>
                    </a:lnTo>
                    <a:lnTo>
                      <a:pt x="37" y="123"/>
                    </a:lnTo>
                    <a:lnTo>
                      <a:pt x="935" y="123"/>
                    </a:lnTo>
                    <a:lnTo>
                      <a:pt x="977" y="0"/>
                    </a:lnTo>
                    <a:lnTo>
                      <a:pt x="29" y="0"/>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1" name="Freeform 2639">
                <a:extLst>
                  <a:ext uri="{FF2B5EF4-FFF2-40B4-BE49-F238E27FC236}">
                    <a16:creationId xmlns:a16="http://schemas.microsoft.com/office/drawing/2014/main" xmlns="" id="{74B1BA90-E537-4993-A372-33881952E2F9}"/>
                  </a:ext>
                </a:extLst>
              </p:cNvPr>
              <p:cNvSpPr>
                <a:spLocks/>
              </p:cNvSpPr>
              <p:nvPr/>
            </p:nvSpPr>
            <p:spPr bwMode="auto">
              <a:xfrm>
                <a:off x="666" y="3595"/>
                <a:ext cx="489" cy="61"/>
              </a:xfrm>
              <a:custGeom>
                <a:avLst/>
                <a:gdLst>
                  <a:gd name="T0" fmla="*/ 15 w 977"/>
                  <a:gd name="T1" fmla="*/ 0 h 123"/>
                  <a:gd name="T2" fmla="*/ 0 w 977"/>
                  <a:gd name="T3" fmla="*/ 57 h 123"/>
                  <a:gd name="T4" fmla="*/ 19 w 977"/>
                  <a:gd name="T5" fmla="*/ 61 h 123"/>
                  <a:gd name="T6" fmla="*/ 468 w 977"/>
                  <a:gd name="T7" fmla="*/ 61 h 123"/>
                  <a:gd name="T8" fmla="*/ 489 w 977"/>
                  <a:gd name="T9" fmla="*/ 0 h 123"/>
                  <a:gd name="T10" fmla="*/ 15 w 977"/>
                  <a:gd name="T11" fmla="*/ 0 h 123"/>
                  <a:gd name="T12" fmla="*/ 0 60000 65536"/>
                  <a:gd name="T13" fmla="*/ 0 60000 65536"/>
                  <a:gd name="T14" fmla="*/ 0 60000 65536"/>
                  <a:gd name="T15" fmla="*/ 0 60000 65536"/>
                  <a:gd name="T16" fmla="*/ 0 60000 65536"/>
                  <a:gd name="T17" fmla="*/ 0 60000 65536"/>
                  <a:gd name="T18" fmla="*/ 0 w 977"/>
                  <a:gd name="T19" fmla="*/ 0 h 123"/>
                  <a:gd name="T20" fmla="*/ 977 w 9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977" h="123">
                    <a:moveTo>
                      <a:pt x="29" y="0"/>
                    </a:moveTo>
                    <a:lnTo>
                      <a:pt x="0" y="115"/>
                    </a:lnTo>
                    <a:lnTo>
                      <a:pt x="37" y="123"/>
                    </a:lnTo>
                    <a:lnTo>
                      <a:pt x="935" y="123"/>
                    </a:lnTo>
                    <a:lnTo>
                      <a:pt x="977" y="0"/>
                    </a:lnTo>
                    <a:lnTo>
                      <a:pt x="29"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2" name="Rectangle 2640">
                <a:extLst>
                  <a:ext uri="{FF2B5EF4-FFF2-40B4-BE49-F238E27FC236}">
                    <a16:creationId xmlns:a16="http://schemas.microsoft.com/office/drawing/2014/main" xmlns="" id="{A8028932-B54D-46CF-9832-C20AF4CBF4E9}"/>
                  </a:ext>
                </a:extLst>
              </p:cNvPr>
              <p:cNvSpPr>
                <a:spLocks noChangeArrowheads="1"/>
              </p:cNvSpPr>
              <p:nvPr/>
            </p:nvSpPr>
            <p:spPr bwMode="auto">
              <a:xfrm>
                <a:off x="707" y="3663"/>
                <a:ext cx="379" cy="14"/>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3" name="Rectangle 2641">
                <a:extLst>
                  <a:ext uri="{FF2B5EF4-FFF2-40B4-BE49-F238E27FC236}">
                    <a16:creationId xmlns:a16="http://schemas.microsoft.com/office/drawing/2014/main" xmlns="" id="{710E3417-C3EA-48BE-A18F-F5B03070E0EF}"/>
                  </a:ext>
                </a:extLst>
              </p:cNvPr>
              <p:cNvSpPr>
                <a:spLocks noChangeArrowheads="1"/>
              </p:cNvSpPr>
              <p:nvPr/>
            </p:nvSpPr>
            <p:spPr bwMode="auto">
              <a:xfrm>
                <a:off x="707" y="3663"/>
                <a:ext cx="379" cy="1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4" name="Freeform 2642">
                <a:extLst>
                  <a:ext uri="{FF2B5EF4-FFF2-40B4-BE49-F238E27FC236}">
                    <a16:creationId xmlns:a16="http://schemas.microsoft.com/office/drawing/2014/main" xmlns="" id="{73E213FA-F03E-41B1-8C6F-AB088539FC78}"/>
                  </a:ext>
                </a:extLst>
              </p:cNvPr>
              <p:cNvSpPr>
                <a:spLocks/>
              </p:cNvSpPr>
              <p:nvPr/>
            </p:nvSpPr>
            <p:spPr bwMode="auto">
              <a:xfrm>
                <a:off x="1149" y="3595"/>
                <a:ext cx="71" cy="72"/>
              </a:xfrm>
              <a:custGeom>
                <a:avLst/>
                <a:gdLst>
                  <a:gd name="T0" fmla="*/ 0 w 143"/>
                  <a:gd name="T1" fmla="*/ 70 h 145"/>
                  <a:gd name="T2" fmla="*/ 22 w 143"/>
                  <a:gd name="T3" fmla="*/ 0 h 145"/>
                  <a:gd name="T4" fmla="*/ 71 w 143"/>
                  <a:gd name="T5" fmla="*/ 0 h 145"/>
                  <a:gd name="T6" fmla="*/ 55 w 143"/>
                  <a:gd name="T7" fmla="*/ 72 h 145"/>
                  <a:gd name="T8" fmla="*/ 0 w 143"/>
                  <a:gd name="T9" fmla="*/ 70 h 145"/>
                  <a:gd name="T10" fmla="*/ 0 60000 65536"/>
                  <a:gd name="T11" fmla="*/ 0 60000 65536"/>
                  <a:gd name="T12" fmla="*/ 0 60000 65536"/>
                  <a:gd name="T13" fmla="*/ 0 60000 65536"/>
                  <a:gd name="T14" fmla="*/ 0 60000 65536"/>
                  <a:gd name="T15" fmla="*/ 0 w 143"/>
                  <a:gd name="T16" fmla="*/ 0 h 145"/>
                  <a:gd name="T17" fmla="*/ 143 w 143"/>
                  <a:gd name="T18" fmla="*/ 145 h 145"/>
                </a:gdLst>
                <a:ahLst/>
                <a:cxnLst>
                  <a:cxn ang="T10">
                    <a:pos x="T0" y="T1"/>
                  </a:cxn>
                  <a:cxn ang="T11">
                    <a:pos x="T2" y="T3"/>
                  </a:cxn>
                  <a:cxn ang="T12">
                    <a:pos x="T4" y="T5"/>
                  </a:cxn>
                  <a:cxn ang="T13">
                    <a:pos x="T6" y="T7"/>
                  </a:cxn>
                  <a:cxn ang="T14">
                    <a:pos x="T8" y="T9"/>
                  </a:cxn>
                </a:cxnLst>
                <a:rect l="T15" t="T16" r="T17" b="T18"/>
                <a:pathLst>
                  <a:path w="143" h="145">
                    <a:moveTo>
                      <a:pt x="0" y="140"/>
                    </a:moveTo>
                    <a:lnTo>
                      <a:pt x="44" y="0"/>
                    </a:lnTo>
                    <a:lnTo>
                      <a:pt x="143" y="0"/>
                    </a:lnTo>
                    <a:lnTo>
                      <a:pt x="111" y="145"/>
                    </a:lnTo>
                    <a:lnTo>
                      <a:pt x="0" y="140"/>
                    </a:lnTo>
                    <a:close/>
                  </a:path>
                </a:pathLst>
              </a:custGeom>
              <a:solidFill>
                <a:srgbClr val="4C4C4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5" name="Freeform 2643">
                <a:extLst>
                  <a:ext uri="{FF2B5EF4-FFF2-40B4-BE49-F238E27FC236}">
                    <a16:creationId xmlns:a16="http://schemas.microsoft.com/office/drawing/2014/main" xmlns="" id="{53DA2593-39D1-4239-8AEB-48005957CB6A}"/>
                  </a:ext>
                </a:extLst>
              </p:cNvPr>
              <p:cNvSpPr>
                <a:spLocks/>
              </p:cNvSpPr>
              <p:nvPr/>
            </p:nvSpPr>
            <p:spPr bwMode="auto">
              <a:xfrm>
                <a:off x="1149" y="3595"/>
                <a:ext cx="71" cy="72"/>
              </a:xfrm>
              <a:custGeom>
                <a:avLst/>
                <a:gdLst>
                  <a:gd name="T0" fmla="*/ 0 w 143"/>
                  <a:gd name="T1" fmla="*/ 70 h 145"/>
                  <a:gd name="T2" fmla="*/ 22 w 143"/>
                  <a:gd name="T3" fmla="*/ 0 h 145"/>
                  <a:gd name="T4" fmla="*/ 71 w 143"/>
                  <a:gd name="T5" fmla="*/ 0 h 145"/>
                  <a:gd name="T6" fmla="*/ 55 w 143"/>
                  <a:gd name="T7" fmla="*/ 72 h 145"/>
                  <a:gd name="T8" fmla="*/ 0 w 143"/>
                  <a:gd name="T9" fmla="*/ 70 h 145"/>
                  <a:gd name="T10" fmla="*/ 0 60000 65536"/>
                  <a:gd name="T11" fmla="*/ 0 60000 65536"/>
                  <a:gd name="T12" fmla="*/ 0 60000 65536"/>
                  <a:gd name="T13" fmla="*/ 0 60000 65536"/>
                  <a:gd name="T14" fmla="*/ 0 60000 65536"/>
                  <a:gd name="T15" fmla="*/ 0 w 143"/>
                  <a:gd name="T16" fmla="*/ 0 h 145"/>
                  <a:gd name="T17" fmla="*/ 143 w 143"/>
                  <a:gd name="T18" fmla="*/ 145 h 145"/>
                </a:gdLst>
                <a:ahLst/>
                <a:cxnLst>
                  <a:cxn ang="T10">
                    <a:pos x="T0" y="T1"/>
                  </a:cxn>
                  <a:cxn ang="T11">
                    <a:pos x="T2" y="T3"/>
                  </a:cxn>
                  <a:cxn ang="T12">
                    <a:pos x="T4" y="T5"/>
                  </a:cxn>
                  <a:cxn ang="T13">
                    <a:pos x="T6" y="T7"/>
                  </a:cxn>
                  <a:cxn ang="T14">
                    <a:pos x="T8" y="T9"/>
                  </a:cxn>
                </a:cxnLst>
                <a:rect l="T15" t="T16" r="T17" b="T18"/>
                <a:pathLst>
                  <a:path w="143" h="145">
                    <a:moveTo>
                      <a:pt x="0" y="140"/>
                    </a:moveTo>
                    <a:lnTo>
                      <a:pt x="44" y="0"/>
                    </a:lnTo>
                    <a:lnTo>
                      <a:pt x="143" y="0"/>
                    </a:lnTo>
                    <a:lnTo>
                      <a:pt x="111" y="145"/>
                    </a:lnTo>
                    <a:lnTo>
                      <a:pt x="0" y="14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6" name="Freeform 2644">
                <a:extLst>
                  <a:ext uri="{FF2B5EF4-FFF2-40B4-BE49-F238E27FC236}">
                    <a16:creationId xmlns:a16="http://schemas.microsoft.com/office/drawing/2014/main" xmlns="" id="{DBBA86C5-21BA-4F7D-86AF-357522E52366}"/>
                  </a:ext>
                </a:extLst>
              </p:cNvPr>
              <p:cNvSpPr>
                <a:spLocks/>
              </p:cNvSpPr>
              <p:nvPr/>
            </p:nvSpPr>
            <p:spPr bwMode="auto">
              <a:xfrm>
                <a:off x="1291" y="3225"/>
                <a:ext cx="13" cy="5"/>
              </a:xfrm>
              <a:custGeom>
                <a:avLst/>
                <a:gdLst>
                  <a:gd name="T0" fmla="*/ 8 w 27"/>
                  <a:gd name="T1" fmla="*/ 0 h 10"/>
                  <a:gd name="T2" fmla="*/ 0 w 27"/>
                  <a:gd name="T3" fmla="*/ 5 h 10"/>
                  <a:gd name="T4" fmla="*/ 13 w 27"/>
                  <a:gd name="T5" fmla="*/ 5 h 10"/>
                  <a:gd name="T6" fmla="*/ 8 w 27"/>
                  <a:gd name="T7" fmla="*/ 0 h 10"/>
                  <a:gd name="T8" fmla="*/ 0 60000 65536"/>
                  <a:gd name="T9" fmla="*/ 0 60000 65536"/>
                  <a:gd name="T10" fmla="*/ 0 60000 65536"/>
                  <a:gd name="T11" fmla="*/ 0 60000 65536"/>
                  <a:gd name="T12" fmla="*/ 0 w 27"/>
                  <a:gd name="T13" fmla="*/ 0 h 10"/>
                  <a:gd name="T14" fmla="*/ 27 w 27"/>
                  <a:gd name="T15" fmla="*/ 10 h 10"/>
                </a:gdLst>
                <a:ahLst/>
                <a:cxnLst>
                  <a:cxn ang="T8">
                    <a:pos x="T0" y="T1"/>
                  </a:cxn>
                  <a:cxn ang="T9">
                    <a:pos x="T2" y="T3"/>
                  </a:cxn>
                  <a:cxn ang="T10">
                    <a:pos x="T4" y="T5"/>
                  </a:cxn>
                  <a:cxn ang="T11">
                    <a:pos x="T6" y="T7"/>
                  </a:cxn>
                </a:cxnLst>
                <a:rect l="T12" t="T13" r="T14" b="T15"/>
                <a:pathLst>
                  <a:path w="27" h="10">
                    <a:moveTo>
                      <a:pt x="17" y="0"/>
                    </a:moveTo>
                    <a:lnTo>
                      <a:pt x="0" y="10"/>
                    </a:lnTo>
                    <a:lnTo>
                      <a:pt x="27" y="10"/>
                    </a:lnTo>
                    <a:lnTo>
                      <a:pt x="17"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7" name="Freeform 2645">
                <a:extLst>
                  <a:ext uri="{FF2B5EF4-FFF2-40B4-BE49-F238E27FC236}">
                    <a16:creationId xmlns:a16="http://schemas.microsoft.com/office/drawing/2014/main" xmlns="" id="{A3D144AD-974C-415A-A714-F758EB0E1505}"/>
                  </a:ext>
                </a:extLst>
              </p:cNvPr>
              <p:cNvSpPr>
                <a:spLocks/>
              </p:cNvSpPr>
              <p:nvPr/>
            </p:nvSpPr>
            <p:spPr bwMode="auto">
              <a:xfrm>
                <a:off x="1299" y="3219"/>
                <a:ext cx="21" cy="12"/>
              </a:xfrm>
              <a:custGeom>
                <a:avLst/>
                <a:gdLst>
                  <a:gd name="T0" fmla="*/ 0 w 40"/>
                  <a:gd name="T1" fmla="*/ 6 h 24"/>
                  <a:gd name="T2" fmla="*/ 9 w 40"/>
                  <a:gd name="T3" fmla="*/ 0 h 24"/>
                  <a:gd name="T4" fmla="*/ 21 w 40"/>
                  <a:gd name="T5" fmla="*/ 12 h 24"/>
                  <a:gd name="T6" fmla="*/ 5 w 40"/>
                  <a:gd name="T7" fmla="*/ 11 h 24"/>
                  <a:gd name="T8" fmla="*/ 0 w 40"/>
                  <a:gd name="T9" fmla="*/ 6 h 24"/>
                  <a:gd name="T10" fmla="*/ 0 60000 65536"/>
                  <a:gd name="T11" fmla="*/ 0 60000 65536"/>
                  <a:gd name="T12" fmla="*/ 0 60000 65536"/>
                  <a:gd name="T13" fmla="*/ 0 60000 65536"/>
                  <a:gd name="T14" fmla="*/ 0 60000 65536"/>
                  <a:gd name="T15" fmla="*/ 0 w 40"/>
                  <a:gd name="T16" fmla="*/ 0 h 24"/>
                  <a:gd name="T17" fmla="*/ 40 w 40"/>
                  <a:gd name="T18" fmla="*/ 24 h 24"/>
                </a:gdLst>
                <a:ahLst/>
                <a:cxnLst>
                  <a:cxn ang="T10">
                    <a:pos x="T0" y="T1"/>
                  </a:cxn>
                  <a:cxn ang="T11">
                    <a:pos x="T2" y="T3"/>
                  </a:cxn>
                  <a:cxn ang="T12">
                    <a:pos x="T4" y="T5"/>
                  </a:cxn>
                  <a:cxn ang="T13">
                    <a:pos x="T6" y="T7"/>
                  </a:cxn>
                  <a:cxn ang="T14">
                    <a:pos x="T8" y="T9"/>
                  </a:cxn>
                </a:cxnLst>
                <a:rect l="T15" t="T16" r="T17" b="T18"/>
                <a:pathLst>
                  <a:path w="40" h="24">
                    <a:moveTo>
                      <a:pt x="0" y="12"/>
                    </a:moveTo>
                    <a:lnTo>
                      <a:pt x="18" y="0"/>
                    </a:lnTo>
                    <a:lnTo>
                      <a:pt x="40" y="24"/>
                    </a:lnTo>
                    <a:lnTo>
                      <a:pt x="10" y="22"/>
                    </a:lnTo>
                    <a:lnTo>
                      <a:pt x="0" y="12"/>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8" name="Freeform 2646">
                <a:extLst>
                  <a:ext uri="{FF2B5EF4-FFF2-40B4-BE49-F238E27FC236}">
                    <a16:creationId xmlns:a16="http://schemas.microsoft.com/office/drawing/2014/main" xmlns="" id="{763AF6EB-8EAA-4D47-9DEA-3C75ADE5BDCC}"/>
                  </a:ext>
                </a:extLst>
              </p:cNvPr>
              <p:cNvSpPr>
                <a:spLocks/>
              </p:cNvSpPr>
              <p:nvPr/>
            </p:nvSpPr>
            <p:spPr bwMode="auto">
              <a:xfrm>
                <a:off x="1309" y="3213"/>
                <a:ext cx="27" cy="18"/>
              </a:xfrm>
              <a:custGeom>
                <a:avLst/>
                <a:gdLst>
                  <a:gd name="T0" fmla="*/ 0 w 54"/>
                  <a:gd name="T1" fmla="*/ 6 h 36"/>
                  <a:gd name="T2" fmla="*/ 10 w 54"/>
                  <a:gd name="T3" fmla="*/ 0 h 36"/>
                  <a:gd name="T4" fmla="*/ 27 w 54"/>
                  <a:gd name="T5" fmla="*/ 18 h 36"/>
                  <a:gd name="T6" fmla="*/ 11 w 54"/>
                  <a:gd name="T7" fmla="*/ 18 h 36"/>
                  <a:gd name="T8" fmla="*/ 0 w 54"/>
                  <a:gd name="T9" fmla="*/ 6 h 36"/>
                  <a:gd name="T10" fmla="*/ 0 60000 65536"/>
                  <a:gd name="T11" fmla="*/ 0 60000 65536"/>
                  <a:gd name="T12" fmla="*/ 0 60000 65536"/>
                  <a:gd name="T13" fmla="*/ 0 60000 65536"/>
                  <a:gd name="T14" fmla="*/ 0 60000 65536"/>
                  <a:gd name="T15" fmla="*/ 0 w 54"/>
                  <a:gd name="T16" fmla="*/ 0 h 36"/>
                  <a:gd name="T17" fmla="*/ 54 w 54"/>
                  <a:gd name="T18" fmla="*/ 36 h 36"/>
                </a:gdLst>
                <a:ahLst/>
                <a:cxnLst>
                  <a:cxn ang="T10">
                    <a:pos x="T0" y="T1"/>
                  </a:cxn>
                  <a:cxn ang="T11">
                    <a:pos x="T2" y="T3"/>
                  </a:cxn>
                  <a:cxn ang="T12">
                    <a:pos x="T4" y="T5"/>
                  </a:cxn>
                  <a:cxn ang="T13">
                    <a:pos x="T6" y="T7"/>
                  </a:cxn>
                  <a:cxn ang="T14">
                    <a:pos x="T8" y="T9"/>
                  </a:cxn>
                </a:cxnLst>
                <a:rect l="T15" t="T16" r="T17" b="T18"/>
                <a:pathLst>
                  <a:path w="54" h="36">
                    <a:moveTo>
                      <a:pt x="0" y="12"/>
                    </a:moveTo>
                    <a:lnTo>
                      <a:pt x="19" y="0"/>
                    </a:lnTo>
                    <a:lnTo>
                      <a:pt x="54" y="36"/>
                    </a:lnTo>
                    <a:lnTo>
                      <a:pt x="22" y="36"/>
                    </a:lnTo>
                    <a:lnTo>
                      <a:pt x="0" y="12"/>
                    </a:lnTo>
                    <a:close/>
                  </a:path>
                </a:pathLst>
              </a:custGeom>
              <a:solidFill>
                <a:srgbClr val="89898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09" name="Freeform 2647">
                <a:extLst>
                  <a:ext uri="{FF2B5EF4-FFF2-40B4-BE49-F238E27FC236}">
                    <a16:creationId xmlns:a16="http://schemas.microsoft.com/office/drawing/2014/main" xmlns="" id="{4AD6FF0A-BD3F-4F12-99BF-4686E5577A58}"/>
                  </a:ext>
                </a:extLst>
              </p:cNvPr>
              <p:cNvSpPr>
                <a:spLocks/>
              </p:cNvSpPr>
              <p:nvPr/>
            </p:nvSpPr>
            <p:spPr bwMode="auto">
              <a:xfrm>
                <a:off x="1318" y="3207"/>
                <a:ext cx="34" cy="24"/>
              </a:xfrm>
              <a:custGeom>
                <a:avLst/>
                <a:gdLst>
                  <a:gd name="T0" fmla="*/ 0 w 67"/>
                  <a:gd name="T1" fmla="*/ 6 h 48"/>
                  <a:gd name="T2" fmla="*/ 10 w 67"/>
                  <a:gd name="T3" fmla="*/ 0 h 48"/>
                  <a:gd name="T4" fmla="*/ 34 w 67"/>
                  <a:gd name="T5" fmla="*/ 24 h 48"/>
                  <a:gd name="T6" fmla="*/ 18 w 67"/>
                  <a:gd name="T7" fmla="*/ 24 h 48"/>
                  <a:gd name="T8" fmla="*/ 0 w 67"/>
                  <a:gd name="T9" fmla="*/ 6 h 48"/>
                  <a:gd name="T10" fmla="*/ 0 60000 65536"/>
                  <a:gd name="T11" fmla="*/ 0 60000 65536"/>
                  <a:gd name="T12" fmla="*/ 0 60000 65536"/>
                  <a:gd name="T13" fmla="*/ 0 60000 65536"/>
                  <a:gd name="T14" fmla="*/ 0 60000 65536"/>
                  <a:gd name="T15" fmla="*/ 0 w 67"/>
                  <a:gd name="T16" fmla="*/ 0 h 48"/>
                  <a:gd name="T17" fmla="*/ 67 w 67"/>
                  <a:gd name="T18" fmla="*/ 48 h 48"/>
                </a:gdLst>
                <a:ahLst/>
                <a:cxnLst>
                  <a:cxn ang="T10">
                    <a:pos x="T0" y="T1"/>
                  </a:cxn>
                  <a:cxn ang="T11">
                    <a:pos x="T2" y="T3"/>
                  </a:cxn>
                  <a:cxn ang="T12">
                    <a:pos x="T4" y="T5"/>
                  </a:cxn>
                  <a:cxn ang="T13">
                    <a:pos x="T6" y="T7"/>
                  </a:cxn>
                  <a:cxn ang="T14">
                    <a:pos x="T8" y="T9"/>
                  </a:cxn>
                </a:cxnLst>
                <a:rect l="T15" t="T16" r="T17" b="T18"/>
                <a:pathLst>
                  <a:path w="67" h="48">
                    <a:moveTo>
                      <a:pt x="0" y="12"/>
                    </a:moveTo>
                    <a:lnTo>
                      <a:pt x="20" y="0"/>
                    </a:lnTo>
                    <a:lnTo>
                      <a:pt x="67" y="48"/>
                    </a:lnTo>
                    <a:lnTo>
                      <a:pt x="35" y="48"/>
                    </a:lnTo>
                    <a:lnTo>
                      <a:pt x="0" y="12"/>
                    </a:lnTo>
                    <a:close/>
                  </a:path>
                </a:pathLst>
              </a:custGeom>
              <a:solidFill>
                <a:srgbClr val="8F8F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0" name="Freeform 2648">
                <a:extLst>
                  <a:ext uri="{FF2B5EF4-FFF2-40B4-BE49-F238E27FC236}">
                    <a16:creationId xmlns:a16="http://schemas.microsoft.com/office/drawing/2014/main" xmlns="" id="{00C53A2D-BA08-4C75-B341-AFFB0521B7C8}"/>
                  </a:ext>
                </a:extLst>
              </p:cNvPr>
              <p:cNvSpPr>
                <a:spLocks/>
              </p:cNvSpPr>
              <p:nvPr/>
            </p:nvSpPr>
            <p:spPr bwMode="auto">
              <a:xfrm>
                <a:off x="1328" y="3201"/>
                <a:ext cx="39" cy="30"/>
              </a:xfrm>
              <a:custGeom>
                <a:avLst/>
                <a:gdLst>
                  <a:gd name="T0" fmla="*/ 0 w 77"/>
                  <a:gd name="T1" fmla="*/ 6 h 60"/>
                  <a:gd name="T2" fmla="*/ 10 w 77"/>
                  <a:gd name="T3" fmla="*/ 0 h 60"/>
                  <a:gd name="T4" fmla="*/ 39 w 77"/>
                  <a:gd name="T5" fmla="*/ 30 h 60"/>
                  <a:gd name="T6" fmla="*/ 24 w 77"/>
                  <a:gd name="T7" fmla="*/ 30 h 60"/>
                  <a:gd name="T8" fmla="*/ 0 w 77"/>
                  <a:gd name="T9" fmla="*/ 6 h 60"/>
                  <a:gd name="T10" fmla="*/ 0 60000 65536"/>
                  <a:gd name="T11" fmla="*/ 0 60000 65536"/>
                  <a:gd name="T12" fmla="*/ 0 60000 65536"/>
                  <a:gd name="T13" fmla="*/ 0 60000 65536"/>
                  <a:gd name="T14" fmla="*/ 0 60000 65536"/>
                  <a:gd name="T15" fmla="*/ 0 w 77"/>
                  <a:gd name="T16" fmla="*/ 0 h 60"/>
                  <a:gd name="T17" fmla="*/ 77 w 77"/>
                  <a:gd name="T18" fmla="*/ 60 h 60"/>
                </a:gdLst>
                <a:ahLst/>
                <a:cxnLst>
                  <a:cxn ang="T10">
                    <a:pos x="T0" y="T1"/>
                  </a:cxn>
                  <a:cxn ang="T11">
                    <a:pos x="T2" y="T3"/>
                  </a:cxn>
                  <a:cxn ang="T12">
                    <a:pos x="T4" y="T5"/>
                  </a:cxn>
                  <a:cxn ang="T13">
                    <a:pos x="T6" y="T7"/>
                  </a:cxn>
                  <a:cxn ang="T14">
                    <a:pos x="T8" y="T9"/>
                  </a:cxn>
                </a:cxnLst>
                <a:rect l="T15" t="T16" r="T17" b="T18"/>
                <a:pathLst>
                  <a:path w="77" h="60">
                    <a:moveTo>
                      <a:pt x="0" y="12"/>
                    </a:moveTo>
                    <a:lnTo>
                      <a:pt x="19" y="0"/>
                    </a:lnTo>
                    <a:lnTo>
                      <a:pt x="77" y="60"/>
                    </a:lnTo>
                    <a:lnTo>
                      <a:pt x="47" y="60"/>
                    </a:lnTo>
                    <a:lnTo>
                      <a:pt x="0" y="12"/>
                    </a:lnTo>
                    <a:close/>
                  </a:path>
                </a:pathLst>
              </a:custGeom>
              <a:solidFill>
                <a:srgbClr val="9494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1" name="Freeform 2649">
                <a:extLst>
                  <a:ext uri="{FF2B5EF4-FFF2-40B4-BE49-F238E27FC236}">
                    <a16:creationId xmlns:a16="http://schemas.microsoft.com/office/drawing/2014/main" xmlns="" id="{0AE141A5-9C8D-4286-8CA4-9CD65B8335BD}"/>
                  </a:ext>
                </a:extLst>
              </p:cNvPr>
              <p:cNvSpPr>
                <a:spLocks/>
              </p:cNvSpPr>
              <p:nvPr/>
            </p:nvSpPr>
            <p:spPr bwMode="auto">
              <a:xfrm>
                <a:off x="1337" y="3195"/>
                <a:ext cx="46" cy="37"/>
              </a:xfrm>
              <a:custGeom>
                <a:avLst/>
                <a:gdLst>
                  <a:gd name="T0" fmla="*/ 0 w 90"/>
                  <a:gd name="T1" fmla="*/ 6 h 72"/>
                  <a:gd name="T2" fmla="*/ 10 w 90"/>
                  <a:gd name="T3" fmla="*/ 0 h 72"/>
                  <a:gd name="T4" fmla="*/ 46 w 90"/>
                  <a:gd name="T5" fmla="*/ 37 h 72"/>
                  <a:gd name="T6" fmla="*/ 30 w 90"/>
                  <a:gd name="T7" fmla="*/ 36 h 72"/>
                  <a:gd name="T8" fmla="*/ 0 w 90"/>
                  <a:gd name="T9" fmla="*/ 6 h 72"/>
                  <a:gd name="T10" fmla="*/ 0 60000 65536"/>
                  <a:gd name="T11" fmla="*/ 0 60000 65536"/>
                  <a:gd name="T12" fmla="*/ 0 60000 65536"/>
                  <a:gd name="T13" fmla="*/ 0 60000 65536"/>
                  <a:gd name="T14" fmla="*/ 0 60000 65536"/>
                  <a:gd name="T15" fmla="*/ 0 w 90"/>
                  <a:gd name="T16" fmla="*/ 0 h 72"/>
                  <a:gd name="T17" fmla="*/ 90 w 90"/>
                  <a:gd name="T18" fmla="*/ 72 h 72"/>
                </a:gdLst>
                <a:ahLst/>
                <a:cxnLst>
                  <a:cxn ang="T10">
                    <a:pos x="T0" y="T1"/>
                  </a:cxn>
                  <a:cxn ang="T11">
                    <a:pos x="T2" y="T3"/>
                  </a:cxn>
                  <a:cxn ang="T12">
                    <a:pos x="T4" y="T5"/>
                  </a:cxn>
                  <a:cxn ang="T13">
                    <a:pos x="T6" y="T7"/>
                  </a:cxn>
                  <a:cxn ang="T14">
                    <a:pos x="T8" y="T9"/>
                  </a:cxn>
                </a:cxnLst>
                <a:rect l="T15" t="T16" r="T17" b="T18"/>
                <a:pathLst>
                  <a:path w="90" h="72">
                    <a:moveTo>
                      <a:pt x="0" y="11"/>
                    </a:moveTo>
                    <a:lnTo>
                      <a:pt x="20" y="0"/>
                    </a:lnTo>
                    <a:lnTo>
                      <a:pt x="90" y="72"/>
                    </a:lnTo>
                    <a:lnTo>
                      <a:pt x="58" y="71"/>
                    </a:lnTo>
                    <a:lnTo>
                      <a:pt x="0" y="11"/>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2" name="Freeform 2650">
                <a:extLst>
                  <a:ext uri="{FF2B5EF4-FFF2-40B4-BE49-F238E27FC236}">
                    <a16:creationId xmlns:a16="http://schemas.microsoft.com/office/drawing/2014/main" xmlns="" id="{77238F63-4A6D-4CB1-9A4F-6E641F877FB5}"/>
                  </a:ext>
                </a:extLst>
              </p:cNvPr>
              <p:cNvSpPr>
                <a:spLocks/>
              </p:cNvSpPr>
              <p:nvPr/>
            </p:nvSpPr>
            <p:spPr bwMode="auto">
              <a:xfrm>
                <a:off x="1347" y="3189"/>
                <a:ext cx="53" cy="43"/>
              </a:xfrm>
              <a:custGeom>
                <a:avLst/>
                <a:gdLst>
                  <a:gd name="T0" fmla="*/ 0 w 104"/>
                  <a:gd name="T1" fmla="*/ 6 h 84"/>
                  <a:gd name="T2" fmla="*/ 10 w 104"/>
                  <a:gd name="T3" fmla="*/ 0 h 84"/>
                  <a:gd name="T4" fmla="*/ 53 w 104"/>
                  <a:gd name="T5" fmla="*/ 43 h 84"/>
                  <a:gd name="T6" fmla="*/ 36 w 104"/>
                  <a:gd name="T7" fmla="*/ 43 h 84"/>
                  <a:gd name="T8" fmla="*/ 0 w 104"/>
                  <a:gd name="T9" fmla="*/ 6 h 84"/>
                  <a:gd name="T10" fmla="*/ 0 60000 65536"/>
                  <a:gd name="T11" fmla="*/ 0 60000 65536"/>
                  <a:gd name="T12" fmla="*/ 0 60000 65536"/>
                  <a:gd name="T13" fmla="*/ 0 60000 65536"/>
                  <a:gd name="T14" fmla="*/ 0 60000 65536"/>
                  <a:gd name="T15" fmla="*/ 0 w 104"/>
                  <a:gd name="T16" fmla="*/ 0 h 84"/>
                  <a:gd name="T17" fmla="*/ 104 w 104"/>
                  <a:gd name="T18" fmla="*/ 84 h 84"/>
                </a:gdLst>
                <a:ahLst/>
                <a:cxnLst>
                  <a:cxn ang="T10">
                    <a:pos x="T0" y="T1"/>
                  </a:cxn>
                  <a:cxn ang="T11">
                    <a:pos x="T2" y="T3"/>
                  </a:cxn>
                  <a:cxn ang="T12">
                    <a:pos x="T4" y="T5"/>
                  </a:cxn>
                  <a:cxn ang="T13">
                    <a:pos x="T6" y="T7"/>
                  </a:cxn>
                  <a:cxn ang="T14">
                    <a:pos x="T8" y="T9"/>
                  </a:cxn>
                </a:cxnLst>
                <a:rect l="T15" t="T16" r="T17" b="T18"/>
                <a:pathLst>
                  <a:path w="104" h="84">
                    <a:moveTo>
                      <a:pt x="0" y="12"/>
                    </a:moveTo>
                    <a:lnTo>
                      <a:pt x="20" y="0"/>
                    </a:lnTo>
                    <a:lnTo>
                      <a:pt x="104" y="84"/>
                    </a:lnTo>
                    <a:lnTo>
                      <a:pt x="70" y="84"/>
                    </a:lnTo>
                    <a:lnTo>
                      <a:pt x="0" y="12"/>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3" name="Freeform 2651">
                <a:extLst>
                  <a:ext uri="{FF2B5EF4-FFF2-40B4-BE49-F238E27FC236}">
                    <a16:creationId xmlns:a16="http://schemas.microsoft.com/office/drawing/2014/main" xmlns="" id="{AB83B0C9-E400-4A4C-B6B5-5E16B9AFFC13}"/>
                  </a:ext>
                </a:extLst>
              </p:cNvPr>
              <p:cNvSpPr>
                <a:spLocks/>
              </p:cNvSpPr>
              <p:nvPr/>
            </p:nvSpPr>
            <p:spPr bwMode="auto">
              <a:xfrm>
                <a:off x="1357" y="3184"/>
                <a:ext cx="59" cy="48"/>
              </a:xfrm>
              <a:custGeom>
                <a:avLst/>
                <a:gdLst>
                  <a:gd name="T0" fmla="*/ 0 w 116"/>
                  <a:gd name="T1" fmla="*/ 6 h 96"/>
                  <a:gd name="T2" fmla="*/ 9 w 116"/>
                  <a:gd name="T3" fmla="*/ 0 h 96"/>
                  <a:gd name="T4" fmla="*/ 59 w 116"/>
                  <a:gd name="T5" fmla="*/ 48 h 96"/>
                  <a:gd name="T6" fmla="*/ 43 w 116"/>
                  <a:gd name="T7" fmla="*/ 48 h 96"/>
                  <a:gd name="T8" fmla="*/ 0 w 116"/>
                  <a:gd name="T9" fmla="*/ 6 h 96"/>
                  <a:gd name="T10" fmla="*/ 0 60000 65536"/>
                  <a:gd name="T11" fmla="*/ 0 60000 65536"/>
                  <a:gd name="T12" fmla="*/ 0 60000 65536"/>
                  <a:gd name="T13" fmla="*/ 0 60000 65536"/>
                  <a:gd name="T14" fmla="*/ 0 60000 65536"/>
                  <a:gd name="T15" fmla="*/ 0 w 116"/>
                  <a:gd name="T16" fmla="*/ 0 h 96"/>
                  <a:gd name="T17" fmla="*/ 116 w 116"/>
                  <a:gd name="T18" fmla="*/ 96 h 96"/>
                </a:gdLst>
                <a:ahLst/>
                <a:cxnLst>
                  <a:cxn ang="T10">
                    <a:pos x="T0" y="T1"/>
                  </a:cxn>
                  <a:cxn ang="T11">
                    <a:pos x="T2" y="T3"/>
                  </a:cxn>
                  <a:cxn ang="T12">
                    <a:pos x="T4" y="T5"/>
                  </a:cxn>
                  <a:cxn ang="T13">
                    <a:pos x="T6" y="T7"/>
                  </a:cxn>
                  <a:cxn ang="T14">
                    <a:pos x="T8" y="T9"/>
                  </a:cxn>
                </a:cxnLst>
                <a:rect l="T15" t="T16" r="T17" b="T18"/>
                <a:pathLst>
                  <a:path w="116" h="96">
                    <a:moveTo>
                      <a:pt x="0" y="12"/>
                    </a:moveTo>
                    <a:lnTo>
                      <a:pt x="18" y="0"/>
                    </a:lnTo>
                    <a:lnTo>
                      <a:pt x="116" y="96"/>
                    </a:lnTo>
                    <a:lnTo>
                      <a:pt x="84" y="96"/>
                    </a:lnTo>
                    <a:lnTo>
                      <a:pt x="0" y="12"/>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4" name="Freeform 2652">
                <a:extLst>
                  <a:ext uri="{FF2B5EF4-FFF2-40B4-BE49-F238E27FC236}">
                    <a16:creationId xmlns:a16="http://schemas.microsoft.com/office/drawing/2014/main" xmlns="" id="{C9F4CBC6-87CE-4252-843D-C6AFEBE5B16E}"/>
                  </a:ext>
                </a:extLst>
              </p:cNvPr>
              <p:cNvSpPr>
                <a:spLocks/>
              </p:cNvSpPr>
              <p:nvPr/>
            </p:nvSpPr>
            <p:spPr bwMode="auto">
              <a:xfrm>
                <a:off x="1367" y="3178"/>
                <a:ext cx="65" cy="54"/>
              </a:xfrm>
              <a:custGeom>
                <a:avLst/>
                <a:gdLst>
                  <a:gd name="T0" fmla="*/ 0 w 130"/>
                  <a:gd name="T1" fmla="*/ 6 h 108"/>
                  <a:gd name="T2" fmla="*/ 10 w 130"/>
                  <a:gd name="T3" fmla="*/ 0 h 108"/>
                  <a:gd name="T4" fmla="*/ 65 w 130"/>
                  <a:gd name="T5" fmla="*/ 54 h 108"/>
                  <a:gd name="T6" fmla="*/ 49 w 130"/>
                  <a:gd name="T7" fmla="*/ 54 h 108"/>
                  <a:gd name="T8" fmla="*/ 0 w 130"/>
                  <a:gd name="T9" fmla="*/ 6 h 108"/>
                  <a:gd name="T10" fmla="*/ 0 60000 65536"/>
                  <a:gd name="T11" fmla="*/ 0 60000 65536"/>
                  <a:gd name="T12" fmla="*/ 0 60000 65536"/>
                  <a:gd name="T13" fmla="*/ 0 60000 65536"/>
                  <a:gd name="T14" fmla="*/ 0 60000 65536"/>
                  <a:gd name="T15" fmla="*/ 0 w 130"/>
                  <a:gd name="T16" fmla="*/ 0 h 108"/>
                  <a:gd name="T17" fmla="*/ 130 w 130"/>
                  <a:gd name="T18" fmla="*/ 108 h 108"/>
                </a:gdLst>
                <a:ahLst/>
                <a:cxnLst>
                  <a:cxn ang="T10">
                    <a:pos x="T0" y="T1"/>
                  </a:cxn>
                  <a:cxn ang="T11">
                    <a:pos x="T2" y="T3"/>
                  </a:cxn>
                  <a:cxn ang="T12">
                    <a:pos x="T4" y="T5"/>
                  </a:cxn>
                  <a:cxn ang="T13">
                    <a:pos x="T6" y="T7"/>
                  </a:cxn>
                  <a:cxn ang="T14">
                    <a:pos x="T8" y="T9"/>
                  </a:cxn>
                </a:cxnLst>
                <a:rect l="T15" t="T16" r="T17" b="T18"/>
                <a:pathLst>
                  <a:path w="130" h="108">
                    <a:moveTo>
                      <a:pt x="0" y="12"/>
                    </a:moveTo>
                    <a:lnTo>
                      <a:pt x="21" y="0"/>
                    </a:lnTo>
                    <a:lnTo>
                      <a:pt x="130" y="108"/>
                    </a:lnTo>
                    <a:lnTo>
                      <a:pt x="98" y="108"/>
                    </a:lnTo>
                    <a:lnTo>
                      <a:pt x="0" y="12"/>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5" name="Freeform 2653">
                <a:extLst>
                  <a:ext uri="{FF2B5EF4-FFF2-40B4-BE49-F238E27FC236}">
                    <a16:creationId xmlns:a16="http://schemas.microsoft.com/office/drawing/2014/main" xmlns="" id="{6CF02893-C37C-4FBF-ABCC-F6621A699FEE}"/>
                  </a:ext>
                </a:extLst>
              </p:cNvPr>
              <p:cNvSpPr>
                <a:spLocks/>
              </p:cNvSpPr>
              <p:nvPr/>
            </p:nvSpPr>
            <p:spPr bwMode="auto">
              <a:xfrm>
                <a:off x="1377" y="3172"/>
                <a:ext cx="70" cy="60"/>
              </a:xfrm>
              <a:custGeom>
                <a:avLst/>
                <a:gdLst>
                  <a:gd name="T0" fmla="*/ 0 w 139"/>
                  <a:gd name="T1" fmla="*/ 6 h 122"/>
                  <a:gd name="T2" fmla="*/ 9 w 139"/>
                  <a:gd name="T3" fmla="*/ 0 h 122"/>
                  <a:gd name="T4" fmla="*/ 70 w 139"/>
                  <a:gd name="T5" fmla="*/ 60 h 122"/>
                  <a:gd name="T6" fmla="*/ 55 w 139"/>
                  <a:gd name="T7" fmla="*/ 59 h 122"/>
                  <a:gd name="T8" fmla="*/ 0 w 139"/>
                  <a:gd name="T9" fmla="*/ 6 h 122"/>
                  <a:gd name="T10" fmla="*/ 0 60000 65536"/>
                  <a:gd name="T11" fmla="*/ 0 60000 65536"/>
                  <a:gd name="T12" fmla="*/ 0 60000 65536"/>
                  <a:gd name="T13" fmla="*/ 0 60000 65536"/>
                  <a:gd name="T14" fmla="*/ 0 60000 65536"/>
                  <a:gd name="T15" fmla="*/ 0 w 139"/>
                  <a:gd name="T16" fmla="*/ 0 h 122"/>
                  <a:gd name="T17" fmla="*/ 139 w 139"/>
                  <a:gd name="T18" fmla="*/ 122 h 122"/>
                </a:gdLst>
                <a:ahLst/>
                <a:cxnLst>
                  <a:cxn ang="T10">
                    <a:pos x="T0" y="T1"/>
                  </a:cxn>
                  <a:cxn ang="T11">
                    <a:pos x="T2" y="T3"/>
                  </a:cxn>
                  <a:cxn ang="T12">
                    <a:pos x="T4" y="T5"/>
                  </a:cxn>
                  <a:cxn ang="T13">
                    <a:pos x="T6" y="T7"/>
                  </a:cxn>
                  <a:cxn ang="T14">
                    <a:pos x="T8" y="T9"/>
                  </a:cxn>
                </a:cxnLst>
                <a:rect l="T15" t="T16" r="T17" b="T18"/>
                <a:pathLst>
                  <a:path w="139" h="122">
                    <a:moveTo>
                      <a:pt x="0" y="12"/>
                    </a:moveTo>
                    <a:lnTo>
                      <a:pt x="18" y="0"/>
                    </a:lnTo>
                    <a:lnTo>
                      <a:pt x="139" y="122"/>
                    </a:lnTo>
                    <a:lnTo>
                      <a:pt x="109" y="120"/>
                    </a:lnTo>
                    <a:lnTo>
                      <a:pt x="0" y="12"/>
                    </a:lnTo>
                    <a:close/>
                  </a:path>
                </a:pathLst>
              </a:custGeom>
              <a:solidFill>
                <a:srgbClr val="AFA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6" name="Freeform 2654">
                <a:extLst>
                  <a:ext uri="{FF2B5EF4-FFF2-40B4-BE49-F238E27FC236}">
                    <a16:creationId xmlns:a16="http://schemas.microsoft.com/office/drawing/2014/main" xmlns="" id="{0CD2298C-B823-47E5-A112-C24CF65C7550}"/>
                  </a:ext>
                </a:extLst>
              </p:cNvPr>
              <p:cNvSpPr>
                <a:spLocks/>
              </p:cNvSpPr>
              <p:nvPr/>
            </p:nvSpPr>
            <p:spPr bwMode="auto">
              <a:xfrm>
                <a:off x="1386" y="3172"/>
                <a:ext cx="76" cy="60"/>
              </a:xfrm>
              <a:custGeom>
                <a:avLst/>
                <a:gdLst>
                  <a:gd name="T0" fmla="*/ 0 w 152"/>
                  <a:gd name="T1" fmla="*/ 0 h 122"/>
                  <a:gd name="T2" fmla="*/ 0 w 152"/>
                  <a:gd name="T3" fmla="*/ 0 h 122"/>
                  <a:gd name="T4" fmla="*/ 16 w 152"/>
                  <a:gd name="T5" fmla="*/ 0 h 122"/>
                  <a:gd name="T6" fmla="*/ 76 w 152"/>
                  <a:gd name="T7" fmla="*/ 59 h 122"/>
                  <a:gd name="T8" fmla="*/ 74 w 152"/>
                  <a:gd name="T9" fmla="*/ 60 h 122"/>
                  <a:gd name="T10" fmla="*/ 60 w 152"/>
                  <a:gd name="T11" fmla="*/ 60 h 122"/>
                  <a:gd name="T12" fmla="*/ 0 w 152"/>
                  <a:gd name="T13" fmla="*/ 0 h 122"/>
                  <a:gd name="T14" fmla="*/ 0 60000 65536"/>
                  <a:gd name="T15" fmla="*/ 0 60000 65536"/>
                  <a:gd name="T16" fmla="*/ 0 60000 65536"/>
                  <a:gd name="T17" fmla="*/ 0 60000 65536"/>
                  <a:gd name="T18" fmla="*/ 0 60000 65536"/>
                  <a:gd name="T19" fmla="*/ 0 60000 65536"/>
                  <a:gd name="T20" fmla="*/ 0 60000 65536"/>
                  <a:gd name="T21" fmla="*/ 0 w 152"/>
                  <a:gd name="T22" fmla="*/ 0 h 122"/>
                  <a:gd name="T23" fmla="*/ 152 w 152"/>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2">
                    <a:moveTo>
                      <a:pt x="0" y="0"/>
                    </a:moveTo>
                    <a:lnTo>
                      <a:pt x="0" y="0"/>
                    </a:lnTo>
                    <a:lnTo>
                      <a:pt x="32" y="0"/>
                    </a:lnTo>
                    <a:lnTo>
                      <a:pt x="152" y="120"/>
                    </a:lnTo>
                    <a:lnTo>
                      <a:pt x="148" y="122"/>
                    </a:lnTo>
                    <a:lnTo>
                      <a:pt x="121" y="122"/>
                    </a:lnTo>
                    <a:lnTo>
                      <a:pt x="0"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7" name="Freeform 2655">
                <a:extLst>
                  <a:ext uri="{FF2B5EF4-FFF2-40B4-BE49-F238E27FC236}">
                    <a16:creationId xmlns:a16="http://schemas.microsoft.com/office/drawing/2014/main" xmlns="" id="{051868E4-7E9E-4004-A594-2D3B44CAFB9D}"/>
                  </a:ext>
                </a:extLst>
              </p:cNvPr>
              <p:cNvSpPr>
                <a:spLocks/>
              </p:cNvSpPr>
              <p:nvPr/>
            </p:nvSpPr>
            <p:spPr bwMode="auto">
              <a:xfrm>
                <a:off x="1402" y="3172"/>
                <a:ext cx="68" cy="60"/>
              </a:xfrm>
              <a:custGeom>
                <a:avLst/>
                <a:gdLst>
                  <a:gd name="T0" fmla="*/ 0 w 137"/>
                  <a:gd name="T1" fmla="*/ 0 h 120"/>
                  <a:gd name="T2" fmla="*/ 15 w 137"/>
                  <a:gd name="T3" fmla="*/ 1 h 120"/>
                  <a:gd name="T4" fmla="*/ 68 w 137"/>
                  <a:gd name="T5" fmla="*/ 54 h 120"/>
                  <a:gd name="T6" fmla="*/ 60 w 137"/>
                  <a:gd name="T7" fmla="*/ 60 h 120"/>
                  <a:gd name="T8" fmla="*/ 0 w 137"/>
                  <a:gd name="T9" fmla="*/ 0 h 120"/>
                  <a:gd name="T10" fmla="*/ 0 60000 65536"/>
                  <a:gd name="T11" fmla="*/ 0 60000 65536"/>
                  <a:gd name="T12" fmla="*/ 0 60000 65536"/>
                  <a:gd name="T13" fmla="*/ 0 60000 65536"/>
                  <a:gd name="T14" fmla="*/ 0 60000 65536"/>
                  <a:gd name="T15" fmla="*/ 0 w 137"/>
                  <a:gd name="T16" fmla="*/ 0 h 120"/>
                  <a:gd name="T17" fmla="*/ 137 w 137"/>
                  <a:gd name="T18" fmla="*/ 120 h 120"/>
                </a:gdLst>
                <a:ahLst/>
                <a:cxnLst>
                  <a:cxn ang="T10">
                    <a:pos x="T0" y="T1"/>
                  </a:cxn>
                  <a:cxn ang="T11">
                    <a:pos x="T2" y="T3"/>
                  </a:cxn>
                  <a:cxn ang="T12">
                    <a:pos x="T4" y="T5"/>
                  </a:cxn>
                  <a:cxn ang="T13">
                    <a:pos x="T6" y="T7"/>
                  </a:cxn>
                  <a:cxn ang="T14">
                    <a:pos x="T8" y="T9"/>
                  </a:cxn>
                </a:cxnLst>
                <a:rect l="T15" t="T16" r="T17" b="T18"/>
                <a:pathLst>
                  <a:path w="137" h="120">
                    <a:moveTo>
                      <a:pt x="0" y="0"/>
                    </a:moveTo>
                    <a:lnTo>
                      <a:pt x="31" y="2"/>
                    </a:lnTo>
                    <a:lnTo>
                      <a:pt x="137" y="107"/>
                    </a:lnTo>
                    <a:lnTo>
                      <a:pt x="120" y="120"/>
                    </a:lnTo>
                    <a:lnTo>
                      <a:pt x="0" y="0"/>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8" name="Freeform 2656">
                <a:extLst>
                  <a:ext uri="{FF2B5EF4-FFF2-40B4-BE49-F238E27FC236}">
                    <a16:creationId xmlns:a16="http://schemas.microsoft.com/office/drawing/2014/main" xmlns="" id="{68702ED3-4361-4CC0-91C4-3C153AB68F8F}"/>
                  </a:ext>
                </a:extLst>
              </p:cNvPr>
              <p:cNvSpPr>
                <a:spLocks/>
              </p:cNvSpPr>
              <p:nvPr/>
            </p:nvSpPr>
            <p:spPr bwMode="auto">
              <a:xfrm>
                <a:off x="1417" y="3173"/>
                <a:ext cx="63" cy="52"/>
              </a:xfrm>
              <a:custGeom>
                <a:avLst/>
                <a:gdLst>
                  <a:gd name="T0" fmla="*/ 0 w 126"/>
                  <a:gd name="T1" fmla="*/ 0 h 105"/>
                  <a:gd name="T2" fmla="*/ 17 w 126"/>
                  <a:gd name="T3" fmla="*/ 0 h 105"/>
                  <a:gd name="T4" fmla="*/ 63 w 126"/>
                  <a:gd name="T5" fmla="*/ 45 h 105"/>
                  <a:gd name="T6" fmla="*/ 53 w 126"/>
                  <a:gd name="T7" fmla="*/ 52 h 105"/>
                  <a:gd name="T8" fmla="*/ 0 w 126"/>
                  <a:gd name="T9" fmla="*/ 0 h 105"/>
                  <a:gd name="T10" fmla="*/ 0 60000 65536"/>
                  <a:gd name="T11" fmla="*/ 0 60000 65536"/>
                  <a:gd name="T12" fmla="*/ 0 60000 65536"/>
                  <a:gd name="T13" fmla="*/ 0 60000 65536"/>
                  <a:gd name="T14" fmla="*/ 0 60000 65536"/>
                  <a:gd name="T15" fmla="*/ 0 w 126"/>
                  <a:gd name="T16" fmla="*/ 0 h 105"/>
                  <a:gd name="T17" fmla="*/ 126 w 126"/>
                  <a:gd name="T18" fmla="*/ 105 h 105"/>
                </a:gdLst>
                <a:ahLst/>
                <a:cxnLst>
                  <a:cxn ang="T10">
                    <a:pos x="T0" y="T1"/>
                  </a:cxn>
                  <a:cxn ang="T11">
                    <a:pos x="T2" y="T3"/>
                  </a:cxn>
                  <a:cxn ang="T12">
                    <a:pos x="T4" y="T5"/>
                  </a:cxn>
                  <a:cxn ang="T13">
                    <a:pos x="T6" y="T7"/>
                  </a:cxn>
                  <a:cxn ang="T14">
                    <a:pos x="T8" y="T9"/>
                  </a:cxn>
                </a:cxnLst>
                <a:rect l="T15" t="T16" r="T17" b="T18"/>
                <a:pathLst>
                  <a:path w="126" h="105">
                    <a:moveTo>
                      <a:pt x="0" y="0"/>
                    </a:moveTo>
                    <a:lnTo>
                      <a:pt x="33" y="0"/>
                    </a:lnTo>
                    <a:lnTo>
                      <a:pt x="126" y="91"/>
                    </a:lnTo>
                    <a:lnTo>
                      <a:pt x="106" y="105"/>
                    </a:lnTo>
                    <a:lnTo>
                      <a:pt x="0"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19" name="Freeform 2657">
                <a:extLst>
                  <a:ext uri="{FF2B5EF4-FFF2-40B4-BE49-F238E27FC236}">
                    <a16:creationId xmlns:a16="http://schemas.microsoft.com/office/drawing/2014/main" xmlns="" id="{2E37A264-39D7-40B0-8DAF-AA032E1A8999}"/>
                  </a:ext>
                </a:extLst>
              </p:cNvPr>
              <p:cNvSpPr>
                <a:spLocks/>
              </p:cNvSpPr>
              <p:nvPr/>
            </p:nvSpPr>
            <p:spPr bwMode="auto">
              <a:xfrm>
                <a:off x="1434" y="3173"/>
                <a:ext cx="56" cy="45"/>
              </a:xfrm>
              <a:custGeom>
                <a:avLst/>
                <a:gdLst>
                  <a:gd name="T0" fmla="*/ 0 w 111"/>
                  <a:gd name="T1" fmla="*/ 0 h 91"/>
                  <a:gd name="T2" fmla="*/ 16 w 111"/>
                  <a:gd name="T3" fmla="*/ 0 h 91"/>
                  <a:gd name="T4" fmla="*/ 56 w 111"/>
                  <a:gd name="T5" fmla="*/ 39 h 91"/>
                  <a:gd name="T6" fmla="*/ 47 w 111"/>
                  <a:gd name="T7" fmla="*/ 45 h 91"/>
                  <a:gd name="T8" fmla="*/ 0 w 111"/>
                  <a:gd name="T9" fmla="*/ 0 h 91"/>
                  <a:gd name="T10" fmla="*/ 0 60000 65536"/>
                  <a:gd name="T11" fmla="*/ 0 60000 65536"/>
                  <a:gd name="T12" fmla="*/ 0 60000 65536"/>
                  <a:gd name="T13" fmla="*/ 0 60000 65536"/>
                  <a:gd name="T14" fmla="*/ 0 60000 65536"/>
                  <a:gd name="T15" fmla="*/ 0 w 111"/>
                  <a:gd name="T16" fmla="*/ 0 h 91"/>
                  <a:gd name="T17" fmla="*/ 111 w 111"/>
                  <a:gd name="T18" fmla="*/ 91 h 91"/>
                </a:gdLst>
                <a:ahLst/>
                <a:cxnLst>
                  <a:cxn ang="T10">
                    <a:pos x="T0" y="T1"/>
                  </a:cxn>
                  <a:cxn ang="T11">
                    <a:pos x="T2" y="T3"/>
                  </a:cxn>
                  <a:cxn ang="T12">
                    <a:pos x="T4" y="T5"/>
                  </a:cxn>
                  <a:cxn ang="T13">
                    <a:pos x="T6" y="T7"/>
                  </a:cxn>
                  <a:cxn ang="T14">
                    <a:pos x="T8" y="T9"/>
                  </a:cxn>
                </a:cxnLst>
                <a:rect l="T15" t="T16" r="T17" b="T18"/>
                <a:pathLst>
                  <a:path w="111" h="91">
                    <a:moveTo>
                      <a:pt x="0" y="0"/>
                    </a:moveTo>
                    <a:lnTo>
                      <a:pt x="32" y="0"/>
                    </a:lnTo>
                    <a:lnTo>
                      <a:pt x="111" y="79"/>
                    </a:lnTo>
                    <a:lnTo>
                      <a:pt x="93" y="91"/>
                    </a:lnTo>
                    <a:lnTo>
                      <a:pt x="0"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0" name="Freeform 2658">
                <a:extLst>
                  <a:ext uri="{FF2B5EF4-FFF2-40B4-BE49-F238E27FC236}">
                    <a16:creationId xmlns:a16="http://schemas.microsoft.com/office/drawing/2014/main" xmlns="" id="{90A41427-8319-4515-8735-B55A2B4CA115}"/>
                  </a:ext>
                </a:extLst>
              </p:cNvPr>
              <p:cNvSpPr>
                <a:spLocks/>
              </p:cNvSpPr>
              <p:nvPr/>
            </p:nvSpPr>
            <p:spPr bwMode="auto">
              <a:xfrm>
                <a:off x="1450" y="3173"/>
                <a:ext cx="48" cy="39"/>
              </a:xfrm>
              <a:custGeom>
                <a:avLst/>
                <a:gdLst>
                  <a:gd name="T0" fmla="*/ 0 w 96"/>
                  <a:gd name="T1" fmla="*/ 0 h 79"/>
                  <a:gd name="T2" fmla="*/ 15 w 96"/>
                  <a:gd name="T3" fmla="*/ 1 h 79"/>
                  <a:gd name="T4" fmla="*/ 48 w 96"/>
                  <a:gd name="T5" fmla="*/ 33 h 79"/>
                  <a:gd name="T6" fmla="*/ 40 w 96"/>
                  <a:gd name="T7" fmla="*/ 39 h 79"/>
                  <a:gd name="T8" fmla="*/ 0 w 96"/>
                  <a:gd name="T9" fmla="*/ 0 h 79"/>
                  <a:gd name="T10" fmla="*/ 0 60000 65536"/>
                  <a:gd name="T11" fmla="*/ 0 60000 65536"/>
                  <a:gd name="T12" fmla="*/ 0 60000 65536"/>
                  <a:gd name="T13" fmla="*/ 0 60000 65536"/>
                  <a:gd name="T14" fmla="*/ 0 60000 65536"/>
                  <a:gd name="T15" fmla="*/ 0 w 96"/>
                  <a:gd name="T16" fmla="*/ 0 h 79"/>
                  <a:gd name="T17" fmla="*/ 96 w 96"/>
                  <a:gd name="T18" fmla="*/ 79 h 79"/>
                </a:gdLst>
                <a:ahLst/>
                <a:cxnLst>
                  <a:cxn ang="T10">
                    <a:pos x="T0" y="T1"/>
                  </a:cxn>
                  <a:cxn ang="T11">
                    <a:pos x="T2" y="T3"/>
                  </a:cxn>
                  <a:cxn ang="T12">
                    <a:pos x="T4" y="T5"/>
                  </a:cxn>
                  <a:cxn ang="T13">
                    <a:pos x="T6" y="T7"/>
                  </a:cxn>
                  <a:cxn ang="T14">
                    <a:pos x="T8" y="T9"/>
                  </a:cxn>
                </a:cxnLst>
                <a:rect l="T15" t="T16" r="T17" b="T18"/>
                <a:pathLst>
                  <a:path w="96" h="79">
                    <a:moveTo>
                      <a:pt x="0" y="0"/>
                    </a:moveTo>
                    <a:lnTo>
                      <a:pt x="31" y="2"/>
                    </a:lnTo>
                    <a:lnTo>
                      <a:pt x="96" y="66"/>
                    </a:lnTo>
                    <a:lnTo>
                      <a:pt x="79" y="79"/>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1" name="Freeform 2659">
                <a:extLst>
                  <a:ext uri="{FF2B5EF4-FFF2-40B4-BE49-F238E27FC236}">
                    <a16:creationId xmlns:a16="http://schemas.microsoft.com/office/drawing/2014/main" xmlns="" id="{06099740-3D1A-4530-BA67-2965971C9422}"/>
                  </a:ext>
                </a:extLst>
              </p:cNvPr>
              <p:cNvSpPr>
                <a:spLocks/>
              </p:cNvSpPr>
              <p:nvPr/>
            </p:nvSpPr>
            <p:spPr bwMode="auto">
              <a:xfrm>
                <a:off x="1465" y="3173"/>
                <a:ext cx="42" cy="32"/>
              </a:xfrm>
              <a:custGeom>
                <a:avLst/>
                <a:gdLst>
                  <a:gd name="T0" fmla="*/ 0 w 84"/>
                  <a:gd name="T1" fmla="*/ 0 h 64"/>
                  <a:gd name="T2" fmla="*/ 16 w 84"/>
                  <a:gd name="T3" fmla="*/ 0 h 64"/>
                  <a:gd name="T4" fmla="*/ 42 w 84"/>
                  <a:gd name="T5" fmla="*/ 26 h 64"/>
                  <a:gd name="T6" fmla="*/ 33 w 84"/>
                  <a:gd name="T7" fmla="*/ 32 h 64"/>
                  <a:gd name="T8" fmla="*/ 0 w 84"/>
                  <a:gd name="T9" fmla="*/ 0 h 64"/>
                  <a:gd name="T10" fmla="*/ 0 60000 65536"/>
                  <a:gd name="T11" fmla="*/ 0 60000 65536"/>
                  <a:gd name="T12" fmla="*/ 0 60000 65536"/>
                  <a:gd name="T13" fmla="*/ 0 60000 65536"/>
                  <a:gd name="T14" fmla="*/ 0 60000 65536"/>
                  <a:gd name="T15" fmla="*/ 0 w 84"/>
                  <a:gd name="T16" fmla="*/ 0 h 64"/>
                  <a:gd name="T17" fmla="*/ 84 w 84"/>
                  <a:gd name="T18" fmla="*/ 64 h 64"/>
                </a:gdLst>
                <a:ahLst/>
                <a:cxnLst>
                  <a:cxn ang="T10">
                    <a:pos x="T0" y="T1"/>
                  </a:cxn>
                  <a:cxn ang="T11">
                    <a:pos x="T2" y="T3"/>
                  </a:cxn>
                  <a:cxn ang="T12">
                    <a:pos x="T4" y="T5"/>
                  </a:cxn>
                  <a:cxn ang="T13">
                    <a:pos x="T6" y="T7"/>
                  </a:cxn>
                  <a:cxn ang="T14">
                    <a:pos x="T8" y="T9"/>
                  </a:cxn>
                </a:cxnLst>
                <a:rect l="T15" t="T16" r="T17" b="T18"/>
                <a:pathLst>
                  <a:path w="84" h="64">
                    <a:moveTo>
                      <a:pt x="0" y="0"/>
                    </a:moveTo>
                    <a:lnTo>
                      <a:pt x="32" y="0"/>
                    </a:lnTo>
                    <a:lnTo>
                      <a:pt x="84" y="52"/>
                    </a:lnTo>
                    <a:lnTo>
                      <a:pt x="65" y="64"/>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2" name="Freeform 2660">
                <a:extLst>
                  <a:ext uri="{FF2B5EF4-FFF2-40B4-BE49-F238E27FC236}">
                    <a16:creationId xmlns:a16="http://schemas.microsoft.com/office/drawing/2014/main" xmlns="" id="{A61DE276-245E-43EE-809B-501DABFE30C7}"/>
                  </a:ext>
                </a:extLst>
              </p:cNvPr>
              <p:cNvSpPr>
                <a:spLocks/>
              </p:cNvSpPr>
              <p:nvPr/>
            </p:nvSpPr>
            <p:spPr bwMode="auto">
              <a:xfrm>
                <a:off x="1481" y="3173"/>
                <a:ext cx="36" cy="27"/>
              </a:xfrm>
              <a:custGeom>
                <a:avLst/>
                <a:gdLst>
                  <a:gd name="T0" fmla="*/ 0 w 70"/>
                  <a:gd name="T1" fmla="*/ 0 h 52"/>
                  <a:gd name="T2" fmla="*/ 16 w 70"/>
                  <a:gd name="T3" fmla="*/ 0 h 52"/>
                  <a:gd name="T4" fmla="*/ 36 w 70"/>
                  <a:gd name="T5" fmla="*/ 20 h 52"/>
                  <a:gd name="T6" fmla="*/ 27 w 70"/>
                  <a:gd name="T7" fmla="*/ 27 h 52"/>
                  <a:gd name="T8" fmla="*/ 0 w 70"/>
                  <a:gd name="T9" fmla="*/ 0 h 52"/>
                  <a:gd name="T10" fmla="*/ 0 60000 65536"/>
                  <a:gd name="T11" fmla="*/ 0 60000 65536"/>
                  <a:gd name="T12" fmla="*/ 0 60000 65536"/>
                  <a:gd name="T13" fmla="*/ 0 60000 65536"/>
                  <a:gd name="T14" fmla="*/ 0 60000 65536"/>
                  <a:gd name="T15" fmla="*/ 0 w 70"/>
                  <a:gd name="T16" fmla="*/ 0 h 52"/>
                  <a:gd name="T17" fmla="*/ 70 w 70"/>
                  <a:gd name="T18" fmla="*/ 52 h 52"/>
                </a:gdLst>
                <a:ahLst/>
                <a:cxnLst>
                  <a:cxn ang="T10">
                    <a:pos x="T0" y="T1"/>
                  </a:cxn>
                  <a:cxn ang="T11">
                    <a:pos x="T2" y="T3"/>
                  </a:cxn>
                  <a:cxn ang="T12">
                    <a:pos x="T4" y="T5"/>
                  </a:cxn>
                  <a:cxn ang="T13">
                    <a:pos x="T6" y="T7"/>
                  </a:cxn>
                  <a:cxn ang="T14">
                    <a:pos x="T8" y="T9"/>
                  </a:cxn>
                </a:cxnLst>
                <a:rect l="T15" t="T16" r="T17" b="T18"/>
                <a:pathLst>
                  <a:path w="70" h="52">
                    <a:moveTo>
                      <a:pt x="0" y="0"/>
                    </a:moveTo>
                    <a:lnTo>
                      <a:pt x="32" y="0"/>
                    </a:lnTo>
                    <a:lnTo>
                      <a:pt x="70" y="39"/>
                    </a:lnTo>
                    <a:lnTo>
                      <a:pt x="52" y="52"/>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3" name="Freeform 2661">
                <a:extLst>
                  <a:ext uri="{FF2B5EF4-FFF2-40B4-BE49-F238E27FC236}">
                    <a16:creationId xmlns:a16="http://schemas.microsoft.com/office/drawing/2014/main" xmlns="" id="{584AA94A-E0C1-4498-84A9-60939A45045D}"/>
                  </a:ext>
                </a:extLst>
              </p:cNvPr>
              <p:cNvSpPr>
                <a:spLocks/>
              </p:cNvSpPr>
              <p:nvPr/>
            </p:nvSpPr>
            <p:spPr bwMode="auto">
              <a:xfrm>
                <a:off x="1497" y="3173"/>
                <a:ext cx="28" cy="20"/>
              </a:xfrm>
              <a:custGeom>
                <a:avLst/>
                <a:gdLst>
                  <a:gd name="T0" fmla="*/ 0 w 55"/>
                  <a:gd name="T1" fmla="*/ 0 h 39"/>
                  <a:gd name="T2" fmla="*/ 15 w 55"/>
                  <a:gd name="T3" fmla="*/ 0 h 39"/>
                  <a:gd name="T4" fmla="*/ 28 w 55"/>
                  <a:gd name="T5" fmla="*/ 13 h 39"/>
                  <a:gd name="T6" fmla="*/ 19 w 55"/>
                  <a:gd name="T7" fmla="*/ 20 h 39"/>
                  <a:gd name="T8" fmla="*/ 0 w 55"/>
                  <a:gd name="T9" fmla="*/ 0 h 39"/>
                  <a:gd name="T10" fmla="*/ 0 60000 65536"/>
                  <a:gd name="T11" fmla="*/ 0 60000 65536"/>
                  <a:gd name="T12" fmla="*/ 0 60000 65536"/>
                  <a:gd name="T13" fmla="*/ 0 60000 65536"/>
                  <a:gd name="T14" fmla="*/ 0 60000 65536"/>
                  <a:gd name="T15" fmla="*/ 0 w 55"/>
                  <a:gd name="T16" fmla="*/ 0 h 39"/>
                  <a:gd name="T17" fmla="*/ 55 w 55"/>
                  <a:gd name="T18" fmla="*/ 39 h 39"/>
                </a:gdLst>
                <a:ahLst/>
                <a:cxnLst>
                  <a:cxn ang="T10">
                    <a:pos x="T0" y="T1"/>
                  </a:cxn>
                  <a:cxn ang="T11">
                    <a:pos x="T2" y="T3"/>
                  </a:cxn>
                  <a:cxn ang="T12">
                    <a:pos x="T4" y="T5"/>
                  </a:cxn>
                  <a:cxn ang="T13">
                    <a:pos x="T6" y="T7"/>
                  </a:cxn>
                  <a:cxn ang="T14">
                    <a:pos x="T8" y="T9"/>
                  </a:cxn>
                </a:cxnLst>
                <a:rect l="T15" t="T16" r="T17" b="T18"/>
                <a:pathLst>
                  <a:path w="55" h="39">
                    <a:moveTo>
                      <a:pt x="0" y="0"/>
                    </a:moveTo>
                    <a:lnTo>
                      <a:pt x="30" y="0"/>
                    </a:lnTo>
                    <a:lnTo>
                      <a:pt x="55" y="25"/>
                    </a:lnTo>
                    <a:lnTo>
                      <a:pt x="38" y="39"/>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4" name="Freeform 2662">
                <a:extLst>
                  <a:ext uri="{FF2B5EF4-FFF2-40B4-BE49-F238E27FC236}">
                    <a16:creationId xmlns:a16="http://schemas.microsoft.com/office/drawing/2014/main" xmlns="" id="{6F2D8FAF-B910-42C7-BD04-CB20FD264F39}"/>
                  </a:ext>
                </a:extLst>
              </p:cNvPr>
              <p:cNvSpPr>
                <a:spLocks/>
              </p:cNvSpPr>
              <p:nvPr/>
            </p:nvSpPr>
            <p:spPr bwMode="auto">
              <a:xfrm>
                <a:off x="1512" y="3173"/>
                <a:ext cx="23" cy="13"/>
              </a:xfrm>
              <a:custGeom>
                <a:avLst/>
                <a:gdLst>
                  <a:gd name="T0" fmla="*/ 0 w 45"/>
                  <a:gd name="T1" fmla="*/ 0 h 25"/>
                  <a:gd name="T2" fmla="*/ 17 w 45"/>
                  <a:gd name="T3" fmla="*/ 1 h 25"/>
                  <a:gd name="T4" fmla="*/ 23 w 45"/>
                  <a:gd name="T5" fmla="*/ 6 h 25"/>
                  <a:gd name="T6" fmla="*/ 13 w 45"/>
                  <a:gd name="T7" fmla="*/ 13 h 25"/>
                  <a:gd name="T8" fmla="*/ 0 w 45"/>
                  <a:gd name="T9" fmla="*/ 0 h 25"/>
                  <a:gd name="T10" fmla="*/ 0 60000 65536"/>
                  <a:gd name="T11" fmla="*/ 0 60000 65536"/>
                  <a:gd name="T12" fmla="*/ 0 60000 65536"/>
                  <a:gd name="T13" fmla="*/ 0 60000 65536"/>
                  <a:gd name="T14" fmla="*/ 0 60000 65536"/>
                  <a:gd name="T15" fmla="*/ 0 w 45"/>
                  <a:gd name="T16" fmla="*/ 0 h 25"/>
                  <a:gd name="T17" fmla="*/ 45 w 45"/>
                  <a:gd name="T18" fmla="*/ 25 h 25"/>
                </a:gdLst>
                <a:ahLst/>
                <a:cxnLst>
                  <a:cxn ang="T10">
                    <a:pos x="T0" y="T1"/>
                  </a:cxn>
                  <a:cxn ang="T11">
                    <a:pos x="T2" y="T3"/>
                  </a:cxn>
                  <a:cxn ang="T12">
                    <a:pos x="T4" y="T5"/>
                  </a:cxn>
                  <a:cxn ang="T13">
                    <a:pos x="T6" y="T7"/>
                  </a:cxn>
                  <a:cxn ang="T14">
                    <a:pos x="T8" y="T9"/>
                  </a:cxn>
                </a:cxnLst>
                <a:rect l="T15" t="T16" r="T17" b="T18"/>
                <a:pathLst>
                  <a:path w="45" h="25">
                    <a:moveTo>
                      <a:pt x="0" y="0"/>
                    </a:moveTo>
                    <a:lnTo>
                      <a:pt x="34" y="1"/>
                    </a:lnTo>
                    <a:lnTo>
                      <a:pt x="45" y="12"/>
                    </a:lnTo>
                    <a:lnTo>
                      <a:pt x="25" y="25"/>
                    </a:lnTo>
                    <a:lnTo>
                      <a:pt x="0"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5" name="Freeform 2663">
                <a:extLst>
                  <a:ext uri="{FF2B5EF4-FFF2-40B4-BE49-F238E27FC236}">
                    <a16:creationId xmlns:a16="http://schemas.microsoft.com/office/drawing/2014/main" xmlns="" id="{D4C58111-E4C7-4CBE-890F-81F7DEDC24B5}"/>
                  </a:ext>
                </a:extLst>
              </p:cNvPr>
              <p:cNvSpPr>
                <a:spLocks/>
              </p:cNvSpPr>
              <p:nvPr/>
            </p:nvSpPr>
            <p:spPr bwMode="auto">
              <a:xfrm>
                <a:off x="1529" y="3174"/>
                <a:ext cx="14" cy="5"/>
              </a:xfrm>
              <a:custGeom>
                <a:avLst/>
                <a:gdLst>
                  <a:gd name="T0" fmla="*/ 0 w 26"/>
                  <a:gd name="T1" fmla="*/ 0 h 11"/>
                  <a:gd name="T2" fmla="*/ 14 w 26"/>
                  <a:gd name="T3" fmla="*/ 0 h 11"/>
                  <a:gd name="T4" fmla="*/ 6 w 26"/>
                  <a:gd name="T5" fmla="*/ 5 h 11"/>
                  <a:gd name="T6" fmla="*/ 0 w 26"/>
                  <a:gd name="T7" fmla="*/ 0 h 11"/>
                  <a:gd name="T8" fmla="*/ 0 60000 65536"/>
                  <a:gd name="T9" fmla="*/ 0 60000 65536"/>
                  <a:gd name="T10" fmla="*/ 0 60000 65536"/>
                  <a:gd name="T11" fmla="*/ 0 60000 65536"/>
                  <a:gd name="T12" fmla="*/ 0 w 26"/>
                  <a:gd name="T13" fmla="*/ 0 h 11"/>
                  <a:gd name="T14" fmla="*/ 26 w 26"/>
                  <a:gd name="T15" fmla="*/ 11 h 11"/>
                </a:gdLst>
                <a:ahLst/>
                <a:cxnLst>
                  <a:cxn ang="T8">
                    <a:pos x="T0" y="T1"/>
                  </a:cxn>
                  <a:cxn ang="T9">
                    <a:pos x="T2" y="T3"/>
                  </a:cxn>
                  <a:cxn ang="T10">
                    <a:pos x="T4" y="T5"/>
                  </a:cxn>
                  <a:cxn ang="T11">
                    <a:pos x="T6" y="T7"/>
                  </a:cxn>
                </a:cxnLst>
                <a:rect l="T12" t="T13" r="T14" b="T15"/>
                <a:pathLst>
                  <a:path w="26" h="11">
                    <a:moveTo>
                      <a:pt x="0" y="0"/>
                    </a:moveTo>
                    <a:lnTo>
                      <a:pt x="26" y="0"/>
                    </a:lnTo>
                    <a:lnTo>
                      <a:pt x="11" y="11"/>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6" name="Freeform 2664">
                <a:extLst>
                  <a:ext uri="{FF2B5EF4-FFF2-40B4-BE49-F238E27FC236}">
                    <a16:creationId xmlns:a16="http://schemas.microsoft.com/office/drawing/2014/main" xmlns="" id="{8D7B1F84-0DC9-4241-8DD0-6F14AA1E8514}"/>
                  </a:ext>
                </a:extLst>
              </p:cNvPr>
              <p:cNvSpPr>
                <a:spLocks/>
              </p:cNvSpPr>
              <p:nvPr/>
            </p:nvSpPr>
            <p:spPr bwMode="auto">
              <a:xfrm>
                <a:off x="1291" y="3172"/>
                <a:ext cx="252" cy="60"/>
              </a:xfrm>
              <a:custGeom>
                <a:avLst/>
                <a:gdLst>
                  <a:gd name="T0" fmla="*/ 0 w 503"/>
                  <a:gd name="T1" fmla="*/ 58 h 122"/>
                  <a:gd name="T2" fmla="*/ 95 w 503"/>
                  <a:gd name="T3" fmla="*/ 0 h 122"/>
                  <a:gd name="T4" fmla="*/ 252 w 503"/>
                  <a:gd name="T5" fmla="*/ 2 h 122"/>
                  <a:gd name="T6" fmla="*/ 169 w 503"/>
                  <a:gd name="T7" fmla="*/ 60 h 122"/>
                  <a:gd name="T8" fmla="*/ 0 w 503"/>
                  <a:gd name="T9" fmla="*/ 58 h 122"/>
                  <a:gd name="T10" fmla="*/ 0 60000 65536"/>
                  <a:gd name="T11" fmla="*/ 0 60000 65536"/>
                  <a:gd name="T12" fmla="*/ 0 60000 65536"/>
                  <a:gd name="T13" fmla="*/ 0 60000 65536"/>
                  <a:gd name="T14" fmla="*/ 0 60000 65536"/>
                  <a:gd name="T15" fmla="*/ 0 w 503"/>
                  <a:gd name="T16" fmla="*/ 0 h 122"/>
                  <a:gd name="T17" fmla="*/ 503 w 503"/>
                  <a:gd name="T18" fmla="*/ 122 h 122"/>
                </a:gdLst>
                <a:ahLst/>
                <a:cxnLst>
                  <a:cxn ang="T10">
                    <a:pos x="T0" y="T1"/>
                  </a:cxn>
                  <a:cxn ang="T11">
                    <a:pos x="T2" y="T3"/>
                  </a:cxn>
                  <a:cxn ang="T12">
                    <a:pos x="T4" y="T5"/>
                  </a:cxn>
                  <a:cxn ang="T13">
                    <a:pos x="T6" y="T7"/>
                  </a:cxn>
                  <a:cxn ang="T14">
                    <a:pos x="T8" y="T9"/>
                  </a:cxn>
                </a:cxnLst>
                <a:rect l="T15" t="T16" r="T17" b="T18"/>
                <a:pathLst>
                  <a:path w="503" h="122">
                    <a:moveTo>
                      <a:pt x="0" y="117"/>
                    </a:moveTo>
                    <a:lnTo>
                      <a:pt x="190" y="0"/>
                    </a:lnTo>
                    <a:lnTo>
                      <a:pt x="503" y="5"/>
                    </a:lnTo>
                    <a:lnTo>
                      <a:pt x="338" y="122"/>
                    </a:lnTo>
                    <a:lnTo>
                      <a:pt x="0" y="11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7" name="Freeform 2665">
                <a:extLst>
                  <a:ext uri="{FF2B5EF4-FFF2-40B4-BE49-F238E27FC236}">
                    <a16:creationId xmlns:a16="http://schemas.microsoft.com/office/drawing/2014/main" xmlns="" id="{5C1DFC4E-53BD-4EEA-8A79-BB15FF67D2AE}"/>
                  </a:ext>
                </a:extLst>
              </p:cNvPr>
              <p:cNvSpPr>
                <a:spLocks/>
              </p:cNvSpPr>
              <p:nvPr/>
            </p:nvSpPr>
            <p:spPr bwMode="auto">
              <a:xfrm>
                <a:off x="1463" y="3600"/>
                <a:ext cx="12" cy="23"/>
              </a:xfrm>
              <a:custGeom>
                <a:avLst/>
                <a:gdLst>
                  <a:gd name="T0" fmla="*/ 0 w 24"/>
                  <a:gd name="T1" fmla="*/ 0 h 47"/>
                  <a:gd name="T2" fmla="*/ 0 w 24"/>
                  <a:gd name="T3" fmla="*/ 23 h 47"/>
                  <a:gd name="T4" fmla="*/ 12 w 24"/>
                  <a:gd name="T5" fmla="*/ 11 h 47"/>
                  <a:gd name="T6" fmla="*/ 0 w 24"/>
                  <a:gd name="T7" fmla="*/ 0 h 47"/>
                  <a:gd name="T8" fmla="*/ 0 60000 65536"/>
                  <a:gd name="T9" fmla="*/ 0 60000 65536"/>
                  <a:gd name="T10" fmla="*/ 0 60000 65536"/>
                  <a:gd name="T11" fmla="*/ 0 60000 65536"/>
                  <a:gd name="T12" fmla="*/ 0 w 24"/>
                  <a:gd name="T13" fmla="*/ 0 h 47"/>
                  <a:gd name="T14" fmla="*/ 24 w 24"/>
                  <a:gd name="T15" fmla="*/ 47 h 47"/>
                </a:gdLst>
                <a:ahLst/>
                <a:cxnLst>
                  <a:cxn ang="T8">
                    <a:pos x="T0" y="T1"/>
                  </a:cxn>
                  <a:cxn ang="T9">
                    <a:pos x="T2" y="T3"/>
                  </a:cxn>
                  <a:cxn ang="T10">
                    <a:pos x="T4" y="T5"/>
                  </a:cxn>
                  <a:cxn ang="T11">
                    <a:pos x="T6" y="T7"/>
                  </a:cxn>
                </a:cxnLst>
                <a:rect l="T12" t="T13" r="T14" b="T15"/>
                <a:pathLst>
                  <a:path w="24" h="47">
                    <a:moveTo>
                      <a:pt x="0" y="0"/>
                    </a:moveTo>
                    <a:lnTo>
                      <a:pt x="0" y="47"/>
                    </a:lnTo>
                    <a:lnTo>
                      <a:pt x="24" y="22"/>
                    </a:lnTo>
                    <a:lnTo>
                      <a:pt x="0"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8" name="Freeform 2666">
                <a:extLst>
                  <a:ext uri="{FF2B5EF4-FFF2-40B4-BE49-F238E27FC236}">
                    <a16:creationId xmlns:a16="http://schemas.microsoft.com/office/drawing/2014/main" xmlns="" id="{3EEBB6B2-5378-4913-902B-749F7F1AD178}"/>
                  </a:ext>
                </a:extLst>
              </p:cNvPr>
              <p:cNvSpPr>
                <a:spLocks/>
              </p:cNvSpPr>
              <p:nvPr/>
            </p:nvSpPr>
            <p:spPr bwMode="auto">
              <a:xfrm>
                <a:off x="1463" y="3573"/>
                <a:ext cx="24" cy="38"/>
              </a:xfrm>
              <a:custGeom>
                <a:avLst/>
                <a:gdLst>
                  <a:gd name="T0" fmla="*/ 0 w 49"/>
                  <a:gd name="T1" fmla="*/ 27 h 76"/>
                  <a:gd name="T2" fmla="*/ 0 w 49"/>
                  <a:gd name="T3" fmla="*/ 0 h 76"/>
                  <a:gd name="T4" fmla="*/ 24 w 49"/>
                  <a:gd name="T5" fmla="*/ 24 h 76"/>
                  <a:gd name="T6" fmla="*/ 12 w 49"/>
                  <a:gd name="T7" fmla="*/ 38 h 76"/>
                  <a:gd name="T8" fmla="*/ 0 w 49"/>
                  <a:gd name="T9" fmla="*/ 27 h 76"/>
                  <a:gd name="T10" fmla="*/ 0 60000 65536"/>
                  <a:gd name="T11" fmla="*/ 0 60000 65536"/>
                  <a:gd name="T12" fmla="*/ 0 60000 65536"/>
                  <a:gd name="T13" fmla="*/ 0 60000 65536"/>
                  <a:gd name="T14" fmla="*/ 0 60000 65536"/>
                  <a:gd name="T15" fmla="*/ 0 w 49"/>
                  <a:gd name="T16" fmla="*/ 0 h 76"/>
                  <a:gd name="T17" fmla="*/ 49 w 49"/>
                  <a:gd name="T18" fmla="*/ 76 h 76"/>
                </a:gdLst>
                <a:ahLst/>
                <a:cxnLst>
                  <a:cxn ang="T10">
                    <a:pos x="T0" y="T1"/>
                  </a:cxn>
                  <a:cxn ang="T11">
                    <a:pos x="T2" y="T3"/>
                  </a:cxn>
                  <a:cxn ang="T12">
                    <a:pos x="T4" y="T5"/>
                  </a:cxn>
                  <a:cxn ang="T13">
                    <a:pos x="T6" y="T7"/>
                  </a:cxn>
                  <a:cxn ang="T14">
                    <a:pos x="T8" y="T9"/>
                  </a:cxn>
                </a:cxnLst>
                <a:rect l="T15" t="T16" r="T17" b="T18"/>
                <a:pathLst>
                  <a:path w="49" h="76">
                    <a:moveTo>
                      <a:pt x="0" y="54"/>
                    </a:moveTo>
                    <a:lnTo>
                      <a:pt x="0" y="0"/>
                    </a:lnTo>
                    <a:lnTo>
                      <a:pt x="49" y="49"/>
                    </a:lnTo>
                    <a:lnTo>
                      <a:pt x="24" y="76"/>
                    </a:lnTo>
                    <a:lnTo>
                      <a:pt x="0" y="54"/>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29" name="Freeform 2667">
                <a:extLst>
                  <a:ext uri="{FF2B5EF4-FFF2-40B4-BE49-F238E27FC236}">
                    <a16:creationId xmlns:a16="http://schemas.microsoft.com/office/drawing/2014/main" xmlns="" id="{1C579CB2-13B2-4435-B179-CD1A7126BEC5}"/>
                  </a:ext>
                </a:extLst>
              </p:cNvPr>
              <p:cNvSpPr>
                <a:spLocks/>
              </p:cNvSpPr>
              <p:nvPr/>
            </p:nvSpPr>
            <p:spPr bwMode="auto">
              <a:xfrm>
                <a:off x="1462" y="3546"/>
                <a:ext cx="38" cy="51"/>
              </a:xfrm>
              <a:custGeom>
                <a:avLst/>
                <a:gdLst>
                  <a:gd name="T0" fmla="*/ 1 w 76"/>
                  <a:gd name="T1" fmla="*/ 26 h 101"/>
                  <a:gd name="T2" fmla="*/ 0 w 76"/>
                  <a:gd name="T3" fmla="*/ 0 h 101"/>
                  <a:gd name="T4" fmla="*/ 38 w 76"/>
                  <a:gd name="T5" fmla="*/ 37 h 101"/>
                  <a:gd name="T6" fmla="*/ 25 w 76"/>
                  <a:gd name="T7" fmla="*/ 51 h 101"/>
                  <a:gd name="T8" fmla="*/ 1 w 76"/>
                  <a:gd name="T9" fmla="*/ 26 h 101"/>
                  <a:gd name="T10" fmla="*/ 0 60000 65536"/>
                  <a:gd name="T11" fmla="*/ 0 60000 65536"/>
                  <a:gd name="T12" fmla="*/ 0 60000 65536"/>
                  <a:gd name="T13" fmla="*/ 0 60000 65536"/>
                  <a:gd name="T14" fmla="*/ 0 60000 65536"/>
                  <a:gd name="T15" fmla="*/ 0 w 76"/>
                  <a:gd name="T16" fmla="*/ 0 h 101"/>
                  <a:gd name="T17" fmla="*/ 76 w 76"/>
                  <a:gd name="T18" fmla="*/ 101 h 101"/>
                </a:gdLst>
                <a:ahLst/>
                <a:cxnLst>
                  <a:cxn ang="T10">
                    <a:pos x="T0" y="T1"/>
                  </a:cxn>
                  <a:cxn ang="T11">
                    <a:pos x="T2" y="T3"/>
                  </a:cxn>
                  <a:cxn ang="T12">
                    <a:pos x="T4" y="T5"/>
                  </a:cxn>
                  <a:cxn ang="T13">
                    <a:pos x="T6" y="T7"/>
                  </a:cxn>
                  <a:cxn ang="T14">
                    <a:pos x="T8" y="T9"/>
                  </a:cxn>
                </a:cxnLst>
                <a:rect l="T15" t="T16" r="T17" b="T18"/>
                <a:pathLst>
                  <a:path w="76" h="101">
                    <a:moveTo>
                      <a:pt x="1" y="52"/>
                    </a:moveTo>
                    <a:lnTo>
                      <a:pt x="0" y="0"/>
                    </a:lnTo>
                    <a:lnTo>
                      <a:pt x="76" y="74"/>
                    </a:lnTo>
                    <a:lnTo>
                      <a:pt x="50" y="101"/>
                    </a:lnTo>
                    <a:lnTo>
                      <a:pt x="1" y="52"/>
                    </a:lnTo>
                    <a:close/>
                  </a:path>
                </a:pathLst>
              </a:custGeom>
              <a:solidFill>
                <a:srgbClr val="89898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0" name="Freeform 2668">
                <a:extLst>
                  <a:ext uri="{FF2B5EF4-FFF2-40B4-BE49-F238E27FC236}">
                    <a16:creationId xmlns:a16="http://schemas.microsoft.com/office/drawing/2014/main" xmlns="" id="{506FAF57-3414-4BBD-BA77-41B2D2EA9DCC}"/>
                  </a:ext>
                </a:extLst>
              </p:cNvPr>
              <p:cNvSpPr>
                <a:spLocks/>
              </p:cNvSpPr>
              <p:nvPr/>
            </p:nvSpPr>
            <p:spPr bwMode="auto">
              <a:xfrm>
                <a:off x="1462" y="3519"/>
                <a:ext cx="50" cy="65"/>
              </a:xfrm>
              <a:custGeom>
                <a:avLst/>
                <a:gdLst>
                  <a:gd name="T0" fmla="*/ 0 w 101"/>
                  <a:gd name="T1" fmla="*/ 28 h 130"/>
                  <a:gd name="T2" fmla="*/ 0 w 101"/>
                  <a:gd name="T3" fmla="*/ 0 h 130"/>
                  <a:gd name="T4" fmla="*/ 50 w 101"/>
                  <a:gd name="T5" fmla="*/ 50 h 130"/>
                  <a:gd name="T6" fmla="*/ 38 w 101"/>
                  <a:gd name="T7" fmla="*/ 65 h 130"/>
                  <a:gd name="T8" fmla="*/ 0 w 101"/>
                  <a:gd name="T9" fmla="*/ 28 h 130"/>
                  <a:gd name="T10" fmla="*/ 0 60000 65536"/>
                  <a:gd name="T11" fmla="*/ 0 60000 65536"/>
                  <a:gd name="T12" fmla="*/ 0 60000 65536"/>
                  <a:gd name="T13" fmla="*/ 0 60000 65536"/>
                  <a:gd name="T14" fmla="*/ 0 60000 65536"/>
                  <a:gd name="T15" fmla="*/ 0 w 101"/>
                  <a:gd name="T16" fmla="*/ 0 h 130"/>
                  <a:gd name="T17" fmla="*/ 101 w 101"/>
                  <a:gd name="T18" fmla="*/ 130 h 130"/>
                </a:gdLst>
                <a:ahLst/>
                <a:cxnLst>
                  <a:cxn ang="T10">
                    <a:pos x="T0" y="T1"/>
                  </a:cxn>
                  <a:cxn ang="T11">
                    <a:pos x="T2" y="T3"/>
                  </a:cxn>
                  <a:cxn ang="T12">
                    <a:pos x="T4" y="T5"/>
                  </a:cxn>
                  <a:cxn ang="T13">
                    <a:pos x="T6" y="T7"/>
                  </a:cxn>
                  <a:cxn ang="T14">
                    <a:pos x="T8" y="T9"/>
                  </a:cxn>
                </a:cxnLst>
                <a:rect l="T15" t="T16" r="T17" b="T18"/>
                <a:pathLst>
                  <a:path w="101" h="130">
                    <a:moveTo>
                      <a:pt x="0" y="56"/>
                    </a:moveTo>
                    <a:lnTo>
                      <a:pt x="0" y="0"/>
                    </a:lnTo>
                    <a:lnTo>
                      <a:pt x="101" y="101"/>
                    </a:lnTo>
                    <a:lnTo>
                      <a:pt x="76" y="130"/>
                    </a:lnTo>
                    <a:lnTo>
                      <a:pt x="0" y="56"/>
                    </a:lnTo>
                    <a:close/>
                  </a:path>
                </a:pathLst>
              </a:custGeom>
              <a:solidFill>
                <a:srgbClr val="8F8F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1" name="Freeform 2669">
                <a:extLst>
                  <a:ext uri="{FF2B5EF4-FFF2-40B4-BE49-F238E27FC236}">
                    <a16:creationId xmlns:a16="http://schemas.microsoft.com/office/drawing/2014/main" xmlns="" id="{7E485613-41C8-4FB3-80A8-D419C1DF2D19}"/>
                  </a:ext>
                </a:extLst>
              </p:cNvPr>
              <p:cNvSpPr>
                <a:spLocks/>
              </p:cNvSpPr>
              <p:nvPr/>
            </p:nvSpPr>
            <p:spPr bwMode="auto">
              <a:xfrm>
                <a:off x="1462" y="3492"/>
                <a:ext cx="63" cy="77"/>
              </a:xfrm>
              <a:custGeom>
                <a:avLst/>
                <a:gdLst>
                  <a:gd name="T0" fmla="*/ 0 w 126"/>
                  <a:gd name="T1" fmla="*/ 26 h 153"/>
                  <a:gd name="T2" fmla="*/ 0 w 126"/>
                  <a:gd name="T3" fmla="*/ 0 h 153"/>
                  <a:gd name="T4" fmla="*/ 63 w 126"/>
                  <a:gd name="T5" fmla="*/ 63 h 153"/>
                  <a:gd name="T6" fmla="*/ 51 w 126"/>
                  <a:gd name="T7" fmla="*/ 77 h 153"/>
                  <a:gd name="T8" fmla="*/ 0 w 126"/>
                  <a:gd name="T9" fmla="*/ 26 h 153"/>
                  <a:gd name="T10" fmla="*/ 0 60000 65536"/>
                  <a:gd name="T11" fmla="*/ 0 60000 65536"/>
                  <a:gd name="T12" fmla="*/ 0 60000 65536"/>
                  <a:gd name="T13" fmla="*/ 0 60000 65536"/>
                  <a:gd name="T14" fmla="*/ 0 60000 65536"/>
                  <a:gd name="T15" fmla="*/ 0 w 126"/>
                  <a:gd name="T16" fmla="*/ 0 h 153"/>
                  <a:gd name="T17" fmla="*/ 126 w 126"/>
                  <a:gd name="T18" fmla="*/ 153 h 153"/>
                </a:gdLst>
                <a:ahLst/>
                <a:cxnLst>
                  <a:cxn ang="T10">
                    <a:pos x="T0" y="T1"/>
                  </a:cxn>
                  <a:cxn ang="T11">
                    <a:pos x="T2" y="T3"/>
                  </a:cxn>
                  <a:cxn ang="T12">
                    <a:pos x="T4" y="T5"/>
                  </a:cxn>
                  <a:cxn ang="T13">
                    <a:pos x="T6" y="T7"/>
                  </a:cxn>
                  <a:cxn ang="T14">
                    <a:pos x="T8" y="T9"/>
                  </a:cxn>
                </a:cxnLst>
                <a:rect l="T15" t="T16" r="T17" b="T18"/>
                <a:pathLst>
                  <a:path w="126" h="153">
                    <a:moveTo>
                      <a:pt x="0" y="52"/>
                    </a:moveTo>
                    <a:lnTo>
                      <a:pt x="0" y="0"/>
                    </a:lnTo>
                    <a:lnTo>
                      <a:pt x="126" y="126"/>
                    </a:lnTo>
                    <a:lnTo>
                      <a:pt x="101" y="153"/>
                    </a:lnTo>
                    <a:lnTo>
                      <a:pt x="0" y="52"/>
                    </a:lnTo>
                    <a:close/>
                  </a:path>
                </a:pathLst>
              </a:custGeom>
              <a:solidFill>
                <a:srgbClr val="9494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2" name="Freeform 2670">
                <a:extLst>
                  <a:ext uri="{FF2B5EF4-FFF2-40B4-BE49-F238E27FC236}">
                    <a16:creationId xmlns:a16="http://schemas.microsoft.com/office/drawing/2014/main" xmlns="" id="{2FED3001-A0AB-4B57-907A-B283D32999DA}"/>
                  </a:ext>
                </a:extLst>
              </p:cNvPr>
              <p:cNvSpPr>
                <a:spLocks/>
              </p:cNvSpPr>
              <p:nvPr/>
            </p:nvSpPr>
            <p:spPr bwMode="auto">
              <a:xfrm>
                <a:off x="1462" y="3465"/>
                <a:ext cx="76" cy="91"/>
              </a:xfrm>
              <a:custGeom>
                <a:avLst/>
                <a:gdLst>
                  <a:gd name="T0" fmla="*/ 0 w 151"/>
                  <a:gd name="T1" fmla="*/ 27 h 180"/>
                  <a:gd name="T2" fmla="*/ 0 w 151"/>
                  <a:gd name="T3" fmla="*/ 0 h 180"/>
                  <a:gd name="T4" fmla="*/ 76 w 151"/>
                  <a:gd name="T5" fmla="*/ 77 h 180"/>
                  <a:gd name="T6" fmla="*/ 63 w 151"/>
                  <a:gd name="T7" fmla="*/ 91 h 180"/>
                  <a:gd name="T8" fmla="*/ 0 w 151"/>
                  <a:gd name="T9" fmla="*/ 27 h 180"/>
                  <a:gd name="T10" fmla="*/ 0 60000 65536"/>
                  <a:gd name="T11" fmla="*/ 0 60000 65536"/>
                  <a:gd name="T12" fmla="*/ 0 60000 65536"/>
                  <a:gd name="T13" fmla="*/ 0 60000 65536"/>
                  <a:gd name="T14" fmla="*/ 0 60000 65536"/>
                  <a:gd name="T15" fmla="*/ 0 w 151"/>
                  <a:gd name="T16" fmla="*/ 0 h 180"/>
                  <a:gd name="T17" fmla="*/ 151 w 151"/>
                  <a:gd name="T18" fmla="*/ 180 h 180"/>
                </a:gdLst>
                <a:ahLst/>
                <a:cxnLst>
                  <a:cxn ang="T10">
                    <a:pos x="T0" y="T1"/>
                  </a:cxn>
                  <a:cxn ang="T11">
                    <a:pos x="T2" y="T3"/>
                  </a:cxn>
                  <a:cxn ang="T12">
                    <a:pos x="T4" y="T5"/>
                  </a:cxn>
                  <a:cxn ang="T13">
                    <a:pos x="T6" y="T7"/>
                  </a:cxn>
                  <a:cxn ang="T14">
                    <a:pos x="T8" y="T9"/>
                  </a:cxn>
                </a:cxnLst>
                <a:rect l="T15" t="T16" r="T17" b="T18"/>
                <a:pathLst>
                  <a:path w="151" h="180">
                    <a:moveTo>
                      <a:pt x="0" y="54"/>
                    </a:moveTo>
                    <a:lnTo>
                      <a:pt x="0" y="0"/>
                    </a:lnTo>
                    <a:lnTo>
                      <a:pt x="151" y="153"/>
                    </a:lnTo>
                    <a:lnTo>
                      <a:pt x="126" y="180"/>
                    </a:lnTo>
                    <a:lnTo>
                      <a:pt x="0" y="54"/>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3" name="Freeform 2671">
                <a:extLst>
                  <a:ext uri="{FF2B5EF4-FFF2-40B4-BE49-F238E27FC236}">
                    <a16:creationId xmlns:a16="http://schemas.microsoft.com/office/drawing/2014/main" xmlns="" id="{5E658F78-E8AB-4C63-96E3-82392EC462BF}"/>
                  </a:ext>
                </a:extLst>
              </p:cNvPr>
              <p:cNvSpPr>
                <a:spLocks/>
              </p:cNvSpPr>
              <p:nvPr/>
            </p:nvSpPr>
            <p:spPr bwMode="auto">
              <a:xfrm>
                <a:off x="1462" y="3438"/>
                <a:ext cx="82" cy="104"/>
              </a:xfrm>
              <a:custGeom>
                <a:avLst/>
                <a:gdLst>
                  <a:gd name="T0" fmla="*/ 0 w 165"/>
                  <a:gd name="T1" fmla="*/ 27 h 207"/>
                  <a:gd name="T2" fmla="*/ 0 w 165"/>
                  <a:gd name="T3" fmla="*/ 0 h 207"/>
                  <a:gd name="T4" fmla="*/ 82 w 165"/>
                  <a:gd name="T5" fmla="*/ 83 h 207"/>
                  <a:gd name="T6" fmla="*/ 82 w 165"/>
                  <a:gd name="T7" fmla="*/ 97 h 207"/>
                  <a:gd name="T8" fmla="*/ 75 w 165"/>
                  <a:gd name="T9" fmla="*/ 104 h 207"/>
                  <a:gd name="T10" fmla="*/ 0 w 165"/>
                  <a:gd name="T11" fmla="*/ 27 h 207"/>
                  <a:gd name="T12" fmla="*/ 0 60000 65536"/>
                  <a:gd name="T13" fmla="*/ 0 60000 65536"/>
                  <a:gd name="T14" fmla="*/ 0 60000 65536"/>
                  <a:gd name="T15" fmla="*/ 0 60000 65536"/>
                  <a:gd name="T16" fmla="*/ 0 60000 65536"/>
                  <a:gd name="T17" fmla="*/ 0 60000 65536"/>
                  <a:gd name="T18" fmla="*/ 0 w 165"/>
                  <a:gd name="T19" fmla="*/ 0 h 207"/>
                  <a:gd name="T20" fmla="*/ 165 w 165"/>
                  <a:gd name="T21" fmla="*/ 207 h 207"/>
                </a:gdLst>
                <a:ahLst/>
                <a:cxnLst>
                  <a:cxn ang="T12">
                    <a:pos x="T0" y="T1"/>
                  </a:cxn>
                  <a:cxn ang="T13">
                    <a:pos x="T2" y="T3"/>
                  </a:cxn>
                  <a:cxn ang="T14">
                    <a:pos x="T4" y="T5"/>
                  </a:cxn>
                  <a:cxn ang="T15">
                    <a:pos x="T6" y="T7"/>
                  </a:cxn>
                  <a:cxn ang="T16">
                    <a:pos x="T8" y="T9"/>
                  </a:cxn>
                  <a:cxn ang="T17">
                    <a:pos x="T10" y="T11"/>
                  </a:cxn>
                </a:cxnLst>
                <a:rect l="T18" t="T19" r="T20" b="T21"/>
                <a:pathLst>
                  <a:path w="165" h="207">
                    <a:moveTo>
                      <a:pt x="0" y="54"/>
                    </a:moveTo>
                    <a:lnTo>
                      <a:pt x="0" y="0"/>
                    </a:lnTo>
                    <a:lnTo>
                      <a:pt x="165" y="165"/>
                    </a:lnTo>
                    <a:lnTo>
                      <a:pt x="165" y="194"/>
                    </a:lnTo>
                    <a:lnTo>
                      <a:pt x="151" y="207"/>
                    </a:lnTo>
                    <a:lnTo>
                      <a:pt x="0" y="54"/>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4" name="Freeform 2672">
                <a:extLst>
                  <a:ext uri="{FF2B5EF4-FFF2-40B4-BE49-F238E27FC236}">
                    <a16:creationId xmlns:a16="http://schemas.microsoft.com/office/drawing/2014/main" xmlns="" id="{74B42EEC-F317-469A-B6E8-A2DE2717024C}"/>
                  </a:ext>
                </a:extLst>
              </p:cNvPr>
              <p:cNvSpPr>
                <a:spLocks/>
              </p:cNvSpPr>
              <p:nvPr/>
            </p:nvSpPr>
            <p:spPr bwMode="auto">
              <a:xfrm>
                <a:off x="1461" y="3411"/>
                <a:ext cx="83" cy="110"/>
              </a:xfrm>
              <a:custGeom>
                <a:avLst/>
                <a:gdLst>
                  <a:gd name="T0" fmla="*/ 1 w 167"/>
                  <a:gd name="T1" fmla="*/ 27 h 219"/>
                  <a:gd name="T2" fmla="*/ 0 w 167"/>
                  <a:gd name="T3" fmla="*/ 0 h 219"/>
                  <a:gd name="T4" fmla="*/ 83 w 167"/>
                  <a:gd name="T5" fmla="*/ 84 h 219"/>
                  <a:gd name="T6" fmla="*/ 83 w 167"/>
                  <a:gd name="T7" fmla="*/ 110 h 219"/>
                  <a:gd name="T8" fmla="*/ 1 w 167"/>
                  <a:gd name="T9" fmla="*/ 27 h 219"/>
                  <a:gd name="T10" fmla="*/ 0 60000 65536"/>
                  <a:gd name="T11" fmla="*/ 0 60000 65536"/>
                  <a:gd name="T12" fmla="*/ 0 60000 65536"/>
                  <a:gd name="T13" fmla="*/ 0 60000 65536"/>
                  <a:gd name="T14" fmla="*/ 0 60000 65536"/>
                  <a:gd name="T15" fmla="*/ 0 w 167"/>
                  <a:gd name="T16" fmla="*/ 0 h 219"/>
                  <a:gd name="T17" fmla="*/ 167 w 167"/>
                  <a:gd name="T18" fmla="*/ 219 h 219"/>
                </a:gdLst>
                <a:ahLst/>
                <a:cxnLst>
                  <a:cxn ang="T10">
                    <a:pos x="T0" y="T1"/>
                  </a:cxn>
                  <a:cxn ang="T11">
                    <a:pos x="T2" y="T3"/>
                  </a:cxn>
                  <a:cxn ang="T12">
                    <a:pos x="T4" y="T5"/>
                  </a:cxn>
                  <a:cxn ang="T13">
                    <a:pos x="T6" y="T7"/>
                  </a:cxn>
                  <a:cxn ang="T14">
                    <a:pos x="T8" y="T9"/>
                  </a:cxn>
                </a:cxnLst>
                <a:rect l="T15" t="T16" r="T17" b="T18"/>
                <a:pathLst>
                  <a:path w="167" h="219">
                    <a:moveTo>
                      <a:pt x="2" y="54"/>
                    </a:moveTo>
                    <a:lnTo>
                      <a:pt x="0" y="0"/>
                    </a:lnTo>
                    <a:lnTo>
                      <a:pt x="167" y="167"/>
                    </a:lnTo>
                    <a:lnTo>
                      <a:pt x="167" y="219"/>
                    </a:lnTo>
                    <a:lnTo>
                      <a:pt x="2" y="54"/>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5" name="Freeform 2673">
                <a:extLst>
                  <a:ext uri="{FF2B5EF4-FFF2-40B4-BE49-F238E27FC236}">
                    <a16:creationId xmlns:a16="http://schemas.microsoft.com/office/drawing/2014/main" xmlns="" id="{77FE0810-DE69-472C-ACC0-85C5FA465773}"/>
                  </a:ext>
                </a:extLst>
              </p:cNvPr>
              <p:cNvSpPr>
                <a:spLocks/>
              </p:cNvSpPr>
              <p:nvPr/>
            </p:nvSpPr>
            <p:spPr bwMode="auto">
              <a:xfrm>
                <a:off x="1461" y="3384"/>
                <a:ext cx="83" cy="111"/>
              </a:xfrm>
              <a:custGeom>
                <a:avLst/>
                <a:gdLst>
                  <a:gd name="T0" fmla="*/ 0 w 167"/>
                  <a:gd name="T1" fmla="*/ 27 h 221"/>
                  <a:gd name="T2" fmla="*/ 0 w 167"/>
                  <a:gd name="T3" fmla="*/ 0 h 221"/>
                  <a:gd name="T4" fmla="*/ 83 w 167"/>
                  <a:gd name="T5" fmla="*/ 83 h 221"/>
                  <a:gd name="T6" fmla="*/ 83 w 167"/>
                  <a:gd name="T7" fmla="*/ 111 h 221"/>
                  <a:gd name="T8" fmla="*/ 0 w 167"/>
                  <a:gd name="T9" fmla="*/ 27 h 221"/>
                  <a:gd name="T10" fmla="*/ 0 60000 65536"/>
                  <a:gd name="T11" fmla="*/ 0 60000 65536"/>
                  <a:gd name="T12" fmla="*/ 0 60000 65536"/>
                  <a:gd name="T13" fmla="*/ 0 60000 65536"/>
                  <a:gd name="T14" fmla="*/ 0 60000 65536"/>
                  <a:gd name="T15" fmla="*/ 0 w 167"/>
                  <a:gd name="T16" fmla="*/ 0 h 221"/>
                  <a:gd name="T17" fmla="*/ 167 w 167"/>
                  <a:gd name="T18" fmla="*/ 221 h 221"/>
                </a:gdLst>
                <a:ahLst/>
                <a:cxnLst>
                  <a:cxn ang="T10">
                    <a:pos x="T0" y="T1"/>
                  </a:cxn>
                  <a:cxn ang="T11">
                    <a:pos x="T2" y="T3"/>
                  </a:cxn>
                  <a:cxn ang="T12">
                    <a:pos x="T4" y="T5"/>
                  </a:cxn>
                  <a:cxn ang="T13">
                    <a:pos x="T6" y="T7"/>
                  </a:cxn>
                  <a:cxn ang="T14">
                    <a:pos x="T8" y="T9"/>
                  </a:cxn>
                </a:cxnLst>
                <a:rect l="T15" t="T16" r="T17" b="T18"/>
                <a:pathLst>
                  <a:path w="167" h="221">
                    <a:moveTo>
                      <a:pt x="0" y="54"/>
                    </a:moveTo>
                    <a:lnTo>
                      <a:pt x="0" y="0"/>
                    </a:lnTo>
                    <a:lnTo>
                      <a:pt x="167" y="165"/>
                    </a:lnTo>
                    <a:lnTo>
                      <a:pt x="167" y="221"/>
                    </a:lnTo>
                    <a:lnTo>
                      <a:pt x="0" y="54"/>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6" name="Freeform 2674">
                <a:extLst>
                  <a:ext uri="{FF2B5EF4-FFF2-40B4-BE49-F238E27FC236}">
                    <a16:creationId xmlns:a16="http://schemas.microsoft.com/office/drawing/2014/main" xmlns="" id="{496DC1FC-8874-4B2F-A242-A59CA6D0B7D0}"/>
                  </a:ext>
                </a:extLst>
              </p:cNvPr>
              <p:cNvSpPr>
                <a:spLocks/>
              </p:cNvSpPr>
              <p:nvPr/>
            </p:nvSpPr>
            <p:spPr bwMode="auto">
              <a:xfrm>
                <a:off x="1461" y="3357"/>
                <a:ext cx="83" cy="110"/>
              </a:xfrm>
              <a:custGeom>
                <a:avLst/>
                <a:gdLst>
                  <a:gd name="T0" fmla="*/ 0 w 167"/>
                  <a:gd name="T1" fmla="*/ 27 h 219"/>
                  <a:gd name="T2" fmla="*/ 0 w 167"/>
                  <a:gd name="T3" fmla="*/ 0 h 219"/>
                  <a:gd name="T4" fmla="*/ 82 w 167"/>
                  <a:gd name="T5" fmla="*/ 84 h 219"/>
                  <a:gd name="T6" fmla="*/ 83 w 167"/>
                  <a:gd name="T7" fmla="*/ 110 h 219"/>
                  <a:gd name="T8" fmla="*/ 0 w 167"/>
                  <a:gd name="T9" fmla="*/ 27 h 219"/>
                  <a:gd name="T10" fmla="*/ 0 60000 65536"/>
                  <a:gd name="T11" fmla="*/ 0 60000 65536"/>
                  <a:gd name="T12" fmla="*/ 0 60000 65536"/>
                  <a:gd name="T13" fmla="*/ 0 60000 65536"/>
                  <a:gd name="T14" fmla="*/ 0 60000 65536"/>
                  <a:gd name="T15" fmla="*/ 0 w 167"/>
                  <a:gd name="T16" fmla="*/ 0 h 219"/>
                  <a:gd name="T17" fmla="*/ 167 w 167"/>
                  <a:gd name="T18" fmla="*/ 219 h 219"/>
                </a:gdLst>
                <a:ahLst/>
                <a:cxnLst>
                  <a:cxn ang="T10">
                    <a:pos x="T0" y="T1"/>
                  </a:cxn>
                  <a:cxn ang="T11">
                    <a:pos x="T2" y="T3"/>
                  </a:cxn>
                  <a:cxn ang="T12">
                    <a:pos x="T4" y="T5"/>
                  </a:cxn>
                  <a:cxn ang="T13">
                    <a:pos x="T6" y="T7"/>
                  </a:cxn>
                  <a:cxn ang="T14">
                    <a:pos x="T8" y="T9"/>
                  </a:cxn>
                </a:cxnLst>
                <a:rect l="T15" t="T16" r="T17" b="T18"/>
                <a:pathLst>
                  <a:path w="167" h="219">
                    <a:moveTo>
                      <a:pt x="0" y="54"/>
                    </a:moveTo>
                    <a:lnTo>
                      <a:pt x="0" y="0"/>
                    </a:lnTo>
                    <a:lnTo>
                      <a:pt x="165" y="167"/>
                    </a:lnTo>
                    <a:lnTo>
                      <a:pt x="167" y="219"/>
                    </a:lnTo>
                    <a:lnTo>
                      <a:pt x="0" y="54"/>
                    </a:lnTo>
                    <a:close/>
                  </a:path>
                </a:pathLst>
              </a:custGeom>
              <a:solidFill>
                <a:srgbClr val="AFA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7" name="Freeform 2675">
                <a:extLst>
                  <a:ext uri="{FF2B5EF4-FFF2-40B4-BE49-F238E27FC236}">
                    <a16:creationId xmlns:a16="http://schemas.microsoft.com/office/drawing/2014/main" xmlns="" id="{E5BE1E0F-B72E-41A9-B4FF-FC6EEF8D0C33}"/>
                  </a:ext>
                </a:extLst>
              </p:cNvPr>
              <p:cNvSpPr>
                <a:spLocks/>
              </p:cNvSpPr>
              <p:nvPr/>
            </p:nvSpPr>
            <p:spPr bwMode="auto">
              <a:xfrm>
                <a:off x="1461" y="3331"/>
                <a:ext cx="83" cy="110"/>
              </a:xfrm>
              <a:custGeom>
                <a:avLst/>
                <a:gdLst>
                  <a:gd name="T0" fmla="*/ 0 w 165"/>
                  <a:gd name="T1" fmla="*/ 27 h 220"/>
                  <a:gd name="T2" fmla="*/ 0 w 165"/>
                  <a:gd name="T3" fmla="*/ 0 h 220"/>
                  <a:gd name="T4" fmla="*/ 83 w 165"/>
                  <a:gd name="T5" fmla="*/ 84 h 220"/>
                  <a:gd name="T6" fmla="*/ 83 w 165"/>
                  <a:gd name="T7" fmla="*/ 110 h 220"/>
                  <a:gd name="T8" fmla="*/ 0 w 165"/>
                  <a:gd name="T9" fmla="*/ 27 h 220"/>
                  <a:gd name="T10" fmla="*/ 0 60000 65536"/>
                  <a:gd name="T11" fmla="*/ 0 60000 65536"/>
                  <a:gd name="T12" fmla="*/ 0 60000 65536"/>
                  <a:gd name="T13" fmla="*/ 0 60000 65536"/>
                  <a:gd name="T14" fmla="*/ 0 60000 65536"/>
                  <a:gd name="T15" fmla="*/ 0 w 165"/>
                  <a:gd name="T16" fmla="*/ 0 h 220"/>
                  <a:gd name="T17" fmla="*/ 165 w 165"/>
                  <a:gd name="T18" fmla="*/ 220 h 220"/>
                </a:gdLst>
                <a:ahLst/>
                <a:cxnLst>
                  <a:cxn ang="T10">
                    <a:pos x="T0" y="T1"/>
                  </a:cxn>
                  <a:cxn ang="T11">
                    <a:pos x="T2" y="T3"/>
                  </a:cxn>
                  <a:cxn ang="T12">
                    <a:pos x="T4" y="T5"/>
                  </a:cxn>
                  <a:cxn ang="T13">
                    <a:pos x="T6" y="T7"/>
                  </a:cxn>
                  <a:cxn ang="T14">
                    <a:pos x="T8" y="T9"/>
                  </a:cxn>
                </a:cxnLst>
                <a:rect l="T15" t="T16" r="T17" b="T18"/>
                <a:pathLst>
                  <a:path w="165" h="220">
                    <a:moveTo>
                      <a:pt x="0" y="53"/>
                    </a:moveTo>
                    <a:lnTo>
                      <a:pt x="0" y="0"/>
                    </a:lnTo>
                    <a:lnTo>
                      <a:pt x="165" y="168"/>
                    </a:lnTo>
                    <a:lnTo>
                      <a:pt x="165" y="220"/>
                    </a:lnTo>
                    <a:lnTo>
                      <a:pt x="0" y="53"/>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8" name="Freeform 2676">
                <a:extLst>
                  <a:ext uri="{FF2B5EF4-FFF2-40B4-BE49-F238E27FC236}">
                    <a16:creationId xmlns:a16="http://schemas.microsoft.com/office/drawing/2014/main" xmlns="" id="{B0FB22F7-5550-46E3-9815-0A268A017EAD}"/>
                  </a:ext>
                </a:extLst>
              </p:cNvPr>
              <p:cNvSpPr>
                <a:spLocks/>
              </p:cNvSpPr>
              <p:nvPr/>
            </p:nvSpPr>
            <p:spPr bwMode="auto">
              <a:xfrm>
                <a:off x="1461" y="3303"/>
                <a:ext cx="83" cy="112"/>
              </a:xfrm>
              <a:custGeom>
                <a:avLst/>
                <a:gdLst>
                  <a:gd name="T0" fmla="*/ 0 w 165"/>
                  <a:gd name="T1" fmla="*/ 28 h 223"/>
                  <a:gd name="T2" fmla="*/ 0 w 165"/>
                  <a:gd name="T3" fmla="*/ 0 h 223"/>
                  <a:gd name="T4" fmla="*/ 83 w 165"/>
                  <a:gd name="T5" fmla="*/ 84 h 223"/>
                  <a:gd name="T6" fmla="*/ 83 w 165"/>
                  <a:gd name="T7" fmla="*/ 112 h 223"/>
                  <a:gd name="T8" fmla="*/ 0 w 165"/>
                  <a:gd name="T9" fmla="*/ 28 h 223"/>
                  <a:gd name="T10" fmla="*/ 0 60000 65536"/>
                  <a:gd name="T11" fmla="*/ 0 60000 65536"/>
                  <a:gd name="T12" fmla="*/ 0 60000 65536"/>
                  <a:gd name="T13" fmla="*/ 0 60000 65536"/>
                  <a:gd name="T14" fmla="*/ 0 60000 65536"/>
                  <a:gd name="T15" fmla="*/ 0 w 165"/>
                  <a:gd name="T16" fmla="*/ 0 h 223"/>
                  <a:gd name="T17" fmla="*/ 165 w 165"/>
                  <a:gd name="T18" fmla="*/ 223 h 223"/>
                </a:gdLst>
                <a:ahLst/>
                <a:cxnLst>
                  <a:cxn ang="T10">
                    <a:pos x="T0" y="T1"/>
                  </a:cxn>
                  <a:cxn ang="T11">
                    <a:pos x="T2" y="T3"/>
                  </a:cxn>
                  <a:cxn ang="T12">
                    <a:pos x="T4" y="T5"/>
                  </a:cxn>
                  <a:cxn ang="T13">
                    <a:pos x="T6" y="T7"/>
                  </a:cxn>
                  <a:cxn ang="T14">
                    <a:pos x="T8" y="T9"/>
                  </a:cxn>
                </a:cxnLst>
                <a:rect l="T15" t="T16" r="T17" b="T18"/>
                <a:pathLst>
                  <a:path w="165" h="223">
                    <a:moveTo>
                      <a:pt x="0" y="55"/>
                    </a:moveTo>
                    <a:lnTo>
                      <a:pt x="0" y="0"/>
                    </a:lnTo>
                    <a:lnTo>
                      <a:pt x="165" y="167"/>
                    </a:lnTo>
                    <a:lnTo>
                      <a:pt x="165" y="223"/>
                    </a:lnTo>
                    <a:lnTo>
                      <a:pt x="0" y="55"/>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39" name="Freeform 2677">
                <a:extLst>
                  <a:ext uri="{FF2B5EF4-FFF2-40B4-BE49-F238E27FC236}">
                    <a16:creationId xmlns:a16="http://schemas.microsoft.com/office/drawing/2014/main" xmlns="" id="{C4BC0218-29A3-459F-9FD1-927FCB2F70C8}"/>
                  </a:ext>
                </a:extLst>
              </p:cNvPr>
              <p:cNvSpPr>
                <a:spLocks/>
              </p:cNvSpPr>
              <p:nvPr/>
            </p:nvSpPr>
            <p:spPr bwMode="auto">
              <a:xfrm>
                <a:off x="1460" y="3277"/>
                <a:ext cx="84" cy="110"/>
              </a:xfrm>
              <a:custGeom>
                <a:avLst/>
                <a:gdLst>
                  <a:gd name="T0" fmla="*/ 1 w 167"/>
                  <a:gd name="T1" fmla="*/ 27 h 220"/>
                  <a:gd name="T2" fmla="*/ 0 w 167"/>
                  <a:gd name="T3" fmla="*/ 0 h 220"/>
                  <a:gd name="T4" fmla="*/ 84 w 167"/>
                  <a:gd name="T5" fmla="*/ 84 h 220"/>
                  <a:gd name="T6" fmla="*/ 84 w 167"/>
                  <a:gd name="T7" fmla="*/ 110 h 220"/>
                  <a:gd name="T8" fmla="*/ 1 w 167"/>
                  <a:gd name="T9" fmla="*/ 27 h 220"/>
                  <a:gd name="T10" fmla="*/ 0 60000 65536"/>
                  <a:gd name="T11" fmla="*/ 0 60000 65536"/>
                  <a:gd name="T12" fmla="*/ 0 60000 65536"/>
                  <a:gd name="T13" fmla="*/ 0 60000 65536"/>
                  <a:gd name="T14" fmla="*/ 0 60000 65536"/>
                  <a:gd name="T15" fmla="*/ 0 w 167"/>
                  <a:gd name="T16" fmla="*/ 0 h 220"/>
                  <a:gd name="T17" fmla="*/ 167 w 167"/>
                  <a:gd name="T18" fmla="*/ 220 h 220"/>
                </a:gdLst>
                <a:ahLst/>
                <a:cxnLst>
                  <a:cxn ang="T10">
                    <a:pos x="T0" y="T1"/>
                  </a:cxn>
                  <a:cxn ang="T11">
                    <a:pos x="T2" y="T3"/>
                  </a:cxn>
                  <a:cxn ang="T12">
                    <a:pos x="T4" y="T5"/>
                  </a:cxn>
                  <a:cxn ang="T13">
                    <a:pos x="T6" y="T7"/>
                  </a:cxn>
                  <a:cxn ang="T14">
                    <a:pos x="T8" y="T9"/>
                  </a:cxn>
                </a:cxnLst>
                <a:rect l="T15" t="T16" r="T17" b="T18"/>
                <a:pathLst>
                  <a:path w="167" h="220">
                    <a:moveTo>
                      <a:pt x="2" y="53"/>
                    </a:moveTo>
                    <a:lnTo>
                      <a:pt x="0" y="0"/>
                    </a:lnTo>
                    <a:lnTo>
                      <a:pt x="167" y="167"/>
                    </a:lnTo>
                    <a:lnTo>
                      <a:pt x="167" y="220"/>
                    </a:lnTo>
                    <a:lnTo>
                      <a:pt x="2" y="53"/>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0" name="Freeform 2678">
                <a:extLst>
                  <a:ext uri="{FF2B5EF4-FFF2-40B4-BE49-F238E27FC236}">
                    <a16:creationId xmlns:a16="http://schemas.microsoft.com/office/drawing/2014/main" xmlns="" id="{46928202-01E3-42BF-904F-FC7AFAE404A0}"/>
                  </a:ext>
                </a:extLst>
              </p:cNvPr>
              <p:cNvSpPr>
                <a:spLocks/>
              </p:cNvSpPr>
              <p:nvPr/>
            </p:nvSpPr>
            <p:spPr bwMode="auto">
              <a:xfrm>
                <a:off x="1460" y="3249"/>
                <a:ext cx="84" cy="112"/>
              </a:xfrm>
              <a:custGeom>
                <a:avLst/>
                <a:gdLst>
                  <a:gd name="T0" fmla="*/ 0 w 167"/>
                  <a:gd name="T1" fmla="*/ 28 h 222"/>
                  <a:gd name="T2" fmla="*/ 0 w 167"/>
                  <a:gd name="T3" fmla="*/ 0 h 222"/>
                  <a:gd name="T4" fmla="*/ 84 w 167"/>
                  <a:gd name="T5" fmla="*/ 84 h 222"/>
                  <a:gd name="T6" fmla="*/ 84 w 167"/>
                  <a:gd name="T7" fmla="*/ 112 h 222"/>
                  <a:gd name="T8" fmla="*/ 0 w 167"/>
                  <a:gd name="T9" fmla="*/ 28 h 222"/>
                  <a:gd name="T10" fmla="*/ 0 60000 65536"/>
                  <a:gd name="T11" fmla="*/ 0 60000 65536"/>
                  <a:gd name="T12" fmla="*/ 0 60000 65536"/>
                  <a:gd name="T13" fmla="*/ 0 60000 65536"/>
                  <a:gd name="T14" fmla="*/ 0 60000 65536"/>
                  <a:gd name="T15" fmla="*/ 0 w 167"/>
                  <a:gd name="T16" fmla="*/ 0 h 222"/>
                  <a:gd name="T17" fmla="*/ 167 w 167"/>
                  <a:gd name="T18" fmla="*/ 222 h 222"/>
                </a:gdLst>
                <a:ahLst/>
                <a:cxnLst>
                  <a:cxn ang="T10">
                    <a:pos x="T0" y="T1"/>
                  </a:cxn>
                  <a:cxn ang="T11">
                    <a:pos x="T2" y="T3"/>
                  </a:cxn>
                  <a:cxn ang="T12">
                    <a:pos x="T4" y="T5"/>
                  </a:cxn>
                  <a:cxn ang="T13">
                    <a:pos x="T6" y="T7"/>
                  </a:cxn>
                  <a:cxn ang="T14">
                    <a:pos x="T8" y="T9"/>
                  </a:cxn>
                </a:cxnLst>
                <a:rect l="T15" t="T16" r="T17" b="T18"/>
                <a:pathLst>
                  <a:path w="167" h="222">
                    <a:moveTo>
                      <a:pt x="0" y="55"/>
                    </a:moveTo>
                    <a:lnTo>
                      <a:pt x="0" y="0"/>
                    </a:lnTo>
                    <a:lnTo>
                      <a:pt x="167" y="167"/>
                    </a:lnTo>
                    <a:lnTo>
                      <a:pt x="167" y="222"/>
                    </a:lnTo>
                    <a:lnTo>
                      <a:pt x="0" y="55"/>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1" name="Freeform 2679">
                <a:extLst>
                  <a:ext uri="{FF2B5EF4-FFF2-40B4-BE49-F238E27FC236}">
                    <a16:creationId xmlns:a16="http://schemas.microsoft.com/office/drawing/2014/main" xmlns="" id="{5BFAC24D-7DE8-4CBC-A5FF-B2B02BA18483}"/>
                  </a:ext>
                </a:extLst>
              </p:cNvPr>
              <p:cNvSpPr>
                <a:spLocks/>
              </p:cNvSpPr>
              <p:nvPr/>
            </p:nvSpPr>
            <p:spPr bwMode="auto">
              <a:xfrm>
                <a:off x="1460" y="3228"/>
                <a:ext cx="84" cy="105"/>
              </a:xfrm>
              <a:custGeom>
                <a:avLst/>
                <a:gdLst>
                  <a:gd name="T0" fmla="*/ 0 w 167"/>
                  <a:gd name="T1" fmla="*/ 22 h 210"/>
                  <a:gd name="T2" fmla="*/ 0 w 167"/>
                  <a:gd name="T3" fmla="*/ 5 h 210"/>
                  <a:gd name="T4" fmla="*/ 6 w 167"/>
                  <a:gd name="T5" fmla="*/ 0 h 210"/>
                  <a:gd name="T6" fmla="*/ 84 w 167"/>
                  <a:gd name="T7" fmla="*/ 79 h 210"/>
                  <a:gd name="T8" fmla="*/ 84 w 167"/>
                  <a:gd name="T9" fmla="*/ 105 h 210"/>
                  <a:gd name="T10" fmla="*/ 0 w 167"/>
                  <a:gd name="T11" fmla="*/ 22 h 210"/>
                  <a:gd name="T12" fmla="*/ 0 60000 65536"/>
                  <a:gd name="T13" fmla="*/ 0 60000 65536"/>
                  <a:gd name="T14" fmla="*/ 0 60000 65536"/>
                  <a:gd name="T15" fmla="*/ 0 60000 65536"/>
                  <a:gd name="T16" fmla="*/ 0 60000 65536"/>
                  <a:gd name="T17" fmla="*/ 0 60000 65536"/>
                  <a:gd name="T18" fmla="*/ 0 w 167"/>
                  <a:gd name="T19" fmla="*/ 0 h 210"/>
                  <a:gd name="T20" fmla="*/ 167 w 167"/>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67" h="210">
                    <a:moveTo>
                      <a:pt x="0" y="43"/>
                    </a:moveTo>
                    <a:lnTo>
                      <a:pt x="0" y="9"/>
                    </a:lnTo>
                    <a:lnTo>
                      <a:pt x="12" y="0"/>
                    </a:lnTo>
                    <a:lnTo>
                      <a:pt x="167" y="157"/>
                    </a:lnTo>
                    <a:lnTo>
                      <a:pt x="167" y="210"/>
                    </a:lnTo>
                    <a:lnTo>
                      <a:pt x="0" y="43"/>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2" name="Freeform 2680">
                <a:extLst>
                  <a:ext uri="{FF2B5EF4-FFF2-40B4-BE49-F238E27FC236}">
                    <a16:creationId xmlns:a16="http://schemas.microsoft.com/office/drawing/2014/main" xmlns="" id="{8D680B05-F473-46E4-A64B-C708F3B33FC1}"/>
                  </a:ext>
                </a:extLst>
              </p:cNvPr>
              <p:cNvSpPr>
                <a:spLocks/>
              </p:cNvSpPr>
              <p:nvPr/>
            </p:nvSpPr>
            <p:spPr bwMode="auto">
              <a:xfrm>
                <a:off x="1466" y="3218"/>
                <a:ext cx="78" cy="89"/>
              </a:xfrm>
              <a:custGeom>
                <a:avLst/>
                <a:gdLst>
                  <a:gd name="T0" fmla="*/ 0 w 155"/>
                  <a:gd name="T1" fmla="*/ 10 h 177"/>
                  <a:gd name="T2" fmla="*/ 16 w 155"/>
                  <a:gd name="T3" fmla="*/ 0 h 177"/>
                  <a:gd name="T4" fmla="*/ 78 w 155"/>
                  <a:gd name="T5" fmla="*/ 63 h 177"/>
                  <a:gd name="T6" fmla="*/ 78 w 155"/>
                  <a:gd name="T7" fmla="*/ 89 h 177"/>
                  <a:gd name="T8" fmla="*/ 0 w 155"/>
                  <a:gd name="T9" fmla="*/ 10 h 177"/>
                  <a:gd name="T10" fmla="*/ 0 60000 65536"/>
                  <a:gd name="T11" fmla="*/ 0 60000 65536"/>
                  <a:gd name="T12" fmla="*/ 0 60000 65536"/>
                  <a:gd name="T13" fmla="*/ 0 60000 65536"/>
                  <a:gd name="T14" fmla="*/ 0 60000 65536"/>
                  <a:gd name="T15" fmla="*/ 0 w 155"/>
                  <a:gd name="T16" fmla="*/ 0 h 177"/>
                  <a:gd name="T17" fmla="*/ 155 w 155"/>
                  <a:gd name="T18" fmla="*/ 177 h 177"/>
                </a:gdLst>
                <a:ahLst/>
                <a:cxnLst>
                  <a:cxn ang="T10">
                    <a:pos x="T0" y="T1"/>
                  </a:cxn>
                  <a:cxn ang="T11">
                    <a:pos x="T2" y="T3"/>
                  </a:cxn>
                  <a:cxn ang="T12">
                    <a:pos x="T4" y="T5"/>
                  </a:cxn>
                  <a:cxn ang="T13">
                    <a:pos x="T6" y="T7"/>
                  </a:cxn>
                  <a:cxn ang="T14">
                    <a:pos x="T8" y="T9"/>
                  </a:cxn>
                </a:cxnLst>
                <a:rect l="T15" t="T16" r="T17" b="T18"/>
                <a:pathLst>
                  <a:path w="155" h="177">
                    <a:moveTo>
                      <a:pt x="0" y="20"/>
                    </a:moveTo>
                    <a:lnTo>
                      <a:pt x="31" y="0"/>
                    </a:lnTo>
                    <a:lnTo>
                      <a:pt x="155" y="125"/>
                    </a:lnTo>
                    <a:lnTo>
                      <a:pt x="155" y="177"/>
                    </a:lnTo>
                    <a:lnTo>
                      <a:pt x="0" y="2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3" name="Freeform 2681">
                <a:extLst>
                  <a:ext uri="{FF2B5EF4-FFF2-40B4-BE49-F238E27FC236}">
                    <a16:creationId xmlns:a16="http://schemas.microsoft.com/office/drawing/2014/main" xmlns="" id="{0D97187F-B8F0-4FC3-BC8F-4B5B4A05B726}"/>
                  </a:ext>
                </a:extLst>
              </p:cNvPr>
              <p:cNvSpPr>
                <a:spLocks/>
              </p:cNvSpPr>
              <p:nvPr/>
            </p:nvSpPr>
            <p:spPr bwMode="auto">
              <a:xfrm>
                <a:off x="1481" y="3206"/>
                <a:ext cx="63" cy="75"/>
              </a:xfrm>
              <a:custGeom>
                <a:avLst/>
                <a:gdLst>
                  <a:gd name="T0" fmla="*/ 0 w 124"/>
                  <a:gd name="T1" fmla="*/ 12 h 148"/>
                  <a:gd name="T2" fmla="*/ 16 w 124"/>
                  <a:gd name="T3" fmla="*/ 0 h 148"/>
                  <a:gd name="T4" fmla="*/ 62 w 124"/>
                  <a:gd name="T5" fmla="*/ 48 h 148"/>
                  <a:gd name="T6" fmla="*/ 63 w 124"/>
                  <a:gd name="T7" fmla="*/ 75 h 148"/>
                  <a:gd name="T8" fmla="*/ 0 w 124"/>
                  <a:gd name="T9" fmla="*/ 12 h 148"/>
                  <a:gd name="T10" fmla="*/ 0 60000 65536"/>
                  <a:gd name="T11" fmla="*/ 0 60000 65536"/>
                  <a:gd name="T12" fmla="*/ 0 60000 65536"/>
                  <a:gd name="T13" fmla="*/ 0 60000 65536"/>
                  <a:gd name="T14" fmla="*/ 0 60000 65536"/>
                  <a:gd name="T15" fmla="*/ 0 w 124"/>
                  <a:gd name="T16" fmla="*/ 0 h 148"/>
                  <a:gd name="T17" fmla="*/ 124 w 124"/>
                  <a:gd name="T18" fmla="*/ 148 h 148"/>
                </a:gdLst>
                <a:ahLst/>
                <a:cxnLst>
                  <a:cxn ang="T10">
                    <a:pos x="T0" y="T1"/>
                  </a:cxn>
                  <a:cxn ang="T11">
                    <a:pos x="T2" y="T3"/>
                  </a:cxn>
                  <a:cxn ang="T12">
                    <a:pos x="T4" y="T5"/>
                  </a:cxn>
                  <a:cxn ang="T13">
                    <a:pos x="T6" y="T7"/>
                  </a:cxn>
                  <a:cxn ang="T14">
                    <a:pos x="T8" y="T9"/>
                  </a:cxn>
                </a:cxnLst>
                <a:rect l="T15" t="T16" r="T17" b="T18"/>
                <a:pathLst>
                  <a:path w="124" h="148">
                    <a:moveTo>
                      <a:pt x="0" y="23"/>
                    </a:moveTo>
                    <a:lnTo>
                      <a:pt x="32" y="0"/>
                    </a:lnTo>
                    <a:lnTo>
                      <a:pt x="122" y="94"/>
                    </a:lnTo>
                    <a:lnTo>
                      <a:pt x="124" y="148"/>
                    </a:lnTo>
                    <a:lnTo>
                      <a:pt x="0" y="23"/>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4" name="Freeform 2682">
                <a:extLst>
                  <a:ext uri="{FF2B5EF4-FFF2-40B4-BE49-F238E27FC236}">
                    <a16:creationId xmlns:a16="http://schemas.microsoft.com/office/drawing/2014/main" xmlns="" id="{E7965953-CBC5-47A6-9DB8-420F1341AED3}"/>
                  </a:ext>
                </a:extLst>
              </p:cNvPr>
              <p:cNvSpPr>
                <a:spLocks/>
              </p:cNvSpPr>
              <p:nvPr/>
            </p:nvSpPr>
            <p:spPr bwMode="auto">
              <a:xfrm>
                <a:off x="1497" y="3196"/>
                <a:ext cx="46" cy="58"/>
              </a:xfrm>
              <a:custGeom>
                <a:avLst/>
                <a:gdLst>
                  <a:gd name="T0" fmla="*/ 0 w 90"/>
                  <a:gd name="T1" fmla="*/ 11 h 115"/>
                  <a:gd name="T2" fmla="*/ 15 w 90"/>
                  <a:gd name="T3" fmla="*/ 0 h 115"/>
                  <a:gd name="T4" fmla="*/ 46 w 90"/>
                  <a:gd name="T5" fmla="*/ 31 h 115"/>
                  <a:gd name="T6" fmla="*/ 46 w 90"/>
                  <a:gd name="T7" fmla="*/ 58 h 115"/>
                  <a:gd name="T8" fmla="*/ 0 w 90"/>
                  <a:gd name="T9" fmla="*/ 11 h 115"/>
                  <a:gd name="T10" fmla="*/ 0 60000 65536"/>
                  <a:gd name="T11" fmla="*/ 0 60000 65536"/>
                  <a:gd name="T12" fmla="*/ 0 60000 65536"/>
                  <a:gd name="T13" fmla="*/ 0 60000 65536"/>
                  <a:gd name="T14" fmla="*/ 0 60000 65536"/>
                  <a:gd name="T15" fmla="*/ 0 w 90"/>
                  <a:gd name="T16" fmla="*/ 0 h 115"/>
                  <a:gd name="T17" fmla="*/ 90 w 90"/>
                  <a:gd name="T18" fmla="*/ 115 h 115"/>
                </a:gdLst>
                <a:ahLst/>
                <a:cxnLst>
                  <a:cxn ang="T10">
                    <a:pos x="T0" y="T1"/>
                  </a:cxn>
                  <a:cxn ang="T11">
                    <a:pos x="T2" y="T3"/>
                  </a:cxn>
                  <a:cxn ang="T12">
                    <a:pos x="T4" y="T5"/>
                  </a:cxn>
                  <a:cxn ang="T13">
                    <a:pos x="T6" y="T7"/>
                  </a:cxn>
                  <a:cxn ang="T14">
                    <a:pos x="T8" y="T9"/>
                  </a:cxn>
                </a:cxnLst>
                <a:rect l="T15" t="T16" r="T17" b="T18"/>
                <a:pathLst>
                  <a:path w="90" h="115">
                    <a:moveTo>
                      <a:pt x="0" y="21"/>
                    </a:moveTo>
                    <a:lnTo>
                      <a:pt x="30" y="0"/>
                    </a:lnTo>
                    <a:lnTo>
                      <a:pt x="90" y="61"/>
                    </a:lnTo>
                    <a:lnTo>
                      <a:pt x="90" y="115"/>
                    </a:lnTo>
                    <a:lnTo>
                      <a:pt x="0" y="21"/>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5" name="Freeform 2683">
                <a:extLst>
                  <a:ext uri="{FF2B5EF4-FFF2-40B4-BE49-F238E27FC236}">
                    <a16:creationId xmlns:a16="http://schemas.microsoft.com/office/drawing/2014/main" xmlns="" id="{916AECA8-13F3-417B-B053-43C78DF56157}"/>
                  </a:ext>
                </a:extLst>
              </p:cNvPr>
              <p:cNvSpPr>
                <a:spLocks/>
              </p:cNvSpPr>
              <p:nvPr/>
            </p:nvSpPr>
            <p:spPr bwMode="auto">
              <a:xfrm>
                <a:off x="1512" y="3184"/>
                <a:ext cx="31" cy="43"/>
              </a:xfrm>
              <a:custGeom>
                <a:avLst/>
                <a:gdLst>
                  <a:gd name="T0" fmla="*/ 0 w 60"/>
                  <a:gd name="T1" fmla="*/ 12 h 84"/>
                  <a:gd name="T2" fmla="*/ 17 w 60"/>
                  <a:gd name="T3" fmla="*/ 0 h 84"/>
                  <a:gd name="T4" fmla="*/ 31 w 60"/>
                  <a:gd name="T5" fmla="*/ 15 h 84"/>
                  <a:gd name="T6" fmla="*/ 31 w 60"/>
                  <a:gd name="T7" fmla="*/ 43 h 84"/>
                  <a:gd name="T8" fmla="*/ 0 w 60"/>
                  <a:gd name="T9" fmla="*/ 12 h 84"/>
                  <a:gd name="T10" fmla="*/ 0 60000 65536"/>
                  <a:gd name="T11" fmla="*/ 0 60000 65536"/>
                  <a:gd name="T12" fmla="*/ 0 60000 65536"/>
                  <a:gd name="T13" fmla="*/ 0 60000 65536"/>
                  <a:gd name="T14" fmla="*/ 0 60000 65536"/>
                  <a:gd name="T15" fmla="*/ 0 w 60"/>
                  <a:gd name="T16" fmla="*/ 0 h 84"/>
                  <a:gd name="T17" fmla="*/ 60 w 60"/>
                  <a:gd name="T18" fmla="*/ 84 h 84"/>
                </a:gdLst>
                <a:ahLst/>
                <a:cxnLst>
                  <a:cxn ang="T10">
                    <a:pos x="T0" y="T1"/>
                  </a:cxn>
                  <a:cxn ang="T11">
                    <a:pos x="T2" y="T3"/>
                  </a:cxn>
                  <a:cxn ang="T12">
                    <a:pos x="T4" y="T5"/>
                  </a:cxn>
                  <a:cxn ang="T13">
                    <a:pos x="T6" y="T7"/>
                  </a:cxn>
                  <a:cxn ang="T14">
                    <a:pos x="T8" y="T9"/>
                  </a:cxn>
                </a:cxnLst>
                <a:rect l="T15" t="T16" r="T17" b="T18"/>
                <a:pathLst>
                  <a:path w="60" h="84">
                    <a:moveTo>
                      <a:pt x="0" y="23"/>
                    </a:moveTo>
                    <a:lnTo>
                      <a:pt x="32" y="0"/>
                    </a:lnTo>
                    <a:lnTo>
                      <a:pt x="60" y="30"/>
                    </a:lnTo>
                    <a:lnTo>
                      <a:pt x="60" y="84"/>
                    </a:lnTo>
                    <a:lnTo>
                      <a:pt x="0" y="23"/>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6" name="Freeform 2684">
                <a:extLst>
                  <a:ext uri="{FF2B5EF4-FFF2-40B4-BE49-F238E27FC236}">
                    <a16:creationId xmlns:a16="http://schemas.microsoft.com/office/drawing/2014/main" xmlns="" id="{92C7FC06-FCED-49BA-9FA7-E694E6D6CDC6}"/>
                  </a:ext>
                </a:extLst>
              </p:cNvPr>
              <p:cNvSpPr>
                <a:spLocks/>
              </p:cNvSpPr>
              <p:nvPr/>
            </p:nvSpPr>
            <p:spPr bwMode="auto">
              <a:xfrm>
                <a:off x="1528" y="3174"/>
                <a:ext cx="15" cy="26"/>
              </a:xfrm>
              <a:custGeom>
                <a:avLst/>
                <a:gdLst>
                  <a:gd name="T0" fmla="*/ 0 w 28"/>
                  <a:gd name="T1" fmla="*/ 11 h 51"/>
                  <a:gd name="T2" fmla="*/ 15 w 28"/>
                  <a:gd name="T3" fmla="*/ 0 h 51"/>
                  <a:gd name="T4" fmla="*/ 15 w 28"/>
                  <a:gd name="T5" fmla="*/ 26 h 51"/>
                  <a:gd name="T6" fmla="*/ 0 w 28"/>
                  <a:gd name="T7" fmla="*/ 11 h 51"/>
                  <a:gd name="T8" fmla="*/ 0 60000 65536"/>
                  <a:gd name="T9" fmla="*/ 0 60000 65536"/>
                  <a:gd name="T10" fmla="*/ 0 60000 65536"/>
                  <a:gd name="T11" fmla="*/ 0 60000 65536"/>
                  <a:gd name="T12" fmla="*/ 0 w 28"/>
                  <a:gd name="T13" fmla="*/ 0 h 51"/>
                  <a:gd name="T14" fmla="*/ 28 w 28"/>
                  <a:gd name="T15" fmla="*/ 51 h 51"/>
                </a:gdLst>
                <a:ahLst/>
                <a:cxnLst>
                  <a:cxn ang="T8">
                    <a:pos x="T0" y="T1"/>
                  </a:cxn>
                  <a:cxn ang="T9">
                    <a:pos x="T2" y="T3"/>
                  </a:cxn>
                  <a:cxn ang="T10">
                    <a:pos x="T4" y="T5"/>
                  </a:cxn>
                  <a:cxn ang="T11">
                    <a:pos x="T6" y="T7"/>
                  </a:cxn>
                </a:cxnLst>
                <a:rect l="T12" t="T13" r="T14" b="T15"/>
                <a:pathLst>
                  <a:path w="28" h="51">
                    <a:moveTo>
                      <a:pt x="0" y="21"/>
                    </a:moveTo>
                    <a:lnTo>
                      <a:pt x="28" y="0"/>
                    </a:lnTo>
                    <a:lnTo>
                      <a:pt x="28" y="51"/>
                    </a:lnTo>
                    <a:lnTo>
                      <a:pt x="0" y="21"/>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7" name="Freeform 2685">
                <a:extLst>
                  <a:ext uri="{FF2B5EF4-FFF2-40B4-BE49-F238E27FC236}">
                    <a16:creationId xmlns:a16="http://schemas.microsoft.com/office/drawing/2014/main" xmlns="" id="{4C3CCC5E-DFA1-4A9C-919D-C24F6483EC9D}"/>
                  </a:ext>
                </a:extLst>
              </p:cNvPr>
              <p:cNvSpPr>
                <a:spLocks/>
              </p:cNvSpPr>
              <p:nvPr/>
            </p:nvSpPr>
            <p:spPr bwMode="auto">
              <a:xfrm>
                <a:off x="1460" y="3174"/>
                <a:ext cx="84" cy="449"/>
              </a:xfrm>
              <a:custGeom>
                <a:avLst/>
                <a:gdLst>
                  <a:gd name="T0" fmla="*/ 0 w 169"/>
                  <a:gd name="T1" fmla="*/ 58 h 898"/>
                  <a:gd name="T2" fmla="*/ 82 w 169"/>
                  <a:gd name="T3" fmla="*/ 0 h 898"/>
                  <a:gd name="T4" fmla="*/ 84 w 169"/>
                  <a:gd name="T5" fmla="*/ 362 h 898"/>
                  <a:gd name="T6" fmla="*/ 2 w 169"/>
                  <a:gd name="T7" fmla="*/ 449 h 898"/>
                  <a:gd name="T8" fmla="*/ 0 w 169"/>
                  <a:gd name="T9" fmla="*/ 58 h 898"/>
                  <a:gd name="T10" fmla="*/ 0 60000 65536"/>
                  <a:gd name="T11" fmla="*/ 0 60000 65536"/>
                  <a:gd name="T12" fmla="*/ 0 60000 65536"/>
                  <a:gd name="T13" fmla="*/ 0 60000 65536"/>
                  <a:gd name="T14" fmla="*/ 0 60000 65536"/>
                  <a:gd name="T15" fmla="*/ 0 w 169"/>
                  <a:gd name="T16" fmla="*/ 0 h 898"/>
                  <a:gd name="T17" fmla="*/ 169 w 169"/>
                  <a:gd name="T18" fmla="*/ 898 h 898"/>
                </a:gdLst>
                <a:ahLst/>
                <a:cxnLst>
                  <a:cxn ang="T10">
                    <a:pos x="T0" y="T1"/>
                  </a:cxn>
                  <a:cxn ang="T11">
                    <a:pos x="T2" y="T3"/>
                  </a:cxn>
                  <a:cxn ang="T12">
                    <a:pos x="T4" y="T5"/>
                  </a:cxn>
                  <a:cxn ang="T13">
                    <a:pos x="T6" y="T7"/>
                  </a:cxn>
                  <a:cxn ang="T14">
                    <a:pos x="T8" y="T9"/>
                  </a:cxn>
                </a:cxnLst>
                <a:rect l="T15" t="T16" r="T17" b="T18"/>
                <a:pathLst>
                  <a:path w="169" h="898">
                    <a:moveTo>
                      <a:pt x="0" y="117"/>
                    </a:moveTo>
                    <a:lnTo>
                      <a:pt x="165" y="0"/>
                    </a:lnTo>
                    <a:lnTo>
                      <a:pt x="169" y="723"/>
                    </a:lnTo>
                    <a:lnTo>
                      <a:pt x="5" y="898"/>
                    </a:lnTo>
                    <a:lnTo>
                      <a:pt x="0" y="117"/>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8" name="Freeform 2686">
                <a:extLst>
                  <a:ext uri="{FF2B5EF4-FFF2-40B4-BE49-F238E27FC236}">
                    <a16:creationId xmlns:a16="http://schemas.microsoft.com/office/drawing/2014/main" xmlns="" id="{0E76DAD5-6F20-4D0D-B485-317E74C209E5}"/>
                  </a:ext>
                </a:extLst>
              </p:cNvPr>
              <p:cNvSpPr>
                <a:spLocks/>
              </p:cNvSpPr>
              <p:nvPr/>
            </p:nvSpPr>
            <p:spPr bwMode="auto">
              <a:xfrm>
                <a:off x="1293" y="3598"/>
                <a:ext cx="25" cy="24"/>
              </a:xfrm>
              <a:custGeom>
                <a:avLst/>
                <a:gdLst>
                  <a:gd name="T0" fmla="*/ 0 w 49"/>
                  <a:gd name="T1" fmla="*/ 0 h 49"/>
                  <a:gd name="T2" fmla="*/ 0 w 49"/>
                  <a:gd name="T3" fmla="*/ 24 h 49"/>
                  <a:gd name="T4" fmla="*/ 25 w 49"/>
                  <a:gd name="T5" fmla="*/ 24 h 49"/>
                  <a:gd name="T6" fmla="*/ 0 w 49"/>
                  <a:gd name="T7" fmla="*/ 0 h 49"/>
                  <a:gd name="T8" fmla="*/ 0 60000 65536"/>
                  <a:gd name="T9" fmla="*/ 0 60000 65536"/>
                  <a:gd name="T10" fmla="*/ 0 60000 65536"/>
                  <a:gd name="T11" fmla="*/ 0 60000 65536"/>
                  <a:gd name="T12" fmla="*/ 0 w 49"/>
                  <a:gd name="T13" fmla="*/ 0 h 49"/>
                  <a:gd name="T14" fmla="*/ 49 w 49"/>
                  <a:gd name="T15" fmla="*/ 49 h 49"/>
                </a:gdLst>
                <a:ahLst/>
                <a:cxnLst>
                  <a:cxn ang="T8">
                    <a:pos x="T0" y="T1"/>
                  </a:cxn>
                  <a:cxn ang="T9">
                    <a:pos x="T2" y="T3"/>
                  </a:cxn>
                  <a:cxn ang="T10">
                    <a:pos x="T4" y="T5"/>
                  </a:cxn>
                  <a:cxn ang="T11">
                    <a:pos x="T6" y="T7"/>
                  </a:cxn>
                </a:cxnLst>
                <a:rect l="T12" t="T13" r="T14" b="T15"/>
                <a:pathLst>
                  <a:path w="49" h="49">
                    <a:moveTo>
                      <a:pt x="0" y="0"/>
                    </a:moveTo>
                    <a:lnTo>
                      <a:pt x="0" y="49"/>
                    </a:lnTo>
                    <a:lnTo>
                      <a:pt x="49" y="49"/>
                    </a:lnTo>
                    <a:lnTo>
                      <a:pt x="0"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49" name="Freeform 2687">
                <a:extLst>
                  <a:ext uri="{FF2B5EF4-FFF2-40B4-BE49-F238E27FC236}">
                    <a16:creationId xmlns:a16="http://schemas.microsoft.com/office/drawing/2014/main" xmlns="" id="{547216E1-6A2E-4ACB-928B-F2E89AF02509}"/>
                  </a:ext>
                </a:extLst>
              </p:cNvPr>
              <p:cNvSpPr>
                <a:spLocks/>
              </p:cNvSpPr>
              <p:nvPr/>
            </p:nvSpPr>
            <p:spPr bwMode="auto">
              <a:xfrm>
                <a:off x="1293" y="3571"/>
                <a:ext cx="52" cy="51"/>
              </a:xfrm>
              <a:custGeom>
                <a:avLst/>
                <a:gdLst>
                  <a:gd name="T0" fmla="*/ 0 w 103"/>
                  <a:gd name="T1" fmla="*/ 27 h 103"/>
                  <a:gd name="T2" fmla="*/ 0 w 103"/>
                  <a:gd name="T3" fmla="*/ 0 h 103"/>
                  <a:gd name="T4" fmla="*/ 52 w 103"/>
                  <a:gd name="T5" fmla="*/ 51 h 103"/>
                  <a:gd name="T6" fmla="*/ 25 w 103"/>
                  <a:gd name="T7" fmla="*/ 51 h 103"/>
                  <a:gd name="T8" fmla="*/ 0 w 103"/>
                  <a:gd name="T9" fmla="*/ 27 h 103"/>
                  <a:gd name="T10" fmla="*/ 0 60000 65536"/>
                  <a:gd name="T11" fmla="*/ 0 60000 65536"/>
                  <a:gd name="T12" fmla="*/ 0 60000 65536"/>
                  <a:gd name="T13" fmla="*/ 0 60000 65536"/>
                  <a:gd name="T14" fmla="*/ 0 60000 65536"/>
                  <a:gd name="T15" fmla="*/ 0 w 103"/>
                  <a:gd name="T16" fmla="*/ 0 h 103"/>
                  <a:gd name="T17" fmla="*/ 103 w 103"/>
                  <a:gd name="T18" fmla="*/ 103 h 103"/>
                </a:gdLst>
                <a:ahLst/>
                <a:cxnLst>
                  <a:cxn ang="T10">
                    <a:pos x="T0" y="T1"/>
                  </a:cxn>
                  <a:cxn ang="T11">
                    <a:pos x="T2" y="T3"/>
                  </a:cxn>
                  <a:cxn ang="T12">
                    <a:pos x="T4" y="T5"/>
                  </a:cxn>
                  <a:cxn ang="T13">
                    <a:pos x="T6" y="T7"/>
                  </a:cxn>
                  <a:cxn ang="T14">
                    <a:pos x="T8" y="T9"/>
                  </a:cxn>
                </a:cxnLst>
                <a:rect l="T15" t="T16" r="T17" b="T18"/>
                <a:pathLst>
                  <a:path w="103" h="103">
                    <a:moveTo>
                      <a:pt x="0" y="54"/>
                    </a:moveTo>
                    <a:lnTo>
                      <a:pt x="0" y="0"/>
                    </a:lnTo>
                    <a:lnTo>
                      <a:pt x="103" y="103"/>
                    </a:lnTo>
                    <a:lnTo>
                      <a:pt x="49" y="103"/>
                    </a:lnTo>
                    <a:lnTo>
                      <a:pt x="0" y="54"/>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0" name="Freeform 2688">
                <a:extLst>
                  <a:ext uri="{FF2B5EF4-FFF2-40B4-BE49-F238E27FC236}">
                    <a16:creationId xmlns:a16="http://schemas.microsoft.com/office/drawing/2014/main" xmlns="" id="{3541A39A-ECC4-4BBD-ABDB-7DB87406FDF7}"/>
                  </a:ext>
                </a:extLst>
              </p:cNvPr>
              <p:cNvSpPr>
                <a:spLocks/>
              </p:cNvSpPr>
              <p:nvPr/>
            </p:nvSpPr>
            <p:spPr bwMode="auto">
              <a:xfrm>
                <a:off x="1293" y="3541"/>
                <a:ext cx="81" cy="81"/>
              </a:xfrm>
              <a:custGeom>
                <a:avLst/>
                <a:gdLst>
                  <a:gd name="T0" fmla="*/ 1 w 164"/>
                  <a:gd name="T1" fmla="*/ 29 h 162"/>
                  <a:gd name="T2" fmla="*/ 0 w 164"/>
                  <a:gd name="T3" fmla="*/ 0 h 162"/>
                  <a:gd name="T4" fmla="*/ 81 w 164"/>
                  <a:gd name="T5" fmla="*/ 81 h 162"/>
                  <a:gd name="T6" fmla="*/ 52 w 164"/>
                  <a:gd name="T7" fmla="*/ 81 h 162"/>
                  <a:gd name="T8" fmla="*/ 1 w 164"/>
                  <a:gd name="T9" fmla="*/ 29 h 162"/>
                  <a:gd name="T10" fmla="*/ 0 60000 65536"/>
                  <a:gd name="T11" fmla="*/ 0 60000 65536"/>
                  <a:gd name="T12" fmla="*/ 0 60000 65536"/>
                  <a:gd name="T13" fmla="*/ 0 60000 65536"/>
                  <a:gd name="T14" fmla="*/ 0 60000 65536"/>
                  <a:gd name="T15" fmla="*/ 0 w 164"/>
                  <a:gd name="T16" fmla="*/ 0 h 162"/>
                  <a:gd name="T17" fmla="*/ 164 w 164"/>
                  <a:gd name="T18" fmla="*/ 162 h 162"/>
                </a:gdLst>
                <a:ahLst/>
                <a:cxnLst>
                  <a:cxn ang="T10">
                    <a:pos x="T0" y="T1"/>
                  </a:cxn>
                  <a:cxn ang="T11">
                    <a:pos x="T2" y="T3"/>
                  </a:cxn>
                  <a:cxn ang="T12">
                    <a:pos x="T4" y="T5"/>
                  </a:cxn>
                  <a:cxn ang="T13">
                    <a:pos x="T6" y="T7"/>
                  </a:cxn>
                  <a:cxn ang="T14">
                    <a:pos x="T8" y="T9"/>
                  </a:cxn>
                </a:cxnLst>
                <a:rect l="T15" t="T16" r="T17" b="T18"/>
                <a:pathLst>
                  <a:path w="164" h="162">
                    <a:moveTo>
                      <a:pt x="2" y="59"/>
                    </a:moveTo>
                    <a:lnTo>
                      <a:pt x="0" y="0"/>
                    </a:lnTo>
                    <a:lnTo>
                      <a:pt x="164" y="162"/>
                    </a:lnTo>
                    <a:lnTo>
                      <a:pt x="105" y="162"/>
                    </a:lnTo>
                    <a:lnTo>
                      <a:pt x="2" y="59"/>
                    </a:lnTo>
                    <a:close/>
                  </a:path>
                </a:pathLst>
              </a:custGeom>
              <a:solidFill>
                <a:srgbClr val="89898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1" name="Freeform 2689">
                <a:extLst>
                  <a:ext uri="{FF2B5EF4-FFF2-40B4-BE49-F238E27FC236}">
                    <a16:creationId xmlns:a16="http://schemas.microsoft.com/office/drawing/2014/main" xmlns="" id="{0D6ADB7C-E1BD-42F7-903A-AF415D17D41B}"/>
                  </a:ext>
                </a:extLst>
              </p:cNvPr>
              <p:cNvSpPr>
                <a:spLocks/>
              </p:cNvSpPr>
              <p:nvPr/>
            </p:nvSpPr>
            <p:spPr bwMode="auto">
              <a:xfrm>
                <a:off x="1293" y="3513"/>
                <a:ext cx="110" cy="110"/>
              </a:xfrm>
              <a:custGeom>
                <a:avLst/>
                <a:gdLst>
                  <a:gd name="T0" fmla="*/ 0 w 221"/>
                  <a:gd name="T1" fmla="*/ 29 h 221"/>
                  <a:gd name="T2" fmla="*/ 0 w 221"/>
                  <a:gd name="T3" fmla="*/ 0 h 221"/>
                  <a:gd name="T4" fmla="*/ 110 w 221"/>
                  <a:gd name="T5" fmla="*/ 110 h 221"/>
                  <a:gd name="T6" fmla="*/ 82 w 221"/>
                  <a:gd name="T7" fmla="*/ 110 h 221"/>
                  <a:gd name="T8" fmla="*/ 0 w 221"/>
                  <a:gd name="T9" fmla="*/ 29 h 221"/>
                  <a:gd name="T10" fmla="*/ 0 60000 65536"/>
                  <a:gd name="T11" fmla="*/ 0 60000 65536"/>
                  <a:gd name="T12" fmla="*/ 0 60000 65536"/>
                  <a:gd name="T13" fmla="*/ 0 60000 65536"/>
                  <a:gd name="T14" fmla="*/ 0 60000 65536"/>
                  <a:gd name="T15" fmla="*/ 0 w 221"/>
                  <a:gd name="T16" fmla="*/ 0 h 221"/>
                  <a:gd name="T17" fmla="*/ 221 w 221"/>
                  <a:gd name="T18" fmla="*/ 221 h 221"/>
                </a:gdLst>
                <a:ahLst/>
                <a:cxnLst>
                  <a:cxn ang="T10">
                    <a:pos x="T0" y="T1"/>
                  </a:cxn>
                  <a:cxn ang="T11">
                    <a:pos x="T2" y="T3"/>
                  </a:cxn>
                  <a:cxn ang="T12">
                    <a:pos x="T4" y="T5"/>
                  </a:cxn>
                  <a:cxn ang="T13">
                    <a:pos x="T6" y="T7"/>
                  </a:cxn>
                  <a:cxn ang="T14">
                    <a:pos x="T8" y="T9"/>
                  </a:cxn>
                </a:cxnLst>
                <a:rect l="T15" t="T16" r="T17" b="T18"/>
                <a:pathLst>
                  <a:path w="221" h="221">
                    <a:moveTo>
                      <a:pt x="0" y="58"/>
                    </a:moveTo>
                    <a:lnTo>
                      <a:pt x="0" y="0"/>
                    </a:lnTo>
                    <a:lnTo>
                      <a:pt x="221" y="221"/>
                    </a:lnTo>
                    <a:lnTo>
                      <a:pt x="164" y="220"/>
                    </a:lnTo>
                    <a:lnTo>
                      <a:pt x="0" y="58"/>
                    </a:lnTo>
                    <a:close/>
                  </a:path>
                </a:pathLst>
              </a:custGeom>
              <a:solidFill>
                <a:srgbClr val="8F8F8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2" name="Freeform 2690">
                <a:extLst>
                  <a:ext uri="{FF2B5EF4-FFF2-40B4-BE49-F238E27FC236}">
                    <a16:creationId xmlns:a16="http://schemas.microsoft.com/office/drawing/2014/main" xmlns="" id="{C5CEC3CC-CFE5-4575-84BB-CE10E685EA48}"/>
                  </a:ext>
                </a:extLst>
              </p:cNvPr>
              <p:cNvSpPr>
                <a:spLocks/>
              </p:cNvSpPr>
              <p:nvPr/>
            </p:nvSpPr>
            <p:spPr bwMode="auto">
              <a:xfrm>
                <a:off x="1293" y="3485"/>
                <a:ext cx="138" cy="138"/>
              </a:xfrm>
              <a:custGeom>
                <a:avLst/>
                <a:gdLst>
                  <a:gd name="T0" fmla="*/ 0 w 276"/>
                  <a:gd name="T1" fmla="*/ 27 h 276"/>
                  <a:gd name="T2" fmla="*/ 0 w 276"/>
                  <a:gd name="T3" fmla="*/ 0 h 276"/>
                  <a:gd name="T4" fmla="*/ 138 w 276"/>
                  <a:gd name="T5" fmla="*/ 138 h 276"/>
                  <a:gd name="T6" fmla="*/ 110 w 276"/>
                  <a:gd name="T7" fmla="*/ 138 h 276"/>
                  <a:gd name="T8" fmla="*/ 0 w 276"/>
                  <a:gd name="T9" fmla="*/ 27 h 276"/>
                  <a:gd name="T10" fmla="*/ 0 60000 65536"/>
                  <a:gd name="T11" fmla="*/ 0 60000 65536"/>
                  <a:gd name="T12" fmla="*/ 0 60000 65536"/>
                  <a:gd name="T13" fmla="*/ 0 60000 65536"/>
                  <a:gd name="T14" fmla="*/ 0 60000 65536"/>
                  <a:gd name="T15" fmla="*/ 0 w 276"/>
                  <a:gd name="T16" fmla="*/ 0 h 276"/>
                  <a:gd name="T17" fmla="*/ 276 w 276"/>
                  <a:gd name="T18" fmla="*/ 276 h 276"/>
                </a:gdLst>
                <a:ahLst/>
                <a:cxnLst>
                  <a:cxn ang="T10">
                    <a:pos x="T0" y="T1"/>
                  </a:cxn>
                  <a:cxn ang="T11">
                    <a:pos x="T2" y="T3"/>
                  </a:cxn>
                  <a:cxn ang="T12">
                    <a:pos x="T4" y="T5"/>
                  </a:cxn>
                  <a:cxn ang="T13">
                    <a:pos x="T6" y="T7"/>
                  </a:cxn>
                  <a:cxn ang="T14">
                    <a:pos x="T8" y="T9"/>
                  </a:cxn>
                </a:cxnLst>
                <a:rect l="T15" t="T16" r="T17" b="T18"/>
                <a:pathLst>
                  <a:path w="276" h="276">
                    <a:moveTo>
                      <a:pt x="0" y="55"/>
                    </a:moveTo>
                    <a:lnTo>
                      <a:pt x="0" y="0"/>
                    </a:lnTo>
                    <a:lnTo>
                      <a:pt x="276" y="276"/>
                    </a:lnTo>
                    <a:lnTo>
                      <a:pt x="221" y="276"/>
                    </a:lnTo>
                    <a:lnTo>
                      <a:pt x="0" y="55"/>
                    </a:lnTo>
                    <a:close/>
                  </a:path>
                </a:pathLst>
              </a:custGeom>
              <a:solidFill>
                <a:srgbClr val="94949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3" name="Freeform 2691">
                <a:extLst>
                  <a:ext uri="{FF2B5EF4-FFF2-40B4-BE49-F238E27FC236}">
                    <a16:creationId xmlns:a16="http://schemas.microsoft.com/office/drawing/2014/main" xmlns="" id="{004456B8-3404-4739-AC87-62373AC8C818}"/>
                  </a:ext>
                </a:extLst>
              </p:cNvPr>
              <p:cNvSpPr>
                <a:spLocks/>
              </p:cNvSpPr>
              <p:nvPr/>
            </p:nvSpPr>
            <p:spPr bwMode="auto">
              <a:xfrm>
                <a:off x="1293" y="3456"/>
                <a:ext cx="166" cy="167"/>
              </a:xfrm>
              <a:custGeom>
                <a:avLst/>
                <a:gdLst>
                  <a:gd name="T0" fmla="*/ 0 w 334"/>
                  <a:gd name="T1" fmla="*/ 29 h 334"/>
                  <a:gd name="T2" fmla="*/ 0 w 334"/>
                  <a:gd name="T3" fmla="*/ 0 h 334"/>
                  <a:gd name="T4" fmla="*/ 166 w 334"/>
                  <a:gd name="T5" fmla="*/ 167 h 334"/>
                  <a:gd name="T6" fmla="*/ 137 w 334"/>
                  <a:gd name="T7" fmla="*/ 167 h 334"/>
                  <a:gd name="T8" fmla="*/ 0 w 334"/>
                  <a:gd name="T9" fmla="*/ 29 h 334"/>
                  <a:gd name="T10" fmla="*/ 0 60000 65536"/>
                  <a:gd name="T11" fmla="*/ 0 60000 65536"/>
                  <a:gd name="T12" fmla="*/ 0 60000 65536"/>
                  <a:gd name="T13" fmla="*/ 0 60000 65536"/>
                  <a:gd name="T14" fmla="*/ 0 60000 65536"/>
                  <a:gd name="T15" fmla="*/ 0 w 334"/>
                  <a:gd name="T16" fmla="*/ 0 h 334"/>
                  <a:gd name="T17" fmla="*/ 334 w 334"/>
                  <a:gd name="T18" fmla="*/ 334 h 334"/>
                </a:gdLst>
                <a:ahLst/>
                <a:cxnLst>
                  <a:cxn ang="T10">
                    <a:pos x="T0" y="T1"/>
                  </a:cxn>
                  <a:cxn ang="T11">
                    <a:pos x="T2" y="T3"/>
                  </a:cxn>
                  <a:cxn ang="T12">
                    <a:pos x="T4" y="T5"/>
                  </a:cxn>
                  <a:cxn ang="T13">
                    <a:pos x="T6" y="T7"/>
                  </a:cxn>
                  <a:cxn ang="T14">
                    <a:pos x="T8" y="T9"/>
                  </a:cxn>
                </a:cxnLst>
                <a:rect l="T15" t="T16" r="T17" b="T18"/>
                <a:pathLst>
                  <a:path w="334" h="334">
                    <a:moveTo>
                      <a:pt x="0" y="58"/>
                    </a:moveTo>
                    <a:lnTo>
                      <a:pt x="0" y="0"/>
                    </a:lnTo>
                    <a:lnTo>
                      <a:pt x="334" y="334"/>
                    </a:lnTo>
                    <a:lnTo>
                      <a:pt x="276" y="334"/>
                    </a:lnTo>
                    <a:lnTo>
                      <a:pt x="0" y="58"/>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4" name="Freeform 2692">
                <a:extLst>
                  <a:ext uri="{FF2B5EF4-FFF2-40B4-BE49-F238E27FC236}">
                    <a16:creationId xmlns:a16="http://schemas.microsoft.com/office/drawing/2014/main" xmlns="" id="{F75373E8-E4C2-4B8D-BE2C-EF9B0451477E}"/>
                  </a:ext>
                </a:extLst>
              </p:cNvPr>
              <p:cNvSpPr>
                <a:spLocks/>
              </p:cNvSpPr>
              <p:nvPr/>
            </p:nvSpPr>
            <p:spPr bwMode="auto">
              <a:xfrm>
                <a:off x="1293" y="3427"/>
                <a:ext cx="170" cy="196"/>
              </a:xfrm>
              <a:custGeom>
                <a:avLst/>
                <a:gdLst>
                  <a:gd name="T0" fmla="*/ 0 w 340"/>
                  <a:gd name="T1" fmla="*/ 29 h 391"/>
                  <a:gd name="T2" fmla="*/ 0 w 340"/>
                  <a:gd name="T3" fmla="*/ 0 h 391"/>
                  <a:gd name="T4" fmla="*/ 170 w 340"/>
                  <a:gd name="T5" fmla="*/ 171 h 391"/>
                  <a:gd name="T6" fmla="*/ 170 w 340"/>
                  <a:gd name="T7" fmla="*/ 196 h 391"/>
                  <a:gd name="T8" fmla="*/ 167 w 340"/>
                  <a:gd name="T9" fmla="*/ 196 h 391"/>
                  <a:gd name="T10" fmla="*/ 0 w 340"/>
                  <a:gd name="T11" fmla="*/ 29 h 391"/>
                  <a:gd name="T12" fmla="*/ 0 60000 65536"/>
                  <a:gd name="T13" fmla="*/ 0 60000 65536"/>
                  <a:gd name="T14" fmla="*/ 0 60000 65536"/>
                  <a:gd name="T15" fmla="*/ 0 60000 65536"/>
                  <a:gd name="T16" fmla="*/ 0 60000 65536"/>
                  <a:gd name="T17" fmla="*/ 0 60000 65536"/>
                  <a:gd name="T18" fmla="*/ 0 w 340"/>
                  <a:gd name="T19" fmla="*/ 0 h 391"/>
                  <a:gd name="T20" fmla="*/ 340 w 340"/>
                  <a:gd name="T21" fmla="*/ 391 h 391"/>
                </a:gdLst>
                <a:ahLst/>
                <a:cxnLst>
                  <a:cxn ang="T12">
                    <a:pos x="T0" y="T1"/>
                  </a:cxn>
                  <a:cxn ang="T13">
                    <a:pos x="T2" y="T3"/>
                  </a:cxn>
                  <a:cxn ang="T14">
                    <a:pos x="T4" y="T5"/>
                  </a:cxn>
                  <a:cxn ang="T15">
                    <a:pos x="T6" y="T7"/>
                  </a:cxn>
                  <a:cxn ang="T16">
                    <a:pos x="T8" y="T9"/>
                  </a:cxn>
                  <a:cxn ang="T17">
                    <a:pos x="T10" y="T11"/>
                  </a:cxn>
                </a:cxnLst>
                <a:rect l="T18" t="T19" r="T20" b="T21"/>
                <a:pathLst>
                  <a:path w="340" h="391">
                    <a:moveTo>
                      <a:pt x="0" y="57"/>
                    </a:moveTo>
                    <a:lnTo>
                      <a:pt x="0" y="0"/>
                    </a:lnTo>
                    <a:lnTo>
                      <a:pt x="340" y="341"/>
                    </a:lnTo>
                    <a:lnTo>
                      <a:pt x="340" y="391"/>
                    </a:lnTo>
                    <a:lnTo>
                      <a:pt x="334" y="391"/>
                    </a:lnTo>
                    <a:lnTo>
                      <a:pt x="0" y="57"/>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5" name="Freeform 2693">
                <a:extLst>
                  <a:ext uri="{FF2B5EF4-FFF2-40B4-BE49-F238E27FC236}">
                    <a16:creationId xmlns:a16="http://schemas.microsoft.com/office/drawing/2014/main" xmlns="" id="{526D2D74-AFF1-4340-8AC7-7200AD70DD92}"/>
                  </a:ext>
                </a:extLst>
              </p:cNvPr>
              <p:cNvSpPr>
                <a:spLocks/>
              </p:cNvSpPr>
              <p:nvPr/>
            </p:nvSpPr>
            <p:spPr bwMode="auto">
              <a:xfrm>
                <a:off x="1292" y="3399"/>
                <a:ext cx="171" cy="199"/>
              </a:xfrm>
              <a:custGeom>
                <a:avLst/>
                <a:gdLst>
                  <a:gd name="T0" fmla="*/ 1 w 341"/>
                  <a:gd name="T1" fmla="*/ 29 h 399"/>
                  <a:gd name="T2" fmla="*/ 0 w 341"/>
                  <a:gd name="T3" fmla="*/ 0 h 399"/>
                  <a:gd name="T4" fmla="*/ 171 w 341"/>
                  <a:gd name="T5" fmla="*/ 170 h 399"/>
                  <a:gd name="T6" fmla="*/ 171 w 341"/>
                  <a:gd name="T7" fmla="*/ 199 h 399"/>
                  <a:gd name="T8" fmla="*/ 1 w 341"/>
                  <a:gd name="T9" fmla="*/ 29 h 399"/>
                  <a:gd name="T10" fmla="*/ 0 60000 65536"/>
                  <a:gd name="T11" fmla="*/ 0 60000 65536"/>
                  <a:gd name="T12" fmla="*/ 0 60000 65536"/>
                  <a:gd name="T13" fmla="*/ 0 60000 65536"/>
                  <a:gd name="T14" fmla="*/ 0 60000 65536"/>
                  <a:gd name="T15" fmla="*/ 0 w 341"/>
                  <a:gd name="T16" fmla="*/ 0 h 399"/>
                  <a:gd name="T17" fmla="*/ 341 w 341"/>
                  <a:gd name="T18" fmla="*/ 399 h 399"/>
                </a:gdLst>
                <a:ahLst/>
                <a:cxnLst>
                  <a:cxn ang="T10">
                    <a:pos x="T0" y="T1"/>
                  </a:cxn>
                  <a:cxn ang="T11">
                    <a:pos x="T2" y="T3"/>
                  </a:cxn>
                  <a:cxn ang="T12">
                    <a:pos x="T4" y="T5"/>
                  </a:cxn>
                  <a:cxn ang="T13">
                    <a:pos x="T6" y="T7"/>
                  </a:cxn>
                  <a:cxn ang="T14">
                    <a:pos x="T8" y="T9"/>
                  </a:cxn>
                </a:cxnLst>
                <a:rect l="T15" t="T16" r="T17" b="T18"/>
                <a:pathLst>
                  <a:path w="341" h="399">
                    <a:moveTo>
                      <a:pt x="1" y="58"/>
                    </a:moveTo>
                    <a:lnTo>
                      <a:pt x="0" y="0"/>
                    </a:lnTo>
                    <a:lnTo>
                      <a:pt x="341" y="341"/>
                    </a:lnTo>
                    <a:lnTo>
                      <a:pt x="341" y="399"/>
                    </a:lnTo>
                    <a:lnTo>
                      <a:pt x="1" y="58"/>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6" name="Freeform 2694">
                <a:extLst>
                  <a:ext uri="{FF2B5EF4-FFF2-40B4-BE49-F238E27FC236}">
                    <a16:creationId xmlns:a16="http://schemas.microsoft.com/office/drawing/2014/main" xmlns="" id="{37C4C0E0-1D32-48C9-B2C2-544DF5C430A8}"/>
                  </a:ext>
                </a:extLst>
              </p:cNvPr>
              <p:cNvSpPr>
                <a:spLocks/>
              </p:cNvSpPr>
              <p:nvPr/>
            </p:nvSpPr>
            <p:spPr bwMode="auto">
              <a:xfrm>
                <a:off x="1292" y="3371"/>
                <a:ext cx="171" cy="198"/>
              </a:xfrm>
              <a:custGeom>
                <a:avLst/>
                <a:gdLst>
                  <a:gd name="T0" fmla="*/ 0 w 341"/>
                  <a:gd name="T1" fmla="*/ 27 h 396"/>
                  <a:gd name="T2" fmla="*/ 0 w 341"/>
                  <a:gd name="T3" fmla="*/ 0 h 396"/>
                  <a:gd name="T4" fmla="*/ 170 w 341"/>
                  <a:gd name="T5" fmla="*/ 171 h 396"/>
                  <a:gd name="T6" fmla="*/ 171 w 341"/>
                  <a:gd name="T7" fmla="*/ 198 h 396"/>
                  <a:gd name="T8" fmla="*/ 0 w 341"/>
                  <a:gd name="T9" fmla="*/ 27 h 396"/>
                  <a:gd name="T10" fmla="*/ 0 60000 65536"/>
                  <a:gd name="T11" fmla="*/ 0 60000 65536"/>
                  <a:gd name="T12" fmla="*/ 0 60000 65536"/>
                  <a:gd name="T13" fmla="*/ 0 60000 65536"/>
                  <a:gd name="T14" fmla="*/ 0 60000 65536"/>
                  <a:gd name="T15" fmla="*/ 0 w 341"/>
                  <a:gd name="T16" fmla="*/ 0 h 396"/>
                  <a:gd name="T17" fmla="*/ 341 w 341"/>
                  <a:gd name="T18" fmla="*/ 396 h 396"/>
                </a:gdLst>
                <a:ahLst/>
                <a:cxnLst>
                  <a:cxn ang="T10">
                    <a:pos x="T0" y="T1"/>
                  </a:cxn>
                  <a:cxn ang="T11">
                    <a:pos x="T2" y="T3"/>
                  </a:cxn>
                  <a:cxn ang="T12">
                    <a:pos x="T4" y="T5"/>
                  </a:cxn>
                  <a:cxn ang="T13">
                    <a:pos x="T6" y="T7"/>
                  </a:cxn>
                  <a:cxn ang="T14">
                    <a:pos x="T8" y="T9"/>
                  </a:cxn>
                </a:cxnLst>
                <a:rect l="T15" t="T16" r="T17" b="T18"/>
                <a:pathLst>
                  <a:path w="341" h="396">
                    <a:moveTo>
                      <a:pt x="0" y="55"/>
                    </a:moveTo>
                    <a:lnTo>
                      <a:pt x="0" y="0"/>
                    </a:lnTo>
                    <a:lnTo>
                      <a:pt x="340" y="341"/>
                    </a:lnTo>
                    <a:lnTo>
                      <a:pt x="341" y="396"/>
                    </a:lnTo>
                    <a:lnTo>
                      <a:pt x="0" y="55"/>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7" name="Freeform 2695">
                <a:extLst>
                  <a:ext uri="{FF2B5EF4-FFF2-40B4-BE49-F238E27FC236}">
                    <a16:creationId xmlns:a16="http://schemas.microsoft.com/office/drawing/2014/main" xmlns="" id="{5F657E5F-E920-4AFD-9123-2D0C244773F7}"/>
                  </a:ext>
                </a:extLst>
              </p:cNvPr>
              <p:cNvSpPr>
                <a:spLocks/>
              </p:cNvSpPr>
              <p:nvPr/>
            </p:nvSpPr>
            <p:spPr bwMode="auto">
              <a:xfrm>
                <a:off x="1292" y="3342"/>
                <a:ext cx="170" cy="199"/>
              </a:xfrm>
              <a:custGeom>
                <a:avLst/>
                <a:gdLst>
                  <a:gd name="T0" fmla="*/ 0 w 340"/>
                  <a:gd name="T1" fmla="*/ 29 h 399"/>
                  <a:gd name="T2" fmla="*/ 0 w 340"/>
                  <a:gd name="T3" fmla="*/ 0 h 399"/>
                  <a:gd name="T4" fmla="*/ 170 w 340"/>
                  <a:gd name="T5" fmla="*/ 170 h 399"/>
                  <a:gd name="T6" fmla="*/ 170 w 340"/>
                  <a:gd name="T7" fmla="*/ 199 h 399"/>
                  <a:gd name="T8" fmla="*/ 0 w 340"/>
                  <a:gd name="T9" fmla="*/ 29 h 399"/>
                  <a:gd name="T10" fmla="*/ 0 60000 65536"/>
                  <a:gd name="T11" fmla="*/ 0 60000 65536"/>
                  <a:gd name="T12" fmla="*/ 0 60000 65536"/>
                  <a:gd name="T13" fmla="*/ 0 60000 65536"/>
                  <a:gd name="T14" fmla="*/ 0 60000 65536"/>
                  <a:gd name="T15" fmla="*/ 0 w 340"/>
                  <a:gd name="T16" fmla="*/ 0 h 399"/>
                  <a:gd name="T17" fmla="*/ 340 w 340"/>
                  <a:gd name="T18" fmla="*/ 399 h 399"/>
                </a:gdLst>
                <a:ahLst/>
                <a:cxnLst>
                  <a:cxn ang="T10">
                    <a:pos x="T0" y="T1"/>
                  </a:cxn>
                  <a:cxn ang="T11">
                    <a:pos x="T2" y="T3"/>
                  </a:cxn>
                  <a:cxn ang="T12">
                    <a:pos x="T4" y="T5"/>
                  </a:cxn>
                  <a:cxn ang="T13">
                    <a:pos x="T6" y="T7"/>
                  </a:cxn>
                  <a:cxn ang="T14">
                    <a:pos x="T8" y="T9"/>
                  </a:cxn>
                </a:cxnLst>
                <a:rect l="T15" t="T16" r="T17" b="T18"/>
                <a:pathLst>
                  <a:path w="340" h="399">
                    <a:moveTo>
                      <a:pt x="0" y="58"/>
                    </a:moveTo>
                    <a:lnTo>
                      <a:pt x="0" y="0"/>
                    </a:lnTo>
                    <a:lnTo>
                      <a:pt x="340" y="341"/>
                    </a:lnTo>
                    <a:lnTo>
                      <a:pt x="340" y="399"/>
                    </a:lnTo>
                    <a:lnTo>
                      <a:pt x="0" y="58"/>
                    </a:lnTo>
                    <a:close/>
                  </a:path>
                </a:pathLst>
              </a:custGeom>
              <a:solidFill>
                <a:srgbClr val="AFA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8" name="Freeform 2696">
                <a:extLst>
                  <a:ext uri="{FF2B5EF4-FFF2-40B4-BE49-F238E27FC236}">
                    <a16:creationId xmlns:a16="http://schemas.microsoft.com/office/drawing/2014/main" xmlns="" id="{73E2EC43-D6B0-463F-946D-263757A76FBB}"/>
                  </a:ext>
                </a:extLst>
              </p:cNvPr>
              <p:cNvSpPr>
                <a:spLocks/>
              </p:cNvSpPr>
              <p:nvPr/>
            </p:nvSpPr>
            <p:spPr bwMode="auto">
              <a:xfrm>
                <a:off x="1292" y="3313"/>
                <a:ext cx="170" cy="200"/>
              </a:xfrm>
              <a:custGeom>
                <a:avLst/>
                <a:gdLst>
                  <a:gd name="T0" fmla="*/ 0 w 340"/>
                  <a:gd name="T1" fmla="*/ 29 h 400"/>
                  <a:gd name="T2" fmla="*/ 0 w 340"/>
                  <a:gd name="T3" fmla="*/ 0 h 400"/>
                  <a:gd name="T4" fmla="*/ 170 w 340"/>
                  <a:gd name="T5" fmla="*/ 172 h 400"/>
                  <a:gd name="T6" fmla="*/ 170 w 340"/>
                  <a:gd name="T7" fmla="*/ 200 h 400"/>
                  <a:gd name="T8" fmla="*/ 0 w 340"/>
                  <a:gd name="T9" fmla="*/ 29 h 400"/>
                  <a:gd name="T10" fmla="*/ 0 60000 65536"/>
                  <a:gd name="T11" fmla="*/ 0 60000 65536"/>
                  <a:gd name="T12" fmla="*/ 0 60000 65536"/>
                  <a:gd name="T13" fmla="*/ 0 60000 65536"/>
                  <a:gd name="T14" fmla="*/ 0 60000 65536"/>
                  <a:gd name="T15" fmla="*/ 0 w 340"/>
                  <a:gd name="T16" fmla="*/ 0 h 400"/>
                  <a:gd name="T17" fmla="*/ 340 w 340"/>
                  <a:gd name="T18" fmla="*/ 400 h 400"/>
                </a:gdLst>
                <a:ahLst/>
                <a:cxnLst>
                  <a:cxn ang="T10">
                    <a:pos x="T0" y="T1"/>
                  </a:cxn>
                  <a:cxn ang="T11">
                    <a:pos x="T2" y="T3"/>
                  </a:cxn>
                  <a:cxn ang="T12">
                    <a:pos x="T4" y="T5"/>
                  </a:cxn>
                  <a:cxn ang="T13">
                    <a:pos x="T6" y="T7"/>
                  </a:cxn>
                  <a:cxn ang="T14">
                    <a:pos x="T8" y="T9"/>
                  </a:cxn>
                </a:cxnLst>
                <a:rect l="T15" t="T16" r="T17" b="T18"/>
                <a:pathLst>
                  <a:path w="340" h="400">
                    <a:moveTo>
                      <a:pt x="0" y="59"/>
                    </a:moveTo>
                    <a:lnTo>
                      <a:pt x="0" y="0"/>
                    </a:lnTo>
                    <a:lnTo>
                      <a:pt x="340" y="343"/>
                    </a:lnTo>
                    <a:lnTo>
                      <a:pt x="340" y="400"/>
                    </a:lnTo>
                    <a:lnTo>
                      <a:pt x="0" y="59"/>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59" name="Freeform 2697">
                <a:extLst>
                  <a:ext uri="{FF2B5EF4-FFF2-40B4-BE49-F238E27FC236}">
                    <a16:creationId xmlns:a16="http://schemas.microsoft.com/office/drawing/2014/main" xmlns="" id="{7C6DCD3D-8AF3-4FB7-8DAE-C83700468DF6}"/>
                  </a:ext>
                </a:extLst>
              </p:cNvPr>
              <p:cNvSpPr>
                <a:spLocks/>
              </p:cNvSpPr>
              <p:nvPr/>
            </p:nvSpPr>
            <p:spPr bwMode="auto">
              <a:xfrm>
                <a:off x="1291" y="3286"/>
                <a:ext cx="171" cy="198"/>
              </a:xfrm>
              <a:custGeom>
                <a:avLst/>
                <a:gdLst>
                  <a:gd name="T0" fmla="*/ 1 w 342"/>
                  <a:gd name="T1" fmla="*/ 27 h 397"/>
                  <a:gd name="T2" fmla="*/ 0 w 342"/>
                  <a:gd name="T3" fmla="*/ 0 h 397"/>
                  <a:gd name="T4" fmla="*/ 171 w 342"/>
                  <a:gd name="T5" fmla="*/ 170 h 397"/>
                  <a:gd name="T6" fmla="*/ 171 w 342"/>
                  <a:gd name="T7" fmla="*/ 198 h 397"/>
                  <a:gd name="T8" fmla="*/ 1 w 342"/>
                  <a:gd name="T9" fmla="*/ 27 h 397"/>
                  <a:gd name="T10" fmla="*/ 0 60000 65536"/>
                  <a:gd name="T11" fmla="*/ 0 60000 65536"/>
                  <a:gd name="T12" fmla="*/ 0 60000 65536"/>
                  <a:gd name="T13" fmla="*/ 0 60000 65536"/>
                  <a:gd name="T14" fmla="*/ 0 60000 65536"/>
                  <a:gd name="T15" fmla="*/ 0 w 342"/>
                  <a:gd name="T16" fmla="*/ 0 h 397"/>
                  <a:gd name="T17" fmla="*/ 342 w 342"/>
                  <a:gd name="T18" fmla="*/ 397 h 397"/>
                </a:gdLst>
                <a:ahLst/>
                <a:cxnLst>
                  <a:cxn ang="T10">
                    <a:pos x="T0" y="T1"/>
                  </a:cxn>
                  <a:cxn ang="T11">
                    <a:pos x="T2" y="T3"/>
                  </a:cxn>
                  <a:cxn ang="T12">
                    <a:pos x="T4" y="T5"/>
                  </a:cxn>
                  <a:cxn ang="T13">
                    <a:pos x="T6" y="T7"/>
                  </a:cxn>
                  <a:cxn ang="T14">
                    <a:pos x="T8" y="T9"/>
                  </a:cxn>
                </a:cxnLst>
                <a:rect l="T15" t="T16" r="T17" b="T18"/>
                <a:pathLst>
                  <a:path w="342" h="397">
                    <a:moveTo>
                      <a:pt x="2" y="54"/>
                    </a:moveTo>
                    <a:lnTo>
                      <a:pt x="0" y="0"/>
                    </a:lnTo>
                    <a:lnTo>
                      <a:pt x="342" y="341"/>
                    </a:lnTo>
                    <a:lnTo>
                      <a:pt x="342" y="397"/>
                    </a:lnTo>
                    <a:lnTo>
                      <a:pt x="2" y="54"/>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0" name="Freeform 2698">
                <a:extLst>
                  <a:ext uri="{FF2B5EF4-FFF2-40B4-BE49-F238E27FC236}">
                    <a16:creationId xmlns:a16="http://schemas.microsoft.com/office/drawing/2014/main" xmlns="" id="{422A71AD-D061-42FB-819A-9354AEED9BAF}"/>
                  </a:ext>
                </a:extLst>
              </p:cNvPr>
              <p:cNvSpPr>
                <a:spLocks/>
              </p:cNvSpPr>
              <p:nvPr/>
            </p:nvSpPr>
            <p:spPr bwMode="auto">
              <a:xfrm>
                <a:off x="1291" y="3256"/>
                <a:ext cx="171" cy="200"/>
              </a:xfrm>
              <a:custGeom>
                <a:avLst/>
                <a:gdLst>
                  <a:gd name="T0" fmla="*/ 0 w 342"/>
                  <a:gd name="T1" fmla="*/ 29 h 400"/>
                  <a:gd name="T2" fmla="*/ 0 w 342"/>
                  <a:gd name="T3" fmla="*/ 0 h 400"/>
                  <a:gd name="T4" fmla="*/ 170 w 342"/>
                  <a:gd name="T5" fmla="*/ 172 h 400"/>
                  <a:gd name="T6" fmla="*/ 171 w 342"/>
                  <a:gd name="T7" fmla="*/ 200 h 400"/>
                  <a:gd name="T8" fmla="*/ 0 w 342"/>
                  <a:gd name="T9" fmla="*/ 29 h 400"/>
                  <a:gd name="T10" fmla="*/ 0 60000 65536"/>
                  <a:gd name="T11" fmla="*/ 0 60000 65536"/>
                  <a:gd name="T12" fmla="*/ 0 60000 65536"/>
                  <a:gd name="T13" fmla="*/ 0 60000 65536"/>
                  <a:gd name="T14" fmla="*/ 0 60000 65536"/>
                  <a:gd name="T15" fmla="*/ 0 w 342"/>
                  <a:gd name="T16" fmla="*/ 0 h 400"/>
                  <a:gd name="T17" fmla="*/ 342 w 342"/>
                  <a:gd name="T18" fmla="*/ 400 h 400"/>
                </a:gdLst>
                <a:ahLst/>
                <a:cxnLst>
                  <a:cxn ang="T10">
                    <a:pos x="T0" y="T1"/>
                  </a:cxn>
                  <a:cxn ang="T11">
                    <a:pos x="T2" y="T3"/>
                  </a:cxn>
                  <a:cxn ang="T12">
                    <a:pos x="T4" y="T5"/>
                  </a:cxn>
                  <a:cxn ang="T13">
                    <a:pos x="T6" y="T7"/>
                  </a:cxn>
                  <a:cxn ang="T14">
                    <a:pos x="T8" y="T9"/>
                  </a:cxn>
                </a:cxnLst>
                <a:rect l="T15" t="T16" r="T17" b="T18"/>
                <a:pathLst>
                  <a:path w="342" h="400">
                    <a:moveTo>
                      <a:pt x="0" y="59"/>
                    </a:moveTo>
                    <a:lnTo>
                      <a:pt x="0" y="0"/>
                    </a:lnTo>
                    <a:lnTo>
                      <a:pt x="340" y="343"/>
                    </a:lnTo>
                    <a:lnTo>
                      <a:pt x="342" y="400"/>
                    </a:lnTo>
                    <a:lnTo>
                      <a:pt x="0" y="59"/>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1" name="Freeform 2699">
                <a:extLst>
                  <a:ext uri="{FF2B5EF4-FFF2-40B4-BE49-F238E27FC236}">
                    <a16:creationId xmlns:a16="http://schemas.microsoft.com/office/drawing/2014/main" xmlns="" id="{2166C873-C24C-47FD-A9DE-83DA926D5253}"/>
                  </a:ext>
                </a:extLst>
              </p:cNvPr>
              <p:cNvSpPr>
                <a:spLocks/>
              </p:cNvSpPr>
              <p:nvPr/>
            </p:nvSpPr>
            <p:spPr bwMode="auto">
              <a:xfrm>
                <a:off x="1291" y="3230"/>
                <a:ext cx="170" cy="197"/>
              </a:xfrm>
              <a:custGeom>
                <a:avLst/>
                <a:gdLst>
                  <a:gd name="T0" fmla="*/ 0 w 340"/>
                  <a:gd name="T1" fmla="*/ 26 h 395"/>
                  <a:gd name="T2" fmla="*/ 0 w 340"/>
                  <a:gd name="T3" fmla="*/ 0 h 395"/>
                  <a:gd name="T4" fmla="*/ 3 w 340"/>
                  <a:gd name="T5" fmla="*/ 0 h 395"/>
                  <a:gd name="T6" fmla="*/ 170 w 340"/>
                  <a:gd name="T7" fmla="*/ 168 h 395"/>
                  <a:gd name="T8" fmla="*/ 170 w 340"/>
                  <a:gd name="T9" fmla="*/ 197 h 395"/>
                  <a:gd name="T10" fmla="*/ 0 w 340"/>
                  <a:gd name="T11" fmla="*/ 26 h 395"/>
                  <a:gd name="T12" fmla="*/ 0 60000 65536"/>
                  <a:gd name="T13" fmla="*/ 0 60000 65536"/>
                  <a:gd name="T14" fmla="*/ 0 60000 65536"/>
                  <a:gd name="T15" fmla="*/ 0 60000 65536"/>
                  <a:gd name="T16" fmla="*/ 0 60000 65536"/>
                  <a:gd name="T17" fmla="*/ 0 60000 65536"/>
                  <a:gd name="T18" fmla="*/ 0 w 340"/>
                  <a:gd name="T19" fmla="*/ 0 h 395"/>
                  <a:gd name="T20" fmla="*/ 340 w 340"/>
                  <a:gd name="T21" fmla="*/ 395 h 395"/>
                </a:gdLst>
                <a:ahLst/>
                <a:cxnLst>
                  <a:cxn ang="T12">
                    <a:pos x="T0" y="T1"/>
                  </a:cxn>
                  <a:cxn ang="T13">
                    <a:pos x="T2" y="T3"/>
                  </a:cxn>
                  <a:cxn ang="T14">
                    <a:pos x="T4" y="T5"/>
                  </a:cxn>
                  <a:cxn ang="T15">
                    <a:pos x="T6" y="T7"/>
                  </a:cxn>
                  <a:cxn ang="T16">
                    <a:pos x="T8" y="T9"/>
                  </a:cxn>
                  <a:cxn ang="T17">
                    <a:pos x="T10" y="T11"/>
                  </a:cxn>
                </a:cxnLst>
                <a:rect l="T18" t="T19" r="T20" b="T21"/>
                <a:pathLst>
                  <a:path w="340" h="395">
                    <a:moveTo>
                      <a:pt x="0" y="52"/>
                    </a:moveTo>
                    <a:lnTo>
                      <a:pt x="0" y="0"/>
                    </a:lnTo>
                    <a:lnTo>
                      <a:pt x="5" y="0"/>
                    </a:lnTo>
                    <a:lnTo>
                      <a:pt x="340" y="337"/>
                    </a:lnTo>
                    <a:lnTo>
                      <a:pt x="340" y="395"/>
                    </a:lnTo>
                    <a:lnTo>
                      <a:pt x="0" y="52"/>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2" name="Freeform 2700">
                <a:extLst>
                  <a:ext uri="{FF2B5EF4-FFF2-40B4-BE49-F238E27FC236}">
                    <a16:creationId xmlns:a16="http://schemas.microsoft.com/office/drawing/2014/main" xmlns="" id="{08430472-3F53-4E73-A9BF-9EA6A5C617B4}"/>
                  </a:ext>
                </a:extLst>
              </p:cNvPr>
              <p:cNvSpPr>
                <a:spLocks/>
              </p:cNvSpPr>
              <p:nvPr/>
            </p:nvSpPr>
            <p:spPr bwMode="auto">
              <a:xfrm>
                <a:off x="1293" y="3230"/>
                <a:ext cx="168" cy="169"/>
              </a:xfrm>
              <a:custGeom>
                <a:avLst/>
                <a:gdLst>
                  <a:gd name="T0" fmla="*/ 0 w 335"/>
                  <a:gd name="T1" fmla="*/ 0 h 337"/>
                  <a:gd name="T2" fmla="*/ 29 w 335"/>
                  <a:gd name="T3" fmla="*/ 1 h 337"/>
                  <a:gd name="T4" fmla="*/ 168 w 335"/>
                  <a:gd name="T5" fmla="*/ 139 h 337"/>
                  <a:gd name="T6" fmla="*/ 168 w 335"/>
                  <a:gd name="T7" fmla="*/ 169 h 337"/>
                  <a:gd name="T8" fmla="*/ 0 w 335"/>
                  <a:gd name="T9" fmla="*/ 0 h 337"/>
                  <a:gd name="T10" fmla="*/ 0 60000 65536"/>
                  <a:gd name="T11" fmla="*/ 0 60000 65536"/>
                  <a:gd name="T12" fmla="*/ 0 60000 65536"/>
                  <a:gd name="T13" fmla="*/ 0 60000 65536"/>
                  <a:gd name="T14" fmla="*/ 0 60000 65536"/>
                  <a:gd name="T15" fmla="*/ 0 w 335"/>
                  <a:gd name="T16" fmla="*/ 0 h 337"/>
                  <a:gd name="T17" fmla="*/ 335 w 335"/>
                  <a:gd name="T18" fmla="*/ 337 h 337"/>
                </a:gdLst>
                <a:ahLst/>
                <a:cxnLst>
                  <a:cxn ang="T10">
                    <a:pos x="T0" y="T1"/>
                  </a:cxn>
                  <a:cxn ang="T11">
                    <a:pos x="T2" y="T3"/>
                  </a:cxn>
                  <a:cxn ang="T12">
                    <a:pos x="T4" y="T5"/>
                  </a:cxn>
                  <a:cxn ang="T13">
                    <a:pos x="T6" y="T7"/>
                  </a:cxn>
                  <a:cxn ang="T14">
                    <a:pos x="T8" y="T9"/>
                  </a:cxn>
                </a:cxnLst>
                <a:rect l="T15" t="T16" r="T17" b="T18"/>
                <a:pathLst>
                  <a:path w="335" h="337">
                    <a:moveTo>
                      <a:pt x="0" y="0"/>
                    </a:moveTo>
                    <a:lnTo>
                      <a:pt x="57" y="2"/>
                    </a:lnTo>
                    <a:lnTo>
                      <a:pt x="335" y="278"/>
                    </a:lnTo>
                    <a:lnTo>
                      <a:pt x="335" y="337"/>
                    </a:lnTo>
                    <a:lnTo>
                      <a:pt x="0"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3" name="Freeform 2701">
                <a:extLst>
                  <a:ext uri="{FF2B5EF4-FFF2-40B4-BE49-F238E27FC236}">
                    <a16:creationId xmlns:a16="http://schemas.microsoft.com/office/drawing/2014/main" xmlns="" id="{3CA6E04A-29F1-46B0-9E16-A4C8B922F786}"/>
                  </a:ext>
                </a:extLst>
              </p:cNvPr>
              <p:cNvSpPr>
                <a:spLocks/>
              </p:cNvSpPr>
              <p:nvPr/>
            </p:nvSpPr>
            <p:spPr bwMode="auto">
              <a:xfrm>
                <a:off x="1322" y="3231"/>
                <a:ext cx="139" cy="138"/>
              </a:xfrm>
              <a:custGeom>
                <a:avLst/>
                <a:gdLst>
                  <a:gd name="T0" fmla="*/ 0 w 278"/>
                  <a:gd name="T1" fmla="*/ 0 h 276"/>
                  <a:gd name="T2" fmla="*/ 28 w 278"/>
                  <a:gd name="T3" fmla="*/ 0 h 276"/>
                  <a:gd name="T4" fmla="*/ 139 w 278"/>
                  <a:gd name="T5" fmla="*/ 111 h 276"/>
                  <a:gd name="T6" fmla="*/ 139 w 278"/>
                  <a:gd name="T7" fmla="*/ 138 h 276"/>
                  <a:gd name="T8" fmla="*/ 0 w 278"/>
                  <a:gd name="T9" fmla="*/ 0 h 276"/>
                  <a:gd name="T10" fmla="*/ 0 60000 65536"/>
                  <a:gd name="T11" fmla="*/ 0 60000 65536"/>
                  <a:gd name="T12" fmla="*/ 0 60000 65536"/>
                  <a:gd name="T13" fmla="*/ 0 60000 65536"/>
                  <a:gd name="T14" fmla="*/ 0 60000 65536"/>
                  <a:gd name="T15" fmla="*/ 0 w 278"/>
                  <a:gd name="T16" fmla="*/ 0 h 276"/>
                  <a:gd name="T17" fmla="*/ 278 w 278"/>
                  <a:gd name="T18" fmla="*/ 276 h 276"/>
                </a:gdLst>
                <a:ahLst/>
                <a:cxnLst>
                  <a:cxn ang="T10">
                    <a:pos x="T0" y="T1"/>
                  </a:cxn>
                  <a:cxn ang="T11">
                    <a:pos x="T2" y="T3"/>
                  </a:cxn>
                  <a:cxn ang="T12">
                    <a:pos x="T4" y="T5"/>
                  </a:cxn>
                  <a:cxn ang="T13">
                    <a:pos x="T6" y="T7"/>
                  </a:cxn>
                  <a:cxn ang="T14">
                    <a:pos x="T8" y="T9"/>
                  </a:cxn>
                </a:cxnLst>
                <a:rect l="T15" t="T16" r="T17" b="T18"/>
                <a:pathLst>
                  <a:path w="278" h="276">
                    <a:moveTo>
                      <a:pt x="0" y="0"/>
                    </a:moveTo>
                    <a:lnTo>
                      <a:pt x="56" y="0"/>
                    </a:lnTo>
                    <a:lnTo>
                      <a:pt x="278" y="222"/>
                    </a:lnTo>
                    <a:lnTo>
                      <a:pt x="278" y="276"/>
                    </a:lnTo>
                    <a:lnTo>
                      <a:pt x="0"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4" name="Freeform 2702">
                <a:extLst>
                  <a:ext uri="{FF2B5EF4-FFF2-40B4-BE49-F238E27FC236}">
                    <a16:creationId xmlns:a16="http://schemas.microsoft.com/office/drawing/2014/main" xmlns="" id="{E066DD07-3961-46D6-898F-0282E5555B64}"/>
                  </a:ext>
                </a:extLst>
              </p:cNvPr>
              <p:cNvSpPr>
                <a:spLocks/>
              </p:cNvSpPr>
              <p:nvPr/>
            </p:nvSpPr>
            <p:spPr bwMode="auto">
              <a:xfrm>
                <a:off x="1350" y="3231"/>
                <a:ext cx="111" cy="111"/>
              </a:xfrm>
              <a:custGeom>
                <a:avLst/>
                <a:gdLst>
                  <a:gd name="T0" fmla="*/ 0 w 222"/>
                  <a:gd name="T1" fmla="*/ 0 h 222"/>
                  <a:gd name="T2" fmla="*/ 29 w 222"/>
                  <a:gd name="T3" fmla="*/ 1 h 222"/>
                  <a:gd name="T4" fmla="*/ 111 w 222"/>
                  <a:gd name="T5" fmla="*/ 82 h 222"/>
                  <a:gd name="T6" fmla="*/ 111 w 222"/>
                  <a:gd name="T7" fmla="*/ 111 h 222"/>
                  <a:gd name="T8" fmla="*/ 0 w 222"/>
                  <a:gd name="T9" fmla="*/ 0 h 222"/>
                  <a:gd name="T10" fmla="*/ 0 60000 65536"/>
                  <a:gd name="T11" fmla="*/ 0 60000 65536"/>
                  <a:gd name="T12" fmla="*/ 0 60000 65536"/>
                  <a:gd name="T13" fmla="*/ 0 60000 65536"/>
                  <a:gd name="T14" fmla="*/ 0 60000 65536"/>
                  <a:gd name="T15" fmla="*/ 0 w 222"/>
                  <a:gd name="T16" fmla="*/ 0 h 222"/>
                  <a:gd name="T17" fmla="*/ 222 w 222"/>
                  <a:gd name="T18" fmla="*/ 222 h 222"/>
                </a:gdLst>
                <a:ahLst/>
                <a:cxnLst>
                  <a:cxn ang="T10">
                    <a:pos x="T0" y="T1"/>
                  </a:cxn>
                  <a:cxn ang="T11">
                    <a:pos x="T2" y="T3"/>
                  </a:cxn>
                  <a:cxn ang="T12">
                    <a:pos x="T4" y="T5"/>
                  </a:cxn>
                  <a:cxn ang="T13">
                    <a:pos x="T6" y="T7"/>
                  </a:cxn>
                  <a:cxn ang="T14">
                    <a:pos x="T8" y="T9"/>
                  </a:cxn>
                </a:cxnLst>
                <a:rect l="T15" t="T16" r="T17" b="T18"/>
                <a:pathLst>
                  <a:path w="222" h="222">
                    <a:moveTo>
                      <a:pt x="0" y="0"/>
                    </a:moveTo>
                    <a:lnTo>
                      <a:pt x="59" y="1"/>
                    </a:lnTo>
                    <a:lnTo>
                      <a:pt x="222" y="163"/>
                    </a:lnTo>
                    <a:lnTo>
                      <a:pt x="222" y="222"/>
                    </a:lnTo>
                    <a:lnTo>
                      <a:pt x="0"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5" name="Freeform 2703">
                <a:extLst>
                  <a:ext uri="{FF2B5EF4-FFF2-40B4-BE49-F238E27FC236}">
                    <a16:creationId xmlns:a16="http://schemas.microsoft.com/office/drawing/2014/main" xmlns="" id="{BB8C577A-6E7C-4A1E-9376-F2B1687179E7}"/>
                  </a:ext>
                </a:extLst>
              </p:cNvPr>
              <p:cNvSpPr>
                <a:spLocks/>
              </p:cNvSpPr>
              <p:nvPr/>
            </p:nvSpPr>
            <p:spPr bwMode="auto">
              <a:xfrm>
                <a:off x="1379" y="3232"/>
                <a:ext cx="82" cy="81"/>
              </a:xfrm>
              <a:custGeom>
                <a:avLst/>
                <a:gdLst>
                  <a:gd name="T0" fmla="*/ 0 w 163"/>
                  <a:gd name="T1" fmla="*/ 0 h 162"/>
                  <a:gd name="T2" fmla="*/ 29 w 163"/>
                  <a:gd name="T3" fmla="*/ 0 h 162"/>
                  <a:gd name="T4" fmla="*/ 81 w 163"/>
                  <a:gd name="T5" fmla="*/ 52 h 162"/>
                  <a:gd name="T6" fmla="*/ 82 w 163"/>
                  <a:gd name="T7" fmla="*/ 81 h 162"/>
                  <a:gd name="T8" fmla="*/ 0 w 163"/>
                  <a:gd name="T9" fmla="*/ 0 h 162"/>
                  <a:gd name="T10" fmla="*/ 0 60000 65536"/>
                  <a:gd name="T11" fmla="*/ 0 60000 65536"/>
                  <a:gd name="T12" fmla="*/ 0 60000 65536"/>
                  <a:gd name="T13" fmla="*/ 0 60000 65536"/>
                  <a:gd name="T14" fmla="*/ 0 60000 65536"/>
                  <a:gd name="T15" fmla="*/ 0 w 163"/>
                  <a:gd name="T16" fmla="*/ 0 h 162"/>
                  <a:gd name="T17" fmla="*/ 163 w 163"/>
                  <a:gd name="T18" fmla="*/ 162 h 162"/>
                </a:gdLst>
                <a:ahLst/>
                <a:cxnLst>
                  <a:cxn ang="T10">
                    <a:pos x="T0" y="T1"/>
                  </a:cxn>
                  <a:cxn ang="T11">
                    <a:pos x="T2" y="T3"/>
                  </a:cxn>
                  <a:cxn ang="T12">
                    <a:pos x="T4" y="T5"/>
                  </a:cxn>
                  <a:cxn ang="T13">
                    <a:pos x="T6" y="T7"/>
                  </a:cxn>
                  <a:cxn ang="T14">
                    <a:pos x="T8" y="T9"/>
                  </a:cxn>
                </a:cxnLst>
                <a:rect l="T15" t="T16" r="T17" b="T18"/>
                <a:pathLst>
                  <a:path w="163" h="162">
                    <a:moveTo>
                      <a:pt x="0" y="0"/>
                    </a:moveTo>
                    <a:lnTo>
                      <a:pt x="57" y="0"/>
                    </a:lnTo>
                    <a:lnTo>
                      <a:pt x="161" y="105"/>
                    </a:lnTo>
                    <a:lnTo>
                      <a:pt x="163" y="162"/>
                    </a:lnTo>
                    <a:lnTo>
                      <a:pt x="0"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6" name="Freeform 2704">
                <a:extLst>
                  <a:ext uri="{FF2B5EF4-FFF2-40B4-BE49-F238E27FC236}">
                    <a16:creationId xmlns:a16="http://schemas.microsoft.com/office/drawing/2014/main" xmlns="" id="{B48866C7-B4C5-4293-B974-C0906C8A6549}"/>
                  </a:ext>
                </a:extLst>
              </p:cNvPr>
              <p:cNvSpPr>
                <a:spLocks/>
              </p:cNvSpPr>
              <p:nvPr/>
            </p:nvSpPr>
            <p:spPr bwMode="auto">
              <a:xfrm>
                <a:off x="1408" y="3232"/>
                <a:ext cx="52" cy="52"/>
              </a:xfrm>
              <a:custGeom>
                <a:avLst/>
                <a:gdLst>
                  <a:gd name="T0" fmla="*/ 0 w 104"/>
                  <a:gd name="T1" fmla="*/ 0 h 105"/>
                  <a:gd name="T2" fmla="*/ 29 w 104"/>
                  <a:gd name="T3" fmla="*/ 1 h 105"/>
                  <a:gd name="T4" fmla="*/ 52 w 104"/>
                  <a:gd name="T5" fmla="*/ 23 h 105"/>
                  <a:gd name="T6" fmla="*/ 52 w 104"/>
                  <a:gd name="T7" fmla="*/ 52 h 105"/>
                  <a:gd name="T8" fmla="*/ 0 w 104"/>
                  <a:gd name="T9" fmla="*/ 0 h 105"/>
                  <a:gd name="T10" fmla="*/ 0 60000 65536"/>
                  <a:gd name="T11" fmla="*/ 0 60000 65536"/>
                  <a:gd name="T12" fmla="*/ 0 60000 65536"/>
                  <a:gd name="T13" fmla="*/ 0 60000 65536"/>
                  <a:gd name="T14" fmla="*/ 0 60000 65536"/>
                  <a:gd name="T15" fmla="*/ 0 w 104"/>
                  <a:gd name="T16" fmla="*/ 0 h 105"/>
                  <a:gd name="T17" fmla="*/ 104 w 104"/>
                  <a:gd name="T18" fmla="*/ 105 h 105"/>
                </a:gdLst>
                <a:ahLst/>
                <a:cxnLst>
                  <a:cxn ang="T10">
                    <a:pos x="T0" y="T1"/>
                  </a:cxn>
                  <a:cxn ang="T11">
                    <a:pos x="T2" y="T3"/>
                  </a:cxn>
                  <a:cxn ang="T12">
                    <a:pos x="T4" y="T5"/>
                  </a:cxn>
                  <a:cxn ang="T13">
                    <a:pos x="T6" y="T7"/>
                  </a:cxn>
                  <a:cxn ang="T14">
                    <a:pos x="T8" y="T9"/>
                  </a:cxn>
                </a:cxnLst>
                <a:rect l="T15" t="T16" r="T17" b="T18"/>
                <a:pathLst>
                  <a:path w="104" h="105">
                    <a:moveTo>
                      <a:pt x="0" y="0"/>
                    </a:moveTo>
                    <a:lnTo>
                      <a:pt x="59" y="2"/>
                    </a:lnTo>
                    <a:lnTo>
                      <a:pt x="104" y="47"/>
                    </a:lnTo>
                    <a:lnTo>
                      <a:pt x="104" y="105"/>
                    </a:lnTo>
                    <a:lnTo>
                      <a:pt x="0"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7" name="Freeform 2705">
                <a:extLst>
                  <a:ext uri="{FF2B5EF4-FFF2-40B4-BE49-F238E27FC236}">
                    <a16:creationId xmlns:a16="http://schemas.microsoft.com/office/drawing/2014/main" xmlns="" id="{327FAC50-4F51-4AE5-9EC4-74DDE29A336C}"/>
                  </a:ext>
                </a:extLst>
              </p:cNvPr>
              <p:cNvSpPr>
                <a:spLocks/>
              </p:cNvSpPr>
              <p:nvPr/>
            </p:nvSpPr>
            <p:spPr bwMode="auto">
              <a:xfrm>
                <a:off x="1437" y="3232"/>
                <a:ext cx="23" cy="23"/>
              </a:xfrm>
              <a:custGeom>
                <a:avLst/>
                <a:gdLst>
                  <a:gd name="T0" fmla="*/ 0 w 45"/>
                  <a:gd name="T1" fmla="*/ 0 h 45"/>
                  <a:gd name="T2" fmla="*/ 23 w 45"/>
                  <a:gd name="T3" fmla="*/ 0 h 45"/>
                  <a:gd name="T4" fmla="*/ 23 w 45"/>
                  <a:gd name="T5" fmla="*/ 23 h 45"/>
                  <a:gd name="T6" fmla="*/ 0 w 45"/>
                  <a:gd name="T7" fmla="*/ 0 h 45"/>
                  <a:gd name="T8" fmla="*/ 0 60000 65536"/>
                  <a:gd name="T9" fmla="*/ 0 60000 65536"/>
                  <a:gd name="T10" fmla="*/ 0 60000 65536"/>
                  <a:gd name="T11" fmla="*/ 0 60000 65536"/>
                  <a:gd name="T12" fmla="*/ 0 w 45"/>
                  <a:gd name="T13" fmla="*/ 0 h 45"/>
                  <a:gd name="T14" fmla="*/ 45 w 45"/>
                  <a:gd name="T15" fmla="*/ 45 h 45"/>
                </a:gdLst>
                <a:ahLst/>
                <a:cxnLst>
                  <a:cxn ang="T8">
                    <a:pos x="T0" y="T1"/>
                  </a:cxn>
                  <a:cxn ang="T9">
                    <a:pos x="T2" y="T3"/>
                  </a:cxn>
                  <a:cxn ang="T10">
                    <a:pos x="T4" y="T5"/>
                  </a:cxn>
                  <a:cxn ang="T11">
                    <a:pos x="T6" y="T7"/>
                  </a:cxn>
                </a:cxnLst>
                <a:rect l="T12" t="T13" r="T14" b="T15"/>
                <a:pathLst>
                  <a:path w="45" h="45">
                    <a:moveTo>
                      <a:pt x="0" y="0"/>
                    </a:moveTo>
                    <a:lnTo>
                      <a:pt x="45" y="0"/>
                    </a:lnTo>
                    <a:lnTo>
                      <a:pt x="45" y="45"/>
                    </a:lnTo>
                    <a:lnTo>
                      <a:pt x="0"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8" name="Freeform 2706">
                <a:extLst>
                  <a:ext uri="{FF2B5EF4-FFF2-40B4-BE49-F238E27FC236}">
                    <a16:creationId xmlns:a16="http://schemas.microsoft.com/office/drawing/2014/main" xmlns="" id="{0552E1C9-1E8D-4D19-AE4A-3D73683F613B}"/>
                  </a:ext>
                </a:extLst>
              </p:cNvPr>
              <p:cNvSpPr>
                <a:spLocks/>
              </p:cNvSpPr>
              <p:nvPr/>
            </p:nvSpPr>
            <p:spPr bwMode="auto">
              <a:xfrm>
                <a:off x="1291" y="3230"/>
                <a:ext cx="172" cy="393"/>
              </a:xfrm>
              <a:custGeom>
                <a:avLst/>
                <a:gdLst>
                  <a:gd name="T0" fmla="*/ 0 w 343"/>
                  <a:gd name="T1" fmla="*/ 0 h 786"/>
                  <a:gd name="T2" fmla="*/ 169 w 343"/>
                  <a:gd name="T3" fmla="*/ 3 h 786"/>
                  <a:gd name="T4" fmla="*/ 172 w 343"/>
                  <a:gd name="T5" fmla="*/ 393 h 786"/>
                  <a:gd name="T6" fmla="*/ 3 w 343"/>
                  <a:gd name="T7" fmla="*/ 393 h 786"/>
                  <a:gd name="T8" fmla="*/ 0 w 343"/>
                  <a:gd name="T9" fmla="*/ 0 h 786"/>
                  <a:gd name="T10" fmla="*/ 0 60000 65536"/>
                  <a:gd name="T11" fmla="*/ 0 60000 65536"/>
                  <a:gd name="T12" fmla="*/ 0 60000 65536"/>
                  <a:gd name="T13" fmla="*/ 0 60000 65536"/>
                  <a:gd name="T14" fmla="*/ 0 60000 65536"/>
                  <a:gd name="T15" fmla="*/ 0 w 343"/>
                  <a:gd name="T16" fmla="*/ 0 h 786"/>
                  <a:gd name="T17" fmla="*/ 343 w 343"/>
                  <a:gd name="T18" fmla="*/ 786 h 786"/>
                </a:gdLst>
                <a:ahLst/>
                <a:cxnLst>
                  <a:cxn ang="T10">
                    <a:pos x="T0" y="T1"/>
                  </a:cxn>
                  <a:cxn ang="T11">
                    <a:pos x="T2" y="T3"/>
                  </a:cxn>
                  <a:cxn ang="T12">
                    <a:pos x="T4" y="T5"/>
                  </a:cxn>
                  <a:cxn ang="T13">
                    <a:pos x="T6" y="T7"/>
                  </a:cxn>
                  <a:cxn ang="T14">
                    <a:pos x="T8" y="T9"/>
                  </a:cxn>
                </a:cxnLst>
                <a:rect l="T15" t="T16" r="T17" b="T18"/>
                <a:pathLst>
                  <a:path w="343" h="786">
                    <a:moveTo>
                      <a:pt x="0" y="0"/>
                    </a:moveTo>
                    <a:lnTo>
                      <a:pt x="338" y="5"/>
                    </a:lnTo>
                    <a:lnTo>
                      <a:pt x="343" y="786"/>
                    </a:lnTo>
                    <a:lnTo>
                      <a:pt x="5" y="785"/>
                    </a:lnTo>
                    <a:lnTo>
                      <a:pt x="0"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69" name="Rectangle 2707">
                <a:extLst>
                  <a:ext uri="{FF2B5EF4-FFF2-40B4-BE49-F238E27FC236}">
                    <a16:creationId xmlns:a16="http://schemas.microsoft.com/office/drawing/2014/main" xmlns="" id="{ED4D349C-D16C-49E5-8CDB-A36F78711C16}"/>
                  </a:ext>
                </a:extLst>
              </p:cNvPr>
              <p:cNvSpPr>
                <a:spLocks noChangeArrowheads="1"/>
              </p:cNvSpPr>
              <p:nvPr/>
            </p:nvSpPr>
            <p:spPr bwMode="auto">
              <a:xfrm>
                <a:off x="1305" y="3253"/>
                <a:ext cx="138" cy="114"/>
              </a:xfrm>
              <a:prstGeom prst="rect">
                <a:avLst/>
              </a:prstGeom>
              <a:solidFill>
                <a:srgbClr val="E5E5E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0" name="Rectangle 2708">
                <a:extLst>
                  <a:ext uri="{FF2B5EF4-FFF2-40B4-BE49-F238E27FC236}">
                    <a16:creationId xmlns:a16="http://schemas.microsoft.com/office/drawing/2014/main" xmlns="" id="{F54650A9-F534-4577-A81C-1D37FCE7C8A1}"/>
                  </a:ext>
                </a:extLst>
              </p:cNvPr>
              <p:cNvSpPr>
                <a:spLocks noChangeArrowheads="1"/>
              </p:cNvSpPr>
              <p:nvPr/>
            </p:nvSpPr>
            <p:spPr bwMode="auto">
              <a:xfrm>
                <a:off x="1305" y="3253"/>
                <a:ext cx="138" cy="114"/>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1" name="Rectangle 2709">
                <a:extLst>
                  <a:ext uri="{FF2B5EF4-FFF2-40B4-BE49-F238E27FC236}">
                    <a16:creationId xmlns:a16="http://schemas.microsoft.com/office/drawing/2014/main" xmlns="" id="{54F4C729-CE1B-4211-9E7B-39FA51A1D174}"/>
                  </a:ext>
                </a:extLst>
              </p:cNvPr>
              <p:cNvSpPr>
                <a:spLocks noChangeArrowheads="1"/>
              </p:cNvSpPr>
              <p:nvPr/>
            </p:nvSpPr>
            <p:spPr bwMode="auto">
              <a:xfrm>
                <a:off x="1319" y="3400"/>
                <a:ext cx="108"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2" name="Rectangle 2710">
                <a:extLst>
                  <a:ext uri="{FF2B5EF4-FFF2-40B4-BE49-F238E27FC236}">
                    <a16:creationId xmlns:a16="http://schemas.microsoft.com/office/drawing/2014/main" xmlns="" id="{1E154D19-1E4C-4BCF-8C28-833BD4E2374C}"/>
                  </a:ext>
                </a:extLst>
              </p:cNvPr>
              <p:cNvSpPr>
                <a:spLocks noChangeArrowheads="1"/>
              </p:cNvSpPr>
              <p:nvPr/>
            </p:nvSpPr>
            <p:spPr bwMode="auto">
              <a:xfrm>
                <a:off x="1319" y="3400"/>
                <a:ext cx="108" cy="15"/>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273" name="Rectangle 2711">
                <a:extLst>
                  <a:ext uri="{FF2B5EF4-FFF2-40B4-BE49-F238E27FC236}">
                    <a16:creationId xmlns:a16="http://schemas.microsoft.com/office/drawing/2014/main" xmlns="" id="{B172C09C-E414-4AF7-9C1B-48CC0A655D3E}"/>
                  </a:ext>
                </a:extLst>
              </p:cNvPr>
              <p:cNvSpPr>
                <a:spLocks noChangeArrowheads="1"/>
              </p:cNvSpPr>
              <p:nvPr/>
            </p:nvSpPr>
            <p:spPr bwMode="auto">
              <a:xfrm>
                <a:off x="1341" y="3392"/>
                <a:ext cx="66" cy="30"/>
              </a:xfrm>
              <a:prstGeom prst="rect">
                <a:avLst/>
              </a:prstGeom>
              <a:noFill/>
              <a:ln w="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196" name="Rectangle 2712">
              <a:extLst>
                <a:ext uri="{FF2B5EF4-FFF2-40B4-BE49-F238E27FC236}">
                  <a16:creationId xmlns:a16="http://schemas.microsoft.com/office/drawing/2014/main" xmlns="" id="{A2990EF6-2195-45D4-A785-6F24DA354ED0}"/>
                </a:ext>
              </a:extLst>
            </p:cNvPr>
            <p:cNvSpPr>
              <a:spLocks noChangeArrowheads="1"/>
            </p:cNvSpPr>
            <p:nvPr/>
          </p:nvSpPr>
          <p:spPr bwMode="auto">
            <a:xfrm>
              <a:off x="2976" y="3360"/>
              <a:ext cx="144" cy="192"/>
            </a:xfrm>
            <a:prstGeom prst="rect">
              <a:avLst/>
            </a:prstGeom>
            <a:solidFill>
              <a:srgbClr val="7FE77F"/>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97" name="Text Box 2713">
              <a:extLst>
                <a:ext uri="{FF2B5EF4-FFF2-40B4-BE49-F238E27FC236}">
                  <a16:creationId xmlns:a16="http://schemas.microsoft.com/office/drawing/2014/main" xmlns="" id="{1A385EDF-BAFF-412C-8C7B-DE31B3F97ECE}"/>
                </a:ext>
              </a:extLst>
            </p:cNvPr>
            <p:cNvSpPr txBox="1">
              <a:spLocks noChangeArrowheads="1"/>
            </p:cNvSpPr>
            <p:nvPr/>
          </p:nvSpPr>
          <p:spPr bwMode="auto">
            <a:xfrm>
              <a:off x="1982" y="2928"/>
              <a:ext cx="94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sz="2000">
                  <a:solidFill>
                    <a:srgbClr val="7FE77F"/>
                  </a:solidFill>
                  <a:latin typeface="Book Antiqua" panose="02040602050305030304" pitchFamily="18" charset="0"/>
                </a:rPr>
                <a:t>Data Server</a:t>
              </a:r>
              <a:endParaRPr lang="en-US" altLang="en-US" sz="2400">
                <a:solidFill>
                  <a:srgbClr val="FF0000"/>
                </a:solidFill>
                <a:latin typeface="Book Antiqua" panose="02040602050305030304" pitchFamily="18" charset="0"/>
              </a:endParaRPr>
            </a:p>
          </p:txBody>
        </p:sp>
      </p:grpSp>
      <p:grpSp>
        <p:nvGrpSpPr>
          <p:cNvPr id="28" name="Group 2714">
            <a:extLst>
              <a:ext uri="{FF2B5EF4-FFF2-40B4-BE49-F238E27FC236}">
                <a16:creationId xmlns:a16="http://schemas.microsoft.com/office/drawing/2014/main" xmlns="" id="{7E6A68A6-69DE-499E-805E-1BA3A5E0C269}"/>
              </a:ext>
            </a:extLst>
          </p:cNvPr>
          <p:cNvGrpSpPr>
            <a:grpSpLocks/>
          </p:cNvGrpSpPr>
          <p:nvPr/>
        </p:nvGrpSpPr>
        <p:grpSpPr bwMode="auto">
          <a:xfrm>
            <a:off x="5867400" y="6248400"/>
            <a:ext cx="512763" cy="439738"/>
            <a:chOff x="1058" y="3695"/>
            <a:chExt cx="323" cy="277"/>
          </a:xfrm>
        </p:grpSpPr>
        <p:sp>
          <p:nvSpPr>
            <p:cNvPr id="1086" name="Freeform 2715">
              <a:extLst>
                <a:ext uri="{FF2B5EF4-FFF2-40B4-BE49-F238E27FC236}">
                  <a16:creationId xmlns:a16="http://schemas.microsoft.com/office/drawing/2014/main" xmlns="" id="{DE7542C5-DF18-41F6-9E91-65634521620C}"/>
                </a:ext>
              </a:extLst>
            </p:cNvPr>
            <p:cNvSpPr>
              <a:spLocks/>
            </p:cNvSpPr>
            <p:nvPr/>
          </p:nvSpPr>
          <p:spPr bwMode="auto">
            <a:xfrm>
              <a:off x="1143" y="3866"/>
              <a:ext cx="16" cy="6"/>
            </a:xfrm>
            <a:custGeom>
              <a:avLst/>
              <a:gdLst>
                <a:gd name="T0" fmla="*/ 0 w 31"/>
                <a:gd name="T1" fmla="*/ 0 h 11"/>
                <a:gd name="T2" fmla="*/ 6 w 31"/>
                <a:gd name="T3" fmla="*/ 6 h 11"/>
                <a:gd name="T4" fmla="*/ 16 w 31"/>
                <a:gd name="T5" fmla="*/ 6 h 11"/>
                <a:gd name="T6" fmla="*/ 0 w 31"/>
                <a:gd name="T7" fmla="*/ 0 h 11"/>
                <a:gd name="T8" fmla="*/ 0 60000 65536"/>
                <a:gd name="T9" fmla="*/ 0 60000 65536"/>
                <a:gd name="T10" fmla="*/ 0 60000 65536"/>
                <a:gd name="T11" fmla="*/ 0 60000 65536"/>
                <a:gd name="T12" fmla="*/ 0 w 31"/>
                <a:gd name="T13" fmla="*/ 0 h 11"/>
                <a:gd name="T14" fmla="*/ 31 w 31"/>
                <a:gd name="T15" fmla="*/ 11 h 11"/>
              </a:gdLst>
              <a:ahLst/>
              <a:cxnLst>
                <a:cxn ang="T8">
                  <a:pos x="T0" y="T1"/>
                </a:cxn>
                <a:cxn ang="T9">
                  <a:pos x="T2" y="T3"/>
                </a:cxn>
                <a:cxn ang="T10">
                  <a:pos x="T4" y="T5"/>
                </a:cxn>
                <a:cxn ang="T11">
                  <a:pos x="T6" y="T7"/>
                </a:cxn>
              </a:cxnLst>
              <a:rect l="T12" t="T13" r="T14" b="T15"/>
              <a:pathLst>
                <a:path w="31" h="11">
                  <a:moveTo>
                    <a:pt x="0" y="0"/>
                  </a:moveTo>
                  <a:lnTo>
                    <a:pt x="12" y="11"/>
                  </a:lnTo>
                  <a:lnTo>
                    <a:pt x="31" y="11"/>
                  </a:lnTo>
                  <a:lnTo>
                    <a:pt x="0" y="0"/>
                  </a:lnTo>
                  <a:close/>
                </a:path>
              </a:pathLst>
            </a:custGeom>
            <a:solidFill>
              <a:srgbClr val="FF9E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87" name="Freeform 2716">
              <a:extLst>
                <a:ext uri="{FF2B5EF4-FFF2-40B4-BE49-F238E27FC236}">
                  <a16:creationId xmlns:a16="http://schemas.microsoft.com/office/drawing/2014/main" xmlns="" id="{F4738714-DE81-4CD0-96E0-B03DFCF9D9A3}"/>
                </a:ext>
              </a:extLst>
            </p:cNvPr>
            <p:cNvSpPr>
              <a:spLocks/>
            </p:cNvSpPr>
            <p:nvPr/>
          </p:nvSpPr>
          <p:spPr bwMode="auto">
            <a:xfrm>
              <a:off x="1134" y="3858"/>
              <a:ext cx="40" cy="14"/>
            </a:xfrm>
            <a:custGeom>
              <a:avLst/>
              <a:gdLst>
                <a:gd name="T0" fmla="*/ 9 w 80"/>
                <a:gd name="T1" fmla="*/ 9 h 28"/>
                <a:gd name="T2" fmla="*/ 0 w 80"/>
                <a:gd name="T3" fmla="*/ 0 h 28"/>
                <a:gd name="T4" fmla="*/ 40 w 80"/>
                <a:gd name="T5" fmla="*/ 14 h 28"/>
                <a:gd name="T6" fmla="*/ 24 w 80"/>
                <a:gd name="T7" fmla="*/ 14 h 28"/>
                <a:gd name="T8" fmla="*/ 9 w 80"/>
                <a:gd name="T9" fmla="*/ 9 h 28"/>
                <a:gd name="T10" fmla="*/ 0 60000 65536"/>
                <a:gd name="T11" fmla="*/ 0 60000 65536"/>
                <a:gd name="T12" fmla="*/ 0 60000 65536"/>
                <a:gd name="T13" fmla="*/ 0 60000 65536"/>
                <a:gd name="T14" fmla="*/ 0 60000 65536"/>
                <a:gd name="T15" fmla="*/ 0 w 80"/>
                <a:gd name="T16" fmla="*/ 0 h 28"/>
                <a:gd name="T17" fmla="*/ 80 w 80"/>
                <a:gd name="T18" fmla="*/ 28 h 28"/>
              </a:gdLst>
              <a:ahLst/>
              <a:cxnLst>
                <a:cxn ang="T10">
                  <a:pos x="T0" y="T1"/>
                </a:cxn>
                <a:cxn ang="T11">
                  <a:pos x="T2" y="T3"/>
                </a:cxn>
                <a:cxn ang="T12">
                  <a:pos x="T4" y="T5"/>
                </a:cxn>
                <a:cxn ang="T13">
                  <a:pos x="T6" y="T7"/>
                </a:cxn>
                <a:cxn ang="T14">
                  <a:pos x="T8" y="T9"/>
                </a:cxn>
              </a:cxnLst>
              <a:rect l="T15" t="T16" r="T17" b="T18"/>
              <a:pathLst>
                <a:path w="80" h="28">
                  <a:moveTo>
                    <a:pt x="18" y="17"/>
                  </a:moveTo>
                  <a:lnTo>
                    <a:pt x="0" y="0"/>
                  </a:lnTo>
                  <a:lnTo>
                    <a:pt x="80" y="28"/>
                  </a:lnTo>
                  <a:lnTo>
                    <a:pt x="49" y="28"/>
                  </a:lnTo>
                  <a:lnTo>
                    <a:pt x="18" y="17"/>
                  </a:lnTo>
                  <a:close/>
                </a:path>
              </a:pathLst>
            </a:custGeom>
            <a:solidFill>
              <a:srgbClr val="FFA34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88" name="Freeform 2717">
              <a:extLst>
                <a:ext uri="{FF2B5EF4-FFF2-40B4-BE49-F238E27FC236}">
                  <a16:creationId xmlns:a16="http://schemas.microsoft.com/office/drawing/2014/main" xmlns="" id="{0542E6D7-ED7B-4DA3-B9BA-493C54CA7E5C}"/>
                </a:ext>
              </a:extLst>
            </p:cNvPr>
            <p:cNvSpPr>
              <a:spLocks/>
            </p:cNvSpPr>
            <p:nvPr/>
          </p:nvSpPr>
          <p:spPr bwMode="auto">
            <a:xfrm>
              <a:off x="1134" y="3858"/>
              <a:ext cx="55" cy="14"/>
            </a:xfrm>
            <a:custGeom>
              <a:avLst/>
              <a:gdLst>
                <a:gd name="T0" fmla="*/ 0 w 110"/>
                <a:gd name="T1" fmla="*/ 0 h 28"/>
                <a:gd name="T2" fmla="*/ 0 w 110"/>
                <a:gd name="T3" fmla="*/ 0 h 28"/>
                <a:gd name="T4" fmla="*/ 15 w 110"/>
                <a:gd name="T5" fmla="*/ 0 h 28"/>
                <a:gd name="T6" fmla="*/ 55 w 110"/>
                <a:gd name="T7" fmla="*/ 14 h 28"/>
                <a:gd name="T8" fmla="*/ 40 w 110"/>
                <a:gd name="T9" fmla="*/ 14 h 28"/>
                <a:gd name="T10" fmla="*/ 0 w 110"/>
                <a:gd name="T11" fmla="*/ 0 h 28"/>
                <a:gd name="T12" fmla="*/ 0 60000 65536"/>
                <a:gd name="T13" fmla="*/ 0 60000 65536"/>
                <a:gd name="T14" fmla="*/ 0 60000 65536"/>
                <a:gd name="T15" fmla="*/ 0 60000 65536"/>
                <a:gd name="T16" fmla="*/ 0 60000 65536"/>
                <a:gd name="T17" fmla="*/ 0 60000 65536"/>
                <a:gd name="T18" fmla="*/ 0 w 110"/>
                <a:gd name="T19" fmla="*/ 0 h 28"/>
                <a:gd name="T20" fmla="*/ 110 w 11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10" h="28">
                  <a:moveTo>
                    <a:pt x="0" y="0"/>
                  </a:moveTo>
                  <a:lnTo>
                    <a:pt x="0" y="0"/>
                  </a:lnTo>
                  <a:lnTo>
                    <a:pt x="30" y="0"/>
                  </a:lnTo>
                  <a:lnTo>
                    <a:pt x="110" y="28"/>
                  </a:lnTo>
                  <a:lnTo>
                    <a:pt x="80" y="28"/>
                  </a:lnTo>
                  <a:lnTo>
                    <a:pt x="0" y="0"/>
                  </a:lnTo>
                  <a:close/>
                </a:path>
              </a:pathLst>
            </a:custGeom>
            <a:solidFill>
              <a:srgbClr val="FFA95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89" name="Freeform 2718">
              <a:extLst>
                <a:ext uri="{FF2B5EF4-FFF2-40B4-BE49-F238E27FC236}">
                  <a16:creationId xmlns:a16="http://schemas.microsoft.com/office/drawing/2014/main" xmlns="" id="{A8301EA2-1CD2-49F4-AD7C-5D5C302275DA}"/>
                </a:ext>
              </a:extLst>
            </p:cNvPr>
            <p:cNvSpPr>
              <a:spLocks/>
            </p:cNvSpPr>
            <p:nvPr/>
          </p:nvSpPr>
          <p:spPr bwMode="auto">
            <a:xfrm>
              <a:off x="1149" y="3858"/>
              <a:ext cx="53" cy="14"/>
            </a:xfrm>
            <a:custGeom>
              <a:avLst/>
              <a:gdLst>
                <a:gd name="T0" fmla="*/ 0 w 106"/>
                <a:gd name="T1" fmla="*/ 0 h 28"/>
                <a:gd name="T2" fmla="*/ 13 w 106"/>
                <a:gd name="T3" fmla="*/ 0 h 28"/>
                <a:gd name="T4" fmla="*/ 53 w 106"/>
                <a:gd name="T5" fmla="*/ 14 h 28"/>
                <a:gd name="T6" fmla="*/ 40 w 106"/>
                <a:gd name="T7" fmla="*/ 14 h 28"/>
                <a:gd name="T8" fmla="*/ 0 w 106"/>
                <a:gd name="T9" fmla="*/ 0 h 28"/>
                <a:gd name="T10" fmla="*/ 0 60000 65536"/>
                <a:gd name="T11" fmla="*/ 0 60000 65536"/>
                <a:gd name="T12" fmla="*/ 0 60000 65536"/>
                <a:gd name="T13" fmla="*/ 0 60000 65536"/>
                <a:gd name="T14" fmla="*/ 0 60000 65536"/>
                <a:gd name="T15" fmla="*/ 0 w 106"/>
                <a:gd name="T16" fmla="*/ 0 h 28"/>
                <a:gd name="T17" fmla="*/ 106 w 106"/>
                <a:gd name="T18" fmla="*/ 28 h 28"/>
              </a:gdLst>
              <a:ahLst/>
              <a:cxnLst>
                <a:cxn ang="T10">
                  <a:pos x="T0" y="T1"/>
                </a:cxn>
                <a:cxn ang="T11">
                  <a:pos x="T2" y="T3"/>
                </a:cxn>
                <a:cxn ang="T12">
                  <a:pos x="T4" y="T5"/>
                </a:cxn>
                <a:cxn ang="T13">
                  <a:pos x="T6" y="T7"/>
                </a:cxn>
                <a:cxn ang="T14">
                  <a:pos x="T8" y="T9"/>
                </a:cxn>
              </a:cxnLst>
              <a:rect l="T15" t="T16" r="T17" b="T18"/>
              <a:pathLst>
                <a:path w="106" h="28">
                  <a:moveTo>
                    <a:pt x="0" y="0"/>
                  </a:moveTo>
                  <a:lnTo>
                    <a:pt x="26" y="0"/>
                  </a:lnTo>
                  <a:lnTo>
                    <a:pt x="106" y="28"/>
                  </a:lnTo>
                  <a:lnTo>
                    <a:pt x="80" y="28"/>
                  </a:lnTo>
                  <a:lnTo>
                    <a:pt x="0" y="0"/>
                  </a:lnTo>
                  <a:close/>
                </a:path>
              </a:pathLst>
            </a:custGeom>
            <a:solidFill>
              <a:srgbClr val="FFAE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0" name="Freeform 2719">
              <a:extLst>
                <a:ext uri="{FF2B5EF4-FFF2-40B4-BE49-F238E27FC236}">
                  <a16:creationId xmlns:a16="http://schemas.microsoft.com/office/drawing/2014/main" xmlns="" id="{18548653-44C2-4B1B-9E31-AAE5FF65BBE2}"/>
                </a:ext>
              </a:extLst>
            </p:cNvPr>
            <p:cNvSpPr>
              <a:spLocks/>
            </p:cNvSpPr>
            <p:nvPr/>
          </p:nvSpPr>
          <p:spPr bwMode="auto">
            <a:xfrm>
              <a:off x="1162" y="3858"/>
              <a:ext cx="55" cy="14"/>
            </a:xfrm>
            <a:custGeom>
              <a:avLst/>
              <a:gdLst>
                <a:gd name="T0" fmla="*/ 0 w 109"/>
                <a:gd name="T1" fmla="*/ 0 h 28"/>
                <a:gd name="T2" fmla="*/ 15 w 109"/>
                <a:gd name="T3" fmla="*/ 0 h 28"/>
                <a:gd name="T4" fmla="*/ 55 w 109"/>
                <a:gd name="T5" fmla="*/ 14 h 28"/>
                <a:gd name="T6" fmla="*/ 40 w 109"/>
                <a:gd name="T7" fmla="*/ 14 h 28"/>
                <a:gd name="T8" fmla="*/ 0 w 109"/>
                <a:gd name="T9" fmla="*/ 0 h 28"/>
                <a:gd name="T10" fmla="*/ 0 60000 65536"/>
                <a:gd name="T11" fmla="*/ 0 60000 65536"/>
                <a:gd name="T12" fmla="*/ 0 60000 65536"/>
                <a:gd name="T13" fmla="*/ 0 60000 65536"/>
                <a:gd name="T14" fmla="*/ 0 60000 65536"/>
                <a:gd name="T15" fmla="*/ 0 w 109"/>
                <a:gd name="T16" fmla="*/ 0 h 28"/>
                <a:gd name="T17" fmla="*/ 109 w 109"/>
                <a:gd name="T18" fmla="*/ 28 h 28"/>
              </a:gdLst>
              <a:ahLst/>
              <a:cxnLst>
                <a:cxn ang="T10">
                  <a:pos x="T0" y="T1"/>
                </a:cxn>
                <a:cxn ang="T11">
                  <a:pos x="T2" y="T3"/>
                </a:cxn>
                <a:cxn ang="T12">
                  <a:pos x="T4" y="T5"/>
                </a:cxn>
                <a:cxn ang="T13">
                  <a:pos x="T6" y="T7"/>
                </a:cxn>
                <a:cxn ang="T14">
                  <a:pos x="T8" y="T9"/>
                </a:cxn>
              </a:cxnLst>
              <a:rect l="T15" t="T16" r="T17" b="T18"/>
              <a:pathLst>
                <a:path w="109" h="28">
                  <a:moveTo>
                    <a:pt x="0" y="0"/>
                  </a:moveTo>
                  <a:lnTo>
                    <a:pt x="29" y="0"/>
                  </a:lnTo>
                  <a:lnTo>
                    <a:pt x="109" y="28"/>
                  </a:lnTo>
                  <a:lnTo>
                    <a:pt x="80" y="28"/>
                  </a:lnTo>
                  <a:lnTo>
                    <a:pt x="0" y="0"/>
                  </a:lnTo>
                  <a:close/>
                </a:path>
              </a:pathLst>
            </a:custGeom>
            <a:solidFill>
              <a:srgbClr val="FFB3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1" name="Freeform 2720">
              <a:extLst>
                <a:ext uri="{FF2B5EF4-FFF2-40B4-BE49-F238E27FC236}">
                  <a16:creationId xmlns:a16="http://schemas.microsoft.com/office/drawing/2014/main" xmlns="" id="{69F4A653-DF25-4959-8C25-EAD30E68FF42}"/>
                </a:ext>
              </a:extLst>
            </p:cNvPr>
            <p:cNvSpPr>
              <a:spLocks/>
            </p:cNvSpPr>
            <p:nvPr/>
          </p:nvSpPr>
          <p:spPr bwMode="auto">
            <a:xfrm>
              <a:off x="1177" y="3858"/>
              <a:ext cx="55" cy="14"/>
            </a:xfrm>
            <a:custGeom>
              <a:avLst/>
              <a:gdLst>
                <a:gd name="T0" fmla="*/ 0 w 112"/>
                <a:gd name="T1" fmla="*/ 0 h 28"/>
                <a:gd name="T2" fmla="*/ 15 w 112"/>
                <a:gd name="T3" fmla="*/ 0 h 28"/>
                <a:gd name="T4" fmla="*/ 55 w 112"/>
                <a:gd name="T5" fmla="*/ 14 h 28"/>
                <a:gd name="T6" fmla="*/ 39 w 112"/>
                <a:gd name="T7" fmla="*/ 14 h 28"/>
                <a:gd name="T8" fmla="*/ 0 w 112"/>
                <a:gd name="T9" fmla="*/ 0 h 28"/>
                <a:gd name="T10" fmla="*/ 0 60000 65536"/>
                <a:gd name="T11" fmla="*/ 0 60000 65536"/>
                <a:gd name="T12" fmla="*/ 0 60000 65536"/>
                <a:gd name="T13" fmla="*/ 0 60000 65536"/>
                <a:gd name="T14" fmla="*/ 0 60000 65536"/>
                <a:gd name="T15" fmla="*/ 0 w 112"/>
                <a:gd name="T16" fmla="*/ 0 h 28"/>
                <a:gd name="T17" fmla="*/ 112 w 112"/>
                <a:gd name="T18" fmla="*/ 28 h 28"/>
              </a:gdLst>
              <a:ahLst/>
              <a:cxnLst>
                <a:cxn ang="T10">
                  <a:pos x="T0" y="T1"/>
                </a:cxn>
                <a:cxn ang="T11">
                  <a:pos x="T2" y="T3"/>
                </a:cxn>
                <a:cxn ang="T12">
                  <a:pos x="T4" y="T5"/>
                </a:cxn>
                <a:cxn ang="T13">
                  <a:pos x="T6" y="T7"/>
                </a:cxn>
                <a:cxn ang="T14">
                  <a:pos x="T8" y="T9"/>
                </a:cxn>
              </a:cxnLst>
              <a:rect l="T15" t="T16" r="T17" b="T18"/>
              <a:pathLst>
                <a:path w="112" h="28">
                  <a:moveTo>
                    <a:pt x="0" y="0"/>
                  </a:moveTo>
                  <a:lnTo>
                    <a:pt x="31" y="0"/>
                  </a:lnTo>
                  <a:lnTo>
                    <a:pt x="112" y="28"/>
                  </a:lnTo>
                  <a:lnTo>
                    <a:pt x="80" y="28"/>
                  </a:lnTo>
                  <a:lnTo>
                    <a:pt x="0" y="0"/>
                  </a:lnTo>
                  <a:close/>
                </a:path>
              </a:pathLst>
            </a:custGeom>
            <a:solidFill>
              <a:srgbClr val="FFB97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2" name="Freeform 2721">
              <a:extLst>
                <a:ext uri="{FF2B5EF4-FFF2-40B4-BE49-F238E27FC236}">
                  <a16:creationId xmlns:a16="http://schemas.microsoft.com/office/drawing/2014/main" xmlns="" id="{9DA42477-2E1F-4797-85C3-DA86869706B5}"/>
                </a:ext>
              </a:extLst>
            </p:cNvPr>
            <p:cNvSpPr>
              <a:spLocks/>
            </p:cNvSpPr>
            <p:nvPr/>
          </p:nvSpPr>
          <p:spPr bwMode="auto">
            <a:xfrm>
              <a:off x="1192" y="3858"/>
              <a:ext cx="55" cy="14"/>
            </a:xfrm>
            <a:custGeom>
              <a:avLst/>
              <a:gdLst>
                <a:gd name="T0" fmla="*/ 0 w 110"/>
                <a:gd name="T1" fmla="*/ 0 h 28"/>
                <a:gd name="T2" fmla="*/ 15 w 110"/>
                <a:gd name="T3" fmla="*/ 0 h 28"/>
                <a:gd name="T4" fmla="*/ 55 w 110"/>
                <a:gd name="T5" fmla="*/ 14 h 28"/>
                <a:gd name="T6" fmla="*/ 41 w 110"/>
                <a:gd name="T7" fmla="*/ 14 h 28"/>
                <a:gd name="T8" fmla="*/ 0 w 110"/>
                <a:gd name="T9" fmla="*/ 0 h 28"/>
                <a:gd name="T10" fmla="*/ 0 60000 65536"/>
                <a:gd name="T11" fmla="*/ 0 60000 65536"/>
                <a:gd name="T12" fmla="*/ 0 60000 65536"/>
                <a:gd name="T13" fmla="*/ 0 60000 65536"/>
                <a:gd name="T14" fmla="*/ 0 60000 65536"/>
                <a:gd name="T15" fmla="*/ 0 w 110"/>
                <a:gd name="T16" fmla="*/ 0 h 28"/>
                <a:gd name="T17" fmla="*/ 110 w 110"/>
                <a:gd name="T18" fmla="*/ 28 h 28"/>
              </a:gdLst>
              <a:ahLst/>
              <a:cxnLst>
                <a:cxn ang="T10">
                  <a:pos x="T0" y="T1"/>
                </a:cxn>
                <a:cxn ang="T11">
                  <a:pos x="T2" y="T3"/>
                </a:cxn>
                <a:cxn ang="T12">
                  <a:pos x="T4" y="T5"/>
                </a:cxn>
                <a:cxn ang="T13">
                  <a:pos x="T6" y="T7"/>
                </a:cxn>
                <a:cxn ang="T14">
                  <a:pos x="T8" y="T9"/>
                </a:cxn>
              </a:cxnLst>
              <a:rect l="T15" t="T16" r="T17" b="T18"/>
              <a:pathLst>
                <a:path w="110" h="28">
                  <a:moveTo>
                    <a:pt x="0" y="0"/>
                  </a:moveTo>
                  <a:lnTo>
                    <a:pt x="30" y="0"/>
                  </a:lnTo>
                  <a:lnTo>
                    <a:pt x="110" y="28"/>
                  </a:lnTo>
                  <a:lnTo>
                    <a:pt x="81" y="28"/>
                  </a:lnTo>
                  <a:lnTo>
                    <a:pt x="0" y="0"/>
                  </a:lnTo>
                  <a:close/>
                </a:path>
              </a:pathLst>
            </a:custGeom>
            <a:solidFill>
              <a:srgbClr val="FFBE7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3" name="Freeform 2722">
              <a:extLst>
                <a:ext uri="{FF2B5EF4-FFF2-40B4-BE49-F238E27FC236}">
                  <a16:creationId xmlns:a16="http://schemas.microsoft.com/office/drawing/2014/main" xmlns="" id="{842C42DB-04A4-4967-896E-006BAD223EBC}"/>
                </a:ext>
              </a:extLst>
            </p:cNvPr>
            <p:cNvSpPr>
              <a:spLocks/>
            </p:cNvSpPr>
            <p:nvPr/>
          </p:nvSpPr>
          <p:spPr bwMode="auto">
            <a:xfrm>
              <a:off x="1207" y="3858"/>
              <a:ext cx="52" cy="14"/>
            </a:xfrm>
            <a:custGeom>
              <a:avLst/>
              <a:gdLst>
                <a:gd name="T0" fmla="*/ 0 w 105"/>
                <a:gd name="T1" fmla="*/ 0 h 28"/>
                <a:gd name="T2" fmla="*/ 13 w 105"/>
                <a:gd name="T3" fmla="*/ 0 h 28"/>
                <a:gd name="T4" fmla="*/ 52 w 105"/>
                <a:gd name="T5" fmla="*/ 14 h 28"/>
                <a:gd name="T6" fmla="*/ 40 w 105"/>
                <a:gd name="T7" fmla="*/ 14 h 28"/>
                <a:gd name="T8" fmla="*/ 0 w 105"/>
                <a:gd name="T9" fmla="*/ 0 h 28"/>
                <a:gd name="T10" fmla="*/ 0 60000 65536"/>
                <a:gd name="T11" fmla="*/ 0 60000 65536"/>
                <a:gd name="T12" fmla="*/ 0 60000 65536"/>
                <a:gd name="T13" fmla="*/ 0 60000 65536"/>
                <a:gd name="T14" fmla="*/ 0 60000 65536"/>
                <a:gd name="T15" fmla="*/ 0 w 105"/>
                <a:gd name="T16" fmla="*/ 0 h 28"/>
                <a:gd name="T17" fmla="*/ 105 w 105"/>
                <a:gd name="T18" fmla="*/ 28 h 28"/>
              </a:gdLst>
              <a:ahLst/>
              <a:cxnLst>
                <a:cxn ang="T10">
                  <a:pos x="T0" y="T1"/>
                </a:cxn>
                <a:cxn ang="T11">
                  <a:pos x="T2" y="T3"/>
                </a:cxn>
                <a:cxn ang="T12">
                  <a:pos x="T4" y="T5"/>
                </a:cxn>
                <a:cxn ang="T13">
                  <a:pos x="T6" y="T7"/>
                </a:cxn>
                <a:cxn ang="T14">
                  <a:pos x="T8" y="T9"/>
                </a:cxn>
              </a:cxnLst>
              <a:rect l="T15" t="T16" r="T17" b="T18"/>
              <a:pathLst>
                <a:path w="105" h="28">
                  <a:moveTo>
                    <a:pt x="0" y="0"/>
                  </a:moveTo>
                  <a:lnTo>
                    <a:pt x="26" y="0"/>
                  </a:lnTo>
                  <a:lnTo>
                    <a:pt x="105" y="28"/>
                  </a:lnTo>
                  <a:lnTo>
                    <a:pt x="80" y="28"/>
                  </a:lnTo>
                  <a:lnTo>
                    <a:pt x="0" y="0"/>
                  </a:lnTo>
                  <a:close/>
                </a:path>
              </a:pathLst>
            </a:custGeom>
            <a:solidFill>
              <a:srgbClr val="FFC38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4" name="Freeform 2723">
              <a:extLst>
                <a:ext uri="{FF2B5EF4-FFF2-40B4-BE49-F238E27FC236}">
                  <a16:creationId xmlns:a16="http://schemas.microsoft.com/office/drawing/2014/main" xmlns="" id="{BD38B261-F3BE-417C-96C1-FE414D768179}"/>
                </a:ext>
              </a:extLst>
            </p:cNvPr>
            <p:cNvSpPr>
              <a:spLocks/>
            </p:cNvSpPr>
            <p:nvPr/>
          </p:nvSpPr>
          <p:spPr bwMode="auto">
            <a:xfrm>
              <a:off x="1220" y="3858"/>
              <a:ext cx="55" cy="14"/>
            </a:xfrm>
            <a:custGeom>
              <a:avLst/>
              <a:gdLst>
                <a:gd name="T0" fmla="*/ 0 w 110"/>
                <a:gd name="T1" fmla="*/ 0 h 28"/>
                <a:gd name="T2" fmla="*/ 14 w 110"/>
                <a:gd name="T3" fmla="*/ 0 h 28"/>
                <a:gd name="T4" fmla="*/ 55 w 110"/>
                <a:gd name="T5" fmla="*/ 14 h 28"/>
                <a:gd name="T6" fmla="*/ 40 w 110"/>
                <a:gd name="T7" fmla="*/ 14 h 28"/>
                <a:gd name="T8" fmla="*/ 0 w 110"/>
                <a:gd name="T9" fmla="*/ 0 h 28"/>
                <a:gd name="T10" fmla="*/ 0 60000 65536"/>
                <a:gd name="T11" fmla="*/ 0 60000 65536"/>
                <a:gd name="T12" fmla="*/ 0 60000 65536"/>
                <a:gd name="T13" fmla="*/ 0 60000 65536"/>
                <a:gd name="T14" fmla="*/ 0 60000 65536"/>
                <a:gd name="T15" fmla="*/ 0 w 110"/>
                <a:gd name="T16" fmla="*/ 0 h 28"/>
                <a:gd name="T17" fmla="*/ 110 w 110"/>
                <a:gd name="T18" fmla="*/ 28 h 28"/>
              </a:gdLst>
              <a:ahLst/>
              <a:cxnLst>
                <a:cxn ang="T10">
                  <a:pos x="T0" y="T1"/>
                </a:cxn>
                <a:cxn ang="T11">
                  <a:pos x="T2" y="T3"/>
                </a:cxn>
                <a:cxn ang="T12">
                  <a:pos x="T4" y="T5"/>
                </a:cxn>
                <a:cxn ang="T13">
                  <a:pos x="T6" y="T7"/>
                </a:cxn>
                <a:cxn ang="T14">
                  <a:pos x="T8" y="T9"/>
                </a:cxn>
              </a:cxnLst>
              <a:rect l="T15" t="T16" r="T17" b="T18"/>
              <a:pathLst>
                <a:path w="110" h="28">
                  <a:moveTo>
                    <a:pt x="0" y="0"/>
                  </a:moveTo>
                  <a:lnTo>
                    <a:pt x="29" y="0"/>
                  </a:lnTo>
                  <a:lnTo>
                    <a:pt x="110" y="28"/>
                  </a:lnTo>
                  <a:lnTo>
                    <a:pt x="79" y="28"/>
                  </a:lnTo>
                  <a:lnTo>
                    <a:pt x="0" y="0"/>
                  </a:lnTo>
                  <a:close/>
                </a:path>
              </a:pathLst>
            </a:custGeom>
            <a:solidFill>
              <a:srgbClr val="FFC9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5" name="Freeform 2724">
              <a:extLst>
                <a:ext uri="{FF2B5EF4-FFF2-40B4-BE49-F238E27FC236}">
                  <a16:creationId xmlns:a16="http://schemas.microsoft.com/office/drawing/2014/main" xmlns="" id="{5CA20E69-9EF6-4C5E-B7F4-C6022783ACB7}"/>
                </a:ext>
              </a:extLst>
            </p:cNvPr>
            <p:cNvSpPr>
              <a:spLocks/>
            </p:cNvSpPr>
            <p:nvPr/>
          </p:nvSpPr>
          <p:spPr bwMode="auto">
            <a:xfrm>
              <a:off x="1235" y="3858"/>
              <a:ext cx="55" cy="14"/>
            </a:xfrm>
            <a:custGeom>
              <a:avLst/>
              <a:gdLst>
                <a:gd name="T0" fmla="*/ 0 w 110"/>
                <a:gd name="T1" fmla="*/ 0 h 28"/>
                <a:gd name="T2" fmla="*/ 15 w 110"/>
                <a:gd name="T3" fmla="*/ 0 h 28"/>
                <a:gd name="T4" fmla="*/ 55 w 110"/>
                <a:gd name="T5" fmla="*/ 14 h 28"/>
                <a:gd name="T6" fmla="*/ 41 w 110"/>
                <a:gd name="T7" fmla="*/ 14 h 28"/>
                <a:gd name="T8" fmla="*/ 0 w 110"/>
                <a:gd name="T9" fmla="*/ 0 h 28"/>
                <a:gd name="T10" fmla="*/ 0 60000 65536"/>
                <a:gd name="T11" fmla="*/ 0 60000 65536"/>
                <a:gd name="T12" fmla="*/ 0 60000 65536"/>
                <a:gd name="T13" fmla="*/ 0 60000 65536"/>
                <a:gd name="T14" fmla="*/ 0 60000 65536"/>
                <a:gd name="T15" fmla="*/ 0 w 110"/>
                <a:gd name="T16" fmla="*/ 0 h 28"/>
                <a:gd name="T17" fmla="*/ 110 w 110"/>
                <a:gd name="T18" fmla="*/ 28 h 28"/>
              </a:gdLst>
              <a:ahLst/>
              <a:cxnLst>
                <a:cxn ang="T10">
                  <a:pos x="T0" y="T1"/>
                </a:cxn>
                <a:cxn ang="T11">
                  <a:pos x="T2" y="T3"/>
                </a:cxn>
                <a:cxn ang="T12">
                  <a:pos x="T4" y="T5"/>
                </a:cxn>
                <a:cxn ang="T13">
                  <a:pos x="T6" y="T7"/>
                </a:cxn>
                <a:cxn ang="T14">
                  <a:pos x="T8" y="T9"/>
                </a:cxn>
              </a:cxnLst>
              <a:rect l="T15" t="T16" r="T17" b="T18"/>
              <a:pathLst>
                <a:path w="110" h="28">
                  <a:moveTo>
                    <a:pt x="0" y="0"/>
                  </a:moveTo>
                  <a:lnTo>
                    <a:pt x="30" y="0"/>
                  </a:lnTo>
                  <a:lnTo>
                    <a:pt x="110" y="28"/>
                  </a:lnTo>
                  <a:lnTo>
                    <a:pt x="81" y="28"/>
                  </a:lnTo>
                  <a:lnTo>
                    <a:pt x="0" y="0"/>
                  </a:lnTo>
                  <a:close/>
                </a:path>
              </a:pathLst>
            </a:custGeom>
            <a:solidFill>
              <a:srgbClr val="FFC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6" name="Freeform 2725">
              <a:extLst>
                <a:ext uri="{FF2B5EF4-FFF2-40B4-BE49-F238E27FC236}">
                  <a16:creationId xmlns:a16="http://schemas.microsoft.com/office/drawing/2014/main" xmlns="" id="{2319A009-EF49-4BF6-8FBD-DBA16565E2CC}"/>
                </a:ext>
              </a:extLst>
            </p:cNvPr>
            <p:cNvSpPr>
              <a:spLocks/>
            </p:cNvSpPr>
            <p:nvPr/>
          </p:nvSpPr>
          <p:spPr bwMode="auto">
            <a:xfrm>
              <a:off x="1249" y="3858"/>
              <a:ext cx="54" cy="14"/>
            </a:xfrm>
            <a:custGeom>
              <a:avLst/>
              <a:gdLst>
                <a:gd name="T0" fmla="*/ 0 w 106"/>
                <a:gd name="T1" fmla="*/ 0 h 28"/>
                <a:gd name="T2" fmla="*/ 13 w 106"/>
                <a:gd name="T3" fmla="*/ 0 h 28"/>
                <a:gd name="T4" fmla="*/ 54 w 106"/>
                <a:gd name="T5" fmla="*/ 14 h 28"/>
                <a:gd name="T6" fmla="*/ 41 w 106"/>
                <a:gd name="T7" fmla="*/ 14 h 28"/>
                <a:gd name="T8" fmla="*/ 0 w 106"/>
                <a:gd name="T9" fmla="*/ 0 h 28"/>
                <a:gd name="T10" fmla="*/ 0 60000 65536"/>
                <a:gd name="T11" fmla="*/ 0 60000 65536"/>
                <a:gd name="T12" fmla="*/ 0 60000 65536"/>
                <a:gd name="T13" fmla="*/ 0 60000 65536"/>
                <a:gd name="T14" fmla="*/ 0 60000 65536"/>
                <a:gd name="T15" fmla="*/ 0 w 106"/>
                <a:gd name="T16" fmla="*/ 0 h 28"/>
                <a:gd name="T17" fmla="*/ 106 w 106"/>
                <a:gd name="T18" fmla="*/ 28 h 28"/>
              </a:gdLst>
              <a:ahLst/>
              <a:cxnLst>
                <a:cxn ang="T10">
                  <a:pos x="T0" y="T1"/>
                </a:cxn>
                <a:cxn ang="T11">
                  <a:pos x="T2" y="T3"/>
                </a:cxn>
                <a:cxn ang="T12">
                  <a:pos x="T4" y="T5"/>
                </a:cxn>
                <a:cxn ang="T13">
                  <a:pos x="T6" y="T7"/>
                </a:cxn>
                <a:cxn ang="T14">
                  <a:pos x="T8" y="T9"/>
                </a:cxn>
              </a:cxnLst>
              <a:rect l="T15" t="T16" r="T17" b="T18"/>
              <a:pathLst>
                <a:path w="106" h="28">
                  <a:moveTo>
                    <a:pt x="0" y="0"/>
                  </a:moveTo>
                  <a:lnTo>
                    <a:pt x="26" y="0"/>
                  </a:lnTo>
                  <a:lnTo>
                    <a:pt x="106" y="28"/>
                  </a:lnTo>
                  <a:lnTo>
                    <a:pt x="80" y="28"/>
                  </a:lnTo>
                  <a:lnTo>
                    <a:pt x="0" y="0"/>
                  </a:lnTo>
                  <a:close/>
                </a:path>
              </a:pathLst>
            </a:custGeom>
            <a:solidFill>
              <a:srgbClr val="FFD4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7" name="Freeform 2726">
              <a:extLst>
                <a:ext uri="{FF2B5EF4-FFF2-40B4-BE49-F238E27FC236}">
                  <a16:creationId xmlns:a16="http://schemas.microsoft.com/office/drawing/2014/main" xmlns="" id="{53F4675D-56C7-43EF-8900-827E36F972E2}"/>
                </a:ext>
              </a:extLst>
            </p:cNvPr>
            <p:cNvSpPr>
              <a:spLocks/>
            </p:cNvSpPr>
            <p:nvPr/>
          </p:nvSpPr>
          <p:spPr bwMode="auto">
            <a:xfrm>
              <a:off x="1263" y="3858"/>
              <a:ext cx="54" cy="14"/>
            </a:xfrm>
            <a:custGeom>
              <a:avLst/>
              <a:gdLst>
                <a:gd name="T0" fmla="*/ 0 w 110"/>
                <a:gd name="T1" fmla="*/ 0 h 28"/>
                <a:gd name="T2" fmla="*/ 15 w 110"/>
                <a:gd name="T3" fmla="*/ 0 h 28"/>
                <a:gd name="T4" fmla="*/ 54 w 110"/>
                <a:gd name="T5" fmla="*/ 14 h 28"/>
                <a:gd name="T6" fmla="*/ 39 w 110"/>
                <a:gd name="T7" fmla="*/ 14 h 28"/>
                <a:gd name="T8" fmla="*/ 0 w 110"/>
                <a:gd name="T9" fmla="*/ 0 h 28"/>
                <a:gd name="T10" fmla="*/ 0 60000 65536"/>
                <a:gd name="T11" fmla="*/ 0 60000 65536"/>
                <a:gd name="T12" fmla="*/ 0 60000 65536"/>
                <a:gd name="T13" fmla="*/ 0 60000 65536"/>
                <a:gd name="T14" fmla="*/ 0 60000 65536"/>
                <a:gd name="T15" fmla="*/ 0 w 110"/>
                <a:gd name="T16" fmla="*/ 0 h 28"/>
                <a:gd name="T17" fmla="*/ 110 w 110"/>
                <a:gd name="T18" fmla="*/ 28 h 28"/>
              </a:gdLst>
              <a:ahLst/>
              <a:cxnLst>
                <a:cxn ang="T10">
                  <a:pos x="T0" y="T1"/>
                </a:cxn>
                <a:cxn ang="T11">
                  <a:pos x="T2" y="T3"/>
                </a:cxn>
                <a:cxn ang="T12">
                  <a:pos x="T4" y="T5"/>
                </a:cxn>
                <a:cxn ang="T13">
                  <a:pos x="T6" y="T7"/>
                </a:cxn>
                <a:cxn ang="T14">
                  <a:pos x="T8" y="T9"/>
                </a:cxn>
              </a:cxnLst>
              <a:rect l="T15" t="T16" r="T17" b="T18"/>
              <a:pathLst>
                <a:path w="110" h="28">
                  <a:moveTo>
                    <a:pt x="0" y="0"/>
                  </a:moveTo>
                  <a:lnTo>
                    <a:pt x="30" y="0"/>
                  </a:lnTo>
                  <a:lnTo>
                    <a:pt x="110" y="28"/>
                  </a:lnTo>
                  <a:lnTo>
                    <a:pt x="80" y="28"/>
                  </a:lnTo>
                  <a:lnTo>
                    <a:pt x="0" y="0"/>
                  </a:lnTo>
                  <a:close/>
                </a:path>
              </a:pathLst>
            </a:custGeom>
            <a:solidFill>
              <a:srgbClr val="FFD9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8" name="Freeform 2727">
              <a:extLst>
                <a:ext uri="{FF2B5EF4-FFF2-40B4-BE49-F238E27FC236}">
                  <a16:creationId xmlns:a16="http://schemas.microsoft.com/office/drawing/2014/main" xmlns="" id="{FF8A22AA-0338-4960-A720-8F92471DA18A}"/>
                </a:ext>
              </a:extLst>
            </p:cNvPr>
            <p:cNvSpPr>
              <a:spLocks/>
            </p:cNvSpPr>
            <p:nvPr/>
          </p:nvSpPr>
          <p:spPr bwMode="auto">
            <a:xfrm>
              <a:off x="1277" y="3858"/>
              <a:ext cx="56" cy="14"/>
            </a:xfrm>
            <a:custGeom>
              <a:avLst/>
              <a:gdLst>
                <a:gd name="T0" fmla="*/ 0 w 111"/>
                <a:gd name="T1" fmla="*/ 0 h 28"/>
                <a:gd name="T2" fmla="*/ 16 w 111"/>
                <a:gd name="T3" fmla="*/ 0 h 28"/>
                <a:gd name="T4" fmla="*/ 56 w 111"/>
                <a:gd name="T5" fmla="*/ 14 h 28"/>
                <a:gd name="T6" fmla="*/ 40 w 111"/>
                <a:gd name="T7" fmla="*/ 14 h 28"/>
                <a:gd name="T8" fmla="*/ 0 w 111"/>
                <a:gd name="T9" fmla="*/ 0 h 28"/>
                <a:gd name="T10" fmla="*/ 0 60000 65536"/>
                <a:gd name="T11" fmla="*/ 0 60000 65536"/>
                <a:gd name="T12" fmla="*/ 0 60000 65536"/>
                <a:gd name="T13" fmla="*/ 0 60000 65536"/>
                <a:gd name="T14" fmla="*/ 0 60000 65536"/>
                <a:gd name="T15" fmla="*/ 0 w 111"/>
                <a:gd name="T16" fmla="*/ 0 h 28"/>
                <a:gd name="T17" fmla="*/ 111 w 111"/>
                <a:gd name="T18" fmla="*/ 28 h 28"/>
              </a:gdLst>
              <a:ahLst/>
              <a:cxnLst>
                <a:cxn ang="T10">
                  <a:pos x="T0" y="T1"/>
                </a:cxn>
                <a:cxn ang="T11">
                  <a:pos x="T2" y="T3"/>
                </a:cxn>
                <a:cxn ang="T12">
                  <a:pos x="T4" y="T5"/>
                </a:cxn>
                <a:cxn ang="T13">
                  <a:pos x="T6" y="T7"/>
                </a:cxn>
                <a:cxn ang="T14">
                  <a:pos x="T8" y="T9"/>
                </a:cxn>
              </a:cxnLst>
              <a:rect l="T15" t="T16" r="T17" b="T18"/>
              <a:pathLst>
                <a:path w="111" h="28">
                  <a:moveTo>
                    <a:pt x="0" y="0"/>
                  </a:moveTo>
                  <a:lnTo>
                    <a:pt x="31" y="0"/>
                  </a:lnTo>
                  <a:lnTo>
                    <a:pt x="111" y="28"/>
                  </a:lnTo>
                  <a:lnTo>
                    <a:pt x="80" y="28"/>
                  </a:lnTo>
                  <a:lnTo>
                    <a:pt x="0" y="0"/>
                  </a:lnTo>
                  <a:close/>
                </a:path>
              </a:pathLst>
            </a:custGeom>
            <a:solidFill>
              <a:srgbClr val="FFD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99" name="Freeform 2728">
              <a:extLst>
                <a:ext uri="{FF2B5EF4-FFF2-40B4-BE49-F238E27FC236}">
                  <a16:creationId xmlns:a16="http://schemas.microsoft.com/office/drawing/2014/main" xmlns="" id="{6ABD384B-628F-4B15-9346-2A6E356050E4}"/>
                </a:ext>
              </a:extLst>
            </p:cNvPr>
            <p:cNvSpPr>
              <a:spLocks/>
            </p:cNvSpPr>
            <p:nvPr/>
          </p:nvSpPr>
          <p:spPr bwMode="auto">
            <a:xfrm>
              <a:off x="1293" y="3858"/>
              <a:ext cx="55" cy="14"/>
            </a:xfrm>
            <a:custGeom>
              <a:avLst/>
              <a:gdLst>
                <a:gd name="T0" fmla="*/ 0 w 109"/>
                <a:gd name="T1" fmla="*/ 0 h 28"/>
                <a:gd name="T2" fmla="*/ 15 w 109"/>
                <a:gd name="T3" fmla="*/ 0 h 28"/>
                <a:gd name="T4" fmla="*/ 55 w 109"/>
                <a:gd name="T5" fmla="*/ 14 h 28"/>
                <a:gd name="T6" fmla="*/ 40 w 109"/>
                <a:gd name="T7" fmla="*/ 14 h 28"/>
                <a:gd name="T8" fmla="*/ 0 w 109"/>
                <a:gd name="T9" fmla="*/ 0 h 28"/>
                <a:gd name="T10" fmla="*/ 0 60000 65536"/>
                <a:gd name="T11" fmla="*/ 0 60000 65536"/>
                <a:gd name="T12" fmla="*/ 0 60000 65536"/>
                <a:gd name="T13" fmla="*/ 0 60000 65536"/>
                <a:gd name="T14" fmla="*/ 0 60000 65536"/>
                <a:gd name="T15" fmla="*/ 0 w 109"/>
                <a:gd name="T16" fmla="*/ 0 h 28"/>
                <a:gd name="T17" fmla="*/ 109 w 109"/>
                <a:gd name="T18" fmla="*/ 28 h 28"/>
              </a:gdLst>
              <a:ahLst/>
              <a:cxnLst>
                <a:cxn ang="T10">
                  <a:pos x="T0" y="T1"/>
                </a:cxn>
                <a:cxn ang="T11">
                  <a:pos x="T2" y="T3"/>
                </a:cxn>
                <a:cxn ang="T12">
                  <a:pos x="T4" y="T5"/>
                </a:cxn>
                <a:cxn ang="T13">
                  <a:pos x="T6" y="T7"/>
                </a:cxn>
                <a:cxn ang="T14">
                  <a:pos x="T8" y="T9"/>
                </a:cxn>
              </a:cxnLst>
              <a:rect l="T15" t="T16" r="T17" b="T18"/>
              <a:pathLst>
                <a:path w="109" h="28">
                  <a:moveTo>
                    <a:pt x="0" y="0"/>
                  </a:moveTo>
                  <a:lnTo>
                    <a:pt x="29" y="0"/>
                  </a:lnTo>
                  <a:lnTo>
                    <a:pt x="109" y="28"/>
                  </a:lnTo>
                  <a:lnTo>
                    <a:pt x="80" y="28"/>
                  </a:lnTo>
                  <a:lnTo>
                    <a:pt x="0" y="0"/>
                  </a:lnTo>
                  <a:close/>
                </a:path>
              </a:pathLst>
            </a:custGeom>
            <a:solidFill>
              <a:srgbClr val="FFE4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0" name="Freeform 2729">
              <a:extLst>
                <a:ext uri="{FF2B5EF4-FFF2-40B4-BE49-F238E27FC236}">
                  <a16:creationId xmlns:a16="http://schemas.microsoft.com/office/drawing/2014/main" xmlns="" id="{79F90238-23E6-4E2B-88F4-397CEA796D70}"/>
                </a:ext>
              </a:extLst>
            </p:cNvPr>
            <p:cNvSpPr>
              <a:spLocks/>
            </p:cNvSpPr>
            <p:nvPr/>
          </p:nvSpPr>
          <p:spPr bwMode="auto">
            <a:xfrm>
              <a:off x="1308" y="3858"/>
              <a:ext cx="52" cy="14"/>
            </a:xfrm>
            <a:custGeom>
              <a:avLst/>
              <a:gdLst>
                <a:gd name="T0" fmla="*/ 0 w 105"/>
                <a:gd name="T1" fmla="*/ 0 h 28"/>
                <a:gd name="T2" fmla="*/ 13 w 105"/>
                <a:gd name="T3" fmla="*/ 0 h 28"/>
                <a:gd name="T4" fmla="*/ 52 w 105"/>
                <a:gd name="T5" fmla="*/ 14 h 28"/>
                <a:gd name="T6" fmla="*/ 40 w 105"/>
                <a:gd name="T7" fmla="*/ 14 h 28"/>
                <a:gd name="T8" fmla="*/ 0 w 105"/>
                <a:gd name="T9" fmla="*/ 0 h 28"/>
                <a:gd name="T10" fmla="*/ 0 60000 65536"/>
                <a:gd name="T11" fmla="*/ 0 60000 65536"/>
                <a:gd name="T12" fmla="*/ 0 60000 65536"/>
                <a:gd name="T13" fmla="*/ 0 60000 65536"/>
                <a:gd name="T14" fmla="*/ 0 60000 65536"/>
                <a:gd name="T15" fmla="*/ 0 w 105"/>
                <a:gd name="T16" fmla="*/ 0 h 28"/>
                <a:gd name="T17" fmla="*/ 105 w 105"/>
                <a:gd name="T18" fmla="*/ 28 h 28"/>
              </a:gdLst>
              <a:ahLst/>
              <a:cxnLst>
                <a:cxn ang="T10">
                  <a:pos x="T0" y="T1"/>
                </a:cxn>
                <a:cxn ang="T11">
                  <a:pos x="T2" y="T3"/>
                </a:cxn>
                <a:cxn ang="T12">
                  <a:pos x="T4" y="T5"/>
                </a:cxn>
                <a:cxn ang="T13">
                  <a:pos x="T6" y="T7"/>
                </a:cxn>
                <a:cxn ang="T14">
                  <a:pos x="T8" y="T9"/>
                </a:cxn>
              </a:cxnLst>
              <a:rect l="T15" t="T16" r="T17" b="T18"/>
              <a:pathLst>
                <a:path w="105" h="28">
                  <a:moveTo>
                    <a:pt x="0" y="0"/>
                  </a:moveTo>
                  <a:lnTo>
                    <a:pt x="26" y="0"/>
                  </a:lnTo>
                  <a:lnTo>
                    <a:pt x="105" y="28"/>
                  </a:lnTo>
                  <a:lnTo>
                    <a:pt x="80" y="28"/>
                  </a:lnTo>
                  <a:lnTo>
                    <a:pt x="0" y="0"/>
                  </a:lnTo>
                  <a:close/>
                </a:path>
              </a:pathLst>
            </a:custGeom>
            <a:solidFill>
              <a:srgbClr val="FFE9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1" name="Freeform 2730">
              <a:extLst>
                <a:ext uri="{FF2B5EF4-FFF2-40B4-BE49-F238E27FC236}">
                  <a16:creationId xmlns:a16="http://schemas.microsoft.com/office/drawing/2014/main" xmlns="" id="{1D5431A3-CB00-405D-ADF7-1868B7D9668B}"/>
                </a:ext>
              </a:extLst>
            </p:cNvPr>
            <p:cNvSpPr>
              <a:spLocks/>
            </p:cNvSpPr>
            <p:nvPr/>
          </p:nvSpPr>
          <p:spPr bwMode="auto">
            <a:xfrm>
              <a:off x="1321" y="3858"/>
              <a:ext cx="54" cy="14"/>
            </a:xfrm>
            <a:custGeom>
              <a:avLst/>
              <a:gdLst>
                <a:gd name="T0" fmla="*/ 0 w 110"/>
                <a:gd name="T1" fmla="*/ 0 h 28"/>
                <a:gd name="T2" fmla="*/ 15 w 110"/>
                <a:gd name="T3" fmla="*/ 0 h 28"/>
                <a:gd name="T4" fmla="*/ 54 w 110"/>
                <a:gd name="T5" fmla="*/ 14 h 28"/>
                <a:gd name="T6" fmla="*/ 39 w 110"/>
                <a:gd name="T7" fmla="*/ 14 h 28"/>
                <a:gd name="T8" fmla="*/ 0 w 110"/>
                <a:gd name="T9" fmla="*/ 0 h 28"/>
                <a:gd name="T10" fmla="*/ 0 60000 65536"/>
                <a:gd name="T11" fmla="*/ 0 60000 65536"/>
                <a:gd name="T12" fmla="*/ 0 60000 65536"/>
                <a:gd name="T13" fmla="*/ 0 60000 65536"/>
                <a:gd name="T14" fmla="*/ 0 60000 65536"/>
                <a:gd name="T15" fmla="*/ 0 w 110"/>
                <a:gd name="T16" fmla="*/ 0 h 28"/>
                <a:gd name="T17" fmla="*/ 110 w 110"/>
                <a:gd name="T18" fmla="*/ 28 h 28"/>
              </a:gdLst>
              <a:ahLst/>
              <a:cxnLst>
                <a:cxn ang="T10">
                  <a:pos x="T0" y="T1"/>
                </a:cxn>
                <a:cxn ang="T11">
                  <a:pos x="T2" y="T3"/>
                </a:cxn>
                <a:cxn ang="T12">
                  <a:pos x="T4" y="T5"/>
                </a:cxn>
                <a:cxn ang="T13">
                  <a:pos x="T6" y="T7"/>
                </a:cxn>
                <a:cxn ang="T14">
                  <a:pos x="T8" y="T9"/>
                </a:cxn>
              </a:cxnLst>
              <a:rect l="T15" t="T16" r="T17" b="T18"/>
              <a:pathLst>
                <a:path w="110" h="28">
                  <a:moveTo>
                    <a:pt x="0" y="0"/>
                  </a:moveTo>
                  <a:lnTo>
                    <a:pt x="30" y="0"/>
                  </a:lnTo>
                  <a:lnTo>
                    <a:pt x="110" y="28"/>
                  </a:lnTo>
                  <a:lnTo>
                    <a:pt x="79" y="28"/>
                  </a:lnTo>
                  <a:lnTo>
                    <a:pt x="0" y="0"/>
                  </a:lnTo>
                  <a:close/>
                </a:path>
              </a:pathLst>
            </a:custGeom>
            <a:solidFill>
              <a:srgbClr val="FFE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2" name="Freeform 2731">
              <a:extLst>
                <a:ext uri="{FF2B5EF4-FFF2-40B4-BE49-F238E27FC236}">
                  <a16:creationId xmlns:a16="http://schemas.microsoft.com/office/drawing/2014/main" xmlns="" id="{150E731F-2A6E-4B9A-9C07-9C7E12AF4E31}"/>
                </a:ext>
              </a:extLst>
            </p:cNvPr>
            <p:cNvSpPr>
              <a:spLocks/>
            </p:cNvSpPr>
            <p:nvPr/>
          </p:nvSpPr>
          <p:spPr bwMode="auto">
            <a:xfrm>
              <a:off x="1335" y="3858"/>
              <a:ext cx="43" cy="14"/>
            </a:xfrm>
            <a:custGeom>
              <a:avLst/>
              <a:gdLst>
                <a:gd name="T0" fmla="*/ 0 w 85"/>
                <a:gd name="T1" fmla="*/ 0 h 28"/>
                <a:gd name="T2" fmla="*/ 15 w 85"/>
                <a:gd name="T3" fmla="*/ 0 h 28"/>
                <a:gd name="T4" fmla="*/ 39 w 85"/>
                <a:gd name="T5" fmla="*/ 9 h 28"/>
                <a:gd name="T6" fmla="*/ 43 w 85"/>
                <a:gd name="T7" fmla="*/ 14 h 28"/>
                <a:gd name="T8" fmla="*/ 40 w 85"/>
                <a:gd name="T9" fmla="*/ 14 h 28"/>
                <a:gd name="T10" fmla="*/ 0 w 85"/>
                <a:gd name="T11" fmla="*/ 0 h 28"/>
                <a:gd name="T12" fmla="*/ 0 60000 65536"/>
                <a:gd name="T13" fmla="*/ 0 60000 65536"/>
                <a:gd name="T14" fmla="*/ 0 60000 65536"/>
                <a:gd name="T15" fmla="*/ 0 60000 65536"/>
                <a:gd name="T16" fmla="*/ 0 60000 65536"/>
                <a:gd name="T17" fmla="*/ 0 60000 65536"/>
                <a:gd name="T18" fmla="*/ 0 w 85"/>
                <a:gd name="T19" fmla="*/ 0 h 28"/>
                <a:gd name="T20" fmla="*/ 85 w 8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85" h="28">
                  <a:moveTo>
                    <a:pt x="0" y="0"/>
                  </a:moveTo>
                  <a:lnTo>
                    <a:pt x="29" y="0"/>
                  </a:lnTo>
                  <a:lnTo>
                    <a:pt x="77" y="17"/>
                  </a:lnTo>
                  <a:lnTo>
                    <a:pt x="85" y="28"/>
                  </a:lnTo>
                  <a:lnTo>
                    <a:pt x="80" y="28"/>
                  </a:lnTo>
                  <a:lnTo>
                    <a:pt x="0" y="0"/>
                  </a:lnTo>
                  <a:close/>
                </a:path>
              </a:pathLst>
            </a:custGeom>
            <a:solidFill>
              <a:srgbClr val="FFF4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3" name="Freeform 2732">
              <a:extLst>
                <a:ext uri="{FF2B5EF4-FFF2-40B4-BE49-F238E27FC236}">
                  <a16:creationId xmlns:a16="http://schemas.microsoft.com/office/drawing/2014/main" xmlns="" id="{AA94E50D-5561-41DE-9D23-5C00765CA6F8}"/>
                </a:ext>
              </a:extLst>
            </p:cNvPr>
            <p:cNvSpPr>
              <a:spLocks/>
            </p:cNvSpPr>
            <p:nvPr/>
          </p:nvSpPr>
          <p:spPr bwMode="auto">
            <a:xfrm>
              <a:off x="1350" y="3858"/>
              <a:ext cx="24" cy="8"/>
            </a:xfrm>
            <a:custGeom>
              <a:avLst/>
              <a:gdLst>
                <a:gd name="T0" fmla="*/ 0 w 48"/>
                <a:gd name="T1" fmla="*/ 0 h 17"/>
                <a:gd name="T2" fmla="*/ 15 w 48"/>
                <a:gd name="T3" fmla="*/ 0 h 17"/>
                <a:gd name="T4" fmla="*/ 19 w 48"/>
                <a:gd name="T5" fmla="*/ 1 h 17"/>
                <a:gd name="T6" fmla="*/ 24 w 48"/>
                <a:gd name="T7" fmla="*/ 8 h 17"/>
                <a:gd name="T8" fmla="*/ 0 w 48"/>
                <a:gd name="T9" fmla="*/ 0 h 17"/>
                <a:gd name="T10" fmla="*/ 0 60000 65536"/>
                <a:gd name="T11" fmla="*/ 0 60000 65536"/>
                <a:gd name="T12" fmla="*/ 0 60000 65536"/>
                <a:gd name="T13" fmla="*/ 0 60000 65536"/>
                <a:gd name="T14" fmla="*/ 0 60000 65536"/>
                <a:gd name="T15" fmla="*/ 0 w 48"/>
                <a:gd name="T16" fmla="*/ 0 h 17"/>
                <a:gd name="T17" fmla="*/ 48 w 48"/>
                <a:gd name="T18" fmla="*/ 17 h 17"/>
              </a:gdLst>
              <a:ahLst/>
              <a:cxnLst>
                <a:cxn ang="T10">
                  <a:pos x="T0" y="T1"/>
                </a:cxn>
                <a:cxn ang="T11">
                  <a:pos x="T2" y="T3"/>
                </a:cxn>
                <a:cxn ang="T12">
                  <a:pos x="T4" y="T5"/>
                </a:cxn>
                <a:cxn ang="T13">
                  <a:pos x="T6" y="T7"/>
                </a:cxn>
                <a:cxn ang="T14">
                  <a:pos x="T8" y="T9"/>
                </a:cxn>
              </a:cxnLst>
              <a:rect l="T15" t="T16" r="T17" b="T18"/>
              <a:pathLst>
                <a:path w="48" h="17">
                  <a:moveTo>
                    <a:pt x="0" y="0"/>
                  </a:moveTo>
                  <a:lnTo>
                    <a:pt x="31" y="0"/>
                  </a:lnTo>
                  <a:lnTo>
                    <a:pt x="38" y="2"/>
                  </a:lnTo>
                  <a:lnTo>
                    <a:pt x="48" y="17"/>
                  </a:lnTo>
                  <a:lnTo>
                    <a:pt x="0" y="0"/>
                  </a:lnTo>
                  <a:close/>
                </a:path>
              </a:pathLst>
            </a:custGeom>
            <a:solidFill>
              <a:srgbClr val="FFF9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4" name="Freeform 2733">
              <a:extLst>
                <a:ext uri="{FF2B5EF4-FFF2-40B4-BE49-F238E27FC236}">
                  <a16:creationId xmlns:a16="http://schemas.microsoft.com/office/drawing/2014/main" xmlns="" id="{30964AEF-CD9B-41B3-BAA3-BBB43CB39248}"/>
                </a:ext>
              </a:extLst>
            </p:cNvPr>
            <p:cNvSpPr>
              <a:spLocks/>
            </p:cNvSpPr>
            <p:nvPr/>
          </p:nvSpPr>
          <p:spPr bwMode="auto">
            <a:xfrm>
              <a:off x="1366" y="3858"/>
              <a:ext cx="3" cy="1"/>
            </a:xfrm>
            <a:custGeom>
              <a:avLst/>
              <a:gdLst>
                <a:gd name="T0" fmla="*/ 0 w 7"/>
                <a:gd name="T1" fmla="*/ 0 h 2"/>
                <a:gd name="T2" fmla="*/ 2 w 7"/>
                <a:gd name="T3" fmla="*/ 0 h 2"/>
                <a:gd name="T4" fmla="*/ 3 w 7"/>
                <a:gd name="T5" fmla="*/ 1 h 2"/>
                <a:gd name="T6" fmla="*/ 0 w 7"/>
                <a:gd name="T7" fmla="*/ 0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0"/>
                  </a:moveTo>
                  <a:lnTo>
                    <a:pt x="5" y="0"/>
                  </a:lnTo>
                  <a:lnTo>
                    <a:pt x="7"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5" name="Freeform 2734">
              <a:extLst>
                <a:ext uri="{FF2B5EF4-FFF2-40B4-BE49-F238E27FC236}">
                  <a16:creationId xmlns:a16="http://schemas.microsoft.com/office/drawing/2014/main" xmlns="" id="{08DE2B0E-79CD-4D83-8309-A6FEBD2C8F37}"/>
                </a:ext>
              </a:extLst>
            </p:cNvPr>
            <p:cNvSpPr>
              <a:spLocks/>
            </p:cNvSpPr>
            <p:nvPr/>
          </p:nvSpPr>
          <p:spPr bwMode="auto">
            <a:xfrm>
              <a:off x="1134" y="3858"/>
              <a:ext cx="244" cy="14"/>
            </a:xfrm>
            <a:custGeom>
              <a:avLst/>
              <a:gdLst>
                <a:gd name="T0" fmla="*/ 234 w 488"/>
                <a:gd name="T1" fmla="*/ 0 h 28"/>
                <a:gd name="T2" fmla="*/ 244 w 488"/>
                <a:gd name="T3" fmla="*/ 14 h 28"/>
                <a:gd name="T4" fmla="*/ 15 w 488"/>
                <a:gd name="T5" fmla="*/ 14 h 28"/>
                <a:gd name="T6" fmla="*/ 0 w 488"/>
                <a:gd name="T7" fmla="*/ 0 h 28"/>
                <a:gd name="T8" fmla="*/ 234 w 488"/>
                <a:gd name="T9" fmla="*/ 0 h 28"/>
                <a:gd name="T10" fmla="*/ 0 60000 65536"/>
                <a:gd name="T11" fmla="*/ 0 60000 65536"/>
                <a:gd name="T12" fmla="*/ 0 60000 65536"/>
                <a:gd name="T13" fmla="*/ 0 60000 65536"/>
                <a:gd name="T14" fmla="*/ 0 60000 65536"/>
                <a:gd name="T15" fmla="*/ 0 w 488"/>
                <a:gd name="T16" fmla="*/ 0 h 28"/>
                <a:gd name="T17" fmla="*/ 488 w 488"/>
                <a:gd name="T18" fmla="*/ 28 h 28"/>
              </a:gdLst>
              <a:ahLst/>
              <a:cxnLst>
                <a:cxn ang="T10">
                  <a:pos x="T0" y="T1"/>
                </a:cxn>
                <a:cxn ang="T11">
                  <a:pos x="T2" y="T3"/>
                </a:cxn>
                <a:cxn ang="T12">
                  <a:pos x="T4" y="T5"/>
                </a:cxn>
                <a:cxn ang="T13">
                  <a:pos x="T6" y="T7"/>
                </a:cxn>
                <a:cxn ang="T14">
                  <a:pos x="T8" y="T9"/>
                </a:cxn>
              </a:cxnLst>
              <a:rect l="T15" t="T16" r="T17" b="T18"/>
              <a:pathLst>
                <a:path w="488" h="28">
                  <a:moveTo>
                    <a:pt x="468" y="0"/>
                  </a:moveTo>
                  <a:lnTo>
                    <a:pt x="488" y="28"/>
                  </a:lnTo>
                  <a:lnTo>
                    <a:pt x="30" y="28"/>
                  </a:lnTo>
                  <a:lnTo>
                    <a:pt x="0" y="0"/>
                  </a:lnTo>
                  <a:lnTo>
                    <a:pt x="468"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6" name="Freeform 2735">
              <a:extLst>
                <a:ext uri="{FF2B5EF4-FFF2-40B4-BE49-F238E27FC236}">
                  <a16:creationId xmlns:a16="http://schemas.microsoft.com/office/drawing/2014/main" xmlns="" id="{C5FA7EA3-CB9B-400C-977D-CE19079F99D8}"/>
                </a:ext>
              </a:extLst>
            </p:cNvPr>
            <p:cNvSpPr>
              <a:spLocks/>
            </p:cNvSpPr>
            <p:nvPr/>
          </p:nvSpPr>
          <p:spPr bwMode="auto">
            <a:xfrm>
              <a:off x="1373" y="3864"/>
              <a:ext cx="5" cy="8"/>
            </a:xfrm>
            <a:custGeom>
              <a:avLst/>
              <a:gdLst>
                <a:gd name="T0" fmla="*/ 0 w 10"/>
                <a:gd name="T1" fmla="*/ 0 h 15"/>
                <a:gd name="T2" fmla="*/ 5 w 10"/>
                <a:gd name="T3" fmla="*/ 8 h 15"/>
                <a:gd name="T4" fmla="*/ 5 w 10"/>
                <a:gd name="T5" fmla="*/ 3 h 15"/>
                <a:gd name="T6" fmla="*/ 0 w 10"/>
                <a:gd name="T7" fmla="*/ 0 h 15"/>
                <a:gd name="T8" fmla="*/ 0 60000 65536"/>
                <a:gd name="T9" fmla="*/ 0 60000 65536"/>
                <a:gd name="T10" fmla="*/ 0 60000 65536"/>
                <a:gd name="T11" fmla="*/ 0 60000 65536"/>
                <a:gd name="T12" fmla="*/ 0 w 10"/>
                <a:gd name="T13" fmla="*/ 0 h 15"/>
                <a:gd name="T14" fmla="*/ 10 w 10"/>
                <a:gd name="T15" fmla="*/ 15 h 15"/>
              </a:gdLst>
              <a:ahLst/>
              <a:cxnLst>
                <a:cxn ang="T8">
                  <a:pos x="T0" y="T1"/>
                </a:cxn>
                <a:cxn ang="T9">
                  <a:pos x="T2" y="T3"/>
                </a:cxn>
                <a:cxn ang="T10">
                  <a:pos x="T4" y="T5"/>
                </a:cxn>
                <a:cxn ang="T11">
                  <a:pos x="T6" y="T7"/>
                </a:cxn>
              </a:cxnLst>
              <a:rect l="T12" t="T13" r="T14" b="T15"/>
              <a:pathLst>
                <a:path w="10" h="15">
                  <a:moveTo>
                    <a:pt x="0" y="0"/>
                  </a:moveTo>
                  <a:lnTo>
                    <a:pt x="10" y="15"/>
                  </a:lnTo>
                  <a:lnTo>
                    <a:pt x="10" y="5"/>
                  </a:lnTo>
                  <a:lnTo>
                    <a:pt x="0" y="0"/>
                  </a:lnTo>
                  <a:close/>
                </a:path>
              </a:pathLst>
            </a:custGeom>
            <a:solidFill>
              <a:srgbClr val="FF9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7" name="Freeform 2736">
              <a:extLst>
                <a:ext uri="{FF2B5EF4-FFF2-40B4-BE49-F238E27FC236}">
                  <a16:creationId xmlns:a16="http://schemas.microsoft.com/office/drawing/2014/main" xmlns="" id="{A558B204-854B-4407-9BA2-F836DCB03DCD}"/>
                </a:ext>
              </a:extLst>
            </p:cNvPr>
            <p:cNvSpPr>
              <a:spLocks/>
            </p:cNvSpPr>
            <p:nvPr/>
          </p:nvSpPr>
          <p:spPr bwMode="auto">
            <a:xfrm>
              <a:off x="1368" y="3854"/>
              <a:ext cx="10" cy="13"/>
            </a:xfrm>
            <a:custGeom>
              <a:avLst/>
              <a:gdLst>
                <a:gd name="T0" fmla="*/ 5 w 20"/>
                <a:gd name="T1" fmla="*/ 10 h 24"/>
                <a:gd name="T2" fmla="*/ 0 w 20"/>
                <a:gd name="T3" fmla="*/ 3 h 24"/>
                <a:gd name="T4" fmla="*/ 0 w 20"/>
                <a:gd name="T5" fmla="*/ 0 h 24"/>
                <a:gd name="T6" fmla="*/ 10 w 20"/>
                <a:gd name="T7" fmla="*/ 3 h 24"/>
                <a:gd name="T8" fmla="*/ 10 w 20"/>
                <a:gd name="T9" fmla="*/ 13 h 24"/>
                <a:gd name="T10" fmla="*/ 5 w 20"/>
                <a:gd name="T11" fmla="*/ 10 h 24"/>
                <a:gd name="T12" fmla="*/ 0 60000 65536"/>
                <a:gd name="T13" fmla="*/ 0 60000 65536"/>
                <a:gd name="T14" fmla="*/ 0 60000 65536"/>
                <a:gd name="T15" fmla="*/ 0 60000 65536"/>
                <a:gd name="T16" fmla="*/ 0 60000 65536"/>
                <a:gd name="T17" fmla="*/ 0 60000 65536"/>
                <a:gd name="T18" fmla="*/ 0 w 20"/>
                <a:gd name="T19" fmla="*/ 0 h 24"/>
                <a:gd name="T20" fmla="*/ 20 w 20"/>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0" h="24">
                  <a:moveTo>
                    <a:pt x="10" y="19"/>
                  </a:moveTo>
                  <a:lnTo>
                    <a:pt x="0" y="6"/>
                  </a:lnTo>
                  <a:lnTo>
                    <a:pt x="0" y="0"/>
                  </a:lnTo>
                  <a:lnTo>
                    <a:pt x="20" y="6"/>
                  </a:lnTo>
                  <a:lnTo>
                    <a:pt x="20" y="24"/>
                  </a:lnTo>
                  <a:lnTo>
                    <a:pt x="10" y="19"/>
                  </a:lnTo>
                  <a:close/>
                </a:path>
              </a:pathLst>
            </a:custGeom>
            <a:solidFill>
              <a:srgbClr val="FF9E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8" name="Freeform 2737">
              <a:extLst>
                <a:ext uri="{FF2B5EF4-FFF2-40B4-BE49-F238E27FC236}">
                  <a16:creationId xmlns:a16="http://schemas.microsoft.com/office/drawing/2014/main" xmlns="" id="{631812F8-07AC-459D-9E6F-CD5C7ADFAF10}"/>
                </a:ext>
              </a:extLst>
            </p:cNvPr>
            <p:cNvSpPr>
              <a:spLocks/>
            </p:cNvSpPr>
            <p:nvPr/>
          </p:nvSpPr>
          <p:spPr bwMode="auto">
            <a:xfrm>
              <a:off x="1368" y="3845"/>
              <a:ext cx="11" cy="13"/>
            </a:xfrm>
            <a:custGeom>
              <a:avLst/>
              <a:gdLst>
                <a:gd name="T0" fmla="*/ 0 w 21"/>
                <a:gd name="T1" fmla="*/ 10 h 26"/>
                <a:gd name="T2" fmla="*/ 0 w 21"/>
                <a:gd name="T3" fmla="*/ 0 h 26"/>
                <a:gd name="T4" fmla="*/ 11 w 21"/>
                <a:gd name="T5" fmla="*/ 4 h 26"/>
                <a:gd name="T6" fmla="*/ 10 w 21"/>
                <a:gd name="T7" fmla="*/ 13 h 26"/>
                <a:gd name="T8" fmla="*/ 0 w 21"/>
                <a:gd name="T9" fmla="*/ 10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0" y="20"/>
                  </a:moveTo>
                  <a:lnTo>
                    <a:pt x="0" y="0"/>
                  </a:lnTo>
                  <a:lnTo>
                    <a:pt x="21" y="8"/>
                  </a:lnTo>
                  <a:lnTo>
                    <a:pt x="20" y="26"/>
                  </a:lnTo>
                  <a:lnTo>
                    <a:pt x="0" y="20"/>
                  </a:lnTo>
                  <a:close/>
                </a:path>
              </a:pathLst>
            </a:custGeom>
            <a:solidFill>
              <a:srgbClr val="FFA34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09" name="Freeform 2738">
              <a:extLst>
                <a:ext uri="{FF2B5EF4-FFF2-40B4-BE49-F238E27FC236}">
                  <a16:creationId xmlns:a16="http://schemas.microsoft.com/office/drawing/2014/main" xmlns="" id="{84BA7EC2-058A-4D5F-AE9F-52F16CDF886F}"/>
                </a:ext>
              </a:extLst>
            </p:cNvPr>
            <p:cNvSpPr>
              <a:spLocks/>
            </p:cNvSpPr>
            <p:nvPr/>
          </p:nvSpPr>
          <p:spPr bwMode="auto">
            <a:xfrm>
              <a:off x="1368" y="3836"/>
              <a:ext cx="11" cy="13"/>
            </a:xfrm>
            <a:custGeom>
              <a:avLst/>
              <a:gdLst>
                <a:gd name="T0" fmla="*/ 0 w 21"/>
                <a:gd name="T1" fmla="*/ 9 h 24"/>
                <a:gd name="T2" fmla="*/ 1 w 21"/>
                <a:gd name="T3" fmla="*/ 0 h 24"/>
                <a:gd name="T4" fmla="*/ 11 w 21"/>
                <a:gd name="T5" fmla="*/ 3 h 24"/>
                <a:gd name="T6" fmla="*/ 11 w 21"/>
                <a:gd name="T7" fmla="*/ 13 h 24"/>
                <a:gd name="T8" fmla="*/ 0 w 21"/>
                <a:gd name="T9" fmla="*/ 9 h 24"/>
                <a:gd name="T10" fmla="*/ 0 60000 65536"/>
                <a:gd name="T11" fmla="*/ 0 60000 65536"/>
                <a:gd name="T12" fmla="*/ 0 60000 65536"/>
                <a:gd name="T13" fmla="*/ 0 60000 65536"/>
                <a:gd name="T14" fmla="*/ 0 60000 65536"/>
                <a:gd name="T15" fmla="*/ 0 w 21"/>
                <a:gd name="T16" fmla="*/ 0 h 24"/>
                <a:gd name="T17" fmla="*/ 21 w 21"/>
                <a:gd name="T18" fmla="*/ 24 h 24"/>
              </a:gdLst>
              <a:ahLst/>
              <a:cxnLst>
                <a:cxn ang="T10">
                  <a:pos x="T0" y="T1"/>
                </a:cxn>
                <a:cxn ang="T11">
                  <a:pos x="T2" y="T3"/>
                </a:cxn>
                <a:cxn ang="T12">
                  <a:pos x="T4" y="T5"/>
                </a:cxn>
                <a:cxn ang="T13">
                  <a:pos x="T6" y="T7"/>
                </a:cxn>
                <a:cxn ang="T14">
                  <a:pos x="T8" y="T9"/>
                </a:cxn>
              </a:cxnLst>
              <a:rect l="T15" t="T16" r="T17" b="T18"/>
              <a:pathLst>
                <a:path w="21" h="24">
                  <a:moveTo>
                    <a:pt x="0" y="16"/>
                  </a:moveTo>
                  <a:lnTo>
                    <a:pt x="2" y="0"/>
                  </a:lnTo>
                  <a:lnTo>
                    <a:pt x="21" y="6"/>
                  </a:lnTo>
                  <a:lnTo>
                    <a:pt x="21" y="24"/>
                  </a:lnTo>
                  <a:lnTo>
                    <a:pt x="0" y="16"/>
                  </a:lnTo>
                  <a:close/>
                </a:path>
              </a:pathLst>
            </a:custGeom>
            <a:solidFill>
              <a:srgbClr val="FFA95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0" name="Freeform 2739">
              <a:extLst>
                <a:ext uri="{FF2B5EF4-FFF2-40B4-BE49-F238E27FC236}">
                  <a16:creationId xmlns:a16="http://schemas.microsoft.com/office/drawing/2014/main" xmlns="" id="{E3BA85A8-7BF9-4F66-9773-320C732BE7B6}"/>
                </a:ext>
              </a:extLst>
            </p:cNvPr>
            <p:cNvSpPr>
              <a:spLocks/>
            </p:cNvSpPr>
            <p:nvPr/>
          </p:nvSpPr>
          <p:spPr bwMode="auto">
            <a:xfrm>
              <a:off x="1369" y="3827"/>
              <a:ext cx="10" cy="13"/>
            </a:xfrm>
            <a:custGeom>
              <a:avLst/>
              <a:gdLst>
                <a:gd name="T0" fmla="*/ 0 w 19"/>
                <a:gd name="T1" fmla="*/ 10 h 26"/>
                <a:gd name="T2" fmla="*/ 0 w 19"/>
                <a:gd name="T3" fmla="*/ 0 h 26"/>
                <a:gd name="T4" fmla="*/ 10 w 19"/>
                <a:gd name="T5" fmla="*/ 3 h 26"/>
                <a:gd name="T6" fmla="*/ 10 w 19"/>
                <a:gd name="T7" fmla="*/ 13 h 26"/>
                <a:gd name="T8" fmla="*/ 0 w 19"/>
                <a:gd name="T9" fmla="*/ 1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0" y="20"/>
                  </a:moveTo>
                  <a:lnTo>
                    <a:pt x="0" y="0"/>
                  </a:lnTo>
                  <a:lnTo>
                    <a:pt x="19" y="7"/>
                  </a:lnTo>
                  <a:lnTo>
                    <a:pt x="19" y="26"/>
                  </a:lnTo>
                  <a:lnTo>
                    <a:pt x="0" y="20"/>
                  </a:lnTo>
                  <a:close/>
                </a:path>
              </a:pathLst>
            </a:custGeom>
            <a:solidFill>
              <a:srgbClr val="FFAE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1" name="Freeform 2740">
              <a:extLst>
                <a:ext uri="{FF2B5EF4-FFF2-40B4-BE49-F238E27FC236}">
                  <a16:creationId xmlns:a16="http://schemas.microsoft.com/office/drawing/2014/main" xmlns="" id="{9DF9D585-9754-4890-8ECF-0D8131B3A592}"/>
                </a:ext>
              </a:extLst>
            </p:cNvPr>
            <p:cNvSpPr>
              <a:spLocks/>
            </p:cNvSpPr>
            <p:nvPr/>
          </p:nvSpPr>
          <p:spPr bwMode="auto">
            <a:xfrm>
              <a:off x="1369" y="3818"/>
              <a:ext cx="10" cy="12"/>
            </a:xfrm>
            <a:custGeom>
              <a:avLst/>
              <a:gdLst>
                <a:gd name="T0" fmla="*/ 0 w 19"/>
                <a:gd name="T1" fmla="*/ 8 h 23"/>
                <a:gd name="T2" fmla="*/ 0 w 19"/>
                <a:gd name="T3" fmla="*/ 0 h 23"/>
                <a:gd name="T4" fmla="*/ 10 w 19"/>
                <a:gd name="T5" fmla="*/ 3 h 23"/>
                <a:gd name="T6" fmla="*/ 10 w 19"/>
                <a:gd name="T7" fmla="*/ 12 h 23"/>
                <a:gd name="T8" fmla="*/ 0 w 19"/>
                <a:gd name="T9" fmla="*/ 8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16"/>
                  </a:moveTo>
                  <a:lnTo>
                    <a:pt x="0" y="0"/>
                  </a:lnTo>
                  <a:lnTo>
                    <a:pt x="19" y="6"/>
                  </a:lnTo>
                  <a:lnTo>
                    <a:pt x="19" y="23"/>
                  </a:lnTo>
                  <a:lnTo>
                    <a:pt x="0" y="16"/>
                  </a:lnTo>
                  <a:close/>
                </a:path>
              </a:pathLst>
            </a:custGeom>
            <a:solidFill>
              <a:srgbClr val="FFB3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2" name="Freeform 2741">
              <a:extLst>
                <a:ext uri="{FF2B5EF4-FFF2-40B4-BE49-F238E27FC236}">
                  <a16:creationId xmlns:a16="http://schemas.microsoft.com/office/drawing/2014/main" xmlns="" id="{07E49B4E-A623-40E5-AA86-0E3ECF6F397F}"/>
                </a:ext>
              </a:extLst>
            </p:cNvPr>
            <p:cNvSpPr>
              <a:spLocks/>
            </p:cNvSpPr>
            <p:nvPr/>
          </p:nvSpPr>
          <p:spPr bwMode="auto">
            <a:xfrm>
              <a:off x="1369" y="3809"/>
              <a:ext cx="11" cy="13"/>
            </a:xfrm>
            <a:custGeom>
              <a:avLst/>
              <a:gdLst>
                <a:gd name="T0" fmla="*/ 0 w 21"/>
                <a:gd name="T1" fmla="*/ 10 h 26"/>
                <a:gd name="T2" fmla="*/ 0 w 21"/>
                <a:gd name="T3" fmla="*/ 0 h 26"/>
                <a:gd name="T4" fmla="*/ 11 w 21"/>
                <a:gd name="T5" fmla="*/ 3 h 26"/>
                <a:gd name="T6" fmla="*/ 10 w 21"/>
                <a:gd name="T7" fmla="*/ 13 h 26"/>
                <a:gd name="T8" fmla="*/ 0 w 21"/>
                <a:gd name="T9" fmla="*/ 10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0" y="20"/>
                  </a:moveTo>
                  <a:lnTo>
                    <a:pt x="0" y="0"/>
                  </a:lnTo>
                  <a:lnTo>
                    <a:pt x="21" y="7"/>
                  </a:lnTo>
                  <a:lnTo>
                    <a:pt x="19" y="26"/>
                  </a:lnTo>
                  <a:lnTo>
                    <a:pt x="0" y="20"/>
                  </a:lnTo>
                  <a:close/>
                </a:path>
              </a:pathLst>
            </a:custGeom>
            <a:solidFill>
              <a:srgbClr val="FFB97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3" name="Freeform 2742">
              <a:extLst>
                <a:ext uri="{FF2B5EF4-FFF2-40B4-BE49-F238E27FC236}">
                  <a16:creationId xmlns:a16="http://schemas.microsoft.com/office/drawing/2014/main" xmlns="" id="{8B286D99-DC84-4127-B1B0-1652F68AADA5}"/>
                </a:ext>
              </a:extLst>
            </p:cNvPr>
            <p:cNvSpPr>
              <a:spLocks/>
            </p:cNvSpPr>
            <p:nvPr/>
          </p:nvSpPr>
          <p:spPr bwMode="auto">
            <a:xfrm>
              <a:off x="1369" y="3800"/>
              <a:ext cx="11" cy="12"/>
            </a:xfrm>
            <a:custGeom>
              <a:avLst/>
              <a:gdLst>
                <a:gd name="T0" fmla="*/ 0 w 21"/>
                <a:gd name="T1" fmla="*/ 9 h 25"/>
                <a:gd name="T2" fmla="*/ 0 w 21"/>
                <a:gd name="T3" fmla="*/ 0 h 25"/>
                <a:gd name="T4" fmla="*/ 11 w 21"/>
                <a:gd name="T5" fmla="*/ 4 h 25"/>
                <a:gd name="T6" fmla="*/ 11 w 21"/>
                <a:gd name="T7" fmla="*/ 12 h 25"/>
                <a:gd name="T8" fmla="*/ 0 w 21"/>
                <a:gd name="T9" fmla="*/ 9 h 25"/>
                <a:gd name="T10" fmla="*/ 0 60000 65536"/>
                <a:gd name="T11" fmla="*/ 0 60000 65536"/>
                <a:gd name="T12" fmla="*/ 0 60000 65536"/>
                <a:gd name="T13" fmla="*/ 0 60000 65536"/>
                <a:gd name="T14" fmla="*/ 0 60000 65536"/>
                <a:gd name="T15" fmla="*/ 0 w 21"/>
                <a:gd name="T16" fmla="*/ 0 h 25"/>
                <a:gd name="T17" fmla="*/ 21 w 21"/>
                <a:gd name="T18" fmla="*/ 25 h 25"/>
              </a:gdLst>
              <a:ahLst/>
              <a:cxnLst>
                <a:cxn ang="T10">
                  <a:pos x="T0" y="T1"/>
                </a:cxn>
                <a:cxn ang="T11">
                  <a:pos x="T2" y="T3"/>
                </a:cxn>
                <a:cxn ang="T12">
                  <a:pos x="T4" y="T5"/>
                </a:cxn>
                <a:cxn ang="T13">
                  <a:pos x="T6" y="T7"/>
                </a:cxn>
                <a:cxn ang="T14">
                  <a:pos x="T8" y="T9"/>
                </a:cxn>
              </a:cxnLst>
              <a:rect l="T15" t="T16" r="T17" b="T18"/>
              <a:pathLst>
                <a:path w="21" h="25">
                  <a:moveTo>
                    <a:pt x="0" y="18"/>
                  </a:moveTo>
                  <a:lnTo>
                    <a:pt x="0" y="0"/>
                  </a:lnTo>
                  <a:lnTo>
                    <a:pt x="21" y="9"/>
                  </a:lnTo>
                  <a:lnTo>
                    <a:pt x="21" y="25"/>
                  </a:lnTo>
                  <a:lnTo>
                    <a:pt x="0" y="18"/>
                  </a:lnTo>
                  <a:close/>
                </a:path>
              </a:pathLst>
            </a:custGeom>
            <a:solidFill>
              <a:srgbClr val="FFBE7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4" name="Freeform 2743">
              <a:extLst>
                <a:ext uri="{FF2B5EF4-FFF2-40B4-BE49-F238E27FC236}">
                  <a16:creationId xmlns:a16="http://schemas.microsoft.com/office/drawing/2014/main" xmlns="" id="{559123E6-1EEF-43CF-90E6-9F96A8EBC302}"/>
                </a:ext>
              </a:extLst>
            </p:cNvPr>
            <p:cNvSpPr>
              <a:spLocks/>
            </p:cNvSpPr>
            <p:nvPr/>
          </p:nvSpPr>
          <p:spPr bwMode="auto">
            <a:xfrm>
              <a:off x="1369" y="3791"/>
              <a:ext cx="11" cy="13"/>
            </a:xfrm>
            <a:custGeom>
              <a:avLst/>
              <a:gdLst>
                <a:gd name="T0" fmla="*/ 0 w 21"/>
                <a:gd name="T1" fmla="*/ 9 h 27"/>
                <a:gd name="T2" fmla="*/ 1 w 21"/>
                <a:gd name="T3" fmla="*/ 0 h 27"/>
                <a:gd name="T4" fmla="*/ 11 w 21"/>
                <a:gd name="T5" fmla="*/ 3 h 27"/>
                <a:gd name="T6" fmla="*/ 11 w 21"/>
                <a:gd name="T7" fmla="*/ 13 h 27"/>
                <a:gd name="T8" fmla="*/ 0 w 21"/>
                <a:gd name="T9" fmla="*/ 9 h 27"/>
                <a:gd name="T10" fmla="*/ 0 60000 65536"/>
                <a:gd name="T11" fmla="*/ 0 60000 65536"/>
                <a:gd name="T12" fmla="*/ 0 60000 65536"/>
                <a:gd name="T13" fmla="*/ 0 60000 65536"/>
                <a:gd name="T14" fmla="*/ 0 60000 65536"/>
                <a:gd name="T15" fmla="*/ 0 w 21"/>
                <a:gd name="T16" fmla="*/ 0 h 27"/>
                <a:gd name="T17" fmla="*/ 21 w 21"/>
                <a:gd name="T18" fmla="*/ 27 h 27"/>
              </a:gdLst>
              <a:ahLst/>
              <a:cxnLst>
                <a:cxn ang="T10">
                  <a:pos x="T0" y="T1"/>
                </a:cxn>
                <a:cxn ang="T11">
                  <a:pos x="T2" y="T3"/>
                </a:cxn>
                <a:cxn ang="T12">
                  <a:pos x="T4" y="T5"/>
                </a:cxn>
                <a:cxn ang="T13">
                  <a:pos x="T6" y="T7"/>
                </a:cxn>
                <a:cxn ang="T14">
                  <a:pos x="T8" y="T9"/>
                </a:cxn>
              </a:cxnLst>
              <a:rect l="T15" t="T16" r="T17" b="T18"/>
              <a:pathLst>
                <a:path w="21" h="27">
                  <a:moveTo>
                    <a:pt x="0" y="18"/>
                  </a:moveTo>
                  <a:lnTo>
                    <a:pt x="1" y="0"/>
                  </a:lnTo>
                  <a:lnTo>
                    <a:pt x="21" y="7"/>
                  </a:lnTo>
                  <a:lnTo>
                    <a:pt x="21" y="27"/>
                  </a:lnTo>
                  <a:lnTo>
                    <a:pt x="0" y="18"/>
                  </a:lnTo>
                  <a:close/>
                </a:path>
              </a:pathLst>
            </a:custGeom>
            <a:solidFill>
              <a:srgbClr val="FFC38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5" name="Freeform 2744">
              <a:extLst>
                <a:ext uri="{FF2B5EF4-FFF2-40B4-BE49-F238E27FC236}">
                  <a16:creationId xmlns:a16="http://schemas.microsoft.com/office/drawing/2014/main" xmlns="" id="{C012C630-6E2A-4C70-87E0-07FD32160CE1}"/>
                </a:ext>
              </a:extLst>
            </p:cNvPr>
            <p:cNvSpPr>
              <a:spLocks/>
            </p:cNvSpPr>
            <p:nvPr/>
          </p:nvSpPr>
          <p:spPr bwMode="auto">
            <a:xfrm>
              <a:off x="1370" y="3782"/>
              <a:ext cx="10" cy="12"/>
            </a:xfrm>
            <a:custGeom>
              <a:avLst/>
              <a:gdLst>
                <a:gd name="T0" fmla="*/ 0 w 20"/>
                <a:gd name="T1" fmla="*/ 9 h 25"/>
                <a:gd name="T2" fmla="*/ 0 w 20"/>
                <a:gd name="T3" fmla="*/ 0 h 25"/>
                <a:gd name="T4" fmla="*/ 10 w 20"/>
                <a:gd name="T5" fmla="*/ 4 h 25"/>
                <a:gd name="T6" fmla="*/ 10 w 20"/>
                <a:gd name="T7" fmla="*/ 12 h 25"/>
                <a:gd name="T8" fmla="*/ 0 w 20"/>
                <a:gd name="T9" fmla="*/ 9 h 25"/>
                <a:gd name="T10" fmla="*/ 0 60000 65536"/>
                <a:gd name="T11" fmla="*/ 0 60000 65536"/>
                <a:gd name="T12" fmla="*/ 0 60000 65536"/>
                <a:gd name="T13" fmla="*/ 0 60000 65536"/>
                <a:gd name="T14" fmla="*/ 0 60000 65536"/>
                <a:gd name="T15" fmla="*/ 0 w 20"/>
                <a:gd name="T16" fmla="*/ 0 h 25"/>
                <a:gd name="T17" fmla="*/ 20 w 20"/>
                <a:gd name="T18" fmla="*/ 25 h 25"/>
              </a:gdLst>
              <a:ahLst/>
              <a:cxnLst>
                <a:cxn ang="T10">
                  <a:pos x="T0" y="T1"/>
                </a:cxn>
                <a:cxn ang="T11">
                  <a:pos x="T2" y="T3"/>
                </a:cxn>
                <a:cxn ang="T12">
                  <a:pos x="T4" y="T5"/>
                </a:cxn>
                <a:cxn ang="T13">
                  <a:pos x="T6" y="T7"/>
                </a:cxn>
                <a:cxn ang="T14">
                  <a:pos x="T8" y="T9"/>
                </a:cxn>
              </a:cxnLst>
              <a:rect l="T15" t="T16" r="T17" b="T18"/>
              <a:pathLst>
                <a:path w="20" h="25">
                  <a:moveTo>
                    <a:pt x="0" y="18"/>
                  </a:moveTo>
                  <a:lnTo>
                    <a:pt x="0" y="0"/>
                  </a:lnTo>
                  <a:lnTo>
                    <a:pt x="20" y="9"/>
                  </a:lnTo>
                  <a:lnTo>
                    <a:pt x="20" y="25"/>
                  </a:lnTo>
                  <a:lnTo>
                    <a:pt x="0" y="18"/>
                  </a:lnTo>
                  <a:close/>
                </a:path>
              </a:pathLst>
            </a:custGeom>
            <a:solidFill>
              <a:srgbClr val="FFC9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6" name="Freeform 2745">
              <a:extLst>
                <a:ext uri="{FF2B5EF4-FFF2-40B4-BE49-F238E27FC236}">
                  <a16:creationId xmlns:a16="http://schemas.microsoft.com/office/drawing/2014/main" xmlns="" id="{B5EBBF60-7946-4628-BA60-A1858D9911A1}"/>
                </a:ext>
              </a:extLst>
            </p:cNvPr>
            <p:cNvSpPr>
              <a:spLocks/>
            </p:cNvSpPr>
            <p:nvPr/>
          </p:nvSpPr>
          <p:spPr bwMode="auto">
            <a:xfrm>
              <a:off x="1370" y="3773"/>
              <a:ext cx="10" cy="13"/>
            </a:xfrm>
            <a:custGeom>
              <a:avLst/>
              <a:gdLst>
                <a:gd name="T0" fmla="*/ 0 w 20"/>
                <a:gd name="T1" fmla="*/ 9 h 27"/>
                <a:gd name="T2" fmla="*/ 0 w 20"/>
                <a:gd name="T3" fmla="*/ 0 h 27"/>
                <a:gd name="T4" fmla="*/ 10 w 20"/>
                <a:gd name="T5" fmla="*/ 3 h 27"/>
                <a:gd name="T6" fmla="*/ 10 w 20"/>
                <a:gd name="T7" fmla="*/ 13 h 27"/>
                <a:gd name="T8" fmla="*/ 0 w 20"/>
                <a:gd name="T9" fmla="*/ 9 h 27"/>
                <a:gd name="T10" fmla="*/ 0 60000 65536"/>
                <a:gd name="T11" fmla="*/ 0 60000 65536"/>
                <a:gd name="T12" fmla="*/ 0 60000 65536"/>
                <a:gd name="T13" fmla="*/ 0 60000 65536"/>
                <a:gd name="T14" fmla="*/ 0 60000 65536"/>
                <a:gd name="T15" fmla="*/ 0 w 20"/>
                <a:gd name="T16" fmla="*/ 0 h 27"/>
                <a:gd name="T17" fmla="*/ 20 w 20"/>
                <a:gd name="T18" fmla="*/ 27 h 27"/>
              </a:gdLst>
              <a:ahLst/>
              <a:cxnLst>
                <a:cxn ang="T10">
                  <a:pos x="T0" y="T1"/>
                </a:cxn>
                <a:cxn ang="T11">
                  <a:pos x="T2" y="T3"/>
                </a:cxn>
                <a:cxn ang="T12">
                  <a:pos x="T4" y="T5"/>
                </a:cxn>
                <a:cxn ang="T13">
                  <a:pos x="T6" y="T7"/>
                </a:cxn>
                <a:cxn ang="T14">
                  <a:pos x="T8" y="T9"/>
                </a:cxn>
              </a:cxnLst>
              <a:rect l="T15" t="T16" r="T17" b="T18"/>
              <a:pathLst>
                <a:path w="20" h="27">
                  <a:moveTo>
                    <a:pt x="0" y="18"/>
                  </a:moveTo>
                  <a:lnTo>
                    <a:pt x="0" y="0"/>
                  </a:lnTo>
                  <a:lnTo>
                    <a:pt x="20" y="7"/>
                  </a:lnTo>
                  <a:lnTo>
                    <a:pt x="20" y="27"/>
                  </a:lnTo>
                  <a:lnTo>
                    <a:pt x="0" y="18"/>
                  </a:lnTo>
                  <a:close/>
                </a:path>
              </a:pathLst>
            </a:custGeom>
            <a:solidFill>
              <a:srgbClr val="FFC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7" name="Freeform 2746">
              <a:extLst>
                <a:ext uri="{FF2B5EF4-FFF2-40B4-BE49-F238E27FC236}">
                  <a16:creationId xmlns:a16="http://schemas.microsoft.com/office/drawing/2014/main" xmlns="" id="{FF24C2A0-CFFF-423C-8EDD-4A1A3AC8CEDF}"/>
                </a:ext>
              </a:extLst>
            </p:cNvPr>
            <p:cNvSpPr>
              <a:spLocks/>
            </p:cNvSpPr>
            <p:nvPr/>
          </p:nvSpPr>
          <p:spPr bwMode="auto">
            <a:xfrm>
              <a:off x="1370" y="3764"/>
              <a:ext cx="10" cy="12"/>
            </a:xfrm>
            <a:custGeom>
              <a:avLst/>
              <a:gdLst>
                <a:gd name="T0" fmla="*/ 0 w 22"/>
                <a:gd name="T1" fmla="*/ 9 h 25"/>
                <a:gd name="T2" fmla="*/ 0 w 22"/>
                <a:gd name="T3" fmla="*/ 0 h 25"/>
                <a:gd name="T4" fmla="*/ 10 w 22"/>
                <a:gd name="T5" fmla="*/ 3 h 25"/>
                <a:gd name="T6" fmla="*/ 9 w 22"/>
                <a:gd name="T7" fmla="*/ 12 h 25"/>
                <a:gd name="T8" fmla="*/ 0 w 22"/>
                <a:gd name="T9" fmla="*/ 9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0" y="18"/>
                  </a:moveTo>
                  <a:lnTo>
                    <a:pt x="0" y="0"/>
                  </a:lnTo>
                  <a:lnTo>
                    <a:pt x="22" y="7"/>
                  </a:lnTo>
                  <a:lnTo>
                    <a:pt x="20" y="25"/>
                  </a:lnTo>
                  <a:lnTo>
                    <a:pt x="0" y="18"/>
                  </a:lnTo>
                  <a:close/>
                </a:path>
              </a:pathLst>
            </a:custGeom>
            <a:solidFill>
              <a:srgbClr val="FFD4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8" name="Freeform 2747">
              <a:extLst>
                <a:ext uri="{FF2B5EF4-FFF2-40B4-BE49-F238E27FC236}">
                  <a16:creationId xmlns:a16="http://schemas.microsoft.com/office/drawing/2014/main" xmlns="" id="{2B92EB76-1251-41DD-A185-1E2408A9031C}"/>
                </a:ext>
              </a:extLst>
            </p:cNvPr>
            <p:cNvSpPr>
              <a:spLocks/>
            </p:cNvSpPr>
            <p:nvPr/>
          </p:nvSpPr>
          <p:spPr bwMode="auto">
            <a:xfrm>
              <a:off x="1370" y="3755"/>
              <a:ext cx="10" cy="12"/>
            </a:xfrm>
            <a:custGeom>
              <a:avLst/>
              <a:gdLst>
                <a:gd name="T0" fmla="*/ 0 w 22"/>
                <a:gd name="T1" fmla="*/ 9 h 25"/>
                <a:gd name="T2" fmla="*/ 1 w 22"/>
                <a:gd name="T3" fmla="*/ 0 h 25"/>
                <a:gd name="T4" fmla="*/ 10 w 22"/>
                <a:gd name="T5" fmla="*/ 3 h 25"/>
                <a:gd name="T6" fmla="*/ 10 w 22"/>
                <a:gd name="T7" fmla="*/ 12 h 25"/>
                <a:gd name="T8" fmla="*/ 0 w 22"/>
                <a:gd name="T9" fmla="*/ 9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0" y="18"/>
                  </a:moveTo>
                  <a:lnTo>
                    <a:pt x="2" y="0"/>
                  </a:lnTo>
                  <a:lnTo>
                    <a:pt x="22" y="7"/>
                  </a:lnTo>
                  <a:lnTo>
                    <a:pt x="22" y="25"/>
                  </a:lnTo>
                  <a:lnTo>
                    <a:pt x="0" y="18"/>
                  </a:lnTo>
                  <a:close/>
                </a:path>
              </a:pathLst>
            </a:custGeom>
            <a:solidFill>
              <a:srgbClr val="FFD9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19" name="Freeform 2748">
              <a:extLst>
                <a:ext uri="{FF2B5EF4-FFF2-40B4-BE49-F238E27FC236}">
                  <a16:creationId xmlns:a16="http://schemas.microsoft.com/office/drawing/2014/main" xmlns="" id="{7DBB33CE-4C4F-4161-88DE-697526D9AFA0}"/>
                </a:ext>
              </a:extLst>
            </p:cNvPr>
            <p:cNvSpPr>
              <a:spLocks/>
            </p:cNvSpPr>
            <p:nvPr/>
          </p:nvSpPr>
          <p:spPr bwMode="auto">
            <a:xfrm>
              <a:off x="1371" y="3746"/>
              <a:ext cx="9" cy="12"/>
            </a:xfrm>
            <a:custGeom>
              <a:avLst/>
              <a:gdLst>
                <a:gd name="T0" fmla="*/ 0 w 20"/>
                <a:gd name="T1" fmla="*/ 9 h 24"/>
                <a:gd name="T2" fmla="*/ 0 w 20"/>
                <a:gd name="T3" fmla="*/ 0 h 24"/>
                <a:gd name="T4" fmla="*/ 9 w 20"/>
                <a:gd name="T5" fmla="*/ 3 h 24"/>
                <a:gd name="T6" fmla="*/ 9 w 20"/>
                <a:gd name="T7" fmla="*/ 12 h 24"/>
                <a:gd name="T8" fmla="*/ 0 w 20"/>
                <a:gd name="T9" fmla="*/ 9 h 24"/>
                <a:gd name="T10" fmla="*/ 0 60000 65536"/>
                <a:gd name="T11" fmla="*/ 0 60000 65536"/>
                <a:gd name="T12" fmla="*/ 0 60000 65536"/>
                <a:gd name="T13" fmla="*/ 0 60000 65536"/>
                <a:gd name="T14" fmla="*/ 0 60000 65536"/>
                <a:gd name="T15" fmla="*/ 0 w 20"/>
                <a:gd name="T16" fmla="*/ 0 h 24"/>
                <a:gd name="T17" fmla="*/ 20 w 20"/>
                <a:gd name="T18" fmla="*/ 24 h 24"/>
              </a:gdLst>
              <a:ahLst/>
              <a:cxnLst>
                <a:cxn ang="T10">
                  <a:pos x="T0" y="T1"/>
                </a:cxn>
                <a:cxn ang="T11">
                  <a:pos x="T2" y="T3"/>
                </a:cxn>
                <a:cxn ang="T12">
                  <a:pos x="T4" y="T5"/>
                </a:cxn>
                <a:cxn ang="T13">
                  <a:pos x="T6" y="T7"/>
                </a:cxn>
                <a:cxn ang="T14">
                  <a:pos x="T8" y="T9"/>
                </a:cxn>
              </a:cxnLst>
              <a:rect l="T15" t="T16" r="T17" b="T18"/>
              <a:pathLst>
                <a:path w="20" h="24">
                  <a:moveTo>
                    <a:pt x="0" y="17"/>
                  </a:moveTo>
                  <a:lnTo>
                    <a:pt x="0" y="0"/>
                  </a:lnTo>
                  <a:lnTo>
                    <a:pt x="20" y="6"/>
                  </a:lnTo>
                  <a:lnTo>
                    <a:pt x="20" y="24"/>
                  </a:lnTo>
                  <a:lnTo>
                    <a:pt x="0" y="17"/>
                  </a:lnTo>
                  <a:close/>
                </a:path>
              </a:pathLst>
            </a:custGeom>
            <a:solidFill>
              <a:srgbClr val="FFD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0" name="Freeform 2749">
              <a:extLst>
                <a:ext uri="{FF2B5EF4-FFF2-40B4-BE49-F238E27FC236}">
                  <a16:creationId xmlns:a16="http://schemas.microsoft.com/office/drawing/2014/main" xmlns="" id="{DD9C3AB1-B45B-4BA4-AD28-9866F407388E}"/>
                </a:ext>
              </a:extLst>
            </p:cNvPr>
            <p:cNvSpPr>
              <a:spLocks/>
            </p:cNvSpPr>
            <p:nvPr/>
          </p:nvSpPr>
          <p:spPr bwMode="auto">
            <a:xfrm>
              <a:off x="1371" y="3737"/>
              <a:ext cx="9" cy="12"/>
            </a:xfrm>
            <a:custGeom>
              <a:avLst/>
              <a:gdLst>
                <a:gd name="T0" fmla="*/ 0 w 20"/>
                <a:gd name="T1" fmla="*/ 9 h 24"/>
                <a:gd name="T2" fmla="*/ 0 w 20"/>
                <a:gd name="T3" fmla="*/ 0 h 24"/>
                <a:gd name="T4" fmla="*/ 9 w 20"/>
                <a:gd name="T5" fmla="*/ 3 h 24"/>
                <a:gd name="T6" fmla="*/ 9 w 20"/>
                <a:gd name="T7" fmla="*/ 12 h 24"/>
                <a:gd name="T8" fmla="*/ 0 w 20"/>
                <a:gd name="T9" fmla="*/ 9 h 24"/>
                <a:gd name="T10" fmla="*/ 0 60000 65536"/>
                <a:gd name="T11" fmla="*/ 0 60000 65536"/>
                <a:gd name="T12" fmla="*/ 0 60000 65536"/>
                <a:gd name="T13" fmla="*/ 0 60000 65536"/>
                <a:gd name="T14" fmla="*/ 0 60000 65536"/>
                <a:gd name="T15" fmla="*/ 0 w 20"/>
                <a:gd name="T16" fmla="*/ 0 h 24"/>
                <a:gd name="T17" fmla="*/ 20 w 20"/>
                <a:gd name="T18" fmla="*/ 24 h 24"/>
              </a:gdLst>
              <a:ahLst/>
              <a:cxnLst>
                <a:cxn ang="T10">
                  <a:pos x="T0" y="T1"/>
                </a:cxn>
                <a:cxn ang="T11">
                  <a:pos x="T2" y="T3"/>
                </a:cxn>
                <a:cxn ang="T12">
                  <a:pos x="T4" y="T5"/>
                </a:cxn>
                <a:cxn ang="T13">
                  <a:pos x="T6" y="T7"/>
                </a:cxn>
                <a:cxn ang="T14">
                  <a:pos x="T8" y="T9"/>
                </a:cxn>
              </a:cxnLst>
              <a:rect l="T15" t="T16" r="T17" b="T18"/>
              <a:pathLst>
                <a:path w="20" h="24">
                  <a:moveTo>
                    <a:pt x="0" y="18"/>
                  </a:moveTo>
                  <a:lnTo>
                    <a:pt x="0" y="0"/>
                  </a:lnTo>
                  <a:lnTo>
                    <a:pt x="20" y="6"/>
                  </a:lnTo>
                  <a:lnTo>
                    <a:pt x="20" y="24"/>
                  </a:lnTo>
                  <a:lnTo>
                    <a:pt x="0" y="18"/>
                  </a:lnTo>
                  <a:close/>
                </a:path>
              </a:pathLst>
            </a:custGeom>
            <a:solidFill>
              <a:srgbClr val="FFE4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1" name="Freeform 2750">
              <a:extLst>
                <a:ext uri="{FF2B5EF4-FFF2-40B4-BE49-F238E27FC236}">
                  <a16:creationId xmlns:a16="http://schemas.microsoft.com/office/drawing/2014/main" xmlns="" id="{587CADDA-1C21-45AA-A4DF-10B499C64C70}"/>
                </a:ext>
              </a:extLst>
            </p:cNvPr>
            <p:cNvSpPr>
              <a:spLocks/>
            </p:cNvSpPr>
            <p:nvPr/>
          </p:nvSpPr>
          <p:spPr bwMode="auto">
            <a:xfrm>
              <a:off x="1371" y="3728"/>
              <a:ext cx="10" cy="12"/>
            </a:xfrm>
            <a:custGeom>
              <a:avLst/>
              <a:gdLst>
                <a:gd name="T0" fmla="*/ 0 w 21"/>
                <a:gd name="T1" fmla="*/ 9 h 24"/>
                <a:gd name="T2" fmla="*/ 0 w 21"/>
                <a:gd name="T3" fmla="*/ 0 h 24"/>
                <a:gd name="T4" fmla="*/ 10 w 21"/>
                <a:gd name="T5" fmla="*/ 3 h 24"/>
                <a:gd name="T6" fmla="*/ 10 w 21"/>
                <a:gd name="T7" fmla="*/ 12 h 24"/>
                <a:gd name="T8" fmla="*/ 0 w 21"/>
                <a:gd name="T9" fmla="*/ 9 h 24"/>
                <a:gd name="T10" fmla="*/ 0 60000 65536"/>
                <a:gd name="T11" fmla="*/ 0 60000 65536"/>
                <a:gd name="T12" fmla="*/ 0 60000 65536"/>
                <a:gd name="T13" fmla="*/ 0 60000 65536"/>
                <a:gd name="T14" fmla="*/ 0 60000 65536"/>
                <a:gd name="T15" fmla="*/ 0 w 21"/>
                <a:gd name="T16" fmla="*/ 0 h 24"/>
                <a:gd name="T17" fmla="*/ 21 w 21"/>
                <a:gd name="T18" fmla="*/ 24 h 24"/>
              </a:gdLst>
              <a:ahLst/>
              <a:cxnLst>
                <a:cxn ang="T10">
                  <a:pos x="T0" y="T1"/>
                </a:cxn>
                <a:cxn ang="T11">
                  <a:pos x="T2" y="T3"/>
                </a:cxn>
                <a:cxn ang="T12">
                  <a:pos x="T4" y="T5"/>
                </a:cxn>
                <a:cxn ang="T13">
                  <a:pos x="T6" y="T7"/>
                </a:cxn>
                <a:cxn ang="T14">
                  <a:pos x="T8" y="T9"/>
                </a:cxn>
              </a:cxnLst>
              <a:rect l="T15" t="T16" r="T17" b="T18"/>
              <a:pathLst>
                <a:path w="21" h="24">
                  <a:moveTo>
                    <a:pt x="0" y="18"/>
                  </a:moveTo>
                  <a:lnTo>
                    <a:pt x="0" y="0"/>
                  </a:lnTo>
                  <a:lnTo>
                    <a:pt x="21" y="6"/>
                  </a:lnTo>
                  <a:lnTo>
                    <a:pt x="20" y="24"/>
                  </a:lnTo>
                  <a:lnTo>
                    <a:pt x="0" y="18"/>
                  </a:lnTo>
                  <a:close/>
                </a:path>
              </a:pathLst>
            </a:custGeom>
            <a:solidFill>
              <a:srgbClr val="FFE9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2" name="Freeform 2751">
              <a:extLst>
                <a:ext uri="{FF2B5EF4-FFF2-40B4-BE49-F238E27FC236}">
                  <a16:creationId xmlns:a16="http://schemas.microsoft.com/office/drawing/2014/main" xmlns="" id="{676B722C-612E-478B-80D2-711BAE6C65F8}"/>
                </a:ext>
              </a:extLst>
            </p:cNvPr>
            <p:cNvSpPr>
              <a:spLocks/>
            </p:cNvSpPr>
            <p:nvPr/>
          </p:nvSpPr>
          <p:spPr bwMode="auto">
            <a:xfrm>
              <a:off x="1371" y="3718"/>
              <a:ext cx="10" cy="13"/>
            </a:xfrm>
            <a:custGeom>
              <a:avLst/>
              <a:gdLst>
                <a:gd name="T0" fmla="*/ 0 w 21"/>
                <a:gd name="T1" fmla="*/ 10 h 26"/>
                <a:gd name="T2" fmla="*/ 0 w 21"/>
                <a:gd name="T3" fmla="*/ 0 h 26"/>
                <a:gd name="T4" fmla="*/ 10 w 21"/>
                <a:gd name="T5" fmla="*/ 3 h 26"/>
                <a:gd name="T6" fmla="*/ 10 w 21"/>
                <a:gd name="T7" fmla="*/ 13 h 26"/>
                <a:gd name="T8" fmla="*/ 0 w 21"/>
                <a:gd name="T9" fmla="*/ 10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0" y="20"/>
                  </a:moveTo>
                  <a:lnTo>
                    <a:pt x="0" y="0"/>
                  </a:lnTo>
                  <a:lnTo>
                    <a:pt x="21" y="7"/>
                  </a:lnTo>
                  <a:lnTo>
                    <a:pt x="21" y="26"/>
                  </a:lnTo>
                  <a:lnTo>
                    <a:pt x="0" y="20"/>
                  </a:lnTo>
                  <a:close/>
                </a:path>
              </a:pathLst>
            </a:custGeom>
            <a:solidFill>
              <a:srgbClr val="FFE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3" name="Freeform 2752">
              <a:extLst>
                <a:ext uri="{FF2B5EF4-FFF2-40B4-BE49-F238E27FC236}">
                  <a16:creationId xmlns:a16="http://schemas.microsoft.com/office/drawing/2014/main" xmlns="" id="{AC4485F4-FCD1-4212-A425-8A20D940D6A1}"/>
                </a:ext>
              </a:extLst>
            </p:cNvPr>
            <p:cNvSpPr>
              <a:spLocks/>
            </p:cNvSpPr>
            <p:nvPr/>
          </p:nvSpPr>
          <p:spPr bwMode="auto">
            <a:xfrm>
              <a:off x="1371" y="3710"/>
              <a:ext cx="10" cy="11"/>
            </a:xfrm>
            <a:custGeom>
              <a:avLst/>
              <a:gdLst>
                <a:gd name="T0" fmla="*/ 0 w 21"/>
                <a:gd name="T1" fmla="*/ 8 h 23"/>
                <a:gd name="T2" fmla="*/ 1 w 21"/>
                <a:gd name="T3" fmla="*/ 0 h 23"/>
                <a:gd name="T4" fmla="*/ 10 w 21"/>
                <a:gd name="T5" fmla="*/ 3 h 23"/>
                <a:gd name="T6" fmla="*/ 10 w 21"/>
                <a:gd name="T7" fmla="*/ 4 h 23"/>
                <a:gd name="T8" fmla="*/ 10 w 21"/>
                <a:gd name="T9" fmla="*/ 11 h 23"/>
                <a:gd name="T10" fmla="*/ 0 w 21"/>
                <a:gd name="T11" fmla="*/ 8 h 23"/>
                <a:gd name="T12" fmla="*/ 0 60000 65536"/>
                <a:gd name="T13" fmla="*/ 0 60000 65536"/>
                <a:gd name="T14" fmla="*/ 0 60000 65536"/>
                <a:gd name="T15" fmla="*/ 0 60000 65536"/>
                <a:gd name="T16" fmla="*/ 0 60000 65536"/>
                <a:gd name="T17" fmla="*/ 0 60000 65536"/>
                <a:gd name="T18" fmla="*/ 0 w 21"/>
                <a:gd name="T19" fmla="*/ 0 h 23"/>
                <a:gd name="T20" fmla="*/ 21 w 21"/>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1" h="23">
                  <a:moveTo>
                    <a:pt x="0" y="16"/>
                  </a:moveTo>
                  <a:lnTo>
                    <a:pt x="2" y="0"/>
                  </a:lnTo>
                  <a:lnTo>
                    <a:pt x="20" y="6"/>
                  </a:lnTo>
                  <a:lnTo>
                    <a:pt x="21" y="8"/>
                  </a:lnTo>
                  <a:lnTo>
                    <a:pt x="21" y="23"/>
                  </a:lnTo>
                  <a:lnTo>
                    <a:pt x="0" y="16"/>
                  </a:lnTo>
                  <a:close/>
                </a:path>
              </a:pathLst>
            </a:custGeom>
            <a:solidFill>
              <a:srgbClr val="FFF4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4" name="Freeform 2753">
              <a:extLst>
                <a:ext uri="{FF2B5EF4-FFF2-40B4-BE49-F238E27FC236}">
                  <a16:creationId xmlns:a16="http://schemas.microsoft.com/office/drawing/2014/main" xmlns="" id="{9E8102B5-ADED-43E0-9863-4576ED9A1A9F}"/>
                </a:ext>
              </a:extLst>
            </p:cNvPr>
            <p:cNvSpPr>
              <a:spLocks/>
            </p:cNvSpPr>
            <p:nvPr/>
          </p:nvSpPr>
          <p:spPr bwMode="auto">
            <a:xfrm>
              <a:off x="1371" y="3700"/>
              <a:ext cx="9" cy="13"/>
            </a:xfrm>
            <a:custGeom>
              <a:avLst/>
              <a:gdLst>
                <a:gd name="T0" fmla="*/ 0 w 18"/>
                <a:gd name="T1" fmla="*/ 10 h 26"/>
                <a:gd name="T2" fmla="*/ 0 w 18"/>
                <a:gd name="T3" fmla="*/ 0 h 26"/>
                <a:gd name="T4" fmla="*/ 3 w 18"/>
                <a:gd name="T5" fmla="*/ 2 h 26"/>
                <a:gd name="T6" fmla="*/ 9 w 18"/>
                <a:gd name="T7" fmla="*/ 13 h 26"/>
                <a:gd name="T8" fmla="*/ 0 w 18"/>
                <a:gd name="T9" fmla="*/ 10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0" y="20"/>
                  </a:moveTo>
                  <a:lnTo>
                    <a:pt x="0" y="0"/>
                  </a:lnTo>
                  <a:lnTo>
                    <a:pt x="6" y="3"/>
                  </a:lnTo>
                  <a:lnTo>
                    <a:pt x="18" y="26"/>
                  </a:lnTo>
                  <a:lnTo>
                    <a:pt x="0" y="20"/>
                  </a:lnTo>
                  <a:close/>
                </a:path>
              </a:pathLst>
            </a:custGeom>
            <a:solidFill>
              <a:srgbClr val="FFF9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5" name="Freeform 2754">
              <a:extLst>
                <a:ext uri="{FF2B5EF4-FFF2-40B4-BE49-F238E27FC236}">
                  <a16:creationId xmlns:a16="http://schemas.microsoft.com/office/drawing/2014/main" xmlns="" id="{A4CCEFF3-3777-41BB-B461-1CC05956A13D}"/>
                </a:ext>
              </a:extLst>
            </p:cNvPr>
            <p:cNvSpPr>
              <a:spLocks/>
            </p:cNvSpPr>
            <p:nvPr/>
          </p:nvSpPr>
          <p:spPr bwMode="auto">
            <a:xfrm>
              <a:off x="1371" y="3695"/>
              <a:ext cx="4" cy="7"/>
            </a:xfrm>
            <a:custGeom>
              <a:avLst/>
              <a:gdLst>
                <a:gd name="T0" fmla="*/ 0 w 6"/>
                <a:gd name="T1" fmla="*/ 5 h 13"/>
                <a:gd name="T2" fmla="*/ 0 w 6"/>
                <a:gd name="T3" fmla="*/ 0 h 13"/>
                <a:gd name="T4" fmla="*/ 4 w 6"/>
                <a:gd name="T5" fmla="*/ 7 h 13"/>
                <a:gd name="T6" fmla="*/ 0 w 6"/>
                <a:gd name="T7" fmla="*/ 5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0" y="10"/>
                  </a:moveTo>
                  <a:lnTo>
                    <a:pt x="0" y="0"/>
                  </a:lnTo>
                  <a:lnTo>
                    <a:pt x="6" y="13"/>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6" name="Freeform 2755">
              <a:extLst>
                <a:ext uri="{FF2B5EF4-FFF2-40B4-BE49-F238E27FC236}">
                  <a16:creationId xmlns:a16="http://schemas.microsoft.com/office/drawing/2014/main" xmlns="" id="{7D497F67-22A7-4B41-9BF3-80E9937A3042}"/>
                </a:ext>
              </a:extLst>
            </p:cNvPr>
            <p:cNvSpPr>
              <a:spLocks/>
            </p:cNvSpPr>
            <p:nvPr/>
          </p:nvSpPr>
          <p:spPr bwMode="auto">
            <a:xfrm>
              <a:off x="1368" y="3695"/>
              <a:ext cx="13" cy="177"/>
            </a:xfrm>
            <a:custGeom>
              <a:avLst/>
              <a:gdLst>
                <a:gd name="T0" fmla="*/ 3 w 26"/>
                <a:gd name="T1" fmla="*/ 0 h 353"/>
                <a:gd name="T2" fmla="*/ 13 w 26"/>
                <a:gd name="T3" fmla="*/ 19 h 353"/>
                <a:gd name="T4" fmla="*/ 10 w 26"/>
                <a:gd name="T5" fmla="*/ 177 h 353"/>
                <a:gd name="T6" fmla="*/ 0 w 26"/>
                <a:gd name="T7" fmla="*/ 163 h 353"/>
                <a:gd name="T8" fmla="*/ 3 w 26"/>
                <a:gd name="T9" fmla="*/ 0 h 353"/>
                <a:gd name="T10" fmla="*/ 0 60000 65536"/>
                <a:gd name="T11" fmla="*/ 0 60000 65536"/>
                <a:gd name="T12" fmla="*/ 0 60000 65536"/>
                <a:gd name="T13" fmla="*/ 0 60000 65536"/>
                <a:gd name="T14" fmla="*/ 0 60000 65536"/>
                <a:gd name="T15" fmla="*/ 0 w 26"/>
                <a:gd name="T16" fmla="*/ 0 h 353"/>
                <a:gd name="T17" fmla="*/ 26 w 26"/>
                <a:gd name="T18" fmla="*/ 353 h 353"/>
              </a:gdLst>
              <a:ahLst/>
              <a:cxnLst>
                <a:cxn ang="T10">
                  <a:pos x="T0" y="T1"/>
                </a:cxn>
                <a:cxn ang="T11">
                  <a:pos x="T2" y="T3"/>
                </a:cxn>
                <a:cxn ang="T12">
                  <a:pos x="T4" y="T5"/>
                </a:cxn>
                <a:cxn ang="T13">
                  <a:pos x="T6" y="T7"/>
                </a:cxn>
                <a:cxn ang="T14">
                  <a:pos x="T8" y="T9"/>
                </a:cxn>
              </a:cxnLst>
              <a:rect l="T15" t="T16" r="T17" b="T18"/>
              <a:pathLst>
                <a:path w="26" h="353">
                  <a:moveTo>
                    <a:pt x="7" y="0"/>
                  </a:moveTo>
                  <a:lnTo>
                    <a:pt x="26" y="38"/>
                  </a:lnTo>
                  <a:lnTo>
                    <a:pt x="20" y="353"/>
                  </a:lnTo>
                  <a:lnTo>
                    <a:pt x="0" y="325"/>
                  </a:lnTo>
                  <a:lnTo>
                    <a:pt x="7"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7" name="Freeform 2756">
              <a:extLst>
                <a:ext uri="{FF2B5EF4-FFF2-40B4-BE49-F238E27FC236}">
                  <a16:creationId xmlns:a16="http://schemas.microsoft.com/office/drawing/2014/main" xmlns="" id="{D3782A37-D8C2-42A5-B4DE-F49ED1251E10}"/>
                </a:ext>
              </a:extLst>
            </p:cNvPr>
            <p:cNvSpPr>
              <a:spLocks/>
            </p:cNvSpPr>
            <p:nvPr/>
          </p:nvSpPr>
          <p:spPr bwMode="auto">
            <a:xfrm>
              <a:off x="1134" y="3845"/>
              <a:ext cx="35" cy="13"/>
            </a:xfrm>
            <a:custGeom>
              <a:avLst/>
              <a:gdLst>
                <a:gd name="T0" fmla="*/ 0 w 71"/>
                <a:gd name="T1" fmla="*/ 0 h 24"/>
                <a:gd name="T2" fmla="*/ 0 w 71"/>
                <a:gd name="T3" fmla="*/ 13 h 24"/>
                <a:gd name="T4" fmla="*/ 35 w 71"/>
                <a:gd name="T5" fmla="*/ 13 h 24"/>
                <a:gd name="T6" fmla="*/ 0 w 71"/>
                <a:gd name="T7" fmla="*/ 0 h 24"/>
                <a:gd name="T8" fmla="*/ 0 60000 65536"/>
                <a:gd name="T9" fmla="*/ 0 60000 65536"/>
                <a:gd name="T10" fmla="*/ 0 60000 65536"/>
                <a:gd name="T11" fmla="*/ 0 60000 65536"/>
                <a:gd name="T12" fmla="*/ 0 w 71"/>
                <a:gd name="T13" fmla="*/ 0 h 24"/>
                <a:gd name="T14" fmla="*/ 71 w 71"/>
                <a:gd name="T15" fmla="*/ 24 h 24"/>
              </a:gdLst>
              <a:ahLst/>
              <a:cxnLst>
                <a:cxn ang="T8">
                  <a:pos x="T0" y="T1"/>
                </a:cxn>
                <a:cxn ang="T9">
                  <a:pos x="T2" y="T3"/>
                </a:cxn>
                <a:cxn ang="T10">
                  <a:pos x="T4" y="T5"/>
                </a:cxn>
                <a:cxn ang="T11">
                  <a:pos x="T6" y="T7"/>
                </a:cxn>
              </a:cxnLst>
              <a:rect l="T12" t="T13" r="T14" b="T15"/>
              <a:pathLst>
                <a:path w="71" h="24">
                  <a:moveTo>
                    <a:pt x="0" y="0"/>
                  </a:moveTo>
                  <a:lnTo>
                    <a:pt x="0" y="24"/>
                  </a:lnTo>
                  <a:lnTo>
                    <a:pt x="71" y="24"/>
                  </a:lnTo>
                  <a:lnTo>
                    <a:pt x="0" y="0"/>
                  </a:lnTo>
                  <a:close/>
                </a:path>
              </a:pathLst>
            </a:custGeom>
            <a:solidFill>
              <a:srgbClr val="FF9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8" name="Freeform 2757">
              <a:extLst>
                <a:ext uri="{FF2B5EF4-FFF2-40B4-BE49-F238E27FC236}">
                  <a16:creationId xmlns:a16="http://schemas.microsoft.com/office/drawing/2014/main" xmlns="" id="{1ED57F1F-F60E-4A0E-80EB-37D3C6EFDF53}"/>
                </a:ext>
              </a:extLst>
            </p:cNvPr>
            <p:cNvSpPr>
              <a:spLocks/>
            </p:cNvSpPr>
            <p:nvPr/>
          </p:nvSpPr>
          <p:spPr bwMode="auto">
            <a:xfrm>
              <a:off x="1134" y="3833"/>
              <a:ext cx="70" cy="25"/>
            </a:xfrm>
            <a:custGeom>
              <a:avLst/>
              <a:gdLst>
                <a:gd name="T0" fmla="*/ 0 w 141"/>
                <a:gd name="T1" fmla="*/ 13 h 49"/>
                <a:gd name="T2" fmla="*/ 0 w 141"/>
                <a:gd name="T3" fmla="*/ 0 h 49"/>
                <a:gd name="T4" fmla="*/ 70 w 141"/>
                <a:gd name="T5" fmla="*/ 25 h 49"/>
                <a:gd name="T6" fmla="*/ 35 w 141"/>
                <a:gd name="T7" fmla="*/ 25 h 49"/>
                <a:gd name="T8" fmla="*/ 0 w 141"/>
                <a:gd name="T9" fmla="*/ 13 h 49"/>
                <a:gd name="T10" fmla="*/ 0 60000 65536"/>
                <a:gd name="T11" fmla="*/ 0 60000 65536"/>
                <a:gd name="T12" fmla="*/ 0 60000 65536"/>
                <a:gd name="T13" fmla="*/ 0 60000 65536"/>
                <a:gd name="T14" fmla="*/ 0 60000 65536"/>
                <a:gd name="T15" fmla="*/ 0 w 141"/>
                <a:gd name="T16" fmla="*/ 0 h 49"/>
                <a:gd name="T17" fmla="*/ 141 w 141"/>
                <a:gd name="T18" fmla="*/ 49 h 49"/>
              </a:gdLst>
              <a:ahLst/>
              <a:cxnLst>
                <a:cxn ang="T10">
                  <a:pos x="T0" y="T1"/>
                </a:cxn>
                <a:cxn ang="T11">
                  <a:pos x="T2" y="T3"/>
                </a:cxn>
                <a:cxn ang="T12">
                  <a:pos x="T4" y="T5"/>
                </a:cxn>
                <a:cxn ang="T13">
                  <a:pos x="T6" y="T7"/>
                </a:cxn>
                <a:cxn ang="T14">
                  <a:pos x="T8" y="T9"/>
                </a:cxn>
              </a:cxnLst>
              <a:rect l="T15" t="T16" r="T17" b="T18"/>
              <a:pathLst>
                <a:path w="141" h="49">
                  <a:moveTo>
                    <a:pt x="0" y="25"/>
                  </a:moveTo>
                  <a:lnTo>
                    <a:pt x="0" y="0"/>
                  </a:lnTo>
                  <a:lnTo>
                    <a:pt x="141" y="49"/>
                  </a:lnTo>
                  <a:lnTo>
                    <a:pt x="71" y="49"/>
                  </a:lnTo>
                  <a:lnTo>
                    <a:pt x="0" y="25"/>
                  </a:lnTo>
                  <a:close/>
                </a:path>
              </a:pathLst>
            </a:custGeom>
            <a:solidFill>
              <a:srgbClr val="FF9E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29" name="Freeform 2758">
              <a:extLst>
                <a:ext uri="{FF2B5EF4-FFF2-40B4-BE49-F238E27FC236}">
                  <a16:creationId xmlns:a16="http://schemas.microsoft.com/office/drawing/2014/main" xmlns="" id="{EC6F977E-323E-4D86-BAB6-1CF06B5FF4BF}"/>
                </a:ext>
              </a:extLst>
            </p:cNvPr>
            <p:cNvSpPr>
              <a:spLocks/>
            </p:cNvSpPr>
            <p:nvPr/>
          </p:nvSpPr>
          <p:spPr bwMode="auto">
            <a:xfrm>
              <a:off x="1134" y="3822"/>
              <a:ext cx="106" cy="36"/>
            </a:xfrm>
            <a:custGeom>
              <a:avLst/>
              <a:gdLst>
                <a:gd name="T0" fmla="*/ 0 w 211"/>
                <a:gd name="T1" fmla="*/ 11 h 72"/>
                <a:gd name="T2" fmla="*/ 0 w 211"/>
                <a:gd name="T3" fmla="*/ 0 h 72"/>
                <a:gd name="T4" fmla="*/ 106 w 211"/>
                <a:gd name="T5" fmla="*/ 36 h 72"/>
                <a:gd name="T6" fmla="*/ 71 w 211"/>
                <a:gd name="T7" fmla="*/ 36 h 72"/>
                <a:gd name="T8" fmla="*/ 0 w 211"/>
                <a:gd name="T9" fmla="*/ 11 h 72"/>
                <a:gd name="T10" fmla="*/ 0 60000 65536"/>
                <a:gd name="T11" fmla="*/ 0 60000 65536"/>
                <a:gd name="T12" fmla="*/ 0 60000 65536"/>
                <a:gd name="T13" fmla="*/ 0 60000 65536"/>
                <a:gd name="T14" fmla="*/ 0 60000 65536"/>
                <a:gd name="T15" fmla="*/ 0 w 211"/>
                <a:gd name="T16" fmla="*/ 0 h 72"/>
                <a:gd name="T17" fmla="*/ 211 w 211"/>
                <a:gd name="T18" fmla="*/ 72 h 72"/>
              </a:gdLst>
              <a:ahLst/>
              <a:cxnLst>
                <a:cxn ang="T10">
                  <a:pos x="T0" y="T1"/>
                </a:cxn>
                <a:cxn ang="T11">
                  <a:pos x="T2" y="T3"/>
                </a:cxn>
                <a:cxn ang="T12">
                  <a:pos x="T4" y="T5"/>
                </a:cxn>
                <a:cxn ang="T13">
                  <a:pos x="T6" y="T7"/>
                </a:cxn>
                <a:cxn ang="T14">
                  <a:pos x="T8" y="T9"/>
                </a:cxn>
              </a:cxnLst>
              <a:rect l="T15" t="T16" r="T17" b="T18"/>
              <a:pathLst>
                <a:path w="211" h="72">
                  <a:moveTo>
                    <a:pt x="0" y="23"/>
                  </a:moveTo>
                  <a:lnTo>
                    <a:pt x="0" y="0"/>
                  </a:lnTo>
                  <a:lnTo>
                    <a:pt x="211" y="72"/>
                  </a:lnTo>
                  <a:lnTo>
                    <a:pt x="141" y="72"/>
                  </a:lnTo>
                  <a:lnTo>
                    <a:pt x="0" y="23"/>
                  </a:lnTo>
                  <a:close/>
                </a:path>
              </a:pathLst>
            </a:custGeom>
            <a:solidFill>
              <a:srgbClr val="FFA34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0" name="Freeform 2759">
              <a:extLst>
                <a:ext uri="{FF2B5EF4-FFF2-40B4-BE49-F238E27FC236}">
                  <a16:creationId xmlns:a16="http://schemas.microsoft.com/office/drawing/2014/main" xmlns="" id="{4D95B1DE-E33D-4534-9FD0-1F69A763A893}"/>
                </a:ext>
              </a:extLst>
            </p:cNvPr>
            <p:cNvSpPr>
              <a:spLocks/>
            </p:cNvSpPr>
            <p:nvPr/>
          </p:nvSpPr>
          <p:spPr bwMode="auto">
            <a:xfrm>
              <a:off x="1134" y="3809"/>
              <a:ext cx="141" cy="49"/>
            </a:xfrm>
            <a:custGeom>
              <a:avLst/>
              <a:gdLst>
                <a:gd name="T0" fmla="*/ 0 w 282"/>
                <a:gd name="T1" fmla="*/ 12 h 96"/>
                <a:gd name="T2" fmla="*/ 0 w 282"/>
                <a:gd name="T3" fmla="*/ 0 h 96"/>
                <a:gd name="T4" fmla="*/ 141 w 282"/>
                <a:gd name="T5" fmla="*/ 49 h 96"/>
                <a:gd name="T6" fmla="*/ 105 w 282"/>
                <a:gd name="T7" fmla="*/ 49 h 96"/>
                <a:gd name="T8" fmla="*/ 0 w 282"/>
                <a:gd name="T9" fmla="*/ 12 h 96"/>
                <a:gd name="T10" fmla="*/ 0 60000 65536"/>
                <a:gd name="T11" fmla="*/ 0 60000 65536"/>
                <a:gd name="T12" fmla="*/ 0 60000 65536"/>
                <a:gd name="T13" fmla="*/ 0 60000 65536"/>
                <a:gd name="T14" fmla="*/ 0 60000 65536"/>
                <a:gd name="T15" fmla="*/ 0 w 282"/>
                <a:gd name="T16" fmla="*/ 0 h 96"/>
                <a:gd name="T17" fmla="*/ 282 w 282"/>
                <a:gd name="T18" fmla="*/ 96 h 96"/>
              </a:gdLst>
              <a:ahLst/>
              <a:cxnLst>
                <a:cxn ang="T10">
                  <a:pos x="T0" y="T1"/>
                </a:cxn>
                <a:cxn ang="T11">
                  <a:pos x="T2" y="T3"/>
                </a:cxn>
                <a:cxn ang="T12">
                  <a:pos x="T4" y="T5"/>
                </a:cxn>
                <a:cxn ang="T13">
                  <a:pos x="T6" y="T7"/>
                </a:cxn>
                <a:cxn ang="T14">
                  <a:pos x="T8" y="T9"/>
                </a:cxn>
              </a:cxnLst>
              <a:rect l="T15" t="T16" r="T17" b="T18"/>
              <a:pathLst>
                <a:path w="282" h="96">
                  <a:moveTo>
                    <a:pt x="0" y="24"/>
                  </a:moveTo>
                  <a:lnTo>
                    <a:pt x="0" y="0"/>
                  </a:lnTo>
                  <a:lnTo>
                    <a:pt x="282" y="96"/>
                  </a:lnTo>
                  <a:lnTo>
                    <a:pt x="211" y="96"/>
                  </a:lnTo>
                  <a:lnTo>
                    <a:pt x="0" y="24"/>
                  </a:lnTo>
                  <a:close/>
                </a:path>
              </a:pathLst>
            </a:custGeom>
            <a:solidFill>
              <a:srgbClr val="FFA95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1" name="Freeform 2760">
              <a:extLst>
                <a:ext uri="{FF2B5EF4-FFF2-40B4-BE49-F238E27FC236}">
                  <a16:creationId xmlns:a16="http://schemas.microsoft.com/office/drawing/2014/main" xmlns="" id="{21103764-0E13-4181-A51E-83A850B2FBCA}"/>
                </a:ext>
              </a:extLst>
            </p:cNvPr>
            <p:cNvSpPr>
              <a:spLocks/>
            </p:cNvSpPr>
            <p:nvPr/>
          </p:nvSpPr>
          <p:spPr bwMode="auto">
            <a:xfrm>
              <a:off x="1134" y="3797"/>
              <a:ext cx="176" cy="61"/>
            </a:xfrm>
            <a:custGeom>
              <a:avLst/>
              <a:gdLst>
                <a:gd name="T0" fmla="*/ 0 w 352"/>
                <a:gd name="T1" fmla="*/ 13 h 121"/>
                <a:gd name="T2" fmla="*/ 0 w 352"/>
                <a:gd name="T3" fmla="*/ 0 h 121"/>
                <a:gd name="T4" fmla="*/ 176 w 352"/>
                <a:gd name="T5" fmla="*/ 61 h 121"/>
                <a:gd name="T6" fmla="*/ 141 w 352"/>
                <a:gd name="T7" fmla="*/ 61 h 121"/>
                <a:gd name="T8" fmla="*/ 0 w 352"/>
                <a:gd name="T9" fmla="*/ 13 h 121"/>
                <a:gd name="T10" fmla="*/ 0 60000 65536"/>
                <a:gd name="T11" fmla="*/ 0 60000 65536"/>
                <a:gd name="T12" fmla="*/ 0 60000 65536"/>
                <a:gd name="T13" fmla="*/ 0 60000 65536"/>
                <a:gd name="T14" fmla="*/ 0 60000 65536"/>
                <a:gd name="T15" fmla="*/ 0 w 352"/>
                <a:gd name="T16" fmla="*/ 0 h 121"/>
                <a:gd name="T17" fmla="*/ 352 w 352"/>
                <a:gd name="T18" fmla="*/ 121 h 121"/>
              </a:gdLst>
              <a:ahLst/>
              <a:cxnLst>
                <a:cxn ang="T10">
                  <a:pos x="T0" y="T1"/>
                </a:cxn>
                <a:cxn ang="T11">
                  <a:pos x="T2" y="T3"/>
                </a:cxn>
                <a:cxn ang="T12">
                  <a:pos x="T4" y="T5"/>
                </a:cxn>
                <a:cxn ang="T13">
                  <a:pos x="T6" y="T7"/>
                </a:cxn>
                <a:cxn ang="T14">
                  <a:pos x="T8" y="T9"/>
                </a:cxn>
              </a:cxnLst>
              <a:rect l="T15" t="T16" r="T17" b="T18"/>
              <a:pathLst>
                <a:path w="352" h="121">
                  <a:moveTo>
                    <a:pt x="0" y="25"/>
                  </a:moveTo>
                  <a:lnTo>
                    <a:pt x="0" y="0"/>
                  </a:lnTo>
                  <a:lnTo>
                    <a:pt x="352" y="121"/>
                  </a:lnTo>
                  <a:lnTo>
                    <a:pt x="282" y="121"/>
                  </a:lnTo>
                  <a:lnTo>
                    <a:pt x="0" y="25"/>
                  </a:lnTo>
                  <a:close/>
                </a:path>
              </a:pathLst>
            </a:custGeom>
            <a:solidFill>
              <a:srgbClr val="FFAE5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2" name="Freeform 2761">
              <a:extLst>
                <a:ext uri="{FF2B5EF4-FFF2-40B4-BE49-F238E27FC236}">
                  <a16:creationId xmlns:a16="http://schemas.microsoft.com/office/drawing/2014/main" xmlns="" id="{B18DEF0A-57F7-4E76-9738-BD92DF29E45F}"/>
                </a:ext>
              </a:extLst>
            </p:cNvPr>
            <p:cNvSpPr>
              <a:spLocks/>
            </p:cNvSpPr>
            <p:nvPr/>
          </p:nvSpPr>
          <p:spPr bwMode="auto">
            <a:xfrm>
              <a:off x="1134" y="3785"/>
              <a:ext cx="211" cy="73"/>
            </a:xfrm>
            <a:custGeom>
              <a:avLst/>
              <a:gdLst>
                <a:gd name="T0" fmla="*/ 0 w 422"/>
                <a:gd name="T1" fmla="*/ 12 h 145"/>
                <a:gd name="T2" fmla="*/ 0 w 422"/>
                <a:gd name="T3" fmla="*/ 0 h 145"/>
                <a:gd name="T4" fmla="*/ 211 w 422"/>
                <a:gd name="T5" fmla="*/ 73 h 145"/>
                <a:gd name="T6" fmla="*/ 176 w 422"/>
                <a:gd name="T7" fmla="*/ 73 h 145"/>
                <a:gd name="T8" fmla="*/ 0 w 422"/>
                <a:gd name="T9" fmla="*/ 12 h 145"/>
                <a:gd name="T10" fmla="*/ 0 60000 65536"/>
                <a:gd name="T11" fmla="*/ 0 60000 65536"/>
                <a:gd name="T12" fmla="*/ 0 60000 65536"/>
                <a:gd name="T13" fmla="*/ 0 60000 65536"/>
                <a:gd name="T14" fmla="*/ 0 60000 65536"/>
                <a:gd name="T15" fmla="*/ 0 w 422"/>
                <a:gd name="T16" fmla="*/ 0 h 145"/>
                <a:gd name="T17" fmla="*/ 422 w 422"/>
                <a:gd name="T18" fmla="*/ 145 h 145"/>
              </a:gdLst>
              <a:ahLst/>
              <a:cxnLst>
                <a:cxn ang="T10">
                  <a:pos x="T0" y="T1"/>
                </a:cxn>
                <a:cxn ang="T11">
                  <a:pos x="T2" y="T3"/>
                </a:cxn>
                <a:cxn ang="T12">
                  <a:pos x="T4" y="T5"/>
                </a:cxn>
                <a:cxn ang="T13">
                  <a:pos x="T6" y="T7"/>
                </a:cxn>
                <a:cxn ang="T14">
                  <a:pos x="T8" y="T9"/>
                </a:cxn>
              </a:cxnLst>
              <a:rect l="T15" t="T16" r="T17" b="T18"/>
              <a:pathLst>
                <a:path w="422" h="145">
                  <a:moveTo>
                    <a:pt x="0" y="24"/>
                  </a:moveTo>
                  <a:lnTo>
                    <a:pt x="0" y="0"/>
                  </a:lnTo>
                  <a:lnTo>
                    <a:pt x="422" y="145"/>
                  </a:lnTo>
                  <a:lnTo>
                    <a:pt x="352" y="145"/>
                  </a:lnTo>
                  <a:lnTo>
                    <a:pt x="0" y="24"/>
                  </a:lnTo>
                  <a:close/>
                </a:path>
              </a:pathLst>
            </a:custGeom>
            <a:solidFill>
              <a:srgbClr val="FFB3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3" name="Freeform 2762">
              <a:extLst>
                <a:ext uri="{FF2B5EF4-FFF2-40B4-BE49-F238E27FC236}">
                  <a16:creationId xmlns:a16="http://schemas.microsoft.com/office/drawing/2014/main" xmlns="" id="{5083A503-193B-4F95-BCD0-E417DDE7A5A8}"/>
                </a:ext>
              </a:extLst>
            </p:cNvPr>
            <p:cNvSpPr>
              <a:spLocks/>
            </p:cNvSpPr>
            <p:nvPr/>
          </p:nvSpPr>
          <p:spPr bwMode="auto">
            <a:xfrm>
              <a:off x="1134" y="3773"/>
              <a:ext cx="234" cy="85"/>
            </a:xfrm>
            <a:custGeom>
              <a:avLst/>
              <a:gdLst>
                <a:gd name="T0" fmla="*/ 0 w 468"/>
                <a:gd name="T1" fmla="*/ 12 h 170"/>
                <a:gd name="T2" fmla="*/ 1 w 468"/>
                <a:gd name="T3" fmla="*/ 0 h 170"/>
                <a:gd name="T4" fmla="*/ 234 w 468"/>
                <a:gd name="T5" fmla="*/ 81 h 170"/>
                <a:gd name="T6" fmla="*/ 234 w 468"/>
                <a:gd name="T7" fmla="*/ 85 h 170"/>
                <a:gd name="T8" fmla="*/ 211 w 468"/>
                <a:gd name="T9" fmla="*/ 85 h 170"/>
                <a:gd name="T10" fmla="*/ 0 w 468"/>
                <a:gd name="T11" fmla="*/ 12 h 170"/>
                <a:gd name="T12" fmla="*/ 0 60000 65536"/>
                <a:gd name="T13" fmla="*/ 0 60000 65536"/>
                <a:gd name="T14" fmla="*/ 0 60000 65536"/>
                <a:gd name="T15" fmla="*/ 0 60000 65536"/>
                <a:gd name="T16" fmla="*/ 0 60000 65536"/>
                <a:gd name="T17" fmla="*/ 0 60000 65536"/>
                <a:gd name="T18" fmla="*/ 0 w 468"/>
                <a:gd name="T19" fmla="*/ 0 h 170"/>
                <a:gd name="T20" fmla="*/ 468 w 468"/>
                <a:gd name="T21" fmla="*/ 170 h 170"/>
              </a:gdLst>
              <a:ahLst/>
              <a:cxnLst>
                <a:cxn ang="T12">
                  <a:pos x="T0" y="T1"/>
                </a:cxn>
                <a:cxn ang="T13">
                  <a:pos x="T2" y="T3"/>
                </a:cxn>
                <a:cxn ang="T14">
                  <a:pos x="T4" y="T5"/>
                </a:cxn>
                <a:cxn ang="T15">
                  <a:pos x="T6" y="T7"/>
                </a:cxn>
                <a:cxn ang="T16">
                  <a:pos x="T8" y="T9"/>
                </a:cxn>
                <a:cxn ang="T17">
                  <a:pos x="T10" y="T11"/>
                </a:cxn>
              </a:cxnLst>
              <a:rect l="T18" t="T19" r="T20" b="T21"/>
              <a:pathLst>
                <a:path w="468" h="170">
                  <a:moveTo>
                    <a:pt x="0" y="25"/>
                  </a:moveTo>
                  <a:lnTo>
                    <a:pt x="2" y="0"/>
                  </a:lnTo>
                  <a:lnTo>
                    <a:pt x="468" y="162"/>
                  </a:lnTo>
                  <a:lnTo>
                    <a:pt x="468" y="170"/>
                  </a:lnTo>
                  <a:lnTo>
                    <a:pt x="422" y="170"/>
                  </a:lnTo>
                  <a:lnTo>
                    <a:pt x="0" y="25"/>
                  </a:lnTo>
                  <a:close/>
                </a:path>
              </a:pathLst>
            </a:custGeom>
            <a:solidFill>
              <a:srgbClr val="FFB97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4" name="Freeform 2763">
              <a:extLst>
                <a:ext uri="{FF2B5EF4-FFF2-40B4-BE49-F238E27FC236}">
                  <a16:creationId xmlns:a16="http://schemas.microsoft.com/office/drawing/2014/main" xmlns="" id="{C9A68EA0-4520-4409-A5CF-76BB1BE0701B}"/>
                </a:ext>
              </a:extLst>
            </p:cNvPr>
            <p:cNvSpPr>
              <a:spLocks/>
            </p:cNvSpPr>
            <p:nvPr/>
          </p:nvSpPr>
          <p:spPr bwMode="auto">
            <a:xfrm>
              <a:off x="1135" y="3760"/>
              <a:ext cx="233" cy="94"/>
            </a:xfrm>
            <a:custGeom>
              <a:avLst/>
              <a:gdLst>
                <a:gd name="T0" fmla="*/ 0 w 466"/>
                <a:gd name="T1" fmla="*/ 12 h 186"/>
                <a:gd name="T2" fmla="*/ 0 w 466"/>
                <a:gd name="T3" fmla="*/ 0 h 186"/>
                <a:gd name="T4" fmla="*/ 233 w 466"/>
                <a:gd name="T5" fmla="*/ 82 h 186"/>
                <a:gd name="T6" fmla="*/ 233 w 466"/>
                <a:gd name="T7" fmla="*/ 94 h 186"/>
                <a:gd name="T8" fmla="*/ 0 w 466"/>
                <a:gd name="T9" fmla="*/ 12 h 186"/>
                <a:gd name="T10" fmla="*/ 0 60000 65536"/>
                <a:gd name="T11" fmla="*/ 0 60000 65536"/>
                <a:gd name="T12" fmla="*/ 0 60000 65536"/>
                <a:gd name="T13" fmla="*/ 0 60000 65536"/>
                <a:gd name="T14" fmla="*/ 0 60000 65536"/>
                <a:gd name="T15" fmla="*/ 0 w 466"/>
                <a:gd name="T16" fmla="*/ 0 h 186"/>
                <a:gd name="T17" fmla="*/ 466 w 466"/>
                <a:gd name="T18" fmla="*/ 186 h 186"/>
              </a:gdLst>
              <a:ahLst/>
              <a:cxnLst>
                <a:cxn ang="T10">
                  <a:pos x="T0" y="T1"/>
                </a:cxn>
                <a:cxn ang="T11">
                  <a:pos x="T2" y="T3"/>
                </a:cxn>
                <a:cxn ang="T12">
                  <a:pos x="T4" y="T5"/>
                </a:cxn>
                <a:cxn ang="T13">
                  <a:pos x="T6" y="T7"/>
                </a:cxn>
                <a:cxn ang="T14">
                  <a:pos x="T8" y="T9"/>
                </a:cxn>
              </a:cxnLst>
              <a:rect l="T15" t="T16" r="T17" b="T18"/>
              <a:pathLst>
                <a:path w="466" h="186">
                  <a:moveTo>
                    <a:pt x="0" y="24"/>
                  </a:moveTo>
                  <a:lnTo>
                    <a:pt x="0" y="0"/>
                  </a:lnTo>
                  <a:lnTo>
                    <a:pt x="466" y="162"/>
                  </a:lnTo>
                  <a:lnTo>
                    <a:pt x="466" y="186"/>
                  </a:lnTo>
                  <a:lnTo>
                    <a:pt x="0" y="24"/>
                  </a:lnTo>
                  <a:close/>
                </a:path>
              </a:pathLst>
            </a:custGeom>
            <a:solidFill>
              <a:srgbClr val="FFBE7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5" name="Freeform 2764">
              <a:extLst>
                <a:ext uri="{FF2B5EF4-FFF2-40B4-BE49-F238E27FC236}">
                  <a16:creationId xmlns:a16="http://schemas.microsoft.com/office/drawing/2014/main" xmlns="" id="{97C51032-6B64-4537-B1D9-3D11830DC5A4}"/>
                </a:ext>
              </a:extLst>
            </p:cNvPr>
            <p:cNvSpPr>
              <a:spLocks/>
            </p:cNvSpPr>
            <p:nvPr/>
          </p:nvSpPr>
          <p:spPr bwMode="auto">
            <a:xfrm>
              <a:off x="1135" y="3749"/>
              <a:ext cx="234" cy="92"/>
            </a:xfrm>
            <a:custGeom>
              <a:avLst/>
              <a:gdLst>
                <a:gd name="T0" fmla="*/ 0 w 468"/>
                <a:gd name="T1" fmla="*/ 11 h 185"/>
                <a:gd name="T2" fmla="*/ 0 w 468"/>
                <a:gd name="T3" fmla="*/ 0 h 185"/>
                <a:gd name="T4" fmla="*/ 234 w 468"/>
                <a:gd name="T5" fmla="*/ 80 h 185"/>
                <a:gd name="T6" fmla="*/ 233 w 468"/>
                <a:gd name="T7" fmla="*/ 92 h 185"/>
                <a:gd name="T8" fmla="*/ 0 w 468"/>
                <a:gd name="T9" fmla="*/ 11 h 185"/>
                <a:gd name="T10" fmla="*/ 0 60000 65536"/>
                <a:gd name="T11" fmla="*/ 0 60000 65536"/>
                <a:gd name="T12" fmla="*/ 0 60000 65536"/>
                <a:gd name="T13" fmla="*/ 0 60000 65536"/>
                <a:gd name="T14" fmla="*/ 0 60000 65536"/>
                <a:gd name="T15" fmla="*/ 0 w 468"/>
                <a:gd name="T16" fmla="*/ 0 h 185"/>
                <a:gd name="T17" fmla="*/ 468 w 468"/>
                <a:gd name="T18" fmla="*/ 185 h 185"/>
              </a:gdLst>
              <a:ahLst/>
              <a:cxnLst>
                <a:cxn ang="T10">
                  <a:pos x="T0" y="T1"/>
                </a:cxn>
                <a:cxn ang="T11">
                  <a:pos x="T2" y="T3"/>
                </a:cxn>
                <a:cxn ang="T12">
                  <a:pos x="T4" y="T5"/>
                </a:cxn>
                <a:cxn ang="T13">
                  <a:pos x="T6" y="T7"/>
                </a:cxn>
                <a:cxn ang="T14">
                  <a:pos x="T8" y="T9"/>
                </a:cxn>
              </a:cxnLst>
              <a:rect l="T15" t="T16" r="T17" b="T18"/>
              <a:pathLst>
                <a:path w="468" h="185">
                  <a:moveTo>
                    <a:pt x="0" y="23"/>
                  </a:moveTo>
                  <a:lnTo>
                    <a:pt x="0" y="0"/>
                  </a:lnTo>
                  <a:lnTo>
                    <a:pt x="468" y="160"/>
                  </a:lnTo>
                  <a:lnTo>
                    <a:pt x="466" y="185"/>
                  </a:lnTo>
                  <a:lnTo>
                    <a:pt x="0" y="23"/>
                  </a:lnTo>
                  <a:close/>
                </a:path>
              </a:pathLst>
            </a:custGeom>
            <a:solidFill>
              <a:srgbClr val="FFC38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6" name="Freeform 2765">
              <a:extLst>
                <a:ext uri="{FF2B5EF4-FFF2-40B4-BE49-F238E27FC236}">
                  <a16:creationId xmlns:a16="http://schemas.microsoft.com/office/drawing/2014/main" xmlns="" id="{85654E8A-35A7-4CD6-B2DB-E1315C592E81}"/>
                </a:ext>
              </a:extLst>
            </p:cNvPr>
            <p:cNvSpPr>
              <a:spLocks/>
            </p:cNvSpPr>
            <p:nvPr/>
          </p:nvSpPr>
          <p:spPr bwMode="auto">
            <a:xfrm>
              <a:off x="1135" y="3736"/>
              <a:ext cx="234" cy="93"/>
            </a:xfrm>
            <a:custGeom>
              <a:avLst/>
              <a:gdLst>
                <a:gd name="T0" fmla="*/ 0 w 468"/>
                <a:gd name="T1" fmla="*/ 13 h 186"/>
                <a:gd name="T2" fmla="*/ 0 w 468"/>
                <a:gd name="T3" fmla="*/ 0 h 186"/>
                <a:gd name="T4" fmla="*/ 234 w 468"/>
                <a:gd name="T5" fmla="*/ 80 h 186"/>
                <a:gd name="T6" fmla="*/ 234 w 468"/>
                <a:gd name="T7" fmla="*/ 93 h 186"/>
                <a:gd name="T8" fmla="*/ 0 w 468"/>
                <a:gd name="T9" fmla="*/ 13 h 186"/>
                <a:gd name="T10" fmla="*/ 0 60000 65536"/>
                <a:gd name="T11" fmla="*/ 0 60000 65536"/>
                <a:gd name="T12" fmla="*/ 0 60000 65536"/>
                <a:gd name="T13" fmla="*/ 0 60000 65536"/>
                <a:gd name="T14" fmla="*/ 0 60000 65536"/>
                <a:gd name="T15" fmla="*/ 0 w 468"/>
                <a:gd name="T16" fmla="*/ 0 h 186"/>
                <a:gd name="T17" fmla="*/ 468 w 468"/>
                <a:gd name="T18" fmla="*/ 186 h 186"/>
              </a:gdLst>
              <a:ahLst/>
              <a:cxnLst>
                <a:cxn ang="T10">
                  <a:pos x="T0" y="T1"/>
                </a:cxn>
                <a:cxn ang="T11">
                  <a:pos x="T2" y="T3"/>
                </a:cxn>
                <a:cxn ang="T12">
                  <a:pos x="T4" y="T5"/>
                </a:cxn>
                <a:cxn ang="T13">
                  <a:pos x="T6" y="T7"/>
                </a:cxn>
                <a:cxn ang="T14">
                  <a:pos x="T8" y="T9"/>
                </a:cxn>
              </a:cxnLst>
              <a:rect l="T15" t="T16" r="T17" b="T18"/>
              <a:pathLst>
                <a:path w="468" h="186">
                  <a:moveTo>
                    <a:pt x="0" y="26"/>
                  </a:moveTo>
                  <a:lnTo>
                    <a:pt x="0" y="0"/>
                  </a:lnTo>
                  <a:lnTo>
                    <a:pt x="468" y="160"/>
                  </a:lnTo>
                  <a:lnTo>
                    <a:pt x="468" y="186"/>
                  </a:lnTo>
                  <a:lnTo>
                    <a:pt x="0" y="26"/>
                  </a:lnTo>
                  <a:close/>
                </a:path>
              </a:pathLst>
            </a:custGeom>
            <a:solidFill>
              <a:srgbClr val="FFC99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7" name="Freeform 2766">
              <a:extLst>
                <a:ext uri="{FF2B5EF4-FFF2-40B4-BE49-F238E27FC236}">
                  <a16:creationId xmlns:a16="http://schemas.microsoft.com/office/drawing/2014/main" xmlns="" id="{6ABDDAB2-AB4F-47BF-9BB0-F06012243CA2}"/>
                </a:ext>
              </a:extLst>
            </p:cNvPr>
            <p:cNvSpPr>
              <a:spLocks/>
            </p:cNvSpPr>
            <p:nvPr/>
          </p:nvSpPr>
          <p:spPr bwMode="auto">
            <a:xfrm>
              <a:off x="1135" y="3724"/>
              <a:ext cx="234" cy="92"/>
            </a:xfrm>
            <a:custGeom>
              <a:avLst/>
              <a:gdLst>
                <a:gd name="T0" fmla="*/ 0 w 468"/>
                <a:gd name="T1" fmla="*/ 12 h 185"/>
                <a:gd name="T2" fmla="*/ 0 w 468"/>
                <a:gd name="T3" fmla="*/ 0 h 185"/>
                <a:gd name="T4" fmla="*/ 234 w 468"/>
                <a:gd name="T5" fmla="*/ 81 h 185"/>
                <a:gd name="T6" fmla="*/ 234 w 468"/>
                <a:gd name="T7" fmla="*/ 92 h 185"/>
                <a:gd name="T8" fmla="*/ 0 w 468"/>
                <a:gd name="T9" fmla="*/ 12 h 185"/>
                <a:gd name="T10" fmla="*/ 0 60000 65536"/>
                <a:gd name="T11" fmla="*/ 0 60000 65536"/>
                <a:gd name="T12" fmla="*/ 0 60000 65536"/>
                <a:gd name="T13" fmla="*/ 0 60000 65536"/>
                <a:gd name="T14" fmla="*/ 0 60000 65536"/>
                <a:gd name="T15" fmla="*/ 0 w 468"/>
                <a:gd name="T16" fmla="*/ 0 h 185"/>
                <a:gd name="T17" fmla="*/ 468 w 468"/>
                <a:gd name="T18" fmla="*/ 185 h 185"/>
              </a:gdLst>
              <a:ahLst/>
              <a:cxnLst>
                <a:cxn ang="T10">
                  <a:pos x="T0" y="T1"/>
                </a:cxn>
                <a:cxn ang="T11">
                  <a:pos x="T2" y="T3"/>
                </a:cxn>
                <a:cxn ang="T12">
                  <a:pos x="T4" y="T5"/>
                </a:cxn>
                <a:cxn ang="T13">
                  <a:pos x="T6" y="T7"/>
                </a:cxn>
                <a:cxn ang="T14">
                  <a:pos x="T8" y="T9"/>
                </a:cxn>
              </a:cxnLst>
              <a:rect l="T15" t="T16" r="T17" b="T18"/>
              <a:pathLst>
                <a:path w="468" h="185">
                  <a:moveTo>
                    <a:pt x="0" y="25"/>
                  </a:moveTo>
                  <a:lnTo>
                    <a:pt x="0" y="0"/>
                  </a:lnTo>
                  <a:lnTo>
                    <a:pt x="468" y="162"/>
                  </a:lnTo>
                  <a:lnTo>
                    <a:pt x="468" y="185"/>
                  </a:lnTo>
                  <a:lnTo>
                    <a:pt x="0" y="25"/>
                  </a:lnTo>
                  <a:close/>
                </a:path>
              </a:pathLst>
            </a:custGeom>
            <a:solidFill>
              <a:srgbClr val="FFC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8" name="Freeform 2767">
              <a:extLst>
                <a:ext uri="{FF2B5EF4-FFF2-40B4-BE49-F238E27FC236}">
                  <a16:creationId xmlns:a16="http://schemas.microsoft.com/office/drawing/2014/main" xmlns="" id="{AC9092A9-D4B7-4580-A7A0-B7F611605F5A}"/>
                </a:ext>
              </a:extLst>
            </p:cNvPr>
            <p:cNvSpPr>
              <a:spLocks/>
            </p:cNvSpPr>
            <p:nvPr/>
          </p:nvSpPr>
          <p:spPr bwMode="auto">
            <a:xfrm>
              <a:off x="1135" y="3711"/>
              <a:ext cx="235" cy="94"/>
            </a:xfrm>
            <a:custGeom>
              <a:avLst/>
              <a:gdLst>
                <a:gd name="T0" fmla="*/ 0 w 469"/>
                <a:gd name="T1" fmla="*/ 12 h 186"/>
                <a:gd name="T2" fmla="*/ 0 w 469"/>
                <a:gd name="T3" fmla="*/ 0 h 186"/>
                <a:gd name="T4" fmla="*/ 235 w 469"/>
                <a:gd name="T5" fmla="*/ 82 h 186"/>
                <a:gd name="T6" fmla="*/ 234 w 469"/>
                <a:gd name="T7" fmla="*/ 94 h 186"/>
                <a:gd name="T8" fmla="*/ 0 w 469"/>
                <a:gd name="T9" fmla="*/ 12 h 186"/>
                <a:gd name="T10" fmla="*/ 0 60000 65536"/>
                <a:gd name="T11" fmla="*/ 0 60000 65536"/>
                <a:gd name="T12" fmla="*/ 0 60000 65536"/>
                <a:gd name="T13" fmla="*/ 0 60000 65536"/>
                <a:gd name="T14" fmla="*/ 0 60000 65536"/>
                <a:gd name="T15" fmla="*/ 0 w 469"/>
                <a:gd name="T16" fmla="*/ 0 h 186"/>
                <a:gd name="T17" fmla="*/ 469 w 469"/>
                <a:gd name="T18" fmla="*/ 186 h 186"/>
              </a:gdLst>
              <a:ahLst/>
              <a:cxnLst>
                <a:cxn ang="T10">
                  <a:pos x="T0" y="T1"/>
                </a:cxn>
                <a:cxn ang="T11">
                  <a:pos x="T2" y="T3"/>
                </a:cxn>
                <a:cxn ang="T12">
                  <a:pos x="T4" y="T5"/>
                </a:cxn>
                <a:cxn ang="T13">
                  <a:pos x="T6" y="T7"/>
                </a:cxn>
                <a:cxn ang="T14">
                  <a:pos x="T8" y="T9"/>
                </a:cxn>
              </a:cxnLst>
              <a:rect l="T15" t="T16" r="T17" b="T18"/>
              <a:pathLst>
                <a:path w="469" h="186">
                  <a:moveTo>
                    <a:pt x="0" y="24"/>
                  </a:moveTo>
                  <a:lnTo>
                    <a:pt x="0" y="0"/>
                  </a:lnTo>
                  <a:lnTo>
                    <a:pt x="469" y="162"/>
                  </a:lnTo>
                  <a:lnTo>
                    <a:pt x="468" y="186"/>
                  </a:lnTo>
                  <a:lnTo>
                    <a:pt x="0" y="24"/>
                  </a:lnTo>
                  <a:close/>
                </a:path>
              </a:pathLst>
            </a:custGeom>
            <a:solidFill>
              <a:srgbClr val="FFD4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39" name="Freeform 2768">
              <a:extLst>
                <a:ext uri="{FF2B5EF4-FFF2-40B4-BE49-F238E27FC236}">
                  <a16:creationId xmlns:a16="http://schemas.microsoft.com/office/drawing/2014/main" xmlns="" id="{92B3EED6-D14A-4E2D-BA3B-45EFC383855B}"/>
                </a:ext>
              </a:extLst>
            </p:cNvPr>
            <p:cNvSpPr>
              <a:spLocks/>
            </p:cNvSpPr>
            <p:nvPr/>
          </p:nvSpPr>
          <p:spPr bwMode="auto">
            <a:xfrm>
              <a:off x="1135" y="3699"/>
              <a:ext cx="235" cy="93"/>
            </a:xfrm>
            <a:custGeom>
              <a:avLst/>
              <a:gdLst>
                <a:gd name="T0" fmla="*/ 0 w 469"/>
                <a:gd name="T1" fmla="*/ 12 h 187"/>
                <a:gd name="T2" fmla="*/ 0 w 469"/>
                <a:gd name="T3" fmla="*/ 0 h 187"/>
                <a:gd name="T4" fmla="*/ 235 w 469"/>
                <a:gd name="T5" fmla="*/ 81 h 187"/>
                <a:gd name="T6" fmla="*/ 235 w 469"/>
                <a:gd name="T7" fmla="*/ 93 h 187"/>
                <a:gd name="T8" fmla="*/ 0 w 469"/>
                <a:gd name="T9" fmla="*/ 12 h 187"/>
                <a:gd name="T10" fmla="*/ 0 60000 65536"/>
                <a:gd name="T11" fmla="*/ 0 60000 65536"/>
                <a:gd name="T12" fmla="*/ 0 60000 65536"/>
                <a:gd name="T13" fmla="*/ 0 60000 65536"/>
                <a:gd name="T14" fmla="*/ 0 60000 65536"/>
                <a:gd name="T15" fmla="*/ 0 w 469"/>
                <a:gd name="T16" fmla="*/ 0 h 187"/>
                <a:gd name="T17" fmla="*/ 469 w 469"/>
                <a:gd name="T18" fmla="*/ 187 h 187"/>
              </a:gdLst>
              <a:ahLst/>
              <a:cxnLst>
                <a:cxn ang="T10">
                  <a:pos x="T0" y="T1"/>
                </a:cxn>
                <a:cxn ang="T11">
                  <a:pos x="T2" y="T3"/>
                </a:cxn>
                <a:cxn ang="T12">
                  <a:pos x="T4" y="T5"/>
                </a:cxn>
                <a:cxn ang="T13">
                  <a:pos x="T6" y="T7"/>
                </a:cxn>
                <a:cxn ang="T14">
                  <a:pos x="T8" y="T9"/>
                </a:cxn>
              </a:cxnLst>
              <a:rect l="T15" t="T16" r="T17" b="T18"/>
              <a:pathLst>
                <a:path w="469" h="187">
                  <a:moveTo>
                    <a:pt x="0" y="25"/>
                  </a:moveTo>
                  <a:lnTo>
                    <a:pt x="0" y="0"/>
                  </a:lnTo>
                  <a:lnTo>
                    <a:pt x="469" y="162"/>
                  </a:lnTo>
                  <a:lnTo>
                    <a:pt x="469" y="187"/>
                  </a:lnTo>
                  <a:lnTo>
                    <a:pt x="0" y="25"/>
                  </a:lnTo>
                  <a:close/>
                </a:path>
              </a:pathLst>
            </a:custGeom>
            <a:solidFill>
              <a:srgbClr val="FFD9B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0" name="Freeform 2769">
              <a:extLst>
                <a:ext uri="{FF2B5EF4-FFF2-40B4-BE49-F238E27FC236}">
                  <a16:creationId xmlns:a16="http://schemas.microsoft.com/office/drawing/2014/main" xmlns="" id="{0A6BB6EA-1184-4C54-8295-E720CCDCA715}"/>
                </a:ext>
              </a:extLst>
            </p:cNvPr>
            <p:cNvSpPr>
              <a:spLocks/>
            </p:cNvSpPr>
            <p:nvPr/>
          </p:nvSpPr>
          <p:spPr bwMode="auto">
            <a:xfrm>
              <a:off x="1135" y="3695"/>
              <a:ext cx="235" cy="85"/>
            </a:xfrm>
            <a:custGeom>
              <a:avLst/>
              <a:gdLst>
                <a:gd name="T0" fmla="*/ 0 w 469"/>
                <a:gd name="T1" fmla="*/ 4 h 170"/>
                <a:gd name="T2" fmla="*/ 0 w 469"/>
                <a:gd name="T3" fmla="*/ 0 h 170"/>
                <a:gd name="T4" fmla="*/ 23 w 469"/>
                <a:gd name="T5" fmla="*/ 0 h 170"/>
                <a:gd name="T6" fmla="*/ 235 w 469"/>
                <a:gd name="T7" fmla="*/ 73 h 170"/>
                <a:gd name="T8" fmla="*/ 235 w 469"/>
                <a:gd name="T9" fmla="*/ 85 h 170"/>
                <a:gd name="T10" fmla="*/ 0 w 469"/>
                <a:gd name="T11" fmla="*/ 4 h 170"/>
                <a:gd name="T12" fmla="*/ 0 60000 65536"/>
                <a:gd name="T13" fmla="*/ 0 60000 65536"/>
                <a:gd name="T14" fmla="*/ 0 60000 65536"/>
                <a:gd name="T15" fmla="*/ 0 60000 65536"/>
                <a:gd name="T16" fmla="*/ 0 60000 65536"/>
                <a:gd name="T17" fmla="*/ 0 60000 65536"/>
                <a:gd name="T18" fmla="*/ 0 w 469"/>
                <a:gd name="T19" fmla="*/ 0 h 170"/>
                <a:gd name="T20" fmla="*/ 469 w 469"/>
                <a:gd name="T21" fmla="*/ 170 h 170"/>
              </a:gdLst>
              <a:ahLst/>
              <a:cxnLst>
                <a:cxn ang="T12">
                  <a:pos x="T0" y="T1"/>
                </a:cxn>
                <a:cxn ang="T13">
                  <a:pos x="T2" y="T3"/>
                </a:cxn>
                <a:cxn ang="T14">
                  <a:pos x="T4" y="T5"/>
                </a:cxn>
                <a:cxn ang="T15">
                  <a:pos x="T6" y="T7"/>
                </a:cxn>
                <a:cxn ang="T16">
                  <a:pos x="T8" y="T9"/>
                </a:cxn>
                <a:cxn ang="T17">
                  <a:pos x="T10" y="T11"/>
                </a:cxn>
              </a:cxnLst>
              <a:rect l="T18" t="T19" r="T20" b="T21"/>
              <a:pathLst>
                <a:path w="469" h="170">
                  <a:moveTo>
                    <a:pt x="0" y="8"/>
                  </a:moveTo>
                  <a:lnTo>
                    <a:pt x="0" y="0"/>
                  </a:lnTo>
                  <a:lnTo>
                    <a:pt x="46" y="0"/>
                  </a:lnTo>
                  <a:lnTo>
                    <a:pt x="469" y="146"/>
                  </a:lnTo>
                  <a:lnTo>
                    <a:pt x="469" y="170"/>
                  </a:lnTo>
                  <a:lnTo>
                    <a:pt x="0" y="8"/>
                  </a:lnTo>
                  <a:close/>
                </a:path>
              </a:pathLst>
            </a:custGeom>
            <a:solidFill>
              <a:srgbClr val="FFDEB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1" name="Freeform 2770">
              <a:extLst>
                <a:ext uri="{FF2B5EF4-FFF2-40B4-BE49-F238E27FC236}">
                  <a16:creationId xmlns:a16="http://schemas.microsoft.com/office/drawing/2014/main" xmlns="" id="{C95C070B-E84B-4A4B-853C-7A0B6B5F84F7}"/>
                </a:ext>
              </a:extLst>
            </p:cNvPr>
            <p:cNvSpPr>
              <a:spLocks/>
            </p:cNvSpPr>
            <p:nvPr/>
          </p:nvSpPr>
          <p:spPr bwMode="auto">
            <a:xfrm>
              <a:off x="1158" y="3695"/>
              <a:ext cx="212" cy="73"/>
            </a:xfrm>
            <a:custGeom>
              <a:avLst/>
              <a:gdLst>
                <a:gd name="T0" fmla="*/ 0 w 423"/>
                <a:gd name="T1" fmla="*/ 0 h 146"/>
                <a:gd name="T2" fmla="*/ 35 w 423"/>
                <a:gd name="T3" fmla="*/ 0 h 146"/>
                <a:gd name="T4" fmla="*/ 212 w 423"/>
                <a:gd name="T5" fmla="*/ 61 h 146"/>
                <a:gd name="T6" fmla="*/ 212 w 423"/>
                <a:gd name="T7" fmla="*/ 73 h 146"/>
                <a:gd name="T8" fmla="*/ 0 w 423"/>
                <a:gd name="T9" fmla="*/ 0 h 146"/>
                <a:gd name="T10" fmla="*/ 0 60000 65536"/>
                <a:gd name="T11" fmla="*/ 0 60000 65536"/>
                <a:gd name="T12" fmla="*/ 0 60000 65536"/>
                <a:gd name="T13" fmla="*/ 0 60000 65536"/>
                <a:gd name="T14" fmla="*/ 0 60000 65536"/>
                <a:gd name="T15" fmla="*/ 0 w 423"/>
                <a:gd name="T16" fmla="*/ 0 h 146"/>
                <a:gd name="T17" fmla="*/ 423 w 423"/>
                <a:gd name="T18" fmla="*/ 146 h 146"/>
              </a:gdLst>
              <a:ahLst/>
              <a:cxnLst>
                <a:cxn ang="T10">
                  <a:pos x="T0" y="T1"/>
                </a:cxn>
                <a:cxn ang="T11">
                  <a:pos x="T2" y="T3"/>
                </a:cxn>
                <a:cxn ang="T12">
                  <a:pos x="T4" y="T5"/>
                </a:cxn>
                <a:cxn ang="T13">
                  <a:pos x="T6" y="T7"/>
                </a:cxn>
                <a:cxn ang="T14">
                  <a:pos x="T8" y="T9"/>
                </a:cxn>
              </a:cxnLst>
              <a:rect l="T15" t="T16" r="T17" b="T18"/>
              <a:pathLst>
                <a:path w="423" h="146">
                  <a:moveTo>
                    <a:pt x="0" y="0"/>
                  </a:moveTo>
                  <a:lnTo>
                    <a:pt x="70" y="0"/>
                  </a:lnTo>
                  <a:lnTo>
                    <a:pt x="423" y="123"/>
                  </a:lnTo>
                  <a:lnTo>
                    <a:pt x="423" y="146"/>
                  </a:lnTo>
                  <a:lnTo>
                    <a:pt x="0" y="0"/>
                  </a:lnTo>
                  <a:close/>
                </a:path>
              </a:pathLst>
            </a:custGeom>
            <a:solidFill>
              <a:srgbClr val="FFE4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2" name="Freeform 2771">
              <a:extLst>
                <a:ext uri="{FF2B5EF4-FFF2-40B4-BE49-F238E27FC236}">
                  <a16:creationId xmlns:a16="http://schemas.microsoft.com/office/drawing/2014/main" xmlns="" id="{67425418-5401-43C9-841A-9845131AD956}"/>
                </a:ext>
              </a:extLst>
            </p:cNvPr>
            <p:cNvSpPr>
              <a:spLocks/>
            </p:cNvSpPr>
            <p:nvPr/>
          </p:nvSpPr>
          <p:spPr bwMode="auto">
            <a:xfrm>
              <a:off x="1193" y="3695"/>
              <a:ext cx="178" cy="61"/>
            </a:xfrm>
            <a:custGeom>
              <a:avLst/>
              <a:gdLst>
                <a:gd name="T0" fmla="*/ 0 w 355"/>
                <a:gd name="T1" fmla="*/ 0 h 123"/>
                <a:gd name="T2" fmla="*/ 35 w 355"/>
                <a:gd name="T3" fmla="*/ 0 h 123"/>
                <a:gd name="T4" fmla="*/ 178 w 355"/>
                <a:gd name="T5" fmla="*/ 49 h 123"/>
                <a:gd name="T6" fmla="*/ 177 w 355"/>
                <a:gd name="T7" fmla="*/ 61 h 123"/>
                <a:gd name="T8" fmla="*/ 0 w 355"/>
                <a:gd name="T9" fmla="*/ 0 h 123"/>
                <a:gd name="T10" fmla="*/ 0 60000 65536"/>
                <a:gd name="T11" fmla="*/ 0 60000 65536"/>
                <a:gd name="T12" fmla="*/ 0 60000 65536"/>
                <a:gd name="T13" fmla="*/ 0 60000 65536"/>
                <a:gd name="T14" fmla="*/ 0 60000 65536"/>
                <a:gd name="T15" fmla="*/ 0 w 355"/>
                <a:gd name="T16" fmla="*/ 0 h 123"/>
                <a:gd name="T17" fmla="*/ 355 w 355"/>
                <a:gd name="T18" fmla="*/ 123 h 123"/>
              </a:gdLst>
              <a:ahLst/>
              <a:cxnLst>
                <a:cxn ang="T10">
                  <a:pos x="T0" y="T1"/>
                </a:cxn>
                <a:cxn ang="T11">
                  <a:pos x="T2" y="T3"/>
                </a:cxn>
                <a:cxn ang="T12">
                  <a:pos x="T4" y="T5"/>
                </a:cxn>
                <a:cxn ang="T13">
                  <a:pos x="T6" y="T7"/>
                </a:cxn>
                <a:cxn ang="T14">
                  <a:pos x="T8" y="T9"/>
                </a:cxn>
              </a:cxnLst>
              <a:rect l="T15" t="T16" r="T17" b="T18"/>
              <a:pathLst>
                <a:path w="355" h="123">
                  <a:moveTo>
                    <a:pt x="0" y="0"/>
                  </a:moveTo>
                  <a:lnTo>
                    <a:pt x="70" y="0"/>
                  </a:lnTo>
                  <a:lnTo>
                    <a:pt x="355" y="98"/>
                  </a:lnTo>
                  <a:lnTo>
                    <a:pt x="353" y="123"/>
                  </a:lnTo>
                  <a:lnTo>
                    <a:pt x="0" y="0"/>
                  </a:lnTo>
                  <a:close/>
                </a:path>
              </a:pathLst>
            </a:custGeom>
            <a:solidFill>
              <a:srgbClr val="FFE9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3" name="Freeform 2772">
              <a:extLst>
                <a:ext uri="{FF2B5EF4-FFF2-40B4-BE49-F238E27FC236}">
                  <a16:creationId xmlns:a16="http://schemas.microsoft.com/office/drawing/2014/main" xmlns="" id="{E331017A-FF15-4597-ADE5-B0898447B4FC}"/>
                </a:ext>
              </a:extLst>
            </p:cNvPr>
            <p:cNvSpPr>
              <a:spLocks/>
            </p:cNvSpPr>
            <p:nvPr/>
          </p:nvSpPr>
          <p:spPr bwMode="auto">
            <a:xfrm>
              <a:off x="1228" y="3695"/>
              <a:ext cx="143" cy="49"/>
            </a:xfrm>
            <a:custGeom>
              <a:avLst/>
              <a:gdLst>
                <a:gd name="T0" fmla="*/ 0 w 285"/>
                <a:gd name="T1" fmla="*/ 0 h 98"/>
                <a:gd name="T2" fmla="*/ 36 w 285"/>
                <a:gd name="T3" fmla="*/ 0 h 98"/>
                <a:gd name="T4" fmla="*/ 143 w 285"/>
                <a:gd name="T5" fmla="*/ 37 h 98"/>
                <a:gd name="T6" fmla="*/ 143 w 285"/>
                <a:gd name="T7" fmla="*/ 49 h 98"/>
                <a:gd name="T8" fmla="*/ 0 w 285"/>
                <a:gd name="T9" fmla="*/ 0 h 98"/>
                <a:gd name="T10" fmla="*/ 0 60000 65536"/>
                <a:gd name="T11" fmla="*/ 0 60000 65536"/>
                <a:gd name="T12" fmla="*/ 0 60000 65536"/>
                <a:gd name="T13" fmla="*/ 0 60000 65536"/>
                <a:gd name="T14" fmla="*/ 0 60000 65536"/>
                <a:gd name="T15" fmla="*/ 0 w 285"/>
                <a:gd name="T16" fmla="*/ 0 h 98"/>
                <a:gd name="T17" fmla="*/ 285 w 285"/>
                <a:gd name="T18" fmla="*/ 98 h 98"/>
              </a:gdLst>
              <a:ahLst/>
              <a:cxnLst>
                <a:cxn ang="T10">
                  <a:pos x="T0" y="T1"/>
                </a:cxn>
                <a:cxn ang="T11">
                  <a:pos x="T2" y="T3"/>
                </a:cxn>
                <a:cxn ang="T12">
                  <a:pos x="T4" y="T5"/>
                </a:cxn>
                <a:cxn ang="T13">
                  <a:pos x="T6" y="T7"/>
                </a:cxn>
                <a:cxn ang="T14">
                  <a:pos x="T8" y="T9"/>
                </a:cxn>
              </a:cxnLst>
              <a:rect l="T15" t="T16" r="T17" b="T18"/>
              <a:pathLst>
                <a:path w="285" h="98">
                  <a:moveTo>
                    <a:pt x="0" y="0"/>
                  </a:moveTo>
                  <a:lnTo>
                    <a:pt x="71" y="0"/>
                  </a:lnTo>
                  <a:lnTo>
                    <a:pt x="285" y="74"/>
                  </a:lnTo>
                  <a:lnTo>
                    <a:pt x="285" y="98"/>
                  </a:lnTo>
                  <a:lnTo>
                    <a:pt x="0" y="0"/>
                  </a:lnTo>
                  <a:close/>
                </a:path>
              </a:pathLst>
            </a:custGeom>
            <a:solidFill>
              <a:srgbClr val="FFE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4" name="Freeform 2773">
              <a:extLst>
                <a:ext uri="{FF2B5EF4-FFF2-40B4-BE49-F238E27FC236}">
                  <a16:creationId xmlns:a16="http://schemas.microsoft.com/office/drawing/2014/main" xmlns="" id="{7A152544-1E81-4C0D-A94C-1DC0E8ECBF9E}"/>
                </a:ext>
              </a:extLst>
            </p:cNvPr>
            <p:cNvSpPr>
              <a:spLocks/>
            </p:cNvSpPr>
            <p:nvPr/>
          </p:nvSpPr>
          <p:spPr bwMode="auto">
            <a:xfrm>
              <a:off x="1263" y="3695"/>
              <a:ext cx="108" cy="37"/>
            </a:xfrm>
            <a:custGeom>
              <a:avLst/>
              <a:gdLst>
                <a:gd name="T0" fmla="*/ 0 w 214"/>
                <a:gd name="T1" fmla="*/ 0 h 74"/>
                <a:gd name="T2" fmla="*/ 35 w 214"/>
                <a:gd name="T3" fmla="*/ 0 h 74"/>
                <a:gd name="T4" fmla="*/ 108 w 214"/>
                <a:gd name="T5" fmla="*/ 25 h 74"/>
                <a:gd name="T6" fmla="*/ 108 w 214"/>
                <a:gd name="T7" fmla="*/ 37 h 74"/>
                <a:gd name="T8" fmla="*/ 0 w 214"/>
                <a:gd name="T9" fmla="*/ 0 h 74"/>
                <a:gd name="T10" fmla="*/ 0 60000 65536"/>
                <a:gd name="T11" fmla="*/ 0 60000 65536"/>
                <a:gd name="T12" fmla="*/ 0 60000 65536"/>
                <a:gd name="T13" fmla="*/ 0 60000 65536"/>
                <a:gd name="T14" fmla="*/ 0 60000 65536"/>
                <a:gd name="T15" fmla="*/ 0 w 214"/>
                <a:gd name="T16" fmla="*/ 0 h 74"/>
                <a:gd name="T17" fmla="*/ 214 w 214"/>
                <a:gd name="T18" fmla="*/ 74 h 74"/>
              </a:gdLst>
              <a:ahLst/>
              <a:cxnLst>
                <a:cxn ang="T10">
                  <a:pos x="T0" y="T1"/>
                </a:cxn>
                <a:cxn ang="T11">
                  <a:pos x="T2" y="T3"/>
                </a:cxn>
                <a:cxn ang="T12">
                  <a:pos x="T4" y="T5"/>
                </a:cxn>
                <a:cxn ang="T13">
                  <a:pos x="T6" y="T7"/>
                </a:cxn>
                <a:cxn ang="T14">
                  <a:pos x="T8" y="T9"/>
                </a:cxn>
              </a:cxnLst>
              <a:rect l="T15" t="T16" r="T17" b="T18"/>
              <a:pathLst>
                <a:path w="214" h="74">
                  <a:moveTo>
                    <a:pt x="0" y="0"/>
                  </a:moveTo>
                  <a:lnTo>
                    <a:pt x="70" y="0"/>
                  </a:lnTo>
                  <a:lnTo>
                    <a:pt x="214" y="51"/>
                  </a:lnTo>
                  <a:lnTo>
                    <a:pt x="214" y="74"/>
                  </a:lnTo>
                  <a:lnTo>
                    <a:pt x="0" y="0"/>
                  </a:lnTo>
                  <a:close/>
                </a:path>
              </a:pathLst>
            </a:custGeom>
            <a:solidFill>
              <a:srgbClr val="FFF4E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5" name="Freeform 2774">
              <a:extLst>
                <a:ext uri="{FF2B5EF4-FFF2-40B4-BE49-F238E27FC236}">
                  <a16:creationId xmlns:a16="http://schemas.microsoft.com/office/drawing/2014/main" xmlns="" id="{51BF05D2-14D9-4C46-94E7-8F472F577C21}"/>
                </a:ext>
              </a:extLst>
            </p:cNvPr>
            <p:cNvSpPr>
              <a:spLocks/>
            </p:cNvSpPr>
            <p:nvPr/>
          </p:nvSpPr>
          <p:spPr bwMode="auto">
            <a:xfrm>
              <a:off x="1299" y="3695"/>
              <a:ext cx="72" cy="25"/>
            </a:xfrm>
            <a:custGeom>
              <a:avLst/>
              <a:gdLst>
                <a:gd name="T0" fmla="*/ 0 w 146"/>
                <a:gd name="T1" fmla="*/ 0 h 51"/>
                <a:gd name="T2" fmla="*/ 37 w 146"/>
                <a:gd name="T3" fmla="*/ 0 h 51"/>
                <a:gd name="T4" fmla="*/ 72 w 146"/>
                <a:gd name="T5" fmla="*/ 12 h 51"/>
                <a:gd name="T6" fmla="*/ 71 w 146"/>
                <a:gd name="T7" fmla="*/ 25 h 51"/>
                <a:gd name="T8" fmla="*/ 0 w 146"/>
                <a:gd name="T9" fmla="*/ 0 h 51"/>
                <a:gd name="T10" fmla="*/ 0 60000 65536"/>
                <a:gd name="T11" fmla="*/ 0 60000 65536"/>
                <a:gd name="T12" fmla="*/ 0 60000 65536"/>
                <a:gd name="T13" fmla="*/ 0 60000 65536"/>
                <a:gd name="T14" fmla="*/ 0 60000 65536"/>
                <a:gd name="T15" fmla="*/ 0 w 146"/>
                <a:gd name="T16" fmla="*/ 0 h 51"/>
                <a:gd name="T17" fmla="*/ 146 w 146"/>
                <a:gd name="T18" fmla="*/ 51 h 51"/>
              </a:gdLst>
              <a:ahLst/>
              <a:cxnLst>
                <a:cxn ang="T10">
                  <a:pos x="T0" y="T1"/>
                </a:cxn>
                <a:cxn ang="T11">
                  <a:pos x="T2" y="T3"/>
                </a:cxn>
                <a:cxn ang="T12">
                  <a:pos x="T4" y="T5"/>
                </a:cxn>
                <a:cxn ang="T13">
                  <a:pos x="T6" y="T7"/>
                </a:cxn>
                <a:cxn ang="T14">
                  <a:pos x="T8" y="T9"/>
                </a:cxn>
              </a:cxnLst>
              <a:rect l="T15" t="T16" r="T17" b="T18"/>
              <a:pathLst>
                <a:path w="146" h="51">
                  <a:moveTo>
                    <a:pt x="0" y="0"/>
                  </a:moveTo>
                  <a:lnTo>
                    <a:pt x="75" y="0"/>
                  </a:lnTo>
                  <a:lnTo>
                    <a:pt x="146" y="25"/>
                  </a:lnTo>
                  <a:lnTo>
                    <a:pt x="144" y="51"/>
                  </a:lnTo>
                  <a:lnTo>
                    <a:pt x="0" y="0"/>
                  </a:lnTo>
                  <a:close/>
                </a:path>
              </a:pathLst>
            </a:custGeom>
            <a:solidFill>
              <a:srgbClr val="FFF9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6" name="Freeform 2775">
              <a:extLst>
                <a:ext uri="{FF2B5EF4-FFF2-40B4-BE49-F238E27FC236}">
                  <a16:creationId xmlns:a16="http://schemas.microsoft.com/office/drawing/2014/main" xmlns="" id="{7F482B6F-6D56-4191-A575-1716AD7F1BDE}"/>
                </a:ext>
              </a:extLst>
            </p:cNvPr>
            <p:cNvSpPr>
              <a:spLocks/>
            </p:cNvSpPr>
            <p:nvPr/>
          </p:nvSpPr>
          <p:spPr bwMode="auto">
            <a:xfrm>
              <a:off x="1336" y="3695"/>
              <a:ext cx="35" cy="12"/>
            </a:xfrm>
            <a:custGeom>
              <a:avLst/>
              <a:gdLst>
                <a:gd name="T0" fmla="*/ 0 w 71"/>
                <a:gd name="T1" fmla="*/ 0 h 25"/>
                <a:gd name="T2" fmla="*/ 35 w 71"/>
                <a:gd name="T3" fmla="*/ 0 h 25"/>
                <a:gd name="T4" fmla="*/ 35 w 71"/>
                <a:gd name="T5" fmla="*/ 12 h 25"/>
                <a:gd name="T6" fmla="*/ 0 w 71"/>
                <a:gd name="T7" fmla="*/ 0 h 25"/>
                <a:gd name="T8" fmla="*/ 0 60000 65536"/>
                <a:gd name="T9" fmla="*/ 0 60000 65536"/>
                <a:gd name="T10" fmla="*/ 0 60000 65536"/>
                <a:gd name="T11" fmla="*/ 0 60000 65536"/>
                <a:gd name="T12" fmla="*/ 0 w 71"/>
                <a:gd name="T13" fmla="*/ 0 h 25"/>
                <a:gd name="T14" fmla="*/ 71 w 71"/>
                <a:gd name="T15" fmla="*/ 25 h 25"/>
              </a:gdLst>
              <a:ahLst/>
              <a:cxnLst>
                <a:cxn ang="T8">
                  <a:pos x="T0" y="T1"/>
                </a:cxn>
                <a:cxn ang="T9">
                  <a:pos x="T2" y="T3"/>
                </a:cxn>
                <a:cxn ang="T10">
                  <a:pos x="T4" y="T5"/>
                </a:cxn>
                <a:cxn ang="T11">
                  <a:pos x="T6" y="T7"/>
                </a:cxn>
              </a:cxnLst>
              <a:rect l="T12" t="T13" r="T14" b="T15"/>
              <a:pathLst>
                <a:path w="71" h="25">
                  <a:moveTo>
                    <a:pt x="0" y="0"/>
                  </a:moveTo>
                  <a:lnTo>
                    <a:pt x="71" y="0"/>
                  </a:lnTo>
                  <a:lnTo>
                    <a:pt x="71" y="2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7" name="Freeform 2776">
              <a:extLst>
                <a:ext uri="{FF2B5EF4-FFF2-40B4-BE49-F238E27FC236}">
                  <a16:creationId xmlns:a16="http://schemas.microsoft.com/office/drawing/2014/main" xmlns="" id="{C9A61CA8-DCA0-4416-9315-2711183DD1A3}"/>
                </a:ext>
              </a:extLst>
            </p:cNvPr>
            <p:cNvSpPr>
              <a:spLocks/>
            </p:cNvSpPr>
            <p:nvPr/>
          </p:nvSpPr>
          <p:spPr bwMode="auto">
            <a:xfrm>
              <a:off x="1134" y="3695"/>
              <a:ext cx="237" cy="163"/>
            </a:xfrm>
            <a:custGeom>
              <a:avLst/>
              <a:gdLst>
                <a:gd name="T0" fmla="*/ 1 w 475"/>
                <a:gd name="T1" fmla="*/ 0 h 325"/>
                <a:gd name="T2" fmla="*/ 237 w 475"/>
                <a:gd name="T3" fmla="*/ 0 h 325"/>
                <a:gd name="T4" fmla="*/ 234 w 475"/>
                <a:gd name="T5" fmla="*/ 163 h 325"/>
                <a:gd name="T6" fmla="*/ 0 w 475"/>
                <a:gd name="T7" fmla="*/ 163 h 325"/>
                <a:gd name="T8" fmla="*/ 1 w 475"/>
                <a:gd name="T9" fmla="*/ 0 h 325"/>
                <a:gd name="T10" fmla="*/ 0 60000 65536"/>
                <a:gd name="T11" fmla="*/ 0 60000 65536"/>
                <a:gd name="T12" fmla="*/ 0 60000 65536"/>
                <a:gd name="T13" fmla="*/ 0 60000 65536"/>
                <a:gd name="T14" fmla="*/ 0 60000 65536"/>
                <a:gd name="T15" fmla="*/ 0 w 475"/>
                <a:gd name="T16" fmla="*/ 0 h 325"/>
                <a:gd name="T17" fmla="*/ 475 w 475"/>
                <a:gd name="T18" fmla="*/ 325 h 325"/>
              </a:gdLst>
              <a:ahLst/>
              <a:cxnLst>
                <a:cxn ang="T10">
                  <a:pos x="T0" y="T1"/>
                </a:cxn>
                <a:cxn ang="T11">
                  <a:pos x="T2" y="T3"/>
                </a:cxn>
                <a:cxn ang="T12">
                  <a:pos x="T4" y="T5"/>
                </a:cxn>
                <a:cxn ang="T13">
                  <a:pos x="T6" y="T7"/>
                </a:cxn>
                <a:cxn ang="T14">
                  <a:pos x="T8" y="T9"/>
                </a:cxn>
              </a:cxnLst>
              <a:rect l="T15" t="T16" r="T17" b="T18"/>
              <a:pathLst>
                <a:path w="475" h="325">
                  <a:moveTo>
                    <a:pt x="2" y="0"/>
                  </a:moveTo>
                  <a:lnTo>
                    <a:pt x="475" y="0"/>
                  </a:lnTo>
                  <a:lnTo>
                    <a:pt x="468" y="325"/>
                  </a:lnTo>
                  <a:lnTo>
                    <a:pt x="0" y="325"/>
                  </a:lnTo>
                  <a:lnTo>
                    <a:pt x="2"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8" name="Freeform 2777">
              <a:extLst>
                <a:ext uri="{FF2B5EF4-FFF2-40B4-BE49-F238E27FC236}">
                  <a16:creationId xmlns:a16="http://schemas.microsoft.com/office/drawing/2014/main" xmlns="" id="{45E6AF8F-198E-45CC-9DEA-890D68F6C438}"/>
                </a:ext>
              </a:extLst>
            </p:cNvPr>
            <p:cNvSpPr>
              <a:spLocks/>
            </p:cNvSpPr>
            <p:nvPr/>
          </p:nvSpPr>
          <p:spPr bwMode="auto">
            <a:xfrm>
              <a:off x="1146" y="3709"/>
              <a:ext cx="208" cy="137"/>
            </a:xfrm>
            <a:custGeom>
              <a:avLst/>
              <a:gdLst>
                <a:gd name="T0" fmla="*/ 12 w 415"/>
                <a:gd name="T1" fmla="*/ 0 h 274"/>
                <a:gd name="T2" fmla="*/ 198 w 415"/>
                <a:gd name="T3" fmla="*/ 0 h 274"/>
                <a:gd name="T4" fmla="*/ 202 w 415"/>
                <a:gd name="T5" fmla="*/ 1 h 274"/>
                <a:gd name="T6" fmla="*/ 205 w 415"/>
                <a:gd name="T7" fmla="*/ 3 h 274"/>
                <a:gd name="T8" fmla="*/ 207 w 415"/>
                <a:gd name="T9" fmla="*/ 7 h 274"/>
                <a:gd name="T10" fmla="*/ 208 w 415"/>
                <a:gd name="T11" fmla="*/ 11 h 274"/>
                <a:gd name="T12" fmla="*/ 208 w 415"/>
                <a:gd name="T13" fmla="*/ 126 h 274"/>
                <a:gd name="T14" fmla="*/ 207 w 415"/>
                <a:gd name="T15" fmla="*/ 131 h 274"/>
                <a:gd name="T16" fmla="*/ 205 w 415"/>
                <a:gd name="T17" fmla="*/ 134 h 274"/>
                <a:gd name="T18" fmla="*/ 202 w 415"/>
                <a:gd name="T19" fmla="*/ 137 h 274"/>
                <a:gd name="T20" fmla="*/ 198 w 415"/>
                <a:gd name="T21" fmla="*/ 137 h 274"/>
                <a:gd name="T22" fmla="*/ 12 w 415"/>
                <a:gd name="T23" fmla="*/ 137 h 274"/>
                <a:gd name="T24" fmla="*/ 8 w 415"/>
                <a:gd name="T25" fmla="*/ 137 h 274"/>
                <a:gd name="T26" fmla="*/ 3 w 415"/>
                <a:gd name="T27" fmla="*/ 134 h 274"/>
                <a:gd name="T28" fmla="*/ 1 w 415"/>
                <a:gd name="T29" fmla="*/ 131 h 274"/>
                <a:gd name="T30" fmla="*/ 0 w 415"/>
                <a:gd name="T31" fmla="*/ 126 h 274"/>
                <a:gd name="T32" fmla="*/ 0 w 415"/>
                <a:gd name="T33" fmla="*/ 11 h 274"/>
                <a:gd name="T34" fmla="*/ 1 w 415"/>
                <a:gd name="T35" fmla="*/ 7 h 274"/>
                <a:gd name="T36" fmla="*/ 3 w 415"/>
                <a:gd name="T37" fmla="*/ 3 h 274"/>
                <a:gd name="T38" fmla="*/ 8 w 415"/>
                <a:gd name="T39" fmla="*/ 1 h 274"/>
                <a:gd name="T40" fmla="*/ 12 w 415"/>
                <a:gd name="T41" fmla="*/ 0 h 2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5"/>
                <a:gd name="T64" fmla="*/ 0 h 274"/>
                <a:gd name="T65" fmla="*/ 415 w 415"/>
                <a:gd name="T66" fmla="*/ 274 h 2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5" h="274">
                  <a:moveTo>
                    <a:pt x="23" y="0"/>
                  </a:moveTo>
                  <a:lnTo>
                    <a:pt x="396" y="0"/>
                  </a:lnTo>
                  <a:lnTo>
                    <a:pt x="404" y="2"/>
                  </a:lnTo>
                  <a:lnTo>
                    <a:pt x="410" y="7"/>
                  </a:lnTo>
                  <a:lnTo>
                    <a:pt x="414" y="15"/>
                  </a:lnTo>
                  <a:lnTo>
                    <a:pt x="415" y="23"/>
                  </a:lnTo>
                  <a:lnTo>
                    <a:pt x="415" y="253"/>
                  </a:lnTo>
                  <a:lnTo>
                    <a:pt x="414" y="261"/>
                  </a:lnTo>
                  <a:lnTo>
                    <a:pt x="410" y="268"/>
                  </a:lnTo>
                  <a:lnTo>
                    <a:pt x="404" y="273"/>
                  </a:lnTo>
                  <a:lnTo>
                    <a:pt x="396" y="274"/>
                  </a:lnTo>
                  <a:lnTo>
                    <a:pt x="23" y="274"/>
                  </a:lnTo>
                  <a:lnTo>
                    <a:pt x="15" y="273"/>
                  </a:lnTo>
                  <a:lnTo>
                    <a:pt x="6" y="268"/>
                  </a:lnTo>
                  <a:lnTo>
                    <a:pt x="1" y="261"/>
                  </a:lnTo>
                  <a:lnTo>
                    <a:pt x="0" y="253"/>
                  </a:lnTo>
                  <a:lnTo>
                    <a:pt x="0" y="23"/>
                  </a:lnTo>
                  <a:lnTo>
                    <a:pt x="1" y="15"/>
                  </a:lnTo>
                  <a:lnTo>
                    <a:pt x="6" y="7"/>
                  </a:lnTo>
                  <a:lnTo>
                    <a:pt x="15" y="2"/>
                  </a:ln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49" name="Freeform 2778">
              <a:extLst>
                <a:ext uri="{FF2B5EF4-FFF2-40B4-BE49-F238E27FC236}">
                  <a16:creationId xmlns:a16="http://schemas.microsoft.com/office/drawing/2014/main" xmlns="" id="{33B0664F-A61D-4032-A11B-5C10761A6B0C}"/>
                </a:ext>
              </a:extLst>
            </p:cNvPr>
            <p:cNvSpPr>
              <a:spLocks/>
            </p:cNvSpPr>
            <p:nvPr/>
          </p:nvSpPr>
          <p:spPr bwMode="auto">
            <a:xfrm>
              <a:off x="1146" y="3709"/>
              <a:ext cx="208" cy="137"/>
            </a:xfrm>
            <a:custGeom>
              <a:avLst/>
              <a:gdLst>
                <a:gd name="T0" fmla="*/ 12 w 415"/>
                <a:gd name="T1" fmla="*/ 0 h 274"/>
                <a:gd name="T2" fmla="*/ 198 w 415"/>
                <a:gd name="T3" fmla="*/ 0 h 274"/>
                <a:gd name="T4" fmla="*/ 198 w 415"/>
                <a:gd name="T5" fmla="*/ 0 h 274"/>
                <a:gd name="T6" fmla="*/ 202 w 415"/>
                <a:gd name="T7" fmla="*/ 1 h 274"/>
                <a:gd name="T8" fmla="*/ 205 w 415"/>
                <a:gd name="T9" fmla="*/ 3 h 274"/>
                <a:gd name="T10" fmla="*/ 207 w 415"/>
                <a:gd name="T11" fmla="*/ 7 h 274"/>
                <a:gd name="T12" fmla="*/ 208 w 415"/>
                <a:gd name="T13" fmla="*/ 11 h 274"/>
                <a:gd name="T14" fmla="*/ 208 w 415"/>
                <a:gd name="T15" fmla="*/ 126 h 274"/>
                <a:gd name="T16" fmla="*/ 208 w 415"/>
                <a:gd name="T17" fmla="*/ 126 h 274"/>
                <a:gd name="T18" fmla="*/ 207 w 415"/>
                <a:gd name="T19" fmla="*/ 131 h 274"/>
                <a:gd name="T20" fmla="*/ 205 w 415"/>
                <a:gd name="T21" fmla="*/ 134 h 274"/>
                <a:gd name="T22" fmla="*/ 202 w 415"/>
                <a:gd name="T23" fmla="*/ 137 h 274"/>
                <a:gd name="T24" fmla="*/ 198 w 415"/>
                <a:gd name="T25" fmla="*/ 137 h 274"/>
                <a:gd name="T26" fmla="*/ 12 w 415"/>
                <a:gd name="T27" fmla="*/ 137 h 274"/>
                <a:gd name="T28" fmla="*/ 12 w 415"/>
                <a:gd name="T29" fmla="*/ 137 h 274"/>
                <a:gd name="T30" fmla="*/ 8 w 415"/>
                <a:gd name="T31" fmla="*/ 137 h 274"/>
                <a:gd name="T32" fmla="*/ 3 w 415"/>
                <a:gd name="T33" fmla="*/ 134 h 274"/>
                <a:gd name="T34" fmla="*/ 1 w 415"/>
                <a:gd name="T35" fmla="*/ 131 h 274"/>
                <a:gd name="T36" fmla="*/ 0 w 415"/>
                <a:gd name="T37" fmla="*/ 126 h 274"/>
                <a:gd name="T38" fmla="*/ 0 w 415"/>
                <a:gd name="T39" fmla="*/ 11 h 274"/>
                <a:gd name="T40" fmla="*/ 0 w 415"/>
                <a:gd name="T41" fmla="*/ 11 h 274"/>
                <a:gd name="T42" fmla="*/ 1 w 415"/>
                <a:gd name="T43" fmla="*/ 7 h 274"/>
                <a:gd name="T44" fmla="*/ 3 w 415"/>
                <a:gd name="T45" fmla="*/ 3 h 274"/>
                <a:gd name="T46" fmla="*/ 8 w 415"/>
                <a:gd name="T47" fmla="*/ 1 h 274"/>
                <a:gd name="T48" fmla="*/ 12 w 415"/>
                <a:gd name="T49" fmla="*/ 0 h 2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15"/>
                <a:gd name="T76" fmla="*/ 0 h 274"/>
                <a:gd name="T77" fmla="*/ 415 w 415"/>
                <a:gd name="T78" fmla="*/ 274 h 2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15" h="274">
                  <a:moveTo>
                    <a:pt x="23" y="0"/>
                  </a:moveTo>
                  <a:lnTo>
                    <a:pt x="396" y="0"/>
                  </a:lnTo>
                  <a:lnTo>
                    <a:pt x="404" y="2"/>
                  </a:lnTo>
                  <a:lnTo>
                    <a:pt x="410" y="7"/>
                  </a:lnTo>
                  <a:lnTo>
                    <a:pt x="414" y="15"/>
                  </a:lnTo>
                  <a:lnTo>
                    <a:pt x="415" y="23"/>
                  </a:lnTo>
                  <a:lnTo>
                    <a:pt x="415" y="253"/>
                  </a:lnTo>
                  <a:lnTo>
                    <a:pt x="414" y="261"/>
                  </a:lnTo>
                  <a:lnTo>
                    <a:pt x="410" y="268"/>
                  </a:lnTo>
                  <a:lnTo>
                    <a:pt x="404" y="273"/>
                  </a:lnTo>
                  <a:lnTo>
                    <a:pt x="396" y="274"/>
                  </a:lnTo>
                  <a:lnTo>
                    <a:pt x="23" y="274"/>
                  </a:lnTo>
                  <a:lnTo>
                    <a:pt x="15" y="273"/>
                  </a:lnTo>
                  <a:lnTo>
                    <a:pt x="6" y="268"/>
                  </a:lnTo>
                  <a:lnTo>
                    <a:pt x="1" y="261"/>
                  </a:lnTo>
                  <a:lnTo>
                    <a:pt x="0" y="253"/>
                  </a:lnTo>
                  <a:lnTo>
                    <a:pt x="0" y="23"/>
                  </a:lnTo>
                  <a:lnTo>
                    <a:pt x="1" y="15"/>
                  </a:lnTo>
                  <a:lnTo>
                    <a:pt x="6" y="7"/>
                  </a:lnTo>
                  <a:lnTo>
                    <a:pt x="15" y="2"/>
                  </a:lnTo>
                  <a:lnTo>
                    <a:pt x="23" y="0"/>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0" name="Freeform 2779">
              <a:extLst>
                <a:ext uri="{FF2B5EF4-FFF2-40B4-BE49-F238E27FC236}">
                  <a16:creationId xmlns:a16="http://schemas.microsoft.com/office/drawing/2014/main" xmlns="" id="{D3D7D335-F834-4374-A5D5-154B856F0CC8}"/>
                </a:ext>
              </a:extLst>
            </p:cNvPr>
            <p:cNvSpPr>
              <a:spLocks/>
            </p:cNvSpPr>
            <p:nvPr/>
          </p:nvSpPr>
          <p:spPr bwMode="auto">
            <a:xfrm>
              <a:off x="1058" y="3929"/>
              <a:ext cx="267" cy="3"/>
            </a:xfrm>
            <a:custGeom>
              <a:avLst/>
              <a:gdLst>
                <a:gd name="T0" fmla="*/ 4 w 533"/>
                <a:gd name="T1" fmla="*/ 0 h 7"/>
                <a:gd name="T2" fmla="*/ 0 w 533"/>
                <a:gd name="T3" fmla="*/ 3 h 7"/>
                <a:gd name="T4" fmla="*/ 265 w 533"/>
                <a:gd name="T5" fmla="*/ 3 h 7"/>
                <a:gd name="T6" fmla="*/ 267 w 533"/>
                <a:gd name="T7" fmla="*/ 0 h 7"/>
                <a:gd name="T8" fmla="*/ 4 w 533"/>
                <a:gd name="T9" fmla="*/ 0 h 7"/>
                <a:gd name="T10" fmla="*/ 0 60000 65536"/>
                <a:gd name="T11" fmla="*/ 0 60000 65536"/>
                <a:gd name="T12" fmla="*/ 0 60000 65536"/>
                <a:gd name="T13" fmla="*/ 0 60000 65536"/>
                <a:gd name="T14" fmla="*/ 0 60000 65536"/>
                <a:gd name="T15" fmla="*/ 0 w 533"/>
                <a:gd name="T16" fmla="*/ 0 h 7"/>
                <a:gd name="T17" fmla="*/ 533 w 533"/>
                <a:gd name="T18" fmla="*/ 7 h 7"/>
              </a:gdLst>
              <a:ahLst/>
              <a:cxnLst>
                <a:cxn ang="T10">
                  <a:pos x="T0" y="T1"/>
                </a:cxn>
                <a:cxn ang="T11">
                  <a:pos x="T2" y="T3"/>
                </a:cxn>
                <a:cxn ang="T12">
                  <a:pos x="T4" y="T5"/>
                </a:cxn>
                <a:cxn ang="T13">
                  <a:pos x="T6" y="T7"/>
                </a:cxn>
                <a:cxn ang="T14">
                  <a:pos x="T8" y="T9"/>
                </a:cxn>
              </a:cxnLst>
              <a:rect l="T15" t="T16" r="T17" b="T18"/>
              <a:pathLst>
                <a:path w="533" h="7">
                  <a:moveTo>
                    <a:pt x="8" y="0"/>
                  </a:moveTo>
                  <a:lnTo>
                    <a:pt x="0" y="7"/>
                  </a:lnTo>
                  <a:lnTo>
                    <a:pt x="529" y="7"/>
                  </a:lnTo>
                  <a:lnTo>
                    <a:pt x="533" y="0"/>
                  </a:lnTo>
                  <a:lnTo>
                    <a:pt x="8" y="0"/>
                  </a:lnTo>
                  <a:close/>
                </a:path>
              </a:pathLst>
            </a:custGeom>
            <a:solidFill>
              <a:srgbClr val="FFFF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1" name="Freeform 2780">
              <a:extLst>
                <a:ext uri="{FF2B5EF4-FFF2-40B4-BE49-F238E27FC236}">
                  <a16:creationId xmlns:a16="http://schemas.microsoft.com/office/drawing/2014/main" xmlns="" id="{C8418D3C-D774-4CDF-A12D-06E51B2349E0}"/>
                </a:ext>
              </a:extLst>
            </p:cNvPr>
            <p:cNvSpPr>
              <a:spLocks/>
            </p:cNvSpPr>
            <p:nvPr/>
          </p:nvSpPr>
          <p:spPr bwMode="auto">
            <a:xfrm>
              <a:off x="1062" y="3925"/>
              <a:ext cx="265" cy="4"/>
            </a:xfrm>
            <a:custGeom>
              <a:avLst/>
              <a:gdLst>
                <a:gd name="T0" fmla="*/ 0 w 530"/>
                <a:gd name="T1" fmla="*/ 4 h 6"/>
                <a:gd name="T2" fmla="*/ 4 w 530"/>
                <a:gd name="T3" fmla="*/ 0 h 6"/>
                <a:gd name="T4" fmla="*/ 265 w 530"/>
                <a:gd name="T5" fmla="*/ 0 h 6"/>
                <a:gd name="T6" fmla="*/ 263 w 530"/>
                <a:gd name="T7" fmla="*/ 4 h 6"/>
                <a:gd name="T8" fmla="*/ 0 w 530"/>
                <a:gd name="T9" fmla="*/ 4 h 6"/>
                <a:gd name="T10" fmla="*/ 0 60000 65536"/>
                <a:gd name="T11" fmla="*/ 0 60000 65536"/>
                <a:gd name="T12" fmla="*/ 0 60000 65536"/>
                <a:gd name="T13" fmla="*/ 0 60000 65536"/>
                <a:gd name="T14" fmla="*/ 0 60000 65536"/>
                <a:gd name="T15" fmla="*/ 0 w 530"/>
                <a:gd name="T16" fmla="*/ 0 h 6"/>
                <a:gd name="T17" fmla="*/ 530 w 530"/>
                <a:gd name="T18" fmla="*/ 6 h 6"/>
              </a:gdLst>
              <a:ahLst/>
              <a:cxnLst>
                <a:cxn ang="T10">
                  <a:pos x="T0" y="T1"/>
                </a:cxn>
                <a:cxn ang="T11">
                  <a:pos x="T2" y="T3"/>
                </a:cxn>
                <a:cxn ang="T12">
                  <a:pos x="T4" y="T5"/>
                </a:cxn>
                <a:cxn ang="T13">
                  <a:pos x="T6" y="T7"/>
                </a:cxn>
                <a:cxn ang="T14">
                  <a:pos x="T8" y="T9"/>
                </a:cxn>
              </a:cxnLst>
              <a:rect l="T15" t="T16" r="T17" b="T18"/>
              <a:pathLst>
                <a:path w="530" h="6">
                  <a:moveTo>
                    <a:pt x="0" y="6"/>
                  </a:moveTo>
                  <a:lnTo>
                    <a:pt x="9" y="0"/>
                  </a:lnTo>
                  <a:lnTo>
                    <a:pt x="530" y="0"/>
                  </a:lnTo>
                  <a:lnTo>
                    <a:pt x="525" y="6"/>
                  </a:lnTo>
                  <a:lnTo>
                    <a:pt x="0" y="6"/>
                  </a:lnTo>
                  <a:close/>
                </a:path>
              </a:pathLst>
            </a:custGeom>
            <a:solidFill>
              <a:srgbClr val="FAF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2" name="Freeform 2781">
              <a:extLst>
                <a:ext uri="{FF2B5EF4-FFF2-40B4-BE49-F238E27FC236}">
                  <a16:creationId xmlns:a16="http://schemas.microsoft.com/office/drawing/2014/main" xmlns="" id="{78079BAB-D2DD-4BED-AB39-8A106E8651C2}"/>
                </a:ext>
              </a:extLst>
            </p:cNvPr>
            <p:cNvSpPr>
              <a:spLocks/>
            </p:cNvSpPr>
            <p:nvPr/>
          </p:nvSpPr>
          <p:spPr bwMode="auto">
            <a:xfrm>
              <a:off x="1066" y="3922"/>
              <a:ext cx="264" cy="3"/>
            </a:xfrm>
            <a:custGeom>
              <a:avLst/>
              <a:gdLst>
                <a:gd name="T0" fmla="*/ 0 w 526"/>
                <a:gd name="T1" fmla="*/ 3 h 7"/>
                <a:gd name="T2" fmla="*/ 4 w 526"/>
                <a:gd name="T3" fmla="*/ 0 h 7"/>
                <a:gd name="T4" fmla="*/ 264 w 526"/>
                <a:gd name="T5" fmla="*/ 0 h 7"/>
                <a:gd name="T6" fmla="*/ 261 w 526"/>
                <a:gd name="T7" fmla="*/ 3 h 7"/>
                <a:gd name="T8" fmla="*/ 0 w 526"/>
                <a:gd name="T9" fmla="*/ 3 h 7"/>
                <a:gd name="T10" fmla="*/ 0 60000 65536"/>
                <a:gd name="T11" fmla="*/ 0 60000 65536"/>
                <a:gd name="T12" fmla="*/ 0 60000 65536"/>
                <a:gd name="T13" fmla="*/ 0 60000 65536"/>
                <a:gd name="T14" fmla="*/ 0 60000 65536"/>
                <a:gd name="T15" fmla="*/ 0 w 526"/>
                <a:gd name="T16" fmla="*/ 0 h 7"/>
                <a:gd name="T17" fmla="*/ 526 w 526"/>
                <a:gd name="T18" fmla="*/ 7 h 7"/>
              </a:gdLst>
              <a:ahLst/>
              <a:cxnLst>
                <a:cxn ang="T10">
                  <a:pos x="T0" y="T1"/>
                </a:cxn>
                <a:cxn ang="T11">
                  <a:pos x="T2" y="T3"/>
                </a:cxn>
                <a:cxn ang="T12">
                  <a:pos x="T4" y="T5"/>
                </a:cxn>
                <a:cxn ang="T13">
                  <a:pos x="T6" y="T7"/>
                </a:cxn>
                <a:cxn ang="T14">
                  <a:pos x="T8" y="T9"/>
                </a:cxn>
              </a:cxnLst>
              <a:rect l="T15" t="T16" r="T17" b="T18"/>
              <a:pathLst>
                <a:path w="526" h="7">
                  <a:moveTo>
                    <a:pt x="0" y="7"/>
                  </a:moveTo>
                  <a:lnTo>
                    <a:pt x="8" y="0"/>
                  </a:lnTo>
                  <a:lnTo>
                    <a:pt x="526" y="0"/>
                  </a:lnTo>
                  <a:lnTo>
                    <a:pt x="521" y="7"/>
                  </a:lnTo>
                  <a:lnTo>
                    <a:pt x="0" y="7"/>
                  </a:lnTo>
                  <a:close/>
                </a:path>
              </a:pathLst>
            </a:custGeom>
            <a:solidFill>
              <a:srgbClr val="F6F6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3" name="Freeform 2782">
              <a:extLst>
                <a:ext uri="{FF2B5EF4-FFF2-40B4-BE49-F238E27FC236}">
                  <a16:creationId xmlns:a16="http://schemas.microsoft.com/office/drawing/2014/main" xmlns="" id="{AD0B4079-C13C-44A4-B91E-E3008BB27EC9}"/>
                </a:ext>
              </a:extLst>
            </p:cNvPr>
            <p:cNvSpPr>
              <a:spLocks/>
            </p:cNvSpPr>
            <p:nvPr/>
          </p:nvSpPr>
          <p:spPr bwMode="auto">
            <a:xfrm>
              <a:off x="1070" y="3919"/>
              <a:ext cx="262" cy="3"/>
            </a:xfrm>
            <a:custGeom>
              <a:avLst/>
              <a:gdLst>
                <a:gd name="T0" fmla="*/ 0 w 523"/>
                <a:gd name="T1" fmla="*/ 3 h 6"/>
                <a:gd name="T2" fmla="*/ 4 w 523"/>
                <a:gd name="T3" fmla="*/ 0 h 6"/>
                <a:gd name="T4" fmla="*/ 262 w 523"/>
                <a:gd name="T5" fmla="*/ 0 h 6"/>
                <a:gd name="T6" fmla="*/ 259 w 523"/>
                <a:gd name="T7" fmla="*/ 3 h 6"/>
                <a:gd name="T8" fmla="*/ 0 w 523"/>
                <a:gd name="T9" fmla="*/ 3 h 6"/>
                <a:gd name="T10" fmla="*/ 0 60000 65536"/>
                <a:gd name="T11" fmla="*/ 0 60000 65536"/>
                <a:gd name="T12" fmla="*/ 0 60000 65536"/>
                <a:gd name="T13" fmla="*/ 0 60000 65536"/>
                <a:gd name="T14" fmla="*/ 0 60000 65536"/>
                <a:gd name="T15" fmla="*/ 0 w 523"/>
                <a:gd name="T16" fmla="*/ 0 h 6"/>
                <a:gd name="T17" fmla="*/ 523 w 523"/>
                <a:gd name="T18" fmla="*/ 6 h 6"/>
              </a:gdLst>
              <a:ahLst/>
              <a:cxnLst>
                <a:cxn ang="T10">
                  <a:pos x="T0" y="T1"/>
                </a:cxn>
                <a:cxn ang="T11">
                  <a:pos x="T2" y="T3"/>
                </a:cxn>
                <a:cxn ang="T12">
                  <a:pos x="T4" y="T5"/>
                </a:cxn>
                <a:cxn ang="T13">
                  <a:pos x="T6" y="T7"/>
                </a:cxn>
                <a:cxn ang="T14">
                  <a:pos x="T8" y="T9"/>
                </a:cxn>
              </a:cxnLst>
              <a:rect l="T15" t="T16" r="T17" b="T18"/>
              <a:pathLst>
                <a:path w="523" h="6">
                  <a:moveTo>
                    <a:pt x="0" y="6"/>
                  </a:moveTo>
                  <a:lnTo>
                    <a:pt x="8" y="0"/>
                  </a:lnTo>
                  <a:lnTo>
                    <a:pt x="523" y="0"/>
                  </a:lnTo>
                  <a:lnTo>
                    <a:pt x="518" y="6"/>
                  </a:lnTo>
                  <a:lnTo>
                    <a:pt x="0" y="6"/>
                  </a:lnTo>
                  <a:close/>
                </a:path>
              </a:pathLst>
            </a:custGeom>
            <a:solidFill>
              <a:srgbClr val="F2F29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4" name="Freeform 2783">
              <a:extLst>
                <a:ext uri="{FF2B5EF4-FFF2-40B4-BE49-F238E27FC236}">
                  <a16:creationId xmlns:a16="http://schemas.microsoft.com/office/drawing/2014/main" xmlns="" id="{752CE9A3-FB3B-4964-B5A5-632E25FFB1B8}"/>
                </a:ext>
              </a:extLst>
            </p:cNvPr>
            <p:cNvSpPr>
              <a:spLocks/>
            </p:cNvSpPr>
            <p:nvPr/>
          </p:nvSpPr>
          <p:spPr bwMode="auto">
            <a:xfrm>
              <a:off x="1074" y="3916"/>
              <a:ext cx="261" cy="3"/>
            </a:xfrm>
            <a:custGeom>
              <a:avLst/>
              <a:gdLst>
                <a:gd name="T0" fmla="*/ 0 w 522"/>
                <a:gd name="T1" fmla="*/ 3 h 7"/>
                <a:gd name="T2" fmla="*/ 4 w 522"/>
                <a:gd name="T3" fmla="*/ 0 h 7"/>
                <a:gd name="T4" fmla="*/ 261 w 522"/>
                <a:gd name="T5" fmla="*/ 0 h 7"/>
                <a:gd name="T6" fmla="*/ 258 w 522"/>
                <a:gd name="T7" fmla="*/ 3 h 7"/>
                <a:gd name="T8" fmla="*/ 0 w 522"/>
                <a:gd name="T9" fmla="*/ 3 h 7"/>
                <a:gd name="T10" fmla="*/ 0 60000 65536"/>
                <a:gd name="T11" fmla="*/ 0 60000 65536"/>
                <a:gd name="T12" fmla="*/ 0 60000 65536"/>
                <a:gd name="T13" fmla="*/ 0 60000 65536"/>
                <a:gd name="T14" fmla="*/ 0 60000 65536"/>
                <a:gd name="T15" fmla="*/ 0 w 522"/>
                <a:gd name="T16" fmla="*/ 0 h 7"/>
                <a:gd name="T17" fmla="*/ 522 w 522"/>
                <a:gd name="T18" fmla="*/ 7 h 7"/>
              </a:gdLst>
              <a:ahLst/>
              <a:cxnLst>
                <a:cxn ang="T10">
                  <a:pos x="T0" y="T1"/>
                </a:cxn>
                <a:cxn ang="T11">
                  <a:pos x="T2" y="T3"/>
                </a:cxn>
                <a:cxn ang="T12">
                  <a:pos x="T4" y="T5"/>
                </a:cxn>
                <a:cxn ang="T13">
                  <a:pos x="T6" y="T7"/>
                </a:cxn>
                <a:cxn ang="T14">
                  <a:pos x="T8" y="T9"/>
                </a:cxn>
              </a:cxnLst>
              <a:rect l="T15" t="T16" r="T17" b="T18"/>
              <a:pathLst>
                <a:path w="522" h="7">
                  <a:moveTo>
                    <a:pt x="0" y="7"/>
                  </a:moveTo>
                  <a:lnTo>
                    <a:pt x="8" y="0"/>
                  </a:lnTo>
                  <a:lnTo>
                    <a:pt x="522" y="0"/>
                  </a:lnTo>
                  <a:lnTo>
                    <a:pt x="515" y="7"/>
                  </a:lnTo>
                  <a:lnTo>
                    <a:pt x="0" y="7"/>
                  </a:lnTo>
                  <a:close/>
                </a:path>
              </a:pathLst>
            </a:custGeom>
            <a:solidFill>
              <a:srgbClr val="EEE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5" name="Freeform 2784">
              <a:extLst>
                <a:ext uri="{FF2B5EF4-FFF2-40B4-BE49-F238E27FC236}">
                  <a16:creationId xmlns:a16="http://schemas.microsoft.com/office/drawing/2014/main" xmlns="" id="{FB03F907-3F0D-44B4-A51F-2BB82659ECEF}"/>
                </a:ext>
              </a:extLst>
            </p:cNvPr>
            <p:cNvSpPr>
              <a:spLocks/>
            </p:cNvSpPr>
            <p:nvPr/>
          </p:nvSpPr>
          <p:spPr bwMode="auto">
            <a:xfrm>
              <a:off x="1079" y="3912"/>
              <a:ext cx="259" cy="4"/>
            </a:xfrm>
            <a:custGeom>
              <a:avLst/>
              <a:gdLst>
                <a:gd name="T0" fmla="*/ 0 w 519"/>
                <a:gd name="T1" fmla="*/ 4 h 6"/>
                <a:gd name="T2" fmla="*/ 5 w 519"/>
                <a:gd name="T3" fmla="*/ 0 h 6"/>
                <a:gd name="T4" fmla="*/ 259 w 519"/>
                <a:gd name="T5" fmla="*/ 0 h 6"/>
                <a:gd name="T6" fmla="*/ 257 w 519"/>
                <a:gd name="T7" fmla="*/ 4 h 6"/>
                <a:gd name="T8" fmla="*/ 0 w 519"/>
                <a:gd name="T9" fmla="*/ 4 h 6"/>
                <a:gd name="T10" fmla="*/ 0 60000 65536"/>
                <a:gd name="T11" fmla="*/ 0 60000 65536"/>
                <a:gd name="T12" fmla="*/ 0 60000 65536"/>
                <a:gd name="T13" fmla="*/ 0 60000 65536"/>
                <a:gd name="T14" fmla="*/ 0 60000 65536"/>
                <a:gd name="T15" fmla="*/ 0 w 519"/>
                <a:gd name="T16" fmla="*/ 0 h 6"/>
                <a:gd name="T17" fmla="*/ 519 w 519"/>
                <a:gd name="T18" fmla="*/ 6 h 6"/>
              </a:gdLst>
              <a:ahLst/>
              <a:cxnLst>
                <a:cxn ang="T10">
                  <a:pos x="T0" y="T1"/>
                </a:cxn>
                <a:cxn ang="T11">
                  <a:pos x="T2" y="T3"/>
                </a:cxn>
                <a:cxn ang="T12">
                  <a:pos x="T4" y="T5"/>
                </a:cxn>
                <a:cxn ang="T13">
                  <a:pos x="T6" y="T7"/>
                </a:cxn>
                <a:cxn ang="T14">
                  <a:pos x="T8" y="T9"/>
                </a:cxn>
              </a:cxnLst>
              <a:rect l="T15" t="T16" r="T17" b="T18"/>
              <a:pathLst>
                <a:path w="519" h="6">
                  <a:moveTo>
                    <a:pt x="0" y="6"/>
                  </a:moveTo>
                  <a:lnTo>
                    <a:pt x="10" y="0"/>
                  </a:lnTo>
                  <a:lnTo>
                    <a:pt x="519" y="0"/>
                  </a:lnTo>
                  <a:lnTo>
                    <a:pt x="514" y="6"/>
                  </a:lnTo>
                  <a:lnTo>
                    <a:pt x="0" y="6"/>
                  </a:lnTo>
                  <a:close/>
                </a:path>
              </a:pathLst>
            </a:custGeom>
            <a:solidFill>
              <a:srgbClr val="EAEA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6" name="Freeform 2785">
              <a:extLst>
                <a:ext uri="{FF2B5EF4-FFF2-40B4-BE49-F238E27FC236}">
                  <a16:creationId xmlns:a16="http://schemas.microsoft.com/office/drawing/2014/main" xmlns="" id="{C6CDE4DF-73BD-4AEF-B702-F24F6C61E87B}"/>
                </a:ext>
              </a:extLst>
            </p:cNvPr>
            <p:cNvSpPr>
              <a:spLocks/>
            </p:cNvSpPr>
            <p:nvPr/>
          </p:nvSpPr>
          <p:spPr bwMode="auto">
            <a:xfrm>
              <a:off x="1083" y="3909"/>
              <a:ext cx="257" cy="3"/>
            </a:xfrm>
            <a:custGeom>
              <a:avLst/>
              <a:gdLst>
                <a:gd name="T0" fmla="*/ 0 w 513"/>
                <a:gd name="T1" fmla="*/ 3 h 7"/>
                <a:gd name="T2" fmla="*/ 4 w 513"/>
                <a:gd name="T3" fmla="*/ 0 h 7"/>
                <a:gd name="T4" fmla="*/ 257 w 513"/>
                <a:gd name="T5" fmla="*/ 0 h 7"/>
                <a:gd name="T6" fmla="*/ 255 w 513"/>
                <a:gd name="T7" fmla="*/ 3 h 7"/>
                <a:gd name="T8" fmla="*/ 0 w 513"/>
                <a:gd name="T9" fmla="*/ 3 h 7"/>
                <a:gd name="T10" fmla="*/ 0 60000 65536"/>
                <a:gd name="T11" fmla="*/ 0 60000 65536"/>
                <a:gd name="T12" fmla="*/ 0 60000 65536"/>
                <a:gd name="T13" fmla="*/ 0 60000 65536"/>
                <a:gd name="T14" fmla="*/ 0 60000 65536"/>
                <a:gd name="T15" fmla="*/ 0 w 513"/>
                <a:gd name="T16" fmla="*/ 0 h 7"/>
                <a:gd name="T17" fmla="*/ 513 w 513"/>
                <a:gd name="T18" fmla="*/ 7 h 7"/>
              </a:gdLst>
              <a:ahLst/>
              <a:cxnLst>
                <a:cxn ang="T10">
                  <a:pos x="T0" y="T1"/>
                </a:cxn>
                <a:cxn ang="T11">
                  <a:pos x="T2" y="T3"/>
                </a:cxn>
                <a:cxn ang="T12">
                  <a:pos x="T4" y="T5"/>
                </a:cxn>
                <a:cxn ang="T13">
                  <a:pos x="T6" y="T7"/>
                </a:cxn>
                <a:cxn ang="T14">
                  <a:pos x="T8" y="T9"/>
                </a:cxn>
              </a:cxnLst>
              <a:rect l="T15" t="T16" r="T17" b="T18"/>
              <a:pathLst>
                <a:path w="513" h="7">
                  <a:moveTo>
                    <a:pt x="0" y="7"/>
                  </a:moveTo>
                  <a:lnTo>
                    <a:pt x="8" y="0"/>
                  </a:lnTo>
                  <a:lnTo>
                    <a:pt x="513" y="0"/>
                  </a:lnTo>
                  <a:lnTo>
                    <a:pt x="509" y="7"/>
                  </a:lnTo>
                  <a:lnTo>
                    <a:pt x="0" y="7"/>
                  </a:lnTo>
                  <a:close/>
                </a:path>
              </a:pathLst>
            </a:custGeom>
            <a:solidFill>
              <a:srgbClr val="E6E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7" name="Freeform 2786">
              <a:extLst>
                <a:ext uri="{FF2B5EF4-FFF2-40B4-BE49-F238E27FC236}">
                  <a16:creationId xmlns:a16="http://schemas.microsoft.com/office/drawing/2014/main" xmlns="" id="{4A24F85D-642A-4459-847A-01E6315EDA1E}"/>
                </a:ext>
              </a:extLst>
            </p:cNvPr>
            <p:cNvSpPr>
              <a:spLocks/>
            </p:cNvSpPr>
            <p:nvPr/>
          </p:nvSpPr>
          <p:spPr bwMode="auto">
            <a:xfrm>
              <a:off x="1088" y="3906"/>
              <a:ext cx="255" cy="3"/>
            </a:xfrm>
            <a:custGeom>
              <a:avLst/>
              <a:gdLst>
                <a:gd name="T0" fmla="*/ 0 w 510"/>
                <a:gd name="T1" fmla="*/ 3 h 6"/>
                <a:gd name="T2" fmla="*/ 4 w 510"/>
                <a:gd name="T3" fmla="*/ 0 h 6"/>
                <a:gd name="T4" fmla="*/ 255 w 510"/>
                <a:gd name="T5" fmla="*/ 0 h 6"/>
                <a:gd name="T6" fmla="*/ 253 w 510"/>
                <a:gd name="T7" fmla="*/ 3 h 6"/>
                <a:gd name="T8" fmla="*/ 0 w 510"/>
                <a:gd name="T9" fmla="*/ 3 h 6"/>
                <a:gd name="T10" fmla="*/ 0 60000 65536"/>
                <a:gd name="T11" fmla="*/ 0 60000 65536"/>
                <a:gd name="T12" fmla="*/ 0 60000 65536"/>
                <a:gd name="T13" fmla="*/ 0 60000 65536"/>
                <a:gd name="T14" fmla="*/ 0 60000 65536"/>
                <a:gd name="T15" fmla="*/ 0 w 510"/>
                <a:gd name="T16" fmla="*/ 0 h 6"/>
                <a:gd name="T17" fmla="*/ 510 w 510"/>
                <a:gd name="T18" fmla="*/ 6 h 6"/>
              </a:gdLst>
              <a:ahLst/>
              <a:cxnLst>
                <a:cxn ang="T10">
                  <a:pos x="T0" y="T1"/>
                </a:cxn>
                <a:cxn ang="T11">
                  <a:pos x="T2" y="T3"/>
                </a:cxn>
                <a:cxn ang="T12">
                  <a:pos x="T4" y="T5"/>
                </a:cxn>
                <a:cxn ang="T13">
                  <a:pos x="T6" y="T7"/>
                </a:cxn>
                <a:cxn ang="T14">
                  <a:pos x="T8" y="T9"/>
                </a:cxn>
              </a:cxnLst>
              <a:rect l="T15" t="T16" r="T17" b="T18"/>
              <a:pathLst>
                <a:path w="510" h="6">
                  <a:moveTo>
                    <a:pt x="0" y="6"/>
                  </a:moveTo>
                  <a:lnTo>
                    <a:pt x="8" y="0"/>
                  </a:lnTo>
                  <a:lnTo>
                    <a:pt x="510" y="0"/>
                  </a:lnTo>
                  <a:lnTo>
                    <a:pt x="505" y="6"/>
                  </a:lnTo>
                  <a:lnTo>
                    <a:pt x="0" y="6"/>
                  </a:lnTo>
                  <a:close/>
                </a:path>
              </a:pathLst>
            </a:custGeom>
            <a:solidFill>
              <a:srgbClr val="E2E2A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8" name="Freeform 2787">
              <a:extLst>
                <a:ext uri="{FF2B5EF4-FFF2-40B4-BE49-F238E27FC236}">
                  <a16:creationId xmlns:a16="http://schemas.microsoft.com/office/drawing/2014/main" xmlns="" id="{88A5E4E2-D935-485D-946E-297D630ABE6A}"/>
                </a:ext>
              </a:extLst>
            </p:cNvPr>
            <p:cNvSpPr>
              <a:spLocks/>
            </p:cNvSpPr>
            <p:nvPr/>
          </p:nvSpPr>
          <p:spPr bwMode="auto">
            <a:xfrm>
              <a:off x="1092" y="3903"/>
              <a:ext cx="253" cy="3"/>
            </a:xfrm>
            <a:custGeom>
              <a:avLst/>
              <a:gdLst>
                <a:gd name="T0" fmla="*/ 0 w 507"/>
                <a:gd name="T1" fmla="*/ 3 h 7"/>
                <a:gd name="T2" fmla="*/ 4 w 507"/>
                <a:gd name="T3" fmla="*/ 0 h 7"/>
                <a:gd name="T4" fmla="*/ 253 w 507"/>
                <a:gd name="T5" fmla="*/ 0 h 7"/>
                <a:gd name="T6" fmla="*/ 251 w 507"/>
                <a:gd name="T7" fmla="*/ 3 h 7"/>
                <a:gd name="T8" fmla="*/ 0 w 507"/>
                <a:gd name="T9" fmla="*/ 3 h 7"/>
                <a:gd name="T10" fmla="*/ 0 60000 65536"/>
                <a:gd name="T11" fmla="*/ 0 60000 65536"/>
                <a:gd name="T12" fmla="*/ 0 60000 65536"/>
                <a:gd name="T13" fmla="*/ 0 60000 65536"/>
                <a:gd name="T14" fmla="*/ 0 60000 65536"/>
                <a:gd name="T15" fmla="*/ 0 w 507"/>
                <a:gd name="T16" fmla="*/ 0 h 7"/>
                <a:gd name="T17" fmla="*/ 507 w 507"/>
                <a:gd name="T18" fmla="*/ 7 h 7"/>
              </a:gdLst>
              <a:ahLst/>
              <a:cxnLst>
                <a:cxn ang="T10">
                  <a:pos x="T0" y="T1"/>
                </a:cxn>
                <a:cxn ang="T11">
                  <a:pos x="T2" y="T3"/>
                </a:cxn>
                <a:cxn ang="T12">
                  <a:pos x="T4" y="T5"/>
                </a:cxn>
                <a:cxn ang="T13">
                  <a:pos x="T6" y="T7"/>
                </a:cxn>
                <a:cxn ang="T14">
                  <a:pos x="T8" y="T9"/>
                </a:cxn>
              </a:cxnLst>
              <a:rect l="T15" t="T16" r="T17" b="T18"/>
              <a:pathLst>
                <a:path w="507" h="7">
                  <a:moveTo>
                    <a:pt x="0" y="7"/>
                  </a:moveTo>
                  <a:lnTo>
                    <a:pt x="8" y="0"/>
                  </a:lnTo>
                  <a:lnTo>
                    <a:pt x="507" y="0"/>
                  </a:lnTo>
                  <a:lnTo>
                    <a:pt x="502" y="7"/>
                  </a:lnTo>
                  <a:lnTo>
                    <a:pt x="0" y="7"/>
                  </a:lnTo>
                  <a:close/>
                </a:path>
              </a:pathLst>
            </a:custGeom>
            <a:solidFill>
              <a:srgbClr val="DEDE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59" name="Freeform 2788">
              <a:extLst>
                <a:ext uri="{FF2B5EF4-FFF2-40B4-BE49-F238E27FC236}">
                  <a16:creationId xmlns:a16="http://schemas.microsoft.com/office/drawing/2014/main" xmlns="" id="{9625BAFB-06EF-4100-98AD-D2B523250E80}"/>
                </a:ext>
              </a:extLst>
            </p:cNvPr>
            <p:cNvSpPr>
              <a:spLocks/>
            </p:cNvSpPr>
            <p:nvPr/>
          </p:nvSpPr>
          <p:spPr bwMode="auto">
            <a:xfrm>
              <a:off x="1096" y="3899"/>
              <a:ext cx="252" cy="4"/>
            </a:xfrm>
            <a:custGeom>
              <a:avLst/>
              <a:gdLst>
                <a:gd name="T0" fmla="*/ 0 w 504"/>
                <a:gd name="T1" fmla="*/ 4 h 6"/>
                <a:gd name="T2" fmla="*/ 5 w 504"/>
                <a:gd name="T3" fmla="*/ 0 h 6"/>
                <a:gd name="T4" fmla="*/ 252 w 504"/>
                <a:gd name="T5" fmla="*/ 0 h 6"/>
                <a:gd name="T6" fmla="*/ 250 w 504"/>
                <a:gd name="T7" fmla="*/ 4 h 6"/>
                <a:gd name="T8" fmla="*/ 0 w 504"/>
                <a:gd name="T9" fmla="*/ 4 h 6"/>
                <a:gd name="T10" fmla="*/ 0 60000 65536"/>
                <a:gd name="T11" fmla="*/ 0 60000 65536"/>
                <a:gd name="T12" fmla="*/ 0 60000 65536"/>
                <a:gd name="T13" fmla="*/ 0 60000 65536"/>
                <a:gd name="T14" fmla="*/ 0 60000 65536"/>
                <a:gd name="T15" fmla="*/ 0 w 504"/>
                <a:gd name="T16" fmla="*/ 0 h 6"/>
                <a:gd name="T17" fmla="*/ 504 w 504"/>
                <a:gd name="T18" fmla="*/ 6 h 6"/>
              </a:gdLst>
              <a:ahLst/>
              <a:cxnLst>
                <a:cxn ang="T10">
                  <a:pos x="T0" y="T1"/>
                </a:cxn>
                <a:cxn ang="T11">
                  <a:pos x="T2" y="T3"/>
                </a:cxn>
                <a:cxn ang="T12">
                  <a:pos x="T4" y="T5"/>
                </a:cxn>
                <a:cxn ang="T13">
                  <a:pos x="T6" y="T7"/>
                </a:cxn>
                <a:cxn ang="T14">
                  <a:pos x="T8" y="T9"/>
                </a:cxn>
              </a:cxnLst>
              <a:rect l="T15" t="T16" r="T17" b="T18"/>
              <a:pathLst>
                <a:path w="504" h="6">
                  <a:moveTo>
                    <a:pt x="0" y="6"/>
                  </a:moveTo>
                  <a:lnTo>
                    <a:pt x="9" y="0"/>
                  </a:lnTo>
                  <a:lnTo>
                    <a:pt x="504" y="0"/>
                  </a:lnTo>
                  <a:lnTo>
                    <a:pt x="499" y="6"/>
                  </a:lnTo>
                  <a:lnTo>
                    <a:pt x="0" y="6"/>
                  </a:lnTo>
                  <a:close/>
                </a:path>
              </a:pathLst>
            </a:custGeom>
            <a:solidFill>
              <a:srgbClr val="DADA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0" name="Freeform 2789">
              <a:extLst>
                <a:ext uri="{FF2B5EF4-FFF2-40B4-BE49-F238E27FC236}">
                  <a16:creationId xmlns:a16="http://schemas.microsoft.com/office/drawing/2014/main" xmlns="" id="{B4387736-F279-4B51-93C2-CBC52F05E5E1}"/>
                </a:ext>
              </a:extLst>
            </p:cNvPr>
            <p:cNvSpPr>
              <a:spLocks/>
            </p:cNvSpPr>
            <p:nvPr/>
          </p:nvSpPr>
          <p:spPr bwMode="auto">
            <a:xfrm>
              <a:off x="1100" y="3896"/>
              <a:ext cx="250" cy="3"/>
            </a:xfrm>
            <a:custGeom>
              <a:avLst/>
              <a:gdLst>
                <a:gd name="T0" fmla="*/ 0 w 500"/>
                <a:gd name="T1" fmla="*/ 3 h 7"/>
                <a:gd name="T2" fmla="*/ 4 w 500"/>
                <a:gd name="T3" fmla="*/ 0 h 7"/>
                <a:gd name="T4" fmla="*/ 250 w 500"/>
                <a:gd name="T5" fmla="*/ 0 h 7"/>
                <a:gd name="T6" fmla="*/ 248 w 500"/>
                <a:gd name="T7" fmla="*/ 3 h 7"/>
                <a:gd name="T8" fmla="*/ 0 w 500"/>
                <a:gd name="T9" fmla="*/ 3 h 7"/>
                <a:gd name="T10" fmla="*/ 0 60000 65536"/>
                <a:gd name="T11" fmla="*/ 0 60000 65536"/>
                <a:gd name="T12" fmla="*/ 0 60000 65536"/>
                <a:gd name="T13" fmla="*/ 0 60000 65536"/>
                <a:gd name="T14" fmla="*/ 0 60000 65536"/>
                <a:gd name="T15" fmla="*/ 0 w 500"/>
                <a:gd name="T16" fmla="*/ 0 h 7"/>
                <a:gd name="T17" fmla="*/ 500 w 500"/>
                <a:gd name="T18" fmla="*/ 7 h 7"/>
              </a:gdLst>
              <a:ahLst/>
              <a:cxnLst>
                <a:cxn ang="T10">
                  <a:pos x="T0" y="T1"/>
                </a:cxn>
                <a:cxn ang="T11">
                  <a:pos x="T2" y="T3"/>
                </a:cxn>
                <a:cxn ang="T12">
                  <a:pos x="T4" y="T5"/>
                </a:cxn>
                <a:cxn ang="T13">
                  <a:pos x="T6" y="T7"/>
                </a:cxn>
                <a:cxn ang="T14">
                  <a:pos x="T8" y="T9"/>
                </a:cxn>
              </a:cxnLst>
              <a:rect l="T15" t="T16" r="T17" b="T18"/>
              <a:pathLst>
                <a:path w="500" h="7">
                  <a:moveTo>
                    <a:pt x="0" y="7"/>
                  </a:moveTo>
                  <a:lnTo>
                    <a:pt x="8" y="0"/>
                  </a:lnTo>
                  <a:lnTo>
                    <a:pt x="500" y="0"/>
                  </a:lnTo>
                  <a:lnTo>
                    <a:pt x="495" y="7"/>
                  </a:lnTo>
                  <a:lnTo>
                    <a:pt x="0" y="7"/>
                  </a:lnTo>
                  <a:close/>
                </a:path>
              </a:pathLst>
            </a:custGeom>
            <a:solidFill>
              <a:srgbClr val="D6D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1" name="Freeform 2790">
              <a:extLst>
                <a:ext uri="{FF2B5EF4-FFF2-40B4-BE49-F238E27FC236}">
                  <a16:creationId xmlns:a16="http://schemas.microsoft.com/office/drawing/2014/main" xmlns="" id="{AAD3E36E-0057-400C-A212-C8E0CC3CF1D4}"/>
                </a:ext>
              </a:extLst>
            </p:cNvPr>
            <p:cNvSpPr>
              <a:spLocks/>
            </p:cNvSpPr>
            <p:nvPr/>
          </p:nvSpPr>
          <p:spPr bwMode="auto">
            <a:xfrm>
              <a:off x="1104" y="3893"/>
              <a:ext cx="249" cy="3"/>
            </a:xfrm>
            <a:custGeom>
              <a:avLst/>
              <a:gdLst>
                <a:gd name="T0" fmla="*/ 0 w 497"/>
                <a:gd name="T1" fmla="*/ 3 h 6"/>
                <a:gd name="T2" fmla="*/ 4 w 497"/>
                <a:gd name="T3" fmla="*/ 0 h 6"/>
                <a:gd name="T4" fmla="*/ 249 w 497"/>
                <a:gd name="T5" fmla="*/ 0 h 6"/>
                <a:gd name="T6" fmla="*/ 246 w 497"/>
                <a:gd name="T7" fmla="*/ 3 h 6"/>
                <a:gd name="T8" fmla="*/ 0 w 497"/>
                <a:gd name="T9" fmla="*/ 3 h 6"/>
                <a:gd name="T10" fmla="*/ 0 60000 65536"/>
                <a:gd name="T11" fmla="*/ 0 60000 65536"/>
                <a:gd name="T12" fmla="*/ 0 60000 65536"/>
                <a:gd name="T13" fmla="*/ 0 60000 65536"/>
                <a:gd name="T14" fmla="*/ 0 60000 65536"/>
                <a:gd name="T15" fmla="*/ 0 w 497"/>
                <a:gd name="T16" fmla="*/ 0 h 6"/>
                <a:gd name="T17" fmla="*/ 497 w 497"/>
                <a:gd name="T18" fmla="*/ 6 h 6"/>
              </a:gdLst>
              <a:ahLst/>
              <a:cxnLst>
                <a:cxn ang="T10">
                  <a:pos x="T0" y="T1"/>
                </a:cxn>
                <a:cxn ang="T11">
                  <a:pos x="T2" y="T3"/>
                </a:cxn>
                <a:cxn ang="T12">
                  <a:pos x="T4" y="T5"/>
                </a:cxn>
                <a:cxn ang="T13">
                  <a:pos x="T6" y="T7"/>
                </a:cxn>
                <a:cxn ang="T14">
                  <a:pos x="T8" y="T9"/>
                </a:cxn>
              </a:cxnLst>
              <a:rect l="T15" t="T16" r="T17" b="T18"/>
              <a:pathLst>
                <a:path w="497" h="6">
                  <a:moveTo>
                    <a:pt x="0" y="6"/>
                  </a:moveTo>
                  <a:lnTo>
                    <a:pt x="8" y="0"/>
                  </a:lnTo>
                  <a:lnTo>
                    <a:pt x="497" y="0"/>
                  </a:lnTo>
                  <a:lnTo>
                    <a:pt x="492" y="6"/>
                  </a:lnTo>
                  <a:lnTo>
                    <a:pt x="0" y="6"/>
                  </a:lnTo>
                  <a:close/>
                </a:path>
              </a:pathLst>
            </a:custGeom>
            <a:solidFill>
              <a:srgbClr val="D2D2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2" name="Freeform 2791">
              <a:extLst>
                <a:ext uri="{FF2B5EF4-FFF2-40B4-BE49-F238E27FC236}">
                  <a16:creationId xmlns:a16="http://schemas.microsoft.com/office/drawing/2014/main" xmlns="" id="{BACA1BFD-981A-4C9A-A18B-890DFEC55786}"/>
                </a:ext>
              </a:extLst>
            </p:cNvPr>
            <p:cNvSpPr>
              <a:spLocks/>
            </p:cNvSpPr>
            <p:nvPr/>
          </p:nvSpPr>
          <p:spPr bwMode="auto">
            <a:xfrm>
              <a:off x="1108" y="3890"/>
              <a:ext cx="247" cy="3"/>
            </a:xfrm>
            <a:custGeom>
              <a:avLst/>
              <a:gdLst>
                <a:gd name="T0" fmla="*/ 0 w 494"/>
                <a:gd name="T1" fmla="*/ 3 h 7"/>
                <a:gd name="T2" fmla="*/ 4 w 494"/>
                <a:gd name="T3" fmla="*/ 0 h 7"/>
                <a:gd name="T4" fmla="*/ 247 w 494"/>
                <a:gd name="T5" fmla="*/ 0 h 7"/>
                <a:gd name="T6" fmla="*/ 245 w 494"/>
                <a:gd name="T7" fmla="*/ 3 h 7"/>
                <a:gd name="T8" fmla="*/ 0 w 494"/>
                <a:gd name="T9" fmla="*/ 3 h 7"/>
                <a:gd name="T10" fmla="*/ 0 60000 65536"/>
                <a:gd name="T11" fmla="*/ 0 60000 65536"/>
                <a:gd name="T12" fmla="*/ 0 60000 65536"/>
                <a:gd name="T13" fmla="*/ 0 60000 65536"/>
                <a:gd name="T14" fmla="*/ 0 60000 65536"/>
                <a:gd name="T15" fmla="*/ 0 w 494"/>
                <a:gd name="T16" fmla="*/ 0 h 7"/>
                <a:gd name="T17" fmla="*/ 494 w 494"/>
                <a:gd name="T18" fmla="*/ 7 h 7"/>
              </a:gdLst>
              <a:ahLst/>
              <a:cxnLst>
                <a:cxn ang="T10">
                  <a:pos x="T0" y="T1"/>
                </a:cxn>
                <a:cxn ang="T11">
                  <a:pos x="T2" y="T3"/>
                </a:cxn>
                <a:cxn ang="T12">
                  <a:pos x="T4" y="T5"/>
                </a:cxn>
                <a:cxn ang="T13">
                  <a:pos x="T6" y="T7"/>
                </a:cxn>
                <a:cxn ang="T14">
                  <a:pos x="T8" y="T9"/>
                </a:cxn>
              </a:cxnLst>
              <a:rect l="T15" t="T16" r="T17" b="T18"/>
              <a:pathLst>
                <a:path w="494" h="7">
                  <a:moveTo>
                    <a:pt x="0" y="7"/>
                  </a:moveTo>
                  <a:lnTo>
                    <a:pt x="8" y="0"/>
                  </a:lnTo>
                  <a:lnTo>
                    <a:pt x="494" y="0"/>
                  </a:lnTo>
                  <a:lnTo>
                    <a:pt x="489" y="7"/>
                  </a:lnTo>
                  <a:lnTo>
                    <a:pt x="0" y="7"/>
                  </a:lnTo>
                  <a:close/>
                </a:path>
              </a:pathLst>
            </a:custGeom>
            <a:solidFill>
              <a:srgbClr val="CECE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3" name="Freeform 2792">
              <a:extLst>
                <a:ext uri="{FF2B5EF4-FFF2-40B4-BE49-F238E27FC236}">
                  <a16:creationId xmlns:a16="http://schemas.microsoft.com/office/drawing/2014/main" xmlns="" id="{85FD0025-E1BB-45EC-BB13-ED1D5619CADE}"/>
                </a:ext>
              </a:extLst>
            </p:cNvPr>
            <p:cNvSpPr>
              <a:spLocks/>
            </p:cNvSpPr>
            <p:nvPr/>
          </p:nvSpPr>
          <p:spPr bwMode="auto">
            <a:xfrm>
              <a:off x="1112" y="3886"/>
              <a:ext cx="246" cy="4"/>
            </a:xfrm>
            <a:custGeom>
              <a:avLst/>
              <a:gdLst>
                <a:gd name="T0" fmla="*/ 0 w 492"/>
                <a:gd name="T1" fmla="*/ 4 h 7"/>
                <a:gd name="T2" fmla="*/ 4 w 492"/>
                <a:gd name="T3" fmla="*/ 0 h 7"/>
                <a:gd name="T4" fmla="*/ 246 w 492"/>
                <a:gd name="T5" fmla="*/ 0 h 7"/>
                <a:gd name="T6" fmla="*/ 243 w 492"/>
                <a:gd name="T7" fmla="*/ 4 h 7"/>
                <a:gd name="T8" fmla="*/ 0 w 492"/>
                <a:gd name="T9" fmla="*/ 4 h 7"/>
                <a:gd name="T10" fmla="*/ 0 60000 65536"/>
                <a:gd name="T11" fmla="*/ 0 60000 65536"/>
                <a:gd name="T12" fmla="*/ 0 60000 65536"/>
                <a:gd name="T13" fmla="*/ 0 60000 65536"/>
                <a:gd name="T14" fmla="*/ 0 60000 65536"/>
                <a:gd name="T15" fmla="*/ 0 w 492"/>
                <a:gd name="T16" fmla="*/ 0 h 7"/>
                <a:gd name="T17" fmla="*/ 492 w 492"/>
                <a:gd name="T18" fmla="*/ 7 h 7"/>
              </a:gdLst>
              <a:ahLst/>
              <a:cxnLst>
                <a:cxn ang="T10">
                  <a:pos x="T0" y="T1"/>
                </a:cxn>
                <a:cxn ang="T11">
                  <a:pos x="T2" y="T3"/>
                </a:cxn>
                <a:cxn ang="T12">
                  <a:pos x="T4" y="T5"/>
                </a:cxn>
                <a:cxn ang="T13">
                  <a:pos x="T6" y="T7"/>
                </a:cxn>
                <a:cxn ang="T14">
                  <a:pos x="T8" y="T9"/>
                </a:cxn>
              </a:cxnLst>
              <a:rect l="T15" t="T16" r="T17" b="T18"/>
              <a:pathLst>
                <a:path w="492" h="7">
                  <a:moveTo>
                    <a:pt x="0" y="7"/>
                  </a:moveTo>
                  <a:lnTo>
                    <a:pt x="8" y="0"/>
                  </a:lnTo>
                  <a:lnTo>
                    <a:pt x="492" y="0"/>
                  </a:lnTo>
                  <a:lnTo>
                    <a:pt x="486" y="7"/>
                  </a:lnTo>
                  <a:lnTo>
                    <a:pt x="0" y="7"/>
                  </a:lnTo>
                  <a:close/>
                </a:path>
              </a:pathLst>
            </a:custGeom>
            <a:solidFill>
              <a:srgbClr val="CAC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4" name="Freeform 2793">
              <a:extLst>
                <a:ext uri="{FF2B5EF4-FFF2-40B4-BE49-F238E27FC236}">
                  <a16:creationId xmlns:a16="http://schemas.microsoft.com/office/drawing/2014/main" xmlns="" id="{9B38E6CB-207B-4839-9F01-9BA674378793}"/>
                </a:ext>
              </a:extLst>
            </p:cNvPr>
            <p:cNvSpPr>
              <a:spLocks/>
            </p:cNvSpPr>
            <p:nvPr/>
          </p:nvSpPr>
          <p:spPr bwMode="auto">
            <a:xfrm>
              <a:off x="1116" y="3883"/>
              <a:ext cx="245" cy="3"/>
            </a:xfrm>
            <a:custGeom>
              <a:avLst/>
              <a:gdLst>
                <a:gd name="T0" fmla="*/ 0 w 489"/>
                <a:gd name="T1" fmla="*/ 3 h 6"/>
                <a:gd name="T2" fmla="*/ 4 w 489"/>
                <a:gd name="T3" fmla="*/ 0 h 6"/>
                <a:gd name="T4" fmla="*/ 245 w 489"/>
                <a:gd name="T5" fmla="*/ 0 h 6"/>
                <a:gd name="T6" fmla="*/ 242 w 489"/>
                <a:gd name="T7" fmla="*/ 3 h 6"/>
                <a:gd name="T8" fmla="*/ 0 w 489"/>
                <a:gd name="T9" fmla="*/ 3 h 6"/>
                <a:gd name="T10" fmla="*/ 0 60000 65536"/>
                <a:gd name="T11" fmla="*/ 0 60000 65536"/>
                <a:gd name="T12" fmla="*/ 0 60000 65536"/>
                <a:gd name="T13" fmla="*/ 0 60000 65536"/>
                <a:gd name="T14" fmla="*/ 0 60000 65536"/>
                <a:gd name="T15" fmla="*/ 0 w 489"/>
                <a:gd name="T16" fmla="*/ 0 h 6"/>
                <a:gd name="T17" fmla="*/ 489 w 489"/>
                <a:gd name="T18" fmla="*/ 6 h 6"/>
              </a:gdLst>
              <a:ahLst/>
              <a:cxnLst>
                <a:cxn ang="T10">
                  <a:pos x="T0" y="T1"/>
                </a:cxn>
                <a:cxn ang="T11">
                  <a:pos x="T2" y="T3"/>
                </a:cxn>
                <a:cxn ang="T12">
                  <a:pos x="T4" y="T5"/>
                </a:cxn>
                <a:cxn ang="T13">
                  <a:pos x="T6" y="T7"/>
                </a:cxn>
                <a:cxn ang="T14">
                  <a:pos x="T8" y="T9"/>
                </a:cxn>
              </a:cxnLst>
              <a:rect l="T15" t="T16" r="T17" b="T18"/>
              <a:pathLst>
                <a:path w="489" h="6">
                  <a:moveTo>
                    <a:pt x="0" y="6"/>
                  </a:moveTo>
                  <a:lnTo>
                    <a:pt x="8" y="0"/>
                  </a:lnTo>
                  <a:lnTo>
                    <a:pt x="489" y="0"/>
                  </a:lnTo>
                  <a:lnTo>
                    <a:pt x="484" y="6"/>
                  </a:lnTo>
                  <a:lnTo>
                    <a:pt x="0" y="6"/>
                  </a:lnTo>
                  <a:close/>
                </a:path>
              </a:pathLst>
            </a:custGeom>
            <a:solidFill>
              <a:srgbClr val="C6C6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5" name="Freeform 2794">
              <a:extLst>
                <a:ext uri="{FF2B5EF4-FFF2-40B4-BE49-F238E27FC236}">
                  <a16:creationId xmlns:a16="http://schemas.microsoft.com/office/drawing/2014/main" xmlns="" id="{6911212A-B9AB-4F1A-A8F9-0E384EDA05FC}"/>
                </a:ext>
              </a:extLst>
            </p:cNvPr>
            <p:cNvSpPr>
              <a:spLocks/>
            </p:cNvSpPr>
            <p:nvPr/>
          </p:nvSpPr>
          <p:spPr bwMode="auto">
            <a:xfrm>
              <a:off x="1120" y="3880"/>
              <a:ext cx="243" cy="3"/>
            </a:xfrm>
            <a:custGeom>
              <a:avLst/>
              <a:gdLst>
                <a:gd name="T0" fmla="*/ 0 w 486"/>
                <a:gd name="T1" fmla="*/ 3 h 7"/>
                <a:gd name="T2" fmla="*/ 5 w 486"/>
                <a:gd name="T3" fmla="*/ 0 h 7"/>
                <a:gd name="T4" fmla="*/ 243 w 486"/>
                <a:gd name="T5" fmla="*/ 0 h 7"/>
                <a:gd name="T6" fmla="*/ 241 w 486"/>
                <a:gd name="T7" fmla="*/ 3 h 7"/>
                <a:gd name="T8" fmla="*/ 0 w 486"/>
                <a:gd name="T9" fmla="*/ 3 h 7"/>
                <a:gd name="T10" fmla="*/ 0 60000 65536"/>
                <a:gd name="T11" fmla="*/ 0 60000 65536"/>
                <a:gd name="T12" fmla="*/ 0 60000 65536"/>
                <a:gd name="T13" fmla="*/ 0 60000 65536"/>
                <a:gd name="T14" fmla="*/ 0 60000 65536"/>
                <a:gd name="T15" fmla="*/ 0 w 486"/>
                <a:gd name="T16" fmla="*/ 0 h 7"/>
                <a:gd name="T17" fmla="*/ 486 w 486"/>
                <a:gd name="T18" fmla="*/ 7 h 7"/>
              </a:gdLst>
              <a:ahLst/>
              <a:cxnLst>
                <a:cxn ang="T10">
                  <a:pos x="T0" y="T1"/>
                </a:cxn>
                <a:cxn ang="T11">
                  <a:pos x="T2" y="T3"/>
                </a:cxn>
                <a:cxn ang="T12">
                  <a:pos x="T4" y="T5"/>
                </a:cxn>
                <a:cxn ang="T13">
                  <a:pos x="T6" y="T7"/>
                </a:cxn>
                <a:cxn ang="T14">
                  <a:pos x="T8" y="T9"/>
                </a:cxn>
              </a:cxnLst>
              <a:rect l="T15" t="T16" r="T17" b="T18"/>
              <a:pathLst>
                <a:path w="486" h="7">
                  <a:moveTo>
                    <a:pt x="0" y="7"/>
                  </a:moveTo>
                  <a:lnTo>
                    <a:pt x="9" y="0"/>
                  </a:lnTo>
                  <a:lnTo>
                    <a:pt x="486" y="0"/>
                  </a:lnTo>
                  <a:lnTo>
                    <a:pt x="481" y="7"/>
                  </a:lnTo>
                  <a:lnTo>
                    <a:pt x="0" y="7"/>
                  </a:lnTo>
                  <a:close/>
                </a:path>
              </a:pathLst>
            </a:custGeom>
            <a:solidFill>
              <a:srgbClr val="C2C2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6" name="Freeform 2795">
              <a:extLst>
                <a:ext uri="{FF2B5EF4-FFF2-40B4-BE49-F238E27FC236}">
                  <a16:creationId xmlns:a16="http://schemas.microsoft.com/office/drawing/2014/main" xmlns="" id="{4302245A-A641-41E7-8D87-314C36A126CA}"/>
                </a:ext>
              </a:extLst>
            </p:cNvPr>
            <p:cNvSpPr>
              <a:spLocks/>
            </p:cNvSpPr>
            <p:nvPr/>
          </p:nvSpPr>
          <p:spPr bwMode="auto">
            <a:xfrm>
              <a:off x="1124" y="3876"/>
              <a:ext cx="242" cy="4"/>
            </a:xfrm>
            <a:custGeom>
              <a:avLst/>
              <a:gdLst>
                <a:gd name="T0" fmla="*/ 0 w 482"/>
                <a:gd name="T1" fmla="*/ 4 h 6"/>
                <a:gd name="T2" fmla="*/ 4 w 482"/>
                <a:gd name="T3" fmla="*/ 0 h 6"/>
                <a:gd name="T4" fmla="*/ 242 w 482"/>
                <a:gd name="T5" fmla="*/ 0 h 6"/>
                <a:gd name="T6" fmla="*/ 239 w 482"/>
                <a:gd name="T7" fmla="*/ 4 h 6"/>
                <a:gd name="T8" fmla="*/ 0 w 482"/>
                <a:gd name="T9" fmla="*/ 4 h 6"/>
                <a:gd name="T10" fmla="*/ 0 60000 65536"/>
                <a:gd name="T11" fmla="*/ 0 60000 65536"/>
                <a:gd name="T12" fmla="*/ 0 60000 65536"/>
                <a:gd name="T13" fmla="*/ 0 60000 65536"/>
                <a:gd name="T14" fmla="*/ 0 60000 65536"/>
                <a:gd name="T15" fmla="*/ 0 w 482"/>
                <a:gd name="T16" fmla="*/ 0 h 6"/>
                <a:gd name="T17" fmla="*/ 482 w 482"/>
                <a:gd name="T18" fmla="*/ 6 h 6"/>
              </a:gdLst>
              <a:ahLst/>
              <a:cxnLst>
                <a:cxn ang="T10">
                  <a:pos x="T0" y="T1"/>
                </a:cxn>
                <a:cxn ang="T11">
                  <a:pos x="T2" y="T3"/>
                </a:cxn>
                <a:cxn ang="T12">
                  <a:pos x="T4" y="T5"/>
                </a:cxn>
                <a:cxn ang="T13">
                  <a:pos x="T6" y="T7"/>
                </a:cxn>
                <a:cxn ang="T14">
                  <a:pos x="T8" y="T9"/>
                </a:cxn>
              </a:cxnLst>
              <a:rect l="T15" t="T16" r="T17" b="T18"/>
              <a:pathLst>
                <a:path w="482" h="6">
                  <a:moveTo>
                    <a:pt x="0" y="6"/>
                  </a:moveTo>
                  <a:lnTo>
                    <a:pt x="8" y="0"/>
                  </a:lnTo>
                  <a:lnTo>
                    <a:pt x="482" y="0"/>
                  </a:lnTo>
                  <a:lnTo>
                    <a:pt x="477" y="6"/>
                  </a:lnTo>
                  <a:lnTo>
                    <a:pt x="0" y="6"/>
                  </a:lnTo>
                  <a:close/>
                </a:path>
              </a:pathLst>
            </a:custGeom>
            <a:solidFill>
              <a:srgbClr val="BEB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7" name="Freeform 2796">
              <a:extLst>
                <a:ext uri="{FF2B5EF4-FFF2-40B4-BE49-F238E27FC236}">
                  <a16:creationId xmlns:a16="http://schemas.microsoft.com/office/drawing/2014/main" xmlns="" id="{4CD0FC8F-9FD7-47A8-A80F-96F7C2FA11FD}"/>
                </a:ext>
              </a:extLst>
            </p:cNvPr>
            <p:cNvSpPr>
              <a:spLocks/>
            </p:cNvSpPr>
            <p:nvPr/>
          </p:nvSpPr>
          <p:spPr bwMode="auto">
            <a:xfrm>
              <a:off x="1128" y="3873"/>
              <a:ext cx="240" cy="3"/>
            </a:xfrm>
            <a:custGeom>
              <a:avLst/>
              <a:gdLst>
                <a:gd name="T0" fmla="*/ 0 w 479"/>
                <a:gd name="T1" fmla="*/ 3 h 7"/>
                <a:gd name="T2" fmla="*/ 5 w 479"/>
                <a:gd name="T3" fmla="*/ 0 h 7"/>
                <a:gd name="T4" fmla="*/ 240 w 479"/>
                <a:gd name="T5" fmla="*/ 0 h 7"/>
                <a:gd name="T6" fmla="*/ 237 w 479"/>
                <a:gd name="T7" fmla="*/ 3 h 7"/>
                <a:gd name="T8" fmla="*/ 0 w 479"/>
                <a:gd name="T9" fmla="*/ 3 h 7"/>
                <a:gd name="T10" fmla="*/ 0 60000 65536"/>
                <a:gd name="T11" fmla="*/ 0 60000 65536"/>
                <a:gd name="T12" fmla="*/ 0 60000 65536"/>
                <a:gd name="T13" fmla="*/ 0 60000 65536"/>
                <a:gd name="T14" fmla="*/ 0 60000 65536"/>
                <a:gd name="T15" fmla="*/ 0 w 479"/>
                <a:gd name="T16" fmla="*/ 0 h 7"/>
                <a:gd name="T17" fmla="*/ 479 w 479"/>
                <a:gd name="T18" fmla="*/ 7 h 7"/>
              </a:gdLst>
              <a:ahLst/>
              <a:cxnLst>
                <a:cxn ang="T10">
                  <a:pos x="T0" y="T1"/>
                </a:cxn>
                <a:cxn ang="T11">
                  <a:pos x="T2" y="T3"/>
                </a:cxn>
                <a:cxn ang="T12">
                  <a:pos x="T4" y="T5"/>
                </a:cxn>
                <a:cxn ang="T13">
                  <a:pos x="T6" y="T7"/>
                </a:cxn>
                <a:cxn ang="T14">
                  <a:pos x="T8" y="T9"/>
                </a:cxn>
              </a:cxnLst>
              <a:rect l="T15" t="T16" r="T17" b="T18"/>
              <a:pathLst>
                <a:path w="479" h="7">
                  <a:moveTo>
                    <a:pt x="0" y="7"/>
                  </a:moveTo>
                  <a:lnTo>
                    <a:pt x="10" y="0"/>
                  </a:lnTo>
                  <a:lnTo>
                    <a:pt x="479" y="0"/>
                  </a:lnTo>
                  <a:lnTo>
                    <a:pt x="474" y="7"/>
                  </a:lnTo>
                  <a:lnTo>
                    <a:pt x="0" y="7"/>
                  </a:lnTo>
                  <a:close/>
                </a:path>
              </a:pathLst>
            </a:custGeom>
            <a:solidFill>
              <a:srgbClr val="BABA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8" name="Freeform 2797">
              <a:extLst>
                <a:ext uri="{FF2B5EF4-FFF2-40B4-BE49-F238E27FC236}">
                  <a16:creationId xmlns:a16="http://schemas.microsoft.com/office/drawing/2014/main" xmlns="" id="{E96B03AA-E6B2-418A-9B68-CA98F6F91F22}"/>
                </a:ext>
              </a:extLst>
            </p:cNvPr>
            <p:cNvSpPr>
              <a:spLocks/>
            </p:cNvSpPr>
            <p:nvPr/>
          </p:nvSpPr>
          <p:spPr bwMode="auto">
            <a:xfrm>
              <a:off x="1133" y="3869"/>
              <a:ext cx="238" cy="4"/>
            </a:xfrm>
            <a:custGeom>
              <a:avLst/>
              <a:gdLst>
                <a:gd name="T0" fmla="*/ 0 w 476"/>
                <a:gd name="T1" fmla="*/ 4 h 8"/>
                <a:gd name="T2" fmla="*/ 5 w 476"/>
                <a:gd name="T3" fmla="*/ 0 h 8"/>
                <a:gd name="T4" fmla="*/ 238 w 476"/>
                <a:gd name="T5" fmla="*/ 0 h 8"/>
                <a:gd name="T6" fmla="*/ 235 w 476"/>
                <a:gd name="T7" fmla="*/ 4 h 8"/>
                <a:gd name="T8" fmla="*/ 0 w 476"/>
                <a:gd name="T9" fmla="*/ 4 h 8"/>
                <a:gd name="T10" fmla="*/ 0 60000 65536"/>
                <a:gd name="T11" fmla="*/ 0 60000 65536"/>
                <a:gd name="T12" fmla="*/ 0 60000 65536"/>
                <a:gd name="T13" fmla="*/ 0 60000 65536"/>
                <a:gd name="T14" fmla="*/ 0 60000 65536"/>
                <a:gd name="T15" fmla="*/ 0 w 476"/>
                <a:gd name="T16" fmla="*/ 0 h 8"/>
                <a:gd name="T17" fmla="*/ 476 w 476"/>
                <a:gd name="T18" fmla="*/ 8 h 8"/>
              </a:gdLst>
              <a:ahLst/>
              <a:cxnLst>
                <a:cxn ang="T10">
                  <a:pos x="T0" y="T1"/>
                </a:cxn>
                <a:cxn ang="T11">
                  <a:pos x="T2" y="T3"/>
                </a:cxn>
                <a:cxn ang="T12">
                  <a:pos x="T4" y="T5"/>
                </a:cxn>
                <a:cxn ang="T13">
                  <a:pos x="T6" y="T7"/>
                </a:cxn>
                <a:cxn ang="T14">
                  <a:pos x="T8" y="T9"/>
                </a:cxn>
              </a:cxnLst>
              <a:rect l="T15" t="T16" r="T17" b="T18"/>
              <a:pathLst>
                <a:path w="476" h="8">
                  <a:moveTo>
                    <a:pt x="0" y="8"/>
                  </a:moveTo>
                  <a:lnTo>
                    <a:pt x="9" y="0"/>
                  </a:lnTo>
                  <a:lnTo>
                    <a:pt x="476" y="0"/>
                  </a:lnTo>
                  <a:lnTo>
                    <a:pt x="469" y="8"/>
                  </a:lnTo>
                  <a:lnTo>
                    <a:pt x="0" y="8"/>
                  </a:lnTo>
                  <a:close/>
                </a:path>
              </a:pathLst>
            </a:custGeom>
            <a:solidFill>
              <a:srgbClr val="B6B6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69" name="Freeform 2798">
              <a:extLst>
                <a:ext uri="{FF2B5EF4-FFF2-40B4-BE49-F238E27FC236}">
                  <a16:creationId xmlns:a16="http://schemas.microsoft.com/office/drawing/2014/main" xmlns="" id="{63E9D5C2-DF6F-441B-9CE4-DEE4D41AD218}"/>
                </a:ext>
              </a:extLst>
            </p:cNvPr>
            <p:cNvSpPr>
              <a:spLocks/>
            </p:cNvSpPr>
            <p:nvPr/>
          </p:nvSpPr>
          <p:spPr bwMode="auto">
            <a:xfrm>
              <a:off x="1138" y="3866"/>
              <a:ext cx="236" cy="3"/>
            </a:xfrm>
            <a:custGeom>
              <a:avLst/>
              <a:gdLst>
                <a:gd name="T0" fmla="*/ 0 w 472"/>
                <a:gd name="T1" fmla="*/ 3 h 6"/>
                <a:gd name="T2" fmla="*/ 5 w 472"/>
                <a:gd name="T3" fmla="*/ 0 h 6"/>
                <a:gd name="T4" fmla="*/ 236 w 472"/>
                <a:gd name="T5" fmla="*/ 0 h 6"/>
                <a:gd name="T6" fmla="*/ 234 w 472"/>
                <a:gd name="T7" fmla="*/ 3 h 6"/>
                <a:gd name="T8" fmla="*/ 0 w 472"/>
                <a:gd name="T9" fmla="*/ 3 h 6"/>
                <a:gd name="T10" fmla="*/ 0 60000 65536"/>
                <a:gd name="T11" fmla="*/ 0 60000 65536"/>
                <a:gd name="T12" fmla="*/ 0 60000 65536"/>
                <a:gd name="T13" fmla="*/ 0 60000 65536"/>
                <a:gd name="T14" fmla="*/ 0 60000 65536"/>
                <a:gd name="T15" fmla="*/ 0 w 472"/>
                <a:gd name="T16" fmla="*/ 0 h 6"/>
                <a:gd name="T17" fmla="*/ 472 w 472"/>
                <a:gd name="T18" fmla="*/ 6 h 6"/>
              </a:gdLst>
              <a:ahLst/>
              <a:cxnLst>
                <a:cxn ang="T10">
                  <a:pos x="T0" y="T1"/>
                </a:cxn>
                <a:cxn ang="T11">
                  <a:pos x="T2" y="T3"/>
                </a:cxn>
                <a:cxn ang="T12">
                  <a:pos x="T4" y="T5"/>
                </a:cxn>
                <a:cxn ang="T13">
                  <a:pos x="T6" y="T7"/>
                </a:cxn>
                <a:cxn ang="T14">
                  <a:pos x="T8" y="T9"/>
                </a:cxn>
              </a:cxnLst>
              <a:rect l="T15" t="T16" r="T17" b="T18"/>
              <a:pathLst>
                <a:path w="472" h="6">
                  <a:moveTo>
                    <a:pt x="0" y="6"/>
                  </a:moveTo>
                  <a:lnTo>
                    <a:pt x="9" y="0"/>
                  </a:lnTo>
                  <a:lnTo>
                    <a:pt x="472" y="0"/>
                  </a:lnTo>
                  <a:lnTo>
                    <a:pt x="467" y="6"/>
                  </a:lnTo>
                  <a:lnTo>
                    <a:pt x="0" y="6"/>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0" name="Freeform 2799">
              <a:extLst>
                <a:ext uri="{FF2B5EF4-FFF2-40B4-BE49-F238E27FC236}">
                  <a16:creationId xmlns:a16="http://schemas.microsoft.com/office/drawing/2014/main" xmlns="" id="{2A7A34EF-50FD-4877-B4F2-C00F74D8C4E8}"/>
                </a:ext>
              </a:extLst>
            </p:cNvPr>
            <p:cNvSpPr>
              <a:spLocks/>
            </p:cNvSpPr>
            <p:nvPr/>
          </p:nvSpPr>
          <p:spPr bwMode="auto">
            <a:xfrm>
              <a:off x="1058" y="3866"/>
              <a:ext cx="316" cy="66"/>
            </a:xfrm>
            <a:custGeom>
              <a:avLst/>
              <a:gdLst>
                <a:gd name="T0" fmla="*/ 0 w 632"/>
                <a:gd name="T1" fmla="*/ 66 h 132"/>
                <a:gd name="T2" fmla="*/ 84 w 632"/>
                <a:gd name="T3" fmla="*/ 0 h 132"/>
                <a:gd name="T4" fmla="*/ 316 w 632"/>
                <a:gd name="T5" fmla="*/ 0 h 132"/>
                <a:gd name="T6" fmla="*/ 265 w 632"/>
                <a:gd name="T7" fmla="*/ 66 h 132"/>
                <a:gd name="T8" fmla="*/ 0 w 632"/>
                <a:gd name="T9" fmla="*/ 66 h 132"/>
                <a:gd name="T10" fmla="*/ 0 60000 65536"/>
                <a:gd name="T11" fmla="*/ 0 60000 65536"/>
                <a:gd name="T12" fmla="*/ 0 60000 65536"/>
                <a:gd name="T13" fmla="*/ 0 60000 65536"/>
                <a:gd name="T14" fmla="*/ 0 60000 65536"/>
                <a:gd name="T15" fmla="*/ 0 w 632"/>
                <a:gd name="T16" fmla="*/ 0 h 132"/>
                <a:gd name="T17" fmla="*/ 632 w 632"/>
                <a:gd name="T18" fmla="*/ 132 h 132"/>
              </a:gdLst>
              <a:ahLst/>
              <a:cxnLst>
                <a:cxn ang="T10">
                  <a:pos x="T0" y="T1"/>
                </a:cxn>
                <a:cxn ang="T11">
                  <a:pos x="T2" y="T3"/>
                </a:cxn>
                <a:cxn ang="T12">
                  <a:pos x="T4" y="T5"/>
                </a:cxn>
                <a:cxn ang="T13">
                  <a:pos x="T6" y="T7"/>
                </a:cxn>
                <a:cxn ang="T14">
                  <a:pos x="T8" y="T9"/>
                </a:cxn>
              </a:cxnLst>
              <a:rect l="T15" t="T16" r="T17" b="T18"/>
              <a:pathLst>
                <a:path w="632" h="132">
                  <a:moveTo>
                    <a:pt x="0" y="132"/>
                  </a:moveTo>
                  <a:lnTo>
                    <a:pt x="169" y="0"/>
                  </a:lnTo>
                  <a:lnTo>
                    <a:pt x="632" y="0"/>
                  </a:lnTo>
                  <a:lnTo>
                    <a:pt x="529" y="132"/>
                  </a:lnTo>
                  <a:lnTo>
                    <a:pt x="0" y="13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1" name="Freeform 2800">
              <a:extLst>
                <a:ext uri="{FF2B5EF4-FFF2-40B4-BE49-F238E27FC236}">
                  <a16:creationId xmlns:a16="http://schemas.microsoft.com/office/drawing/2014/main" xmlns="" id="{C6A749A2-DC9E-4263-B2CD-EDDED427F78F}"/>
                </a:ext>
              </a:extLst>
            </p:cNvPr>
            <p:cNvSpPr>
              <a:spLocks/>
            </p:cNvSpPr>
            <p:nvPr/>
          </p:nvSpPr>
          <p:spPr bwMode="auto">
            <a:xfrm>
              <a:off x="1322" y="3967"/>
              <a:ext cx="4" cy="5"/>
            </a:xfrm>
            <a:custGeom>
              <a:avLst/>
              <a:gdLst>
                <a:gd name="T0" fmla="*/ 0 w 6"/>
                <a:gd name="T1" fmla="*/ 0 h 10"/>
                <a:gd name="T2" fmla="*/ 0 w 6"/>
                <a:gd name="T3" fmla="*/ 5 h 10"/>
                <a:gd name="T4" fmla="*/ 4 w 6"/>
                <a:gd name="T5" fmla="*/ 0 h 10"/>
                <a:gd name="T6" fmla="*/ 0 w 6"/>
                <a:gd name="T7" fmla="*/ 0 h 10"/>
                <a:gd name="T8" fmla="*/ 0 60000 65536"/>
                <a:gd name="T9" fmla="*/ 0 60000 65536"/>
                <a:gd name="T10" fmla="*/ 0 60000 65536"/>
                <a:gd name="T11" fmla="*/ 0 60000 65536"/>
                <a:gd name="T12" fmla="*/ 0 w 6"/>
                <a:gd name="T13" fmla="*/ 0 h 10"/>
                <a:gd name="T14" fmla="*/ 6 w 6"/>
                <a:gd name="T15" fmla="*/ 10 h 10"/>
              </a:gdLst>
              <a:ahLst/>
              <a:cxnLst>
                <a:cxn ang="T8">
                  <a:pos x="T0" y="T1"/>
                </a:cxn>
                <a:cxn ang="T9">
                  <a:pos x="T2" y="T3"/>
                </a:cxn>
                <a:cxn ang="T10">
                  <a:pos x="T4" y="T5"/>
                </a:cxn>
                <a:cxn ang="T11">
                  <a:pos x="T6" y="T7"/>
                </a:cxn>
              </a:cxnLst>
              <a:rect l="T12" t="T13" r="T14" b="T15"/>
              <a:pathLst>
                <a:path w="6" h="10">
                  <a:moveTo>
                    <a:pt x="0" y="0"/>
                  </a:moveTo>
                  <a:lnTo>
                    <a:pt x="0" y="10"/>
                  </a:lnTo>
                  <a:lnTo>
                    <a:pt x="6" y="0"/>
                  </a:lnTo>
                  <a:lnTo>
                    <a:pt x="0" y="0"/>
                  </a:lnTo>
                  <a:close/>
                </a:path>
              </a:pathLst>
            </a:custGeom>
            <a:solidFill>
              <a:srgbClr val="FFFF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2" name="Freeform 2801">
              <a:extLst>
                <a:ext uri="{FF2B5EF4-FFF2-40B4-BE49-F238E27FC236}">
                  <a16:creationId xmlns:a16="http://schemas.microsoft.com/office/drawing/2014/main" xmlns="" id="{84E218D7-5E60-419B-8A2A-8C77B5EA5E8E}"/>
                </a:ext>
              </a:extLst>
            </p:cNvPr>
            <p:cNvSpPr>
              <a:spLocks/>
            </p:cNvSpPr>
            <p:nvPr/>
          </p:nvSpPr>
          <p:spPr bwMode="auto">
            <a:xfrm>
              <a:off x="1322" y="3962"/>
              <a:ext cx="8" cy="5"/>
            </a:xfrm>
            <a:custGeom>
              <a:avLst/>
              <a:gdLst>
                <a:gd name="T0" fmla="*/ 0 w 14"/>
                <a:gd name="T1" fmla="*/ 5 h 10"/>
                <a:gd name="T2" fmla="*/ 0 w 14"/>
                <a:gd name="T3" fmla="*/ 0 h 10"/>
                <a:gd name="T4" fmla="*/ 8 w 14"/>
                <a:gd name="T5" fmla="*/ 0 h 10"/>
                <a:gd name="T6" fmla="*/ 3 w 14"/>
                <a:gd name="T7" fmla="*/ 5 h 10"/>
                <a:gd name="T8" fmla="*/ 0 w 14"/>
                <a:gd name="T9" fmla="*/ 5 h 10"/>
                <a:gd name="T10" fmla="*/ 0 60000 65536"/>
                <a:gd name="T11" fmla="*/ 0 60000 65536"/>
                <a:gd name="T12" fmla="*/ 0 60000 65536"/>
                <a:gd name="T13" fmla="*/ 0 60000 65536"/>
                <a:gd name="T14" fmla="*/ 0 60000 65536"/>
                <a:gd name="T15" fmla="*/ 0 w 14"/>
                <a:gd name="T16" fmla="*/ 0 h 10"/>
                <a:gd name="T17" fmla="*/ 14 w 14"/>
                <a:gd name="T18" fmla="*/ 10 h 10"/>
              </a:gdLst>
              <a:ahLst/>
              <a:cxnLst>
                <a:cxn ang="T10">
                  <a:pos x="T0" y="T1"/>
                </a:cxn>
                <a:cxn ang="T11">
                  <a:pos x="T2" y="T3"/>
                </a:cxn>
                <a:cxn ang="T12">
                  <a:pos x="T4" y="T5"/>
                </a:cxn>
                <a:cxn ang="T13">
                  <a:pos x="T6" y="T7"/>
                </a:cxn>
                <a:cxn ang="T14">
                  <a:pos x="T8" y="T9"/>
                </a:cxn>
              </a:cxnLst>
              <a:rect l="T15" t="T16" r="T17" b="T18"/>
              <a:pathLst>
                <a:path w="14" h="10">
                  <a:moveTo>
                    <a:pt x="0" y="10"/>
                  </a:moveTo>
                  <a:lnTo>
                    <a:pt x="0" y="0"/>
                  </a:lnTo>
                  <a:lnTo>
                    <a:pt x="14" y="0"/>
                  </a:lnTo>
                  <a:lnTo>
                    <a:pt x="6" y="10"/>
                  </a:lnTo>
                  <a:lnTo>
                    <a:pt x="0" y="10"/>
                  </a:lnTo>
                  <a:close/>
                </a:path>
              </a:pathLst>
            </a:custGeom>
            <a:solidFill>
              <a:srgbClr val="FAF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3" name="Freeform 2802">
              <a:extLst>
                <a:ext uri="{FF2B5EF4-FFF2-40B4-BE49-F238E27FC236}">
                  <a16:creationId xmlns:a16="http://schemas.microsoft.com/office/drawing/2014/main" xmlns="" id="{67593F72-EAF3-42ED-8467-CE5D9A32DA69}"/>
                </a:ext>
              </a:extLst>
            </p:cNvPr>
            <p:cNvSpPr>
              <a:spLocks/>
            </p:cNvSpPr>
            <p:nvPr/>
          </p:nvSpPr>
          <p:spPr bwMode="auto">
            <a:xfrm>
              <a:off x="1322" y="3956"/>
              <a:ext cx="12" cy="6"/>
            </a:xfrm>
            <a:custGeom>
              <a:avLst/>
              <a:gdLst>
                <a:gd name="T0" fmla="*/ 0 w 22"/>
                <a:gd name="T1" fmla="*/ 6 h 11"/>
                <a:gd name="T2" fmla="*/ 0 w 22"/>
                <a:gd name="T3" fmla="*/ 0 h 11"/>
                <a:gd name="T4" fmla="*/ 12 w 22"/>
                <a:gd name="T5" fmla="*/ 0 h 11"/>
                <a:gd name="T6" fmla="*/ 8 w 22"/>
                <a:gd name="T7" fmla="*/ 6 h 11"/>
                <a:gd name="T8" fmla="*/ 0 w 22"/>
                <a:gd name="T9" fmla="*/ 6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0" y="11"/>
                  </a:moveTo>
                  <a:lnTo>
                    <a:pt x="0" y="0"/>
                  </a:lnTo>
                  <a:lnTo>
                    <a:pt x="22" y="0"/>
                  </a:lnTo>
                  <a:lnTo>
                    <a:pt x="14" y="11"/>
                  </a:lnTo>
                  <a:lnTo>
                    <a:pt x="0" y="11"/>
                  </a:lnTo>
                  <a:close/>
                </a:path>
              </a:pathLst>
            </a:custGeom>
            <a:solidFill>
              <a:srgbClr val="F6F6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4" name="Freeform 2803">
              <a:extLst>
                <a:ext uri="{FF2B5EF4-FFF2-40B4-BE49-F238E27FC236}">
                  <a16:creationId xmlns:a16="http://schemas.microsoft.com/office/drawing/2014/main" xmlns="" id="{4436DBFF-C471-4681-AE55-C04E19692F0F}"/>
                </a:ext>
              </a:extLst>
            </p:cNvPr>
            <p:cNvSpPr>
              <a:spLocks/>
            </p:cNvSpPr>
            <p:nvPr/>
          </p:nvSpPr>
          <p:spPr bwMode="auto">
            <a:xfrm>
              <a:off x="1322" y="3952"/>
              <a:ext cx="16" cy="4"/>
            </a:xfrm>
            <a:custGeom>
              <a:avLst/>
              <a:gdLst>
                <a:gd name="T0" fmla="*/ 0 w 31"/>
                <a:gd name="T1" fmla="*/ 4 h 10"/>
                <a:gd name="T2" fmla="*/ 0 w 31"/>
                <a:gd name="T3" fmla="*/ 0 h 10"/>
                <a:gd name="T4" fmla="*/ 16 w 31"/>
                <a:gd name="T5" fmla="*/ 0 h 10"/>
                <a:gd name="T6" fmla="*/ 11 w 31"/>
                <a:gd name="T7" fmla="*/ 4 h 10"/>
                <a:gd name="T8" fmla="*/ 0 w 31"/>
                <a:gd name="T9" fmla="*/ 4 h 10"/>
                <a:gd name="T10" fmla="*/ 0 60000 65536"/>
                <a:gd name="T11" fmla="*/ 0 60000 65536"/>
                <a:gd name="T12" fmla="*/ 0 60000 65536"/>
                <a:gd name="T13" fmla="*/ 0 60000 65536"/>
                <a:gd name="T14" fmla="*/ 0 60000 65536"/>
                <a:gd name="T15" fmla="*/ 0 w 31"/>
                <a:gd name="T16" fmla="*/ 0 h 10"/>
                <a:gd name="T17" fmla="*/ 31 w 31"/>
                <a:gd name="T18" fmla="*/ 10 h 10"/>
              </a:gdLst>
              <a:ahLst/>
              <a:cxnLst>
                <a:cxn ang="T10">
                  <a:pos x="T0" y="T1"/>
                </a:cxn>
                <a:cxn ang="T11">
                  <a:pos x="T2" y="T3"/>
                </a:cxn>
                <a:cxn ang="T12">
                  <a:pos x="T4" y="T5"/>
                </a:cxn>
                <a:cxn ang="T13">
                  <a:pos x="T6" y="T7"/>
                </a:cxn>
                <a:cxn ang="T14">
                  <a:pos x="T8" y="T9"/>
                </a:cxn>
              </a:cxnLst>
              <a:rect l="T15" t="T16" r="T17" b="T18"/>
              <a:pathLst>
                <a:path w="31" h="10">
                  <a:moveTo>
                    <a:pt x="0" y="10"/>
                  </a:moveTo>
                  <a:lnTo>
                    <a:pt x="0" y="0"/>
                  </a:lnTo>
                  <a:lnTo>
                    <a:pt x="31" y="0"/>
                  </a:lnTo>
                  <a:lnTo>
                    <a:pt x="22" y="10"/>
                  </a:lnTo>
                  <a:lnTo>
                    <a:pt x="0" y="10"/>
                  </a:lnTo>
                  <a:close/>
                </a:path>
              </a:pathLst>
            </a:custGeom>
            <a:solidFill>
              <a:srgbClr val="F2F29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5" name="Freeform 2804">
              <a:extLst>
                <a:ext uri="{FF2B5EF4-FFF2-40B4-BE49-F238E27FC236}">
                  <a16:creationId xmlns:a16="http://schemas.microsoft.com/office/drawing/2014/main" xmlns="" id="{B5C938ED-A36E-49E4-9090-DCEF695600D5}"/>
                </a:ext>
              </a:extLst>
            </p:cNvPr>
            <p:cNvSpPr>
              <a:spLocks/>
            </p:cNvSpPr>
            <p:nvPr/>
          </p:nvSpPr>
          <p:spPr bwMode="auto">
            <a:xfrm>
              <a:off x="1322" y="3946"/>
              <a:ext cx="20" cy="6"/>
            </a:xfrm>
            <a:custGeom>
              <a:avLst/>
              <a:gdLst>
                <a:gd name="T0" fmla="*/ 0 w 39"/>
                <a:gd name="T1" fmla="*/ 6 h 11"/>
                <a:gd name="T2" fmla="*/ 0 w 39"/>
                <a:gd name="T3" fmla="*/ 0 h 11"/>
                <a:gd name="T4" fmla="*/ 20 w 39"/>
                <a:gd name="T5" fmla="*/ 0 h 11"/>
                <a:gd name="T6" fmla="*/ 16 w 39"/>
                <a:gd name="T7" fmla="*/ 6 h 11"/>
                <a:gd name="T8" fmla="*/ 0 w 39"/>
                <a:gd name="T9" fmla="*/ 6 h 11"/>
                <a:gd name="T10" fmla="*/ 0 60000 65536"/>
                <a:gd name="T11" fmla="*/ 0 60000 65536"/>
                <a:gd name="T12" fmla="*/ 0 60000 65536"/>
                <a:gd name="T13" fmla="*/ 0 60000 65536"/>
                <a:gd name="T14" fmla="*/ 0 60000 65536"/>
                <a:gd name="T15" fmla="*/ 0 w 39"/>
                <a:gd name="T16" fmla="*/ 0 h 11"/>
                <a:gd name="T17" fmla="*/ 39 w 39"/>
                <a:gd name="T18" fmla="*/ 11 h 11"/>
              </a:gdLst>
              <a:ahLst/>
              <a:cxnLst>
                <a:cxn ang="T10">
                  <a:pos x="T0" y="T1"/>
                </a:cxn>
                <a:cxn ang="T11">
                  <a:pos x="T2" y="T3"/>
                </a:cxn>
                <a:cxn ang="T12">
                  <a:pos x="T4" y="T5"/>
                </a:cxn>
                <a:cxn ang="T13">
                  <a:pos x="T6" y="T7"/>
                </a:cxn>
                <a:cxn ang="T14">
                  <a:pos x="T8" y="T9"/>
                </a:cxn>
              </a:cxnLst>
              <a:rect l="T15" t="T16" r="T17" b="T18"/>
              <a:pathLst>
                <a:path w="39" h="11">
                  <a:moveTo>
                    <a:pt x="0" y="11"/>
                  </a:moveTo>
                  <a:lnTo>
                    <a:pt x="0" y="0"/>
                  </a:lnTo>
                  <a:lnTo>
                    <a:pt x="39" y="0"/>
                  </a:lnTo>
                  <a:lnTo>
                    <a:pt x="31" y="11"/>
                  </a:lnTo>
                  <a:lnTo>
                    <a:pt x="0" y="11"/>
                  </a:lnTo>
                  <a:close/>
                </a:path>
              </a:pathLst>
            </a:custGeom>
            <a:solidFill>
              <a:srgbClr val="EEE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6" name="Freeform 2805">
              <a:extLst>
                <a:ext uri="{FF2B5EF4-FFF2-40B4-BE49-F238E27FC236}">
                  <a16:creationId xmlns:a16="http://schemas.microsoft.com/office/drawing/2014/main" xmlns="" id="{A03A156F-0951-47B8-8C70-C4DB1E5E5AE6}"/>
                </a:ext>
              </a:extLst>
            </p:cNvPr>
            <p:cNvSpPr>
              <a:spLocks/>
            </p:cNvSpPr>
            <p:nvPr/>
          </p:nvSpPr>
          <p:spPr bwMode="auto">
            <a:xfrm>
              <a:off x="1322" y="3941"/>
              <a:ext cx="23" cy="5"/>
            </a:xfrm>
            <a:custGeom>
              <a:avLst/>
              <a:gdLst>
                <a:gd name="T0" fmla="*/ 0 w 45"/>
                <a:gd name="T1" fmla="*/ 5 h 10"/>
                <a:gd name="T2" fmla="*/ 0 w 45"/>
                <a:gd name="T3" fmla="*/ 0 h 10"/>
                <a:gd name="T4" fmla="*/ 23 w 45"/>
                <a:gd name="T5" fmla="*/ 0 h 10"/>
                <a:gd name="T6" fmla="*/ 20 w 45"/>
                <a:gd name="T7" fmla="*/ 5 h 10"/>
                <a:gd name="T8" fmla="*/ 0 w 45"/>
                <a:gd name="T9" fmla="*/ 5 h 10"/>
                <a:gd name="T10" fmla="*/ 0 60000 65536"/>
                <a:gd name="T11" fmla="*/ 0 60000 65536"/>
                <a:gd name="T12" fmla="*/ 0 60000 65536"/>
                <a:gd name="T13" fmla="*/ 0 60000 65536"/>
                <a:gd name="T14" fmla="*/ 0 60000 65536"/>
                <a:gd name="T15" fmla="*/ 0 w 45"/>
                <a:gd name="T16" fmla="*/ 0 h 10"/>
                <a:gd name="T17" fmla="*/ 45 w 45"/>
                <a:gd name="T18" fmla="*/ 10 h 10"/>
              </a:gdLst>
              <a:ahLst/>
              <a:cxnLst>
                <a:cxn ang="T10">
                  <a:pos x="T0" y="T1"/>
                </a:cxn>
                <a:cxn ang="T11">
                  <a:pos x="T2" y="T3"/>
                </a:cxn>
                <a:cxn ang="T12">
                  <a:pos x="T4" y="T5"/>
                </a:cxn>
                <a:cxn ang="T13">
                  <a:pos x="T6" y="T7"/>
                </a:cxn>
                <a:cxn ang="T14">
                  <a:pos x="T8" y="T9"/>
                </a:cxn>
              </a:cxnLst>
              <a:rect l="T15" t="T16" r="T17" b="T18"/>
              <a:pathLst>
                <a:path w="45" h="10">
                  <a:moveTo>
                    <a:pt x="0" y="10"/>
                  </a:moveTo>
                  <a:lnTo>
                    <a:pt x="0" y="0"/>
                  </a:lnTo>
                  <a:lnTo>
                    <a:pt x="45" y="0"/>
                  </a:lnTo>
                  <a:lnTo>
                    <a:pt x="39" y="10"/>
                  </a:lnTo>
                  <a:lnTo>
                    <a:pt x="0" y="10"/>
                  </a:lnTo>
                  <a:close/>
                </a:path>
              </a:pathLst>
            </a:custGeom>
            <a:solidFill>
              <a:srgbClr val="EAEA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7" name="Freeform 2806">
              <a:extLst>
                <a:ext uri="{FF2B5EF4-FFF2-40B4-BE49-F238E27FC236}">
                  <a16:creationId xmlns:a16="http://schemas.microsoft.com/office/drawing/2014/main" xmlns="" id="{7154C645-8C46-44B6-B642-12A9A3C436ED}"/>
                </a:ext>
              </a:extLst>
            </p:cNvPr>
            <p:cNvSpPr>
              <a:spLocks/>
            </p:cNvSpPr>
            <p:nvPr/>
          </p:nvSpPr>
          <p:spPr bwMode="auto">
            <a:xfrm>
              <a:off x="1322" y="3935"/>
              <a:ext cx="27" cy="6"/>
            </a:xfrm>
            <a:custGeom>
              <a:avLst/>
              <a:gdLst>
                <a:gd name="T0" fmla="*/ 0 w 53"/>
                <a:gd name="T1" fmla="*/ 6 h 12"/>
                <a:gd name="T2" fmla="*/ 0 w 53"/>
                <a:gd name="T3" fmla="*/ 0 h 12"/>
                <a:gd name="T4" fmla="*/ 27 w 53"/>
                <a:gd name="T5" fmla="*/ 0 h 12"/>
                <a:gd name="T6" fmla="*/ 23 w 53"/>
                <a:gd name="T7" fmla="*/ 6 h 12"/>
                <a:gd name="T8" fmla="*/ 0 w 53"/>
                <a:gd name="T9" fmla="*/ 6 h 12"/>
                <a:gd name="T10" fmla="*/ 0 60000 65536"/>
                <a:gd name="T11" fmla="*/ 0 60000 65536"/>
                <a:gd name="T12" fmla="*/ 0 60000 65536"/>
                <a:gd name="T13" fmla="*/ 0 60000 65536"/>
                <a:gd name="T14" fmla="*/ 0 60000 65536"/>
                <a:gd name="T15" fmla="*/ 0 w 53"/>
                <a:gd name="T16" fmla="*/ 0 h 12"/>
                <a:gd name="T17" fmla="*/ 53 w 53"/>
                <a:gd name="T18" fmla="*/ 12 h 12"/>
              </a:gdLst>
              <a:ahLst/>
              <a:cxnLst>
                <a:cxn ang="T10">
                  <a:pos x="T0" y="T1"/>
                </a:cxn>
                <a:cxn ang="T11">
                  <a:pos x="T2" y="T3"/>
                </a:cxn>
                <a:cxn ang="T12">
                  <a:pos x="T4" y="T5"/>
                </a:cxn>
                <a:cxn ang="T13">
                  <a:pos x="T6" y="T7"/>
                </a:cxn>
                <a:cxn ang="T14">
                  <a:pos x="T8" y="T9"/>
                </a:cxn>
              </a:cxnLst>
              <a:rect l="T15" t="T16" r="T17" b="T18"/>
              <a:pathLst>
                <a:path w="53" h="12">
                  <a:moveTo>
                    <a:pt x="0" y="12"/>
                  </a:moveTo>
                  <a:lnTo>
                    <a:pt x="0" y="0"/>
                  </a:lnTo>
                  <a:lnTo>
                    <a:pt x="53" y="0"/>
                  </a:lnTo>
                  <a:lnTo>
                    <a:pt x="45" y="12"/>
                  </a:lnTo>
                  <a:lnTo>
                    <a:pt x="0" y="12"/>
                  </a:lnTo>
                  <a:close/>
                </a:path>
              </a:pathLst>
            </a:custGeom>
            <a:solidFill>
              <a:srgbClr val="E6E6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8" name="Freeform 2807">
              <a:extLst>
                <a:ext uri="{FF2B5EF4-FFF2-40B4-BE49-F238E27FC236}">
                  <a16:creationId xmlns:a16="http://schemas.microsoft.com/office/drawing/2014/main" xmlns="" id="{B751A382-EE18-4DC8-A1B7-19C234AF8EAF}"/>
                </a:ext>
              </a:extLst>
            </p:cNvPr>
            <p:cNvSpPr>
              <a:spLocks/>
            </p:cNvSpPr>
            <p:nvPr/>
          </p:nvSpPr>
          <p:spPr bwMode="auto">
            <a:xfrm>
              <a:off x="1322" y="3930"/>
              <a:ext cx="31" cy="5"/>
            </a:xfrm>
            <a:custGeom>
              <a:avLst/>
              <a:gdLst>
                <a:gd name="T0" fmla="*/ 0 w 62"/>
                <a:gd name="T1" fmla="*/ 5 h 9"/>
                <a:gd name="T2" fmla="*/ 0 w 62"/>
                <a:gd name="T3" fmla="*/ 2 h 9"/>
                <a:gd name="T4" fmla="*/ 2 w 62"/>
                <a:gd name="T5" fmla="*/ 0 h 9"/>
                <a:gd name="T6" fmla="*/ 31 w 62"/>
                <a:gd name="T7" fmla="*/ 0 h 9"/>
                <a:gd name="T8" fmla="*/ 27 w 62"/>
                <a:gd name="T9" fmla="*/ 5 h 9"/>
                <a:gd name="T10" fmla="*/ 0 w 62"/>
                <a:gd name="T11" fmla="*/ 5 h 9"/>
                <a:gd name="T12" fmla="*/ 0 60000 65536"/>
                <a:gd name="T13" fmla="*/ 0 60000 65536"/>
                <a:gd name="T14" fmla="*/ 0 60000 65536"/>
                <a:gd name="T15" fmla="*/ 0 60000 65536"/>
                <a:gd name="T16" fmla="*/ 0 60000 65536"/>
                <a:gd name="T17" fmla="*/ 0 60000 65536"/>
                <a:gd name="T18" fmla="*/ 0 w 62"/>
                <a:gd name="T19" fmla="*/ 0 h 9"/>
                <a:gd name="T20" fmla="*/ 62 w 62"/>
                <a:gd name="T21" fmla="*/ 9 h 9"/>
              </a:gdLst>
              <a:ahLst/>
              <a:cxnLst>
                <a:cxn ang="T12">
                  <a:pos x="T0" y="T1"/>
                </a:cxn>
                <a:cxn ang="T13">
                  <a:pos x="T2" y="T3"/>
                </a:cxn>
                <a:cxn ang="T14">
                  <a:pos x="T4" y="T5"/>
                </a:cxn>
                <a:cxn ang="T15">
                  <a:pos x="T6" y="T7"/>
                </a:cxn>
                <a:cxn ang="T16">
                  <a:pos x="T8" y="T9"/>
                </a:cxn>
                <a:cxn ang="T17">
                  <a:pos x="T10" y="T11"/>
                </a:cxn>
              </a:cxnLst>
              <a:rect l="T18" t="T19" r="T20" b="T21"/>
              <a:pathLst>
                <a:path w="62" h="9">
                  <a:moveTo>
                    <a:pt x="0" y="9"/>
                  </a:moveTo>
                  <a:lnTo>
                    <a:pt x="0" y="3"/>
                  </a:lnTo>
                  <a:lnTo>
                    <a:pt x="3" y="0"/>
                  </a:lnTo>
                  <a:lnTo>
                    <a:pt x="62" y="0"/>
                  </a:lnTo>
                  <a:lnTo>
                    <a:pt x="53" y="9"/>
                  </a:lnTo>
                  <a:lnTo>
                    <a:pt x="0" y="9"/>
                  </a:lnTo>
                  <a:close/>
                </a:path>
              </a:pathLst>
            </a:custGeom>
            <a:solidFill>
              <a:srgbClr val="E2E2A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79" name="Freeform 2808">
              <a:extLst>
                <a:ext uri="{FF2B5EF4-FFF2-40B4-BE49-F238E27FC236}">
                  <a16:creationId xmlns:a16="http://schemas.microsoft.com/office/drawing/2014/main" xmlns="" id="{E2B62907-2CBA-4314-9B8F-85CEF595EC33}"/>
                </a:ext>
              </a:extLst>
            </p:cNvPr>
            <p:cNvSpPr>
              <a:spLocks/>
            </p:cNvSpPr>
            <p:nvPr/>
          </p:nvSpPr>
          <p:spPr bwMode="auto">
            <a:xfrm>
              <a:off x="1324" y="3925"/>
              <a:ext cx="33" cy="5"/>
            </a:xfrm>
            <a:custGeom>
              <a:avLst/>
              <a:gdLst>
                <a:gd name="T0" fmla="*/ 0 w 67"/>
                <a:gd name="T1" fmla="*/ 5 h 12"/>
                <a:gd name="T2" fmla="*/ 4 w 67"/>
                <a:gd name="T3" fmla="*/ 0 h 12"/>
                <a:gd name="T4" fmla="*/ 33 w 67"/>
                <a:gd name="T5" fmla="*/ 0 h 12"/>
                <a:gd name="T6" fmla="*/ 29 w 67"/>
                <a:gd name="T7" fmla="*/ 5 h 12"/>
                <a:gd name="T8" fmla="*/ 0 w 67"/>
                <a:gd name="T9" fmla="*/ 5 h 12"/>
                <a:gd name="T10" fmla="*/ 0 60000 65536"/>
                <a:gd name="T11" fmla="*/ 0 60000 65536"/>
                <a:gd name="T12" fmla="*/ 0 60000 65536"/>
                <a:gd name="T13" fmla="*/ 0 60000 65536"/>
                <a:gd name="T14" fmla="*/ 0 60000 65536"/>
                <a:gd name="T15" fmla="*/ 0 w 67"/>
                <a:gd name="T16" fmla="*/ 0 h 12"/>
                <a:gd name="T17" fmla="*/ 67 w 67"/>
                <a:gd name="T18" fmla="*/ 12 h 12"/>
              </a:gdLst>
              <a:ahLst/>
              <a:cxnLst>
                <a:cxn ang="T10">
                  <a:pos x="T0" y="T1"/>
                </a:cxn>
                <a:cxn ang="T11">
                  <a:pos x="T2" y="T3"/>
                </a:cxn>
                <a:cxn ang="T12">
                  <a:pos x="T4" y="T5"/>
                </a:cxn>
                <a:cxn ang="T13">
                  <a:pos x="T6" y="T7"/>
                </a:cxn>
                <a:cxn ang="T14">
                  <a:pos x="T8" y="T9"/>
                </a:cxn>
              </a:cxnLst>
              <a:rect l="T15" t="T16" r="T17" b="T18"/>
              <a:pathLst>
                <a:path w="67" h="12">
                  <a:moveTo>
                    <a:pt x="0" y="12"/>
                  </a:moveTo>
                  <a:lnTo>
                    <a:pt x="8" y="0"/>
                  </a:lnTo>
                  <a:lnTo>
                    <a:pt x="67" y="0"/>
                  </a:lnTo>
                  <a:lnTo>
                    <a:pt x="59" y="12"/>
                  </a:lnTo>
                  <a:lnTo>
                    <a:pt x="0" y="12"/>
                  </a:lnTo>
                  <a:close/>
                </a:path>
              </a:pathLst>
            </a:custGeom>
            <a:solidFill>
              <a:srgbClr val="DEDE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0" name="Freeform 2809">
              <a:extLst>
                <a:ext uri="{FF2B5EF4-FFF2-40B4-BE49-F238E27FC236}">
                  <a16:creationId xmlns:a16="http://schemas.microsoft.com/office/drawing/2014/main" xmlns="" id="{94F53F28-D634-4ACF-BEED-1499C6637B88}"/>
                </a:ext>
              </a:extLst>
            </p:cNvPr>
            <p:cNvSpPr>
              <a:spLocks/>
            </p:cNvSpPr>
            <p:nvPr/>
          </p:nvSpPr>
          <p:spPr bwMode="auto">
            <a:xfrm>
              <a:off x="1328" y="3919"/>
              <a:ext cx="34" cy="6"/>
            </a:xfrm>
            <a:custGeom>
              <a:avLst/>
              <a:gdLst>
                <a:gd name="T0" fmla="*/ 0 w 67"/>
                <a:gd name="T1" fmla="*/ 6 h 11"/>
                <a:gd name="T2" fmla="*/ 4 w 67"/>
                <a:gd name="T3" fmla="*/ 0 h 11"/>
                <a:gd name="T4" fmla="*/ 34 w 67"/>
                <a:gd name="T5" fmla="*/ 0 h 11"/>
                <a:gd name="T6" fmla="*/ 30 w 67"/>
                <a:gd name="T7" fmla="*/ 6 h 11"/>
                <a:gd name="T8" fmla="*/ 0 w 67"/>
                <a:gd name="T9" fmla="*/ 6 h 11"/>
                <a:gd name="T10" fmla="*/ 0 60000 65536"/>
                <a:gd name="T11" fmla="*/ 0 60000 65536"/>
                <a:gd name="T12" fmla="*/ 0 60000 65536"/>
                <a:gd name="T13" fmla="*/ 0 60000 65536"/>
                <a:gd name="T14" fmla="*/ 0 60000 65536"/>
                <a:gd name="T15" fmla="*/ 0 w 67"/>
                <a:gd name="T16" fmla="*/ 0 h 11"/>
                <a:gd name="T17" fmla="*/ 67 w 67"/>
                <a:gd name="T18" fmla="*/ 11 h 11"/>
              </a:gdLst>
              <a:ahLst/>
              <a:cxnLst>
                <a:cxn ang="T10">
                  <a:pos x="T0" y="T1"/>
                </a:cxn>
                <a:cxn ang="T11">
                  <a:pos x="T2" y="T3"/>
                </a:cxn>
                <a:cxn ang="T12">
                  <a:pos x="T4" y="T5"/>
                </a:cxn>
                <a:cxn ang="T13">
                  <a:pos x="T6" y="T7"/>
                </a:cxn>
                <a:cxn ang="T14">
                  <a:pos x="T8" y="T9"/>
                </a:cxn>
              </a:cxnLst>
              <a:rect l="T15" t="T16" r="T17" b="T18"/>
              <a:pathLst>
                <a:path w="67" h="11">
                  <a:moveTo>
                    <a:pt x="0" y="11"/>
                  </a:moveTo>
                  <a:lnTo>
                    <a:pt x="8" y="0"/>
                  </a:lnTo>
                  <a:lnTo>
                    <a:pt x="67" y="0"/>
                  </a:lnTo>
                  <a:lnTo>
                    <a:pt x="59" y="11"/>
                  </a:lnTo>
                  <a:lnTo>
                    <a:pt x="0" y="11"/>
                  </a:lnTo>
                  <a:close/>
                </a:path>
              </a:pathLst>
            </a:custGeom>
            <a:solidFill>
              <a:srgbClr val="DADA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1" name="Freeform 2810">
              <a:extLst>
                <a:ext uri="{FF2B5EF4-FFF2-40B4-BE49-F238E27FC236}">
                  <a16:creationId xmlns:a16="http://schemas.microsoft.com/office/drawing/2014/main" xmlns="" id="{F4D84B8B-8071-4336-AA82-472573E94920}"/>
                </a:ext>
              </a:extLst>
            </p:cNvPr>
            <p:cNvSpPr>
              <a:spLocks/>
            </p:cNvSpPr>
            <p:nvPr/>
          </p:nvSpPr>
          <p:spPr bwMode="auto">
            <a:xfrm>
              <a:off x="1332" y="3914"/>
              <a:ext cx="34" cy="5"/>
            </a:xfrm>
            <a:custGeom>
              <a:avLst/>
              <a:gdLst>
                <a:gd name="T0" fmla="*/ 0 w 67"/>
                <a:gd name="T1" fmla="*/ 5 h 10"/>
                <a:gd name="T2" fmla="*/ 4 w 67"/>
                <a:gd name="T3" fmla="*/ 0 h 10"/>
                <a:gd name="T4" fmla="*/ 34 w 67"/>
                <a:gd name="T5" fmla="*/ 0 h 10"/>
                <a:gd name="T6" fmla="*/ 30 w 67"/>
                <a:gd name="T7" fmla="*/ 5 h 10"/>
                <a:gd name="T8" fmla="*/ 0 w 67"/>
                <a:gd name="T9" fmla="*/ 5 h 10"/>
                <a:gd name="T10" fmla="*/ 0 60000 65536"/>
                <a:gd name="T11" fmla="*/ 0 60000 65536"/>
                <a:gd name="T12" fmla="*/ 0 60000 65536"/>
                <a:gd name="T13" fmla="*/ 0 60000 65536"/>
                <a:gd name="T14" fmla="*/ 0 60000 65536"/>
                <a:gd name="T15" fmla="*/ 0 w 67"/>
                <a:gd name="T16" fmla="*/ 0 h 10"/>
                <a:gd name="T17" fmla="*/ 67 w 67"/>
                <a:gd name="T18" fmla="*/ 10 h 10"/>
              </a:gdLst>
              <a:ahLst/>
              <a:cxnLst>
                <a:cxn ang="T10">
                  <a:pos x="T0" y="T1"/>
                </a:cxn>
                <a:cxn ang="T11">
                  <a:pos x="T2" y="T3"/>
                </a:cxn>
                <a:cxn ang="T12">
                  <a:pos x="T4" y="T5"/>
                </a:cxn>
                <a:cxn ang="T13">
                  <a:pos x="T6" y="T7"/>
                </a:cxn>
                <a:cxn ang="T14">
                  <a:pos x="T8" y="T9"/>
                </a:cxn>
              </a:cxnLst>
              <a:rect l="T15" t="T16" r="T17" b="T18"/>
              <a:pathLst>
                <a:path w="67" h="10">
                  <a:moveTo>
                    <a:pt x="0" y="10"/>
                  </a:moveTo>
                  <a:lnTo>
                    <a:pt x="8" y="0"/>
                  </a:lnTo>
                  <a:lnTo>
                    <a:pt x="67" y="0"/>
                  </a:lnTo>
                  <a:lnTo>
                    <a:pt x="59" y="10"/>
                  </a:lnTo>
                  <a:lnTo>
                    <a:pt x="0" y="10"/>
                  </a:lnTo>
                  <a:close/>
                </a:path>
              </a:pathLst>
            </a:custGeom>
            <a:solidFill>
              <a:srgbClr val="D6D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2" name="Freeform 2811">
              <a:extLst>
                <a:ext uri="{FF2B5EF4-FFF2-40B4-BE49-F238E27FC236}">
                  <a16:creationId xmlns:a16="http://schemas.microsoft.com/office/drawing/2014/main" xmlns="" id="{AE299A98-2546-413E-BFD6-8043E0B74580}"/>
                </a:ext>
              </a:extLst>
            </p:cNvPr>
            <p:cNvSpPr>
              <a:spLocks/>
            </p:cNvSpPr>
            <p:nvPr/>
          </p:nvSpPr>
          <p:spPr bwMode="auto">
            <a:xfrm>
              <a:off x="1336" y="3908"/>
              <a:ext cx="34" cy="6"/>
            </a:xfrm>
            <a:custGeom>
              <a:avLst/>
              <a:gdLst>
                <a:gd name="T0" fmla="*/ 0 w 67"/>
                <a:gd name="T1" fmla="*/ 6 h 11"/>
                <a:gd name="T2" fmla="*/ 5 w 67"/>
                <a:gd name="T3" fmla="*/ 0 h 11"/>
                <a:gd name="T4" fmla="*/ 34 w 67"/>
                <a:gd name="T5" fmla="*/ 0 h 11"/>
                <a:gd name="T6" fmla="*/ 30 w 67"/>
                <a:gd name="T7" fmla="*/ 6 h 11"/>
                <a:gd name="T8" fmla="*/ 0 w 67"/>
                <a:gd name="T9" fmla="*/ 6 h 11"/>
                <a:gd name="T10" fmla="*/ 0 60000 65536"/>
                <a:gd name="T11" fmla="*/ 0 60000 65536"/>
                <a:gd name="T12" fmla="*/ 0 60000 65536"/>
                <a:gd name="T13" fmla="*/ 0 60000 65536"/>
                <a:gd name="T14" fmla="*/ 0 60000 65536"/>
                <a:gd name="T15" fmla="*/ 0 w 67"/>
                <a:gd name="T16" fmla="*/ 0 h 11"/>
                <a:gd name="T17" fmla="*/ 67 w 67"/>
                <a:gd name="T18" fmla="*/ 11 h 11"/>
              </a:gdLst>
              <a:ahLst/>
              <a:cxnLst>
                <a:cxn ang="T10">
                  <a:pos x="T0" y="T1"/>
                </a:cxn>
                <a:cxn ang="T11">
                  <a:pos x="T2" y="T3"/>
                </a:cxn>
                <a:cxn ang="T12">
                  <a:pos x="T4" y="T5"/>
                </a:cxn>
                <a:cxn ang="T13">
                  <a:pos x="T6" y="T7"/>
                </a:cxn>
                <a:cxn ang="T14">
                  <a:pos x="T8" y="T9"/>
                </a:cxn>
              </a:cxnLst>
              <a:rect l="T15" t="T16" r="T17" b="T18"/>
              <a:pathLst>
                <a:path w="67" h="11">
                  <a:moveTo>
                    <a:pt x="0" y="11"/>
                  </a:moveTo>
                  <a:lnTo>
                    <a:pt x="10" y="0"/>
                  </a:lnTo>
                  <a:lnTo>
                    <a:pt x="67" y="0"/>
                  </a:lnTo>
                  <a:lnTo>
                    <a:pt x="59" y="11"/>
                  </a:lnTo>
                  <a:lnTo>
                    <a:pt x="0" y="11"/>
                  </a:lnTo>
                  <a:close/>
                </a:path>
              </a:pathLst>
            </a:custGeom>
            <a:solidFill>
              <a:srgbClr val="D2D2A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3" name="Freeform 2812">
              <a:extLst>
                <a:ext uri="{FF2B5EF4-FFF2-40B4-BE49-F238E27FC236}">
                  <a16:creationId xmlns:a16="http://schemas.microsoft.com/office/drawing/2014/main" xmlns="" id="{1CE0A399-7D96-4095-B997-228B4C122C77}"/>
                </a:ext>
              </a:extLst>
            </p:cNvPr>
            <p:cNvSpPr>
              <a:spLocks/>
            </p:cNvSpPr>
            <p:nvPr/>
          </p:nvSpPr>
          <p:spPr bwMode="auto">
            <a:xfrm>
              <a:off x="1341" y="3903"/>
              <a:ext cx="32" cy="5"/>
            </a:xfrm>
            <a:custGeom>
              <a:avLst/>
              <a:gdLst>
                <a:gd name="T0" fmla="*/ 0 w 64"/>
                <a:gd name="T1" fmla="*/ 5 h 10"/>
                <a:gd name="T2" fmla="*/ 3 w 64"/>
                <a:gd name="T3" fmla="*/ 0 h 10"/>
                <a:gd name="T4" fmla="*/ 32 w 64"/>
                <a:gd name="T5" fmla="*/ 0 h 10"/>
                <a:gd name="T6" fmla="*/ 28 w 64"/>
                <a:gd name="T7" fmla="*/ 5 h 10"/>
                <a:gd name="T8" fmla="*/ 0 w 64"/>
                <a:gd name="T9" fmla="*/ 5 h 10"/>
                <a:gd name="T10" fmla="*/ 0 60000 65536"/>
                <a:gd name="T11" fmla="*/ 0 60000 65536"/>
                <a:gd name="T12" fmla="*/ 0 60000 65536"/>
                <a:gd name="T13" fmla="*/ 0 60000 65536"/>
                <a:gd name="T14" fmla="*/ 0 60000 65536"/>
                <a:gd name="T15" fmla="*/ 0 w 64"/>
                <a:gd name="T16" fmla="*/ 0 h 10"/>
                <a:gd name="T17" fmla="*/ 64 w 64"/>
                <a:gd name="T18" fmla="*/ 10 h 10"/>
              </a:gdLst>
              <a:ahLst/>
              <a:cxnLst>
                <a:cxn ang="T10">
                  <a:pos x="T0" y="T1"/>
                </a:cxn>
                <a:cxn ang="T11">
                  <a:pos x="T2" y="T3"/>
                </a:cxn>
                <a:cxn ang="T12">
                  <a:pos x="T4" y="T5"/>
                </a:cxn>
                <a:cxn ang="T13">
                  <a:pos x="T6" y="T7"/>
                </a:cxn>
                <a:cxn ang="T14">
                  <a:pos x="T8" y="T9"/>
                </a:cxn>
              </a:cxnLst>
              <a:rect l="T15" t="T16" r="T17" b="T18"/>
              <a:pathLst>
                <a:path w="64" h="10">
                  <a:moveTo>
                    <a:pt x="0" y="10"/>
                  </a:moveTo>
                  <a:lnTo>
                    <a:pt x="7" y="0"/>
                  </a:lnTo>
                  <a:lnTo>
                    <a:pt x="64" y="0"/>
                  </a:lnTo>
                  <a:lnTo>
                    <a:pt x="57" y="10"/>
                  </a:lnTo>
                  <a:lnTo>
                    <a:pt x="0" y="10"/>
                  </a:lnTo>
                  <a:close/>
                </a:path>
              </a:pathLst>
            </a:custGeom>
            <a:solidFill>
              <a:srgbClr val="CECEA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4" name="Freeform 2813">
              <a:extLst>
                <a:ext uri="{FF2B5EF4-FFF2-40B4-BE49-F238E27FC236}">
                  <a16:creationId xmlns:a16="http://schemas.microsoft.com/office/drawing/2014/main" xmlns="" id="{E9B27A75-A485-435D-8976-C47B75AE8250}"/>
                </a:ext>
              </a:extLst>
            </p:cNvPr>
            <p:cNvSpPr>
              <a:spLocks/>
            </p:cNvSpPr>
            <p:nvPr/>
          </p:nvSpPr>
          <p:spPr bwMode="auto">
            <a:xfrm>
              <a:off x="1344" y="3898"/>
              <a:ext cx="30" cy="5"/>
            </a:xfrm>
            <a:custGeom>
              <a:avLst/>
              <a:gdLst>
                <a:gd name="T0" fmla="*/ 0 w 59"/>
                <a:gd name="T1" fmla="*/ 5 h 12"/>
                <a:gd name="T2" fmla="*/ 5 w 59"/>
                <a:gd name="T3" fmla="*/ 0 h 12"/>
                <a:gd name="T4" fmla="*/ 30 w 59"/>
                <a:gd name="T5" fmla="*/ 0 h 12"/>
                <a:gd name="T6" fmla="*/ 30 w 59"/>
                <a:gd name="T7" fmla="*/ 4 h 12"/>
                <a:gd name="T8" fmla="*/ 29 w 59"/>
                <a:gd name="T9" fmla="*/ 5 h 12"/>
                <a:gd name="T10" fmla="*/ 0 w 59"/>
                <a:gd name="T11" fmla="*/ 5 h 12"/>
                <a:gd name="T12" fmla="*/ 0 60000 65536"/>
                <a:gd name="T13" fmla="*/ 0 60000 65536"/>
                <a:gd name="T14" fmla="*/ 0 60000 65536"/>
                <a:gd name="T15" fmla="*/ 0 60000 65536"/>
                <a:gd name="T16" fmla="*/ 0 60000 65536"/>
                <a:gd name="T17" fmla="*/ 0 60000 65536"/>
                <a:gd name="T18" fmla="*/ 0 w 59"/>
                <a:gd name="T19" fmla="*/ 0 h 12"/>
                <a:gd name="T20" fmla="*/ 59 w 5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59" h="12">
                  <a:moveTo>
                    <a:pt x="0" y="12"/>
                  </a:moveTo>
                  <a:lnTo>
                    <a:pt x="9" y="0"/>
                  </a:lnTo>
                  <a:lnTo>
                    <a:pt x="59" y="0"/>
                  </a:lnTo>
                  <a:lnTo>
                    <a:pt x="59" y="10"/>
                  </a:lnTo>
                  <a:lnTo>
                    <a:pt x="57" y="12"/>
                  </a:lnTo>
                  <a:lnTo>
                    <a:pt x="0" y="12"/>
                  </a:lnTo>
                  <a:close/>
                </a:path>
              </a:pathLst>
            </a:custGeom>
            <a:solidFill>
              <a:srgbClr val="CAC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5" name="Freeform 2814">
              <a:extLst>
                <a:ext uri="{FF2B5EF4-FFF2-40B4-BE49-F238E27FC236}">
                  <a16:creationId xmlns:a16="http://schemas.microsoft.com/office/drawing/2014/main" xmlns="" id="{3D82C5B6-424F-4103-9BD4-1E231942B452}"/>
                </a:ext>
              </a:extLst>
            </p:cNvPr>
            <p:cNvSpPr>
              <a:spLocks/>
            </p:cNvSpPr>
            <p:nvPr/>
          </p:nvSpPr>
          <p:spPr bwMode="auto">
            <a:xfrm>
              <a:off x="1349" y="3893"/>
              <a:ext cx="25" cy="5"/>
            </a:xfrm>
            <a:custGeom>
              <a:avLst/>
              <a:gdLst>
                <a:gd name="T0" fmla="*/ 0 w 50"/>
                <a:gd name="T1" fmla="*/ 5 h 9"/>
                <a:gd name="T2" fmla="*/ 3 w 50"/>
                <a:gd name="T3" fmla="*/ 0 h 9"/>
                <a:gd name="T4" fmla="*/ 25 w 50"/>
                <a:gd name="T5" fmla="*/ 0 h 9"/>
                <a:gd name="T6" fmla="*/ 25 w 50"/>
                <a:gd name="T7" fmla="*/ 5 h 9"/>
                <a:gd name="T8" fmla="*/ 0 w 50"/>
                <a:gd name="T9" fmla="*/ 5 h 9"/>
                <a:gd name="T10" fmla="*/ 0 60000 65536"/>
                <a:gd name="T11" fmla="*/ 0 60000 65536"/>
                <a:gd name="T12" fmla="*/ 0 60000 65536"/>
                <a:gd name="T13" fmla="*/ 0 60000 65536"/>
                <a:gd name="T14" fmla="*/ 0 60000 65536"/>
                <a:gd name="T15" fmla="*/ 0 w 50"/>
                <a:gd name="T16" fmla="*/ 0 h 9"/>
                <a:gd name="T17" fmla="*/ 50 w 50"/>
                <a:gd name="T18" fmla="*/ 9 h 9"/>
              </a:gdLst>
              <a:ahLst/>
              <a:cxnLst>
                <a:cxn ang="T10">
                  <a:pos x="T0" y="T1"/>
                </a:cxn>
                <a:cxn ang="T11">
                  <a:pos x="T2" y="T3"/>
                </a:cxn>
                <a:cxn ang="T12">
                  <a:pos x="T4" y="T5"/>
                </a:cxn>
                <a:cxn ang="T13">
                  <a:pos x="T6" y="T7"/>
                </a:cxn>
                <a:cxn ang="T14">
                  <a:pos x="T8" y="T9"/>
                </a:cxn>
              </a:cxnLst>
              <a:rect l="T15" t="T16" r="T17" b="T18"/>
              <a:pathLst>
                <a:path w="50" h="9">
                  <a:moveTo>
                    <a:pt x="0" y="9"/>
                  </a:moveTo>
                  <a:lnTo>
                    <a:pt x="7" y="0"/>
                  </a:lnTo>
                  <a:lnTo>
                    <a:pt x="50" y="0"/>
                  </a:lnTo>
                  <a:lnTo>
                    <a:pt x="50" y="9"/>
                  </a:lnTo>
                  <a:lnTo>
                    <a:pt x="0" y="9"/>
                  </a:lnTo>
                  <a:close/>
                </a:path>
              </a:pathLst>
            </a:custGeom>
            <a:solidFill>
              <a:srgbClr val="C6C6A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6" name="Freeform 2815">
              <a:extLst>
                <a:ext uri="{FF2B5EF4-FFF2-40B4-BE49-F238E27FC236}">
                  <a16:creationId xmlns:a16="http://schemas.microsoft.com/office/drawing/2014/main" xmlns="" id="{F5019652-2EDB-4D9A-A4FA-8218A54E3F81}"/>
                </a:ext>
              </a:extLst>
            </p:cNvPr>
            <p:cNvSpPr>
              <a:spLocks/>
            </p:cNvSpPr>
            <p:nvPr/>
          </p:nvSpPr>
          <p:spPr bwMode="auto">
            <a:xfrm>
              <a:off x="1353" y="3887"/>
              <a:ext cx="21" cy="6"/>
            </a:xfrm>
            <a:custGeom>
              <a:avLst/>
              <a:gdLst>
                <a:gd name="T0" fmla="*/ 0 w 43"/>
                <a:gd name="T1" fmla="*/ 6 h 12"/>
                <a:gd name="T2" fmla="*/ 5 w 43"/>
                <a:gd name="T3" fmla="*/ 0 h 12"/>
                <a:gd name="T4" fmla="*/ 21 w 43"/>
                <a:gd name="T5" fmla="*/ 0 h 12"/>
                <a:gd name="T6" fmla="*/ 21 w 43"/>
                <a:gd name="T7" fmla="*/ 6 h 12"/>
                <a:gd name="T8" fmla="*/ 0 w 43"/>
                <a:gd name="T9" fmla="*/ 6 h 12"/>
                <a:gd name="T10" fmla="*/ 0 60000 65536"/>
                <a:gd name="T11" fmla="*/ 0 60000 65536"/>
                <a:gd name="T12" fmla="*/ 0 60000 65536"/>
                <a:gd name="T13" fmla="*/ 0 60000 65536"/>
                <a:gd name="T14" fmla="*/ 0 60000 65536"/>
                <a:gd name="T15" fmla="*/ 0 w 43"/>
                <a:gd name="T16" fmla="*/ 0 h 12"/>
                <a:gd name="T17" fmla="*/ 43 w 43"/>
                <a:gd name="T18" fmla="*/ 12 h 12"/>
              </a:gdLst>
              <a:ahLst/>
              <a:cxnLst>
                <a:cxn ang="T10">
                  <a:pos x="T0" y="T1"/>
                </a:cxn>
                <a:cxn ang="T11">
                  <a:pos x="T2" y="T3"/>
                </a:cxn>
                <a:cxn ang="T12">
                  <a:pos x="T4" y="T5"/>
                </a:cxn>
                <a:cxn ang="T13">
                  <a:pos x="T6" y="T7"/>
                </a:cxn>
                <a:cxn ang="T14">
                  <a:pos x="T8" y="T9"/>
                </a:cxn>
              </a:cxnLst>
              <a:rect l="T15" t="T16" r="T17" b="T18"/>
              <a:pathLst>
                <a:path w="43" h="12">
                  <a:moveTo>
                    <a:pt x="0" y="12"/>
                  </a:moveTo>
                  <a:lnTo>
                    <a:pt x="10" y="0"/>
                  </a:lnTo>
                  <a:lnTo>
                    <a:pt x="43" y="0"/>
                  </a:lnTo>
                  <a:lnTo>
                    <a:pt x="43" y="12"/>
                  </a:lnTo>
                  <a:lnTo>
                    <a:pt x="0" y="12"/>
                  </a:lnTo>
                  <a:close/>
                </a:path>
              </a:pathLst>
            </a:custGeom>
            <a:solidFill>
              <a:srgbClr val="C2C2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7" name="Freeform 2816">
              <a:extLst>
                <a:ext uri="{FF2B5EF4-FFF2-40B4-BE49-F238E27FC236}">
                  <a16:creationId xmlns:a16="http://schemas.microsoft.com/office/drawing/2014/main" xmlns="" id="{66EC8EF6-5F7F-42AC-9478-76D2097CBE3E}"/>
                </a:ext>
              </a:extLst>
            </p:cNvPr>
            <p:cNvSpPr>
              <a:spLocks/>
            </p:cNvSpPr>
            <p:nvPr/>
          </p:nvSpPr>
          <p:spPr bwMode="auto">
            <a:xfrm>
              <a:off x="1357" y="3882"/>
              <a:ext cx="17" cy="5"/>
            </a:xfrm>
            <a:custGeom>
              <a:avLst/>
              <a:gdLst>
                <a:gd name="T0" fmla="*/ 0 w 33"/>
                <a:gd name="T1" fmla="*/ 5 h 10"/>
                <a:gd name="T2" fmla="*/ 3 w 33"/>
                <a:gd name="T3" fmla="*/ 0 h 10"/>
                <a:gd name="T4" fmla="*/ 17 w 33"/>
                <a:gd name="T5" fmla="*/ 0 h 10"/>
                <a:gd name="T6" fmla="*/ 17 w 33"/>
                <a:gd name="T7" fmla="*/ 5 h 10"/>
                <a:gd name="T8" fmla="*/ 0 w 33"/>
                <a:gd name="T9" fmla="*/ 5 h 10"/>
                <a:gd name="T10" fmla="*/ 0 60000 65536"/>
                <a:gd name="T11" fmla="*/ 0 60000 65536"/>
                <a:gd name="T12" fmla="*/ 0 60000 65536"/>
                <a:gd name="T13" fmla="*/ 0 60000 65536"/>
                <a:gd name="T14" fmla="*/ 0 60000 65536"/>
                <a:gd name="T15" fmla="*/ 0 w 33"/>
                <a:gd name="T16" fmla="*/ 0 h 10"/>
                <a:gd name="T17" fmla="*/ 33 w 33"/>
                <a:gd name="T18" fmla="*/ 10 h 10"/>
              </a:gdLst>
              <a:ahLst/>
              <a:cxnLst>
                <a:cxn ang="T10">
                  <a:pos x="T0" y="T1"/>
                </a:cxn>
                <a:cxn ang="T11">
                  <a:pos x="T2" y="T3"/>
                </a:cxn>
                <a:cxn ang="T12">
                  <a:pos x="T4" y="T5"/>
                </a:cxn>
                <a:cxn ang="T13">
                  <a:pos x="T6" y="T7"/>
                </a:cxn>
                <a:cxn ang="T14">
                  <a:pos x="T8" y="T9"/>
                </a:cxn>
              </a:cxnLst>
              <a:rect l="T15" t="T16" r="T17" b="T18"/>
              <a:pathLst>
                <a:path w="33" h="10">
                  <a:moveTo>
                    <a:pt x="0" y="10"/>
                  </a:moveTo>
                  <a:lnTo>
                    <a:pt x="6" y="0"/>
                  </a:lnTo>
                  <a:lnTo>
                    <a:pt x="33" y="0"/>
                  </a:lnTo>
                  <a:lnTo>
                    <a:pt x="33" y="10"/>
                  </a:lnTo>
                  <a:lnTo>
                    <a:pt x="0" y="10"/>
                  </a:lnTo>
                  <a:close/>
                </a:path>
              </a:pathLst>
            </a:custGeom>
            <a:solidFill>
              <a:srgbClr val="BEB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8" name="Freeform 2817">
              <a:extLst>
                <a:ext uri="{FF2B5EF4-FFF2-40B4-BE49-F238E27FC236}">
                  <a16:creationId xmlns:a16="http://schemas.microsoft.com/office/drawing/2014/main" xmlns="" id="{844D2325-4D5E-4C82-BBA0-11540BCDAF9C}"/>
                </a:ext>
              </a:extLst>
            </p:cNvPr>
            <p:cNvSpPr>
              <a:spLocks/>
            </p:cNvSpPr>
            <p:nvPr/>
          </p:nvSpPr>
          <p:spPr bwMode="auto">
            <a:xfrm>
              <a:off x="1361" y="3876"/>
              <a:ext cx="13" cy="6"/>
            </a:xfrm>
            <a:custGeom>
              <a:avLst/>
              <a:gdLst>
                <a:gd name="T0" fmla="*/ 0 w 27"/>
                <a:gd name="T1" fmla="*/ 6 h 11"/>
                <a:gd name="T2" fmla="*/ 5 w 27"/>
                <a:gd name="T3" fmla="*/ 0 h 11"/>
                <a:gd name="T4" fmla="*/ 13 w 27"/>
                <a:gd name="T5" fmla="*/ 0 h 11"/>
                <a:gd name="T6" fmla="*/ 13 w 27"/>
                <a:gd name="T7" fmla="*/ 6 h 11"/>
                <a:gd name="T8" fmla="*/ 0 w 27"/>
                <a:gd name="T9" fmla="*/ 6 h 11"/>
                <a:gd name="T10" fmla="*/ 0 60000 65536"/>
                <a:gd name="T11" fmla="*/ 0 60000 65536"/>
                <a:gd name="T12" fmla="*/ 0 60000 65536"/>
                <a:gd name="T13" fmla="*/ 0 60000 65536"/>
                <a:gd name="T14" fmla="*/ 0 60000 65536"/>
                <a:gd name="T15" fmla="*/ 0 w 27"/>
                <a:gd name="T16" fmla="*/ 0 h 11"/>
                <a:gd name="T17" fmla="*/ 27 w 27"/>
                <a:gd name="T18" fmla="*/ 11 h 11"/>
              </a:gdLst>
              <a:ahLst/>
              <a:cxnLst>
                <a:cxn ang="T10">
                  <a:pos x="T0" y="T1"/>
                </a:cxn>
                <a:cxn ang="T11">
                  <a:pos x="T2" y="T3"/>
                </a:cxn>
                <a:cxn ang="T12">
                  <a:pos x="T4" y="T5"/>
                </a:cxn>
                <a:cxn ang="T13">
                  <a:pos x="T6" y="T7"/>
                </a:cxn>
                <a:cxn ang="T14">
                  <a:pos x="T8" y="T9"/>
                </a:cxn>
              </a:cxnLst>
              <a:rect l="T15" t="T16" r="T17" b="T18"/>
              <a:pathLst>
                <a:path w="27" h="11">
                  <a:moveTo>
                    <a:pt x="0" y="11"/>
                  </a:moveTo>
                  <a:lnTo>
                    <a:pt x="10" y="0"/>
                  </a:lnTo>
                  <a:lnTo>
                    <a:pt x="27" y="0"/>
                  </a:lnTo>
                  <a:lnTo>
                    <a:pt x="27" y="11"/>
                  </a:lnTo>
                  <a:lnTo>
                    <a:pt x="0" y="11"/>
                  </a:lnTo>
                  <a:close/>
                </a:path>
              </a:pathLst>
            </a:custGeom>
            <a:solidFill>
              <a:srgbClr val="BABA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89" name="Freeform 2818">
              <a:extLst>
                <a:ext uri="{FF2B5EF4-FFF2-40B4-BE49-F238E27FC236}">
                  <a16:creationId xmlns:a16="http://schemas.microsoft.com/office/drawing/2014/main" xmlns="" id="{8F94AD19-15E9-4AD0-94A5-658EC9C999D2}"/>
                </a:ext>
              </a:extLst>
            </p:cNvPr>
            <p:cNvSpPr>
              <a:spLocks/>
            </p:cNvSpPr>
            <p:nvPr/>
          </p:nvSpPr>
          <p:spPr bwMode="auto">
            <a:xfrm>
              <a:off x="1366" y="3871"/>
              <a:ext cx="8" cy="5"/>
            </a:xfrm>
            <a:custGeom>
              <a:avLst/>
              <a:gdLst>
                <a:gd name="T0" fmla="*/ 0 w 17"/>
                <a:gd name="T1" fmla="*/ 5 h 12"/>
                <a:gd name="T2" fmla="*/ 4 w 17"/>
                <a:gd name="T3" fmla="*/ 0 h 12"/>
                <a:gd name="T4" fmla="*/ 8 w 17"/>
                <a:gd name="T5" fmla="*/ 0 h 12"/>
                <a:gd name="T6" fmla="*/ 8 w 17"/>
                <a:gd name="T7" fmla="*/ 5 h 12"/>
                <a:gd name="T8" fmla="*/ 0 w 17"/>
                <a:gd name="T9" fmla="*/ 5 h 12"/>
                <a:gd name="T10" fmla="*/ 0 60000 65536"/>
                <a:gd name="T11" fmla="*/ 0 60000 65536"/>
                <a:gd name="T12" fmla="*/ 0 60000 65536"/>
                <a:gd name="T13" fmla="*/ 0 60000 65536"/>
                <a:gd name="T14" fmla="*/ 0 60000 65536"/>
                <a:gd name="T15" fmla="*/ 0 w 17"/>
                <a:gd name="T16" fmla="*/ 0 h 12"/>
                <a:gd name="T17" fmla="*/ 17 w 17"/>
                <a:gd name="T18" fmla="*/ 12 h 12"/>
              </a:gdLst>
              <a:ahLst/>
              <a:cxnLst>
                <a:cxn ang="T10">
                  <a:pos x="T0" y="T1"/>
                </a:cxn>
                <a:cxn ang="T11">
                  <a:pos x="T2" y="T3"/>
                </a:cxn>
                <a:cxn ang="T12">
                  <a:pos x="T4" y="T5"/>
                </a:cxn>
                <a:cxn ang="T13">
                  <a:pos x="T6" y="T7"/>
                </a:cxn>
                <a:cxn ang="T14">
                  <a:pos x="T8" y="T9"/>
                </a:cxn>
              </a:cxnLst>
              <a:rect l="T15" t="T16" r="T17" b="T18"/>
              <a:pathLst>
                <a:path w="17" h="12">
                  <a:moveTo>
                    <a:pt x="0" y="12"/>
                  </a:moveTo>
                  <a:lnTo>
                    <a:pt x="8" y="0"/>
                  </a:lnTo>
                  <a:lnTo>
                    <a:pt x="17" y="0"/>
                  </a:lnTo>
                  <a:lnTo>
                    <a:pt x="17" y="12"/>
                  </a:lnTo>
                  <a:lnTo>
                    <a:pt x="0" y="12"/>
                  </a:lnTo>
                  <a:close/>
                </a:path>
              </a:pathLst>
            </a:custGeom>
            <a:solidFill>
              <a:srgbClr val="B6B6B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90" name="Freeform 2819">
              <a:extLst>
                <a:ext uri="{FF2B5EF4-FFF2-40B4-BE49-F238E27FC236}">
                  <a16:creationId xmlns:a16="http://schemas.microsoft.com/office/drawing/2014/main" xmlns="" id="{9830A944-5037-4CA2-9DF8-4A8499730D2A}"/>
                </a:ext>
              </a:extLst>
            </p:cNvPr>
            <p:cNvSpPr>
              <a:spLocks/>
            </p:cNvSpPr>
            <p:nvPr/>
          </p:nvSpPr>
          <p:spPr bwMode="auto">
            <a:xfrm>
              <a:off x="1370" y="3866"/>
              <a:ext cx="4" cy="5"/>
            </a:xfrm>
            <a:custGeom>
              <a:avLst/>
              <a:gdLst>
                <a:gd name="T0" fmla="*/ 0 w 9"/>
                <a:gd name="T1" fmla="*/ 5 h 9"/>
                <a:gd name="T2" fmla="*/ 4 w 9"/>
                <a:gd name="T3" fmla="*/ 0 h 9"/>
                <a:gd name="T4" fmla="*/ 4 w 9"/>
                <a:gd name="T5" fmla="*/ 5 h 9"/>
                <a:gd name="T6" fmla="*/ 0 w 9"/>
                <a:gd name="T7" fmla="*/ 5 h 9"/>
                <a:gd name="T8" fmla="*/ 0 60000 65536"/>
                <a:gd name="T9" fmla="*/ 0 60000 65536"/>
                <a:gd name="T10" fmla="*/ 0 60000 65536"/>
                <a:gd name="T11" fmla="*/ 0 60000 65536"/>
                <a:gd name="T12" fmla="*/ 0 w 9"/>
                <a:gd name="T13" fmla="*/ 0 h 9"/>
                <a:gd name="T14" fmla="*/ 9 w 9"/>
                <a:gd name="T15" fmla="*/ 9 h 9"/>
              </a:gdLst>
              <a:ahLst/>
              <a:cxnLst>
                <a:cxn ang="T8">
                  <a:pos x="T0" y="T1"/>
                </a:cxn>
                <a:cxn ang="T9">
                  <a:pos x="T2" y="T3"/>
                </a:cxn>
                <a:cxn ang="T10">
                  <a:pos x="T4" y="T5"/>
                </a:cxn>
                <a:cxn ang="T11">
                  <a:pos x="T6" y="T7"/>
                </a:cxn>
              </a:cxnLst>
              <a:rect l="T12" t="T13" r="T14" b="T15"/>
              <a:pathLst>
                <a:path w="9" h="9">
                  <a:moveTo>
                    <a:pt x="0" y="9"/>
                  </a:moveTo>
                  <a:lnTo>
                    <a:pt x="9" y="0"/>
                  </a:lnTo>
                  <a:lnTo>
                    <a:pt x="9" y="9"/>
                  </a:lnTo>
                  <a:lnTo>
                    <a:pt x="0" y="9"/>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91" name="Freeform 2820">
              <a:extLst>
                <a:ext uri="{FF2B5EF4-FFF2-40B4-BE49-F238E27FC236}">
                  <a16:creationId xmlns:a16="http://schemas.microsoft.com/office/drawing/2014/main" xmlns="" id="{CCD9D9FE-EACE-4096-9701-8F2D0AB85878}"/>
                </a:ext>
              </a:extLst>
            </p:cNvPr>
            <p:cNvSpPr>
              <a:spLocks/>
            </p:cNvSpPr>
            <p:nvPr/>
          </p:nvSpPr>
          <p:spPr bwMode="auto">
            <a:xfrm>
              <a:off x="1322" y="3866"/>
              <a:ext cx="52" cy="106"/>
            </a:xfrm>
            <a:custGeom>
              <a:avLst/>
              <a:gdLst>
                <a:gd name="T0" fmla="*/ 0 w 103"/>
                <a:gd name="T1" fmla="*/ 66 h 212"/>
                <a:gd name="T2" fmla="*/ 52 w 103"/>
                <a:gd name="T3" fmla="*/ 0 h 212"/>
                <a:gd name="T4" fmla="*/ 52 w 103"/>
                <a:gd name="T5" fmla="*/ 37 h 212"/>
                <a:gd name="T6" fmla="*/ 0 w 103"/>
                <a:gd name="T7" fmla="*/ 106 h 212"/>
                <a:gd name="T8" fmla="*/ 0 w 103"/>
                <a:gd name="T9" fmla="*/ 66 h 212"/>
                <a:gd name="T10" fmla="*/ 0 60000 65536"/>
                <a:gd name="T11" fmla="*/ 0 60000 65536"/>
                <a:gd name="T12" fmla="*/ 0 60000 65536"/>
                <a:gd name="T13" fmla="*/ 0 60000 65536"/>
                <a:gd name="T14" fmla="*/ 0 60000 65536"/>
                <a:gd name="T15" fmla="*/ 0 w 103"/>
                <a:gd name="T16" fmla="*/ 0 h 212"/>
                <a:gd name="T17" fmla="*/ 103 w 103"/>
                <a:gd name="T18" fmla="*/ 212 h 212"/>
              </a:gdLst>
              <a:ahLst/>
              <a:cxnLst>
                <a:cxn ang="T10">
                  <a:pos x="T0" y="T1"/>
                </a:cxn>
                <a:cxn ang="T11">
                  <a:pos x="T2" y="T3"/>
                </a:cxn>
                <a:cxn ang="T12">
                  <a:pos x="T4" y="T5"/>
                </a:cxn>
                <a:cxn ang="T13">
                  <a:pos x="T6" y="T7"/>
                </a:cxn>
                <a:cxn ang="T14">
                  <a:pos x="T8" y="T9"/>
                </a:cxn>
              </a:cxnLst>
              <a:rect l="T15" t="T16" r="T17" b="T18"/>
              <a:pathLst>
                <a:path w="103" h="212">
                  <a:moveTo>
                    <a:pt x="0" y="132"/>
                  </a:moveTo>
                  <a:lnTo>
                    <a:pt x="103" y="0"/>
                  </a:lnTo>
                  <a:lnTo>
                    <a:pt x="103" y="73"/>
                  </a:lnTo>
                  <a:lnTo>
                    <a:pt x="0" y="212"/>
                  </a:lnTo>
                  <a:lnTo>
                    <a:pt x="0" y="132"/>
                  </a:lnTo>
                </a:path>
              </a:pathLst>
            </a:custGeom>
            <a:noFill/>
            <a:ln w="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192" name="Rectangle 2821">
              <a:extLst>
                <a:ext uri="{FF2B5EF4-FFF2-40B4-BE49-F238E27FC236}">
                  <a16:creationId xmlns:a16="http://schemas.microsoft.com/office/drawing/2014/main" xmlns="" id="{99A6E6D1-BAD0-4FB0-989A-C27E900A9138}"/>
                </a:ext>
              </a:extLst>
            </p:cNvPr>
            <p:cNvSpPr>
              <a:spLocks noChangeArrowheads="1"/>
            </p:cNvSpPr>
            <p:nvPr/>
          </p:nvSpPr>
          <p:spPr bwMode="auto">
            <a:xfrm>
              <a:off x="1058" y="3970"/>
              <a:ext cx="264" cy="2"/>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pSp>
        <p:nvGrpSpPr>
          <p:cNvPr id="29" name="Group 2822">
            <a:extLst>
              <a:ext uri="{FF2B5EF4-FFF2-40B4-BE49-F238E27FC236}">
                <a16:creationId xmlns:a16="http://schemas.microsoft.com/office/drawing/2014/main" xmlns="" id="{D12818EE-1D00-494C-90BC-C34841C1DF89}"/>
              </a:ext>
            </a:extLst>
          </p:cNvPr>
          <p:cNvGrpSpPr>
            <a:grpSpLocks/>
          </p:cNvGrpSpPr>
          <p:nvPr/>
        </p:nvGrpSpPr>
        <p:grpSpPr bwMode="auto">
          <a:xfrm>
            <a:off x="6096000" y="5257800"/>
            <a:ext cx="2362200" cy="990600"/>
            <a:chOff x="3840" y="3312"/>
            <a:chExt cx="1488" cy="624"/>
          </a:xfrm>
        </p:grpSpPr>
        <p:grpSp>
          <p:nvGrpSpPr>
            <p:cNvPr id="30" name="Group 2823">
              <a:extLst>
                <a:ext uri="{FF2B5EF4-FFF2-40B4-BE49-F238E27FC236}">
                  <a16:creationId xmlns:a16="http://schemas.microsoft.com/office/drawing/2014/main" xmlns="" id="{6E4E32B9-5D32-45C7-816C-B246F42F46D6}"/>
                </a:ext>
              </a:extLst>
            </p:cNvPr>
            <p:cNvGrpSpPr>
              <a:grpSpLocks/>
            </p:cNvGrpSpPr>
            <p:nvPr/>
          </p:nvGrpSpPr>
          <p:grpSpPr bwMode="auto">
            <a:xfrm>
              <a:off x="3840" y="3504"/>
              <a:ext cx="1440" cy="432"/>
              <a:chOff x="3840" y="3504"/>
              <a:chExt cx="1440" cy="432"/>
            </a:xfrm>
          </p:grpSpPr>
          <p:sp>
            <p:nvSpPr>
              <p:cNvPr id="1081" name="Line 2824">
                <a:extLst>
                  <a:ext uri="{FF2B5EF4-FFF2-40B4-BE49-F238E27FC236}">
                    <a16:creationId xmlns:a16="http://schemas.microsoft.com/office/drawing/2014/main" xmlns="" id="{7B02A783-2840-4143-AA0D-D188D9B42928}"/>
                  </a:ext>
                </a:extLst>
              </p:cNvPr>
              <p:cNvSpPr>
                <a:spLocks noChangeShapeType="1"/>
              </p:cNvSpPr>
              <p:nvPr/>
            </p:nvSpPr>
            <p:spPr bwMode="auto">
              <a:xfrm>
                <a:off x="4320" y="3504"/>
                <a:ext cx="0" cy="288"/>
              </a:xfrm>
              <a:prstGeom prst="line">
                <a:avLst/>
              </a:prstGeom>
              <a:noFill/>
              <a:ln w="38100" cmpd="dbl">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82" name="Line 2825">
                <a:extLst>
                  <a:ext uri="{FF2B5EF4-FFF2-40B4-BE49-F238E27FC236}">
                    <a16:creationId xmlns:a16="http://schemas.microsoft.com/office/drawing/2014/main" xmlns="" id="{80AECB2F-5024-49B7-AE25-246CF1B23859}"/>
                  </a:ext>
                </a:extLst>
              </p:cNvPr>
              <p:cNvSpPr>
                <a:spLocks noChangeShapeType="1"/>
              </p:cNvSpPr>
              <p:nvPr/>
            </p:nvSpPr>
            <p:spPr bwMode="auto">
              <a:xfrm>
                <a:off x="4848" y="3504"/>
                <a:ext cx="0" cy="288"/>
              </a:xfrm>
              <a:prstGeom prst="line">
                <a:avLst/>
              </a:prstGeom>
              <a:noFill/>
              <a:ln w="38100" cmpd="dbl">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83" name="Line 2826">
                <a:extLst>
                  <a:ext uri="{FF2B5EF4-FFF2-40B4-BE49-F238E27FC236}">
                    <a16:creationId xmlns:a16="http://schemas.microsoft.com/office/drawing/2014/main" xmlns="" id="{DF3C1FFC-7A64-4364-9FD5-6D7DF8E4F19E}"/>
                  </a:ext>
                </a:extLst>
              </p:cNvPr>
              <p:cNvSpPr>
                <a:spLocks noChangeShapeType="1"/>
              </p:cNvSpPr>
              <p:nvPr/>
            </p:nvSpPr>
            <p:spPr bwMode="auto">
              <a:xfrm>
                <a:off x="5280" y="3504"/>
                <a:ext cx="0" cy="288"/>
              </a:xfrm>
              <a:prstGeom prst="line">
                <a:avLst/>
              </a:prstGeom>
              <a:noFill/>
              <a:ln w="38100" cmpd="dbl">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84" name="Line 2827">
                <a:extLst>
                  <a:ext uri="{FF2B5EF4-FFF2-40B4-BE49-F238E27FC236}">
                    <a16:creationId xmlns:a16="http://schemas.microsoft.com/office/drawing/2014/main" xmlns="" id="{36F95136-F9D4-4874-B755-41505597C5D5}"/>
                  </a:ext>
                </a:extLst>
              </p:cNvPr>
              <p:cNvSpPr>
                <a:spLocks noChangeShapeType="1"/>
              </p:cNvSpPr>
              <p:nvPr/>
            </p:nvSpPr>
            <p:spPr bwMode="auto">
              <a:xfrm flipH="1">
                <a:off x="3840" y="3792"/>
                <a:ext cx="1440" cy="0"/>
              </a:xfrm>
              <a:prstGeom prst="line">
                <a:avLst/>
              </a:prstGeom>
              <a:noFill/>
              <a:ln w="38100" cmpd="dbl">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85" name="Line 2828">
                <a:extLst>
                  <a:ext uri="{FF2B5EF4-FFF2-40B4-BE49-F238E27FC236}">
                    <a16:creationId xmlns:a16="http://schemas.microsoft.com/office/drawing/2014/main" xmlns="" id="{B6B57362-B4D3-4EAD-B320-538B52565102}"/>
                  </a:ext>
                </a:extLst>
              </p:cNvPr>
              <p:cNvSpPr>
                <a:spLocks noChangeShapeType="1"/>
              </p:cNvSpPr>
              <p:nvPr/>
            </p:nvSpPr>
            <p:spPr bwMode="auto">
              <a:xfrm>
                <a:off x="3840" y="3792"/>
                <a:ext cx="0" cy="144"/>
              </a:xfrm>
              <a:prstGeom prst="line">
                <a:avLst/>
              </a:prstGeom>
              <a:noFill/>
              <a:ln w="38100" cmpd="dbl">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sp>
          <p:nvSpPr>
            <p:cNvPr id="1078" name="Rectangle 2829">
              <a:extLst>
                <a:ext uri="{FF2B5EF4-FFF2-40B4-BE49-F238E27FC236}">
                  <a16:creationId xmlns:a16="http://schemas.microsoft.com/office/drawing/2014/main" xmlns="" id="{D4039120-8828-4BC0-8257-7284B49761EB}"/>
                </a:ext>
              </a:extLst>
            </p:cNvPr>
            <p:cNvSpPr>
              <a:spLocks noChangeArrowheads="1"/>
            </p:cNvSpPr>
            <p:nvPr/>
          </p:nvSpPr>
          <p:spPr bwMode="auto">
            <a:xfrm>
              <a:off x="4272" y="3312"/>
              <a:ext cx="96" cy="192"/>
            </a:xfrm>
            <a:prstGeom prst="rect">
              <a:avLst/>
            </a:prstGeom>
            <a:solidFill>
              <a:srgbClr val="F99175"/>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79" name="Rectangle 2830">
              <a:extLst>
                <a:ext uri="{FF2B5EF4-FFF2-40B4-BE49-F238E27FC236}">
                  <a16:creationId xmlns:a16="http://schemas.microsoft.com/office/drawing/2014/main" xmlns="" id="{946C227E-3584-44E2-B3A0-870176BD7853}"/>
                </a:ext>
              </a:extLst>
            </p:cNvPr>
            <p:cNvSpPr>
              <a:spLocks noChangeArrowheads="1"/>
            </p:cNvSpPr>
            <p:nvPr/>
          </p:nvSpPr>
          <p:spPr bwMode="auto">
            <a:xfrm>
              <a:off x="4800" y="3312"/>
              <a:ext cx="96" cy="192"/>
            </a:xfrm>
            <a:prstGeom prst="rect">
              <a:avLst/>
            </a:prstGeom>
            <a:solidFill>
              <a:srgbClr val="F99175"/>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80" name="Rectangle 2831">
              <a:extLst>
                <a:ext uri="{FF2B5EF4-FFF2-40B4-BE49-F238E27FC236}">
                  <a16:creationId xmlns:a16="http://schemas.microsoft.com/office/drawing/2014/main" xmlns="" id="{68AB7BFD-EAF2-42C3-82A2-BC6FDFA31669}"/>
                </a:ext>
              </a:extLst>
            </p:cNvPr>
            <p:cNvSpPr>
              <a:spLocks noChangeArrowheads="1"/>
            </p:cNvSpPr>
            <p:nvPr/>
          </p:nvSpPr>
          <p:spPr bwMode="auto">
            <a:xfrm>
              <a:off x="5232" y="3312"/>
              <a:ext cx="96" cy="192"/>
            </a:xfrm>
            <a:prstGeom prst="rect">
              <a:avLst/>
            </a:prstGeom>
            <a:solidFill>
              <a:srgbClr val="F99175"/>
            </a:solidFill>
            <a:ln w="12700">
              <a:solidFill>
                <a:schemeClr val="tx1"/>
              </a:solidFill>
              <a:miter lim="800000"/>
              <a:headEnd type="none" w="sm" len="sm"/>
              <a:tailEnd type="none" w="sm" len="sm"/>
            </a:ln>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sp>
        <p:nvSpPr>
          <p:cNvPr id="1051" name="Text Box 2832">
            <a:extLst>
              <a:ext uri="{FF2B5EF4-FFF2-40B4-BE49-F238E27FC236}">
                <a16:creationId xmlns:a16="http://schemas.microsoft.com/office/drawing/2014/main" xmlns="" id="{8373C54C-D658-4C28-8318-3198273FE6C7}"/>
              </a:ext>
            </a:extLst>
          </p:cNvPr>
          <p:cNvSpPr txBox="1">
            <a:spLocks noChangeArrowheads="1"/>
          </p:cNvSpPr>
          <p:nvPr/>
        </p:nvSpPr>
        <p:spPr bwMode="auto">
          <a:xfrm>
            <a:off x="6689725" y="5991225"/>
            <a:ext cx="2003425"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eaLnBrk="0" hangingPunct="0"/>
            <a:r>
              <a:rPr lang="en-US" altLang="en-US">
                <a:solidFill>
                  <a:srgbClr val="CC00CC"/>
                </a:solidFill>
                <a:latin typeface="Book Antiqua" panose="02040602050305030304" pitchFamily="18" charset="0"/>
              </a:rPr>
              <a:t>Control</a:t>
            </a:r>
            <a:r>
              <a:rPr lang="en-US" altLang="en-US">
                <a:solidFill>
                  <a:srgbClr val="F99175"/>
                </a:solidFill>
                <a:latin typeface="Book Antiqua" panose="02040602050305030304" pitchFamily="18" charset="0"/>
              </a:rPr>
              <a:t> </a:t>
            </a:r>
            <a:r>
              <a:rPr lang="en-US" altLang="en-US">
                <a:solidFill>
                  <a:srgbClr val="CC00CC"/>
                </a:solidFill>
                <a:latin typeface="Book Antiqua" panose="02040602050305030304" pitchFamily="18" charset="0"/>
              </a:rPr>
              <a:t>Programs</a:t>
            </a:r>
          </a:p>
        </p:txBody>
      </p:sp>
      <p:grpSp>
        <p:nvGrpSpPr>
          <p:cNvPr id="31" name="Group 2833">
            <a:extLst>
              <a:ext uri="{FF2B5EF4-FFF2-40B4-BE49-F238E27FC236}">
                <a16:creationId xmlns:a16="http://schemas.microsoft.com/office/drawing/2014/main" xmlns="" id="{E472BFA0-0878-4328-BFDF-C0D281C7C6C6}"/>
              </a:ext>
            </a:extLst>
          </p:cNvPr>
          <p:cNvGrpSpPr>
            <a:grpSpLocks/>
          </p:cNvGrpSpPr>
          <p:nvPr/>
        </p:nvGrpSpPr>
        <p:grpSpPr bwMode="auto">
          <a:xfrm>
            <a:off x="1981200" y="3505200"/>
            <a:ext cx="5867400" cy="2133600"/>
            <a:chOff x="1248" y="2208"/>
            <a:chExt cx="3696" cy="1344"/>
          </a:xfrm>
        </p:grpSpPr>
        <p:sp>
          <p:nvSpPr>
            <p:cNvPr id="1064" name="Rectangle 2834">
              <a:extLst>
                <a:ext uri="{FF2B5EF4-FFF2-40B4-BE49-F238E27FC236}">
                  <a16:creationId xmlns:a16="http://schemas.microsoft.com/office/drawing/2014/main" xmlns="" id="{7B4FE47B-CFF4-4198-853C-88CA1FCF0DC0}"/>
                </a:ext>
              </a:extLst>
            </p:cNvPr>
            <p:cNvSpPr>
              <a:spLocks noChangeArrowheads="1"/>
            </p:cNvSpPr>
            <p:nvPr/>
          </p:nvSpPr>
          <p:spPr bwMode="auto">
            <a:xfrm>
              <a:off x="1248" y="2208"/>
              <a:ext cx="144" cy="192"/>
            </a:xfrm>
            <a:prstGeom prst="rect">
              <a:avLst/>
            </a:prstGeom>
            <a:solidFill>
              <a:srgbClr val="7FE77F"/>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65" name="Rectangle 2835">
              <a:extLst>
                <a:ext uri="{FF2B5EF4-FFF2-40B4-BE49-F238E27FC236}">
                  <a16:creationId xmlns:a16="http://schemas.microsoft.com/office/drawing/2014/main" xmlns="" id="{86D9D25A-6513-4939-9D49-029EC86A066C}"/>
                </a:ext>
              </a:extLst>
            </p:cNvPr>
            <p:cNvSpPr>
              <a:spLocks noChangeArrowheads="1"/>
            </p:cNvSpPr>
            <p:nvPr/>
          </p:nvSpPr>
          <p:spPr bwMode="auto">
            <a:xfrm>
              <a:off x="2208" y="2208"/>
              <a:ext cx="144" cy="192"/>
            </a:xfrm>
            <a:prstGeom prst="rect">
              <a:avLst/>
            </a:prstGeom>
            <a:solidFill>
              <a:srgbClr val="7FE77F"/>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66" name="Rectangle 2836">
              <a:extLst>
                <a:ext uri="{FF2B5EF4-FFF2-40B4-BE49-F238E27FC236}">
                  <a16:creationId xmlns:a16="http://schemas.microsoft.com/office/drawing/2014/main" xmlns="" id="{88CEA5A7-B816-4F20-8EF8-FB326E5ABD65}"/>
                </a:ext>
              </a:extLst>
            </p:cNvPr>
            <p:cNvSpPr>
              <a:spLocks noChangeArrowheads="1"/>
            </p:cNvSpPr>
            <p:nvPr/>
          </p:nvSpPr>
          <p:spPr bwMode="auto">
            <a:xfrm>
              <a:off x="3840" y="2208"/>
              <a:ext cx="144" cy="192"/>
            </a:xfrm>
            <a:prstGeom prst="rect">
              <a:avLst/>
            </a:prstGeom>
            <a:solidFill>
              <a:srgbClr val="7FE77F"/>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67" name="Rectangle 2837">
              <a:extLst>
                <a:ext uri="{FF2B5EF4-FFF2-40B4-BE49-F238E27FC236}">
                  <a16:creationId xmlns:a16="http://schemas.microsoft.com/office/drawing/2014/main" xmlns="" id="{D4FA8188-5521-46F4-B87F-0F940C6F1C38}"/>
                </a:ext>
              </a:extLst>
            </p:cNvPr>
            <p:cNvSpPr>
              <a:spLocks noChangeArrowheads="1"/>
            </p:cNvSpPr>
            <p:nvPr/>
          </p:nvSpPr>
          <p:spPr bwMode="auto">
            <a:xfrm>
              <a:off x="4800" y="2208"/>
              <a:ext cx="144" cy="192"/>
            </a:xfrm>
            <a:prstGeom prst="rect">
              <a:avLst/>
            </a:prstGeom>
            <a:solidFill>
              <a:srgbClr val="7FE77F"/>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68" name="Line 2838">
              <a:extLst>
                <a:ext uri="{FF2B5EF4-FFF2-40B4-BE49-F238E27FC236}">
                  <a16:creationId xmlns:a16="http://schemas.microsoft.com/office/drawing/2014/main" xmlns="" id="{E9525FCC-D0BC-4908-9D77-34A27930B918}"/>
                </a:ext>
              </a:extLst>
            </p:cNvPr>
            <p:cNvSpPr>
              <a:spLocks noChangeShapeType="1"/>
            </p:cNvSpPr>
            <p:nvPr/>
          </p:nvSpPr>
          <p:spPr bwMode="auto">
            <a:xfrm>
              <a:off x="1344" y="2400"/>
              <a:ext cx="0" cy="48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69" name="Line 2839">
              <a:extLst>
                <a:ext uri="{FF2B5EF4-FFF2-40B4-BE49-F238E27FC236}">
                  <a16:creationId xmlns:a16="http://schemas.microsoft.com/office/drawing/2014/main" xmlns="" id="{ED380212-FA97-41BF-A9A8-21C287AC8086}"/>
                </a:ext>
              </a:extLst>
            </p:cNvPr>
            <p:cNvSpPr>
              <a:spLocks noChangeShapeType="1"/>
            </p:cNvSpPr>
            <p:nvPr/>
          </p:nvSpPr>
          <p:spPr bwMode="auto">
            <a:xfrm>
              <a:off x="2304" y="2400"/>
              <a:ext cx="0" cy="48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70" name="Line 2840">
              <a:extLst>
                <a:ext uri="{FF2B5EF4-FFF2-40B4-BE49-F238E27FC236}">
                  <a16:creationId xmlns:a16="http://schemas.microsoft.com/office/drawing/2014/main" xmlns="" id="{FC3305EF-99B6-4728-B3B8-52934E1A1757}"/>
                </a:ext>
              </a:extLst>
            </p:cNvPr>
            <p:cNvSpPr>
              <a:spLocks noChangeShapeType="1"/>
            </p:cNvSpPr>
            <p:nvPr/>
          </p:nvSpPr>
          <p:spPr bwMode="auto">
            <a:xfrm>
              <a:off x="3936" y="2400"/>
              <a:ext cx="0" cy="48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71" name="Line 2841">
              <a:extLst>
                <a:ext uri="{FF2B5EF4-FFF2-40B4-BE49-F238E27FC236}">
                  <a16:creationId xmlns:a16="http://schemas.microsoft.com/office/drawing/2014/main" xmlns="" id="{809D7D02-2D89-4364-80C9-362DE4C6367E}"/>
                </a:ext>
              </a:extLst>
            </p:cNvPr>
            <p:cNvSpPr>
              <a:spLocks noChangeShapeType="1"/>
            </p:cNvSpPr>
            <p:nvPr/>
          </p:nvSpPr>
          <p:spPr bwMode="auto">
            <a:xfrm>
              <a:off x="4896" y="2400"/>
              <a:ext cx="0" cy="48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72" name="Line 2842">
              <a:extLst>
                <a:ext uri="{FF2B5EF4-FFF2-40B4-BE49-F238E27FC236}">
                  <a16:creationId xmlns:a16="http://schemas.microsoft.com/office/drawing/2014/main" xmlns="" id="{91F97302-145C-4E98-BDAC-592D32925B36}"/>
                </a:ext>
              </a:extLst>
            </p:cNvPr>
            <p:cNvSpPr>
              <a:spLocks noChangeShapeType="1"/>
            </p:cNvSpPr>
            <p:nvPr/>
          </p:nvSpPr>
          <p:spPr bwMode="auto">
            <a:xfrm>
              <a:off x="1344" y="2880"/>
              <a:ext cx="3552" cy="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73" name="Rectangle 2843">
              <a:extLst>
                <a:ext uri="{FF2B5EF4-FFF2-40B4-BE49-F238E27FC236}">
                  <a16:creationId xmlns:a16="http://schemas.microsoft.com/office/drawing/2014/main" xmlns="" id="{23920033-C168-49AC-AD71-D73205C7739D}"/>
                </a:ext>
              </a:extLst>
            </p:cNvPr>
            <p:cNvSpPr>
              <a:spLocks noChangeArrowheads="1"/>
            </p:cNvSpPr>
            <p:nvPr/>
          </p:nvSpPr>
          <p:spPr bwMode="auto">
            <a:xfrm>
              <a:off x="1584" y="3360"/>
              <a:ext cx="144" cy="192"/>
            </a:xfrm>
            <a:prstGeom prst="rect">
              <a:avLst/>
            </a:prstGeom>
            <a:solidFill>
              <a:srgbClr val="7FE77F"/>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74" name="Line 2844">
              <a:extLst>
                <a:ext uri="{FF2B5EF4-FFF2-40B4-BE49-F238E27FC236}">
                  <a16:creationId xmlns:a16="http://schemas.microsoft.com/office/drawing/2014/main" xmlns="" id="{21517C9C-1008-40B5-BF79-D7545159C1BE}"/>
                </a:ext>
              </a:extLst>
            </p:cNvPr>
            <p:cNvSpPr>
              <a:spLocks noChangeShapeType="1"/>
            </p:cNvSpPr>
            <p:nvPr/>
          </p:nvSpPr>
          <p:spPr bwMode="auto">
            <a:xfrm>
              <a:off x="1680" y="2880"/>
              <a:ext cx="0" cy="48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75" name="Rectangle 2845">
              <a:extLst>
                <a:ext uri="{FF2B5EF4-FFF2-40B4-BE49-F238E27FC236}">
                  <a16:creationId xmlns:a16="http://schemas.microsoft.com/office/drawing/2014/main" xmlns="" id="{511D0C21-9AE3-434B-80CA-D774F3753C70}"/>
                </a:ext>
              </a:extLst>
            </p:cNvPr>
            <p:cNvSpPr>
              <a:spLocks noChangeArrowheads="1"/>
            </p:cNvSpPr>
            <p:nvPr/>
          </p:nvSpPr>
          <p:spPr bwMode="auto">
            <a:xfrm>
              <a:off x="2976" y="3360"/>
              <a:ext cx="144" cy="192"/>
            </a:xfrm>
            <a:prstGeom prst="rect">
              <a:avLst/>
            </a:prstGeom>
            <a:solidFill>
              <a:srgbClr val="7FE77F"/>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76" name="Line 2846">
              <a:extLst>
                <a:ext uri="{FF2B5EF4-FFF2-40B4-BE49-F238E27FC236}">
                  <a16:creationId xmlns:a16="http://schemas.microsoft.com/office/drawing/2014/main" xmlns="" id="{CECF5ACF-E69C-4CF1-8E2F-5D3D94691AAD}"/>
                </a:ext>
              </a:extLst>
            </p:cNvPr>
            <p:cNvSpPr>
              <a:spLocks noChangeShapeType="1"/>
            </p:cNvSpPr>
            <p:nvPr/>
          </p:nvSpPr>
          <p:spPr bwMode="auto">
            <a:xfrm>
              <a:off x="3072" y="2880"/>
              <a:ext cx="0" cy="480"/>
            </a:xfrm>
            <a:prstGeom prst="line">
              <a:avLst/>
            </a:prstGeom>
            <a:noFill/>
            <a:ln w="57150">
              <a:solidFill>
                <a:srgbClr val="7FE77F"/>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grpSp>
        <p:nvGrpSpPr>
          <p:cNvPr id="18798" name="Group 2847">
            <a:extLst>
              <a:ext uri="{FF2B5EF4-FFF2-40B4-BE49-F238E27FC236}">
                <a16:creationId xmlns:a16="http://schemas.microsoft.com/office/drawing/2014/main" xmlns="" id="{4853A9C5-5314-49AA-9D37-318F6544B30C}"/>
              </a:ext>
            </a:extLst>
          </p:cNvPr>
          <p:cNvGrpSpPr>
            <a:grpSpLocks/>
          </p:cNvGrpSpPr>
          <p:nvPr/>
        </p:nvGrpSpPr>
        <p:grpSpPr bwMode="auto">
          <a:xfrm>
            <a:off x="6096000" y="5257800"/>
            <a:ext cx="2362200" cy="990600"/>
            <a:chOff x="2544" y="2208"/>
            <a:chExt cx="1488" cy="624"/>
          </a:xfrm>
        </p:grpSpPr>
        <p:grpSp>
          <p:nvGrpSpPr>
            <p:cNvPr id="18799" name="Group 2848">
              <a:extLst>
                <a:ext uri="{FF2B5EF4-FFF2-40B4-BE49-F238E27FC236}">
                  <a16:creationId xmlns:a16="http://schemas.microsoft.com/office/drawing/2014/main" xmlns="" id="{3CDC0D2A-19A7-44CE-9CAA-637E4AD44551}"/>
                </a:ext>
              </a:extLst>
            </p:cNvPr>
            <p:cNvGrpSpPr>
              <a:grpSpLocks/>
            </p:cNvGrpSpPr>
            <p:nvPr/>
          </p:nvGrpSpPr>
          <p:grpSpPr bwMode="auto">
            <a:xfrm>
              <a:off x="2544" y="2400"/>
              <a:ext cx="1440" cy="432"/>
              <a:chOff x="3840" y="3504"/>
              <a:chExt cx="1440" cy="432"/>
            </a:xfrm>
          </p:grpSpPr>
          <p:sp>
            <p:nvSpPr>
              <p:cNvPr id="1059" name="Line 2849">
                <a:extLst>
                  <a:ext uri="{FF2B5EF4-FFF2-40B4-BE49-F238E27FC236}">
                    <a16:creationId xmlns:a16="http://schemas.microsoft.com/office/drawing/2014/main" xmlns="" id="{462C3932-4F70-438C-807C-3252F6F3C0DC}"/>
                  </a:ext>
                </a:extLst>
              </p:cNvPr>
              <p:cNvSpPr>
                <a:spLocks noChangeShapeType="1"/>
              </p:cNvSpPr>
              <p:nvPr/>
            </p:nvSpPr>
            <p:spPr bwMode="auto">
              <a:xfrm>
                <a:off x="4320" y="3504"/>
                <a:ext cx="0" cy="288"/>
              </a:xfrm>
              <a:prstGeom prst="line">
                <a:avLst/>
              </a:prstGeom>
              <a:noFill/>
              <a:ln w="57150">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60" name="Line 2850">
                <a:extLst>
                  <a:ext uri="{FF2B5EF4-FFF2-40B4-BE49-F238E27FC236}">
                    <a16:creationId xmlns:a16="http://schemas.microsoft.com/office/drawing/2014/main" xmlns="" id="{38503E07-B8DB-4239-AE78-1E6196CB84CD}"/>
                  </a:ext>
                </a:extLst>
              </p:cNvPr>
              <p:cNvSpPr>
                <a:spLocks noChangeShapeType="1"/>
              </p:cNvSpPr>
              <p:nvPr/>
            </p:nvSpPr>
            <p:spPr bwMode="auto">
              <a:xfrm>
                <a:off x="4848" y="3504"/>
                <a:ext cx="0" cy="288"/>
              </a:xfrm>
              <a:prstGeom prst="line">
                <a:avLst/>
              </a:prstGeom>
              <a:noFill/>
              <a:ln w="57150">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61" name="Line 2851">
                <a:extLst>
                  <a:ext uri="{FF2B5EF4-FFF2-40B4-BE49-F238E27FC236}">
                    <a16:creationId xmlns:a16="http://schemas.microsoft.com/office/drawing/2014/main" xmlns="" id="{8C92CE58-DBAB-4804-B41C-605E088DDAF2}"/>
                  </a:ext>
                </a:extLst>
              </p:cNvPr>
              <p:cNvSpPr>
                <a:spLocks noChangeShapeType="1"/>
              </p:cNvSpPr>
              <p:nvPr/>
            </p:nvSpPr>
            <p:spPr bwMode="auto">
              <a:xfrm>
                <a:off x="5280" y="3504"/>
                <a:ext cx="0" cy="288"/>
              </a:xfrm>
              <a:prstGeom prst="line">
                <a:avLst/>
              </a:prstGeom>
              <a:noFill/>
              <a:ln w="57150">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62" name="Line 2852">
                <a:extLst>
                  <a:ext uri="{FF2B5EF4-FFF2-40B4-BE49-F238E27FC236}">
                    <a16:creationId xmlns:a16="http://schemas.microsoft.com/office/drawing/2014/main" xmlns="" id="{B5D686DF-872A-4C70-B522-AC86CF131760}"/>
                  </a:ext>
                </a:extLst>
              </p:cNvPr>
              <p:cNvSpPr>
                <a:spLocks noChangeShapeType="1"/>
              </p:cNvSpPr>
              <p:nvPr/>
            </p:nvSpPr>
            <p:spPr bwMode="auto">
              <a:xfrm flipH="1">
                <a:off x="3840" y="3792"/>
                <a:ext cx="1440" cy="0"/>
              </a:xfrm>
              <a:prstGeom prst="line">
                <a:avLst/>
              </a:prstGeom>
              <a:noFill/>
              <a:ln w="57150">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sp>
            <p:nvSpPr>
              <p:cNvPr id="1063" name="Line 2853">
                <a:extLst>
                  <a:ext uri="{FF2B5EF4-FFF2-40B4-BE49-F238E27FC236}">
                    <a16:creationId xmlns:a16="http://schemas.microsoft.com/office/drawing/2014/main" xmlns="" id="{D36F0E0E-CC6F-444A-88C8-E281C8395442}"/>
                  </a:ext>
                </a:extLst>
              </p:cNvPr>
              <p:cNvSpPr>
                <a:spLocks noChangeShapeType="1"/>
              </p:cNvSpPr>
              <p:nvPr/>
            </p:nvSpPr>
            <p:spPr bwMode="auto">
              <a:xfrm>
                <a:off x="3840" y="3792"/>
                <a:ext cx="0" cy="144"/>
              </a:xfrm>
              <a:prstGeom prst="line">
                <a:avLst/>
              </a:prstGeom>
              <a:noFill/>
              <a:ln w="57150">
                <a:solidFill>
                  <a:srgbClr val="F99175"/>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IN"/>
              </a:p>
            </p:txBody>
          </p:sp>
        </p:grpSp>
        <p:sp>
          <p:nvSpPr>
            <p:cNvPr id="1056" name="Rectangle 2854">
              <a:extLst>
                <a:ext uri="{FF2B5EF4-FFF2-40B4-BE49-F238E27FC236}">
                  <a16:creationId xmlns:a16="http://schemas.microsoft.com/office/drawing/2014/main" xmlns="" id="{2926975F-D06F-4492-A4C3-33C4FC998038}"/>
                </a:ext>
              </a:extLst>
            </p:cNvPr>
            <p:cNvSpPr>
              <a:spLocks noChangeArrowheads="1"/>
            </p:cNvSpPr>
            <p:nvPr/>
          </p:nvSpPr>
          <p:spPr bwMode="auto">
            <a:xfrm>
              <a:off x="2976" y="2208"/>
              <a:ext cx="96" cy="192"/>
            </a:xfrm>
            <a:prstGeom prst="rect">
              <a:avLst/>
            </a:prstGeom>
            <a:solidFill>
              <a:srgbClr val="F99175"/>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57" name="Rectangle 2855">
              <a:extLst>
                <a:ext uri="{FF2B5EF4-FFF2-40B4-BE49-F238E27FC236}">
                  <a16:creationId xmlns:a16="http://schemas.microsoft.com/office/drawing/2014/main" xmlns="" id="{62E701B5-2C52-44D8-8A6C-05E202511618}"/>
                </a:ext>
              </a:extLst>
            </p:cNvPr>
            <p:cNvSpPr>
              <a:spLocks noChangeArrowheads="1"/>
            </p:cNvSpPr>
            <p:nvPr/>
          </p:nvSpPr>
          <p:spPr bwMode="auto">
            <a:xfrm>
              <a:off x="3504" y="2208"/>
              <a:ext cx="96" cy="192"/>
            </a:xfrm>
            <a:prstGeom prst="rect">
              <a:avLst/>
            </a:prstGeom>
            <a:solidFill>
              <a:srgbClr val="F99175"/>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sp>
          <p:nvSpPr>
            <p:cNvPr id="1058" name="Rectangle 2856">
              <a:extLst>
                <a:ext uri="{FF2B5EF4-FFF2-40B4-BE49-F238E27FC236}">
                  <a16:creationId xmlns:a16="http://schemas.microsoft.com/office/drawing/2014/main" xmlns="" id="{A3CF1C1B-7357-4C20-B251-35179D7EF059}"/>
                </a:ext>
              </a:extLst>
            </p:cNvPr>
            <p:cNvSpPr>
              <a:spLocks noChangeArrowheads="1"/>
            </p:cNvSpPr>
            <p:nvPr/>
          </p:nvSpPr>
          <p:spPr bwMode="auto">
            <a:xfrm>
              <a:off x="3936" y="2208"/>
              <a:ext cx="96" cy="192"/>
            </a:xfrm>
            <a:prstGeom prst="rect">
              <a:avLst/>
            </a:prstGeom>
            <a:solidFill>
              <a:srgbClr val="F99175"/>
            </a:solidFill>
            <a:ln>
              <a:noFill/>
            </a:ln>
            <a:extLst>
              <a:ext uri="{91240B29-F687-4F45-9708-019B960494DF}">
                <a14:hiddenLine xmlns:a14="http://schemas.microsoft.com/office/drawing/2010/main" xmlns="" w="57150">
                  <a:solidFill>
                    <a:srgbClr val="000000"/>
                  </a:solidFill>
                  <a:miter lim="800000"/>
                  <a:headEnd type="none" w="sm" len="sm"/>
                  <a:tailEnd type="none" w="sm" len="sm"/>
                </a14:hiddenLine>
              </a:ext>
            </a:extLst>
          </p:spPr>
          <p:txBody>
            <a:bodyPr wrap="none" anchor="ct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endParaRPr lang="en-US" altLang="en-US"/>
            </a:p>
          </p:txBody>
        </p:sp>
      </p:grpSp>
      <p:graphicFrame>
        <p:nvGraphicFramePr>
          <p:cNvPr id="1026" name="Object 2857">
            <a:extLst>
              <a:ext uri="{FF2B5EF4-FFF2-40B4-BE49-F238E27FC236}">
                <a16:creationId xmlns:a16="http://schemas.microsoft.com/office/drawing/2014/main" xmlns="" id="{41AA9994-EAF0-4084-9201-51766FD4A852}"/>
              </a:ext>
            </a:extLst>
          </p:cNvPr>
          <p:cNvGraphicFramePr>
            <a:graphicFrameLocks noChangeAspect="1"/>
          </p:cNvGraphicFramePr>
          <p:nvPr/>
        </p:nvGraphicFramePr>
        <p:xfrm>
          <a:off x="7391400" y="685800"/>
          <a:ext cx="1752600" cy="1365250"/>
        </p:xfrm>
        <a:graphic>
          <a:graphicData uri="http://schemas.openxmlformats.org/presentationml/2006/ole">
            <p:oleObj spid="_x0000_s97286" name="CorelDRAW! Graphic" r:id="rId8" imgW="1198778" imgH="931774" progId="">
              <p:embed/>
            </p:oleObj>
          </a:graphicData>
        </a:graphic>
      </p:graphicFrame>
      <p:sp>
        <p:nvSpPr>
          <p:cNvPr id="1054" name="Text Box 2858">
            <a:extLst>
              <a:ext uri="{FF2B5EF4-FFF2-40B4-BE49-F238E27FC236}">
                <a16:creationId xmlns:a16="http://schemas.microsoft.com/office/drawing/2014/main" xmlns="" id="{5C459017-BF1E-4950-91CB-98EC3A17F081}"/>
              </a:ext>
            </a:extLst>
          </p:cNvPr>
          <p:cNvSpPr txBox="1">
            <a:spLocks noChangeArrowheads="1"/>
          </p:cNvSpPr>
          <p:nvPr/>
        </p:nvSpPr>
        <p:spPr bwMode="auto">
          <a:xfrm>
            <a:off x="7253288" y="76200"/>
            <a:ext cx="1738312"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pPr algn="ctr" eaLnBrk="0" hangingPunct="0"/>
            <a:r>
              <a:rPr lang="de-DE" altLang="en-US">
                <a:solidFill>
                  <a:schemeClr val="hlink"/>
                </a:solidFill>
                <a:latin typeface="Book Antiqua" panose="02040602050305030304" pitchFamily="18" charset="0"/>
              </a:rPr>
              <a:t>ERP Systems</a:t>
            </a:r>
          </a:p>
          <a:p>
            <a:pPr algn="ctr" eaLnBrk="0" hangingPunct="0"/>
            <a:r>
              <a:rPr lang="de-DE" altLang="en-US">
                <a:solidFill>
                  <a:schemeClr val="hlink"/>
                </a:solidFill>
                <a:latin typeface="Book Antiqua" panose="02040602050305030304" pitchFamily="18" charset="0"/>
              </a:rPr>
              <a:t>Expert Systems</a:t>
            </a:r>
            <a:endParaRPr lang="en-US" altLang="en-US">
              <a:solidFill>
                <a:schemeClr val="hlink"/>
              </a:solidFill>
              <a:latin typeface="Book Antiqua" panose="02040602050305030304" pitchFamily="18"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xmlns="" id="{F0BACB07-4188-4BD5-A244-9321889AAC67}"/>
              </a:ext>
            </a:extLst>
          </p:cNvPr>
          <p:cNvSpPr>
            <a:spLocks noGrp="1" noChangeArrowheads="1"/>
          </p:cNvSpPr>
          <p:nvPr>
            <p:ph type="title"/>
          </p:nvPr>
        </p:nvSpPr>
        <p:spPr>
          <a:xfrm>
            <a:off x="457200" y="152400"/>
            <a:ext cx="8229600" cy="762000"/>
          </a:xfrm>
        </p:spPr>
        <p:txBody>
          <a:bodyPr/>
          <a:lstStyle/>
          <a:p>
            <a:r>
              <a:rPr lang="en-US" altLang="en-US">
                <a:solidFill>
                  <a:srgbClr val="7B9899"/>
                </a:solidFill>
              </a:rPr>
              <a:t>Hardware</a:t>
            </a:r>
          </a:p>
        </p:txBody>
      </p:sp>
      <p:pic>
        <p:nvPicPr>
          <p:cNvPr id="24579" name="Picture 4" descr="Hardware Architecture">
            <a:extLst>
              <a:ext uri="{FF2B5EF4-FFF2-40B4-BE49-F238E27FC236}">
                <a16:creationId xmlns:a16="http://schemas.microsoft.com/office/drawing/2014/main" xmlns="" id="{329CD444-E802-44A3-97EC-399048E1A6A8}"/>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828800" y="1676400"/>
            <a:ext cx="90678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80" name="Rectangle 5">
            <a:extLst>
              <a:ext uri="{FF2B5EF4-FFF2-40B4-BE49-F238E27FC236}">
                <a16:creationId xmlns:a16="http://schemas.microsoft.com/office/drawing/2014/main" xmlns="" id="{9CD7466D-208B-43F8-B709-8A6A950E1485}"/>
              </a:ext>
            </a:extLst>
          </p:cNvPr>
          <p:cNvSpPr>
            <a:spLocks noChangeArrowheads="1"/>
          </p:cNvSpPr>
          <p:nvPr/>
        </p:nvSpPr>
        <p:spPr bwMode="auto">
          <a:xfrm>
            <a:off x="2667000" y="6324600"/>
            <a:ext cx="3733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a:solidFill>
                  <a:schemeClr val="tx1"/>
                </a:solidFill>
                <a:latin typeface="Georgia" panose="02040502050405020303" pitchFamily="18" charset="0"/>
              </a:defRPr>
            </a:lvl1pPr>
            <a:lvl2pPr marL="742950" indent="-285750">
              <a:defRPr>
                <a:solidFill>
                  <a:schemeClr val="tx1"/>
                </a:solidFill>
                <a:latin typeface="Georgia" panose="02040502050405020303" pitchFamily="18" charset="0"/>
              </a:defRPr>
            </a:lvl2pPr>
            <a:lvl3pPr marL="1143000" indent="-228600">
              <a:defRPr>
                <a:solidFill>
                  <a:schemeClr val="tx1"/>
                </a:solidFill>
                <a:latin typeface="Georgia" panose="02040502050405020303" pitchFamily="18" charset="0"/>
              </a:defRPr>
            </a:lvl3pPr>
            <a:lvl4pPr marL="1600200" indent="-228600">
              <a:defRPr>
                <a:solidFill>
                  <a:schemeClr val="tx1"/>
                </a:solidFill>
                <a:latin typeface="Georgia" panose="02040502050405020303" pitchFamily="18" charset="0"/>
              </a:defRPr>
            </a:lvl4pPr>
            <a:lvl5pPr marL="2057400" indent="-228600">
              <a:defRPr>
                <a:solidFill>
                  <a:schemeClr val="tx1"/>
                </a:solidFill>
                <a:latin typeface="Georgia" panose="02040502050405020303" pitchFamily="18" charset="0"/>
              </a:defRPr>
            </a:lvl5pPr>
            <a:lvl6pPr marL="2514600" indent="-228600" fontAlgn="base">
              <a:spcBef>
                <a:spcPct val="0"/>
              </a:spcBef>
              <a:spcAft>
                <a:spcPct val="0"/>
              </a:spcAft>
              <a:defRPr>
                <a:solidFill>
                  <a:schemeClr val="tx1"/>
                </a:solidFill>
                <a:latin typeface="Georgia" panose="02040502050405020303" pitchFamily="18" charset="0"/>
              </a:defRPr>
            </a:lvl6pPr>
            <a:lvl7pPr marL="2971800" indent="-228600" fontAlgn="base">
              <a:spcBef>
                <a:spcPct val="0"/>
              </a:spcBef>
              <a:spcAft>
                <a:spcPct val="0"/>
              </a:spcAft>
              <a:defRPr>
                <a:solidFill>
                  <a:schemeClr val="tx1"/>
                </a:solidFill>
                <a:latin typeface="Georgia" panose="02040502050405020303" pitchFamily="18" charset="0"/>
              </a:defRPr>
            </a:lvl7pPr>
            <a:lvl8pPr marL="3429000" indent="-228600" fontAlgn="base">
              <a:spcBef>
                <a:spcPct val="0"/>
              </a:spcBef>
              <a:spcAft>
                <a:spcPct val="0"/>
              </a:spcAft>
              <a:defRPr>
                <a:solidFill>
                  <a:schemeClr val="tx1"/>
                </a:solidFill>
                <a:latin typeface="Georgia" panose="02040502050405020303" pitchFamily="18" charset="0"/>
              </a:defRPr>
            </a:lvl8pPr>
            <a:lvl9pPr marL="3886200" indent="-228600" fontAlgn="base">
              <a:spcBef>
                <a:spcPct val="0"/>
              </a:spcBef>
              <a:spcAft>
                <a:spcPct val="0"/>
              </a:spcAft>
              <a:defRPr>
                <a:solidFill>
                  <a:schemeClr val="tx1"/>
                </a:solidFill>
                <a:latin typeface="Georgia" panose="02040502050405020303" pitchFamily="18" charset="0"/>
              </a:defRPr>
            </a:lvl9pPr>
          </a:lstStyle>
          <a:p>
            <a:r>
              <a:rPr lang="en-US" altLang="en-US" sz="2000">
                <a:solidFill>
                  <a:srgbClr val="CC00CC"/>
                </a:solidFill>
                <a:latin typeface="Times New Roman" panose="02020603050405020304" pitchFamily="18" charset="0"/>
              </a:rPr>
              <a:t>Typical Hardware Architecture </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xmlns="" id="{058D55E0-1CF2-446B-A4DE-851DC7E97E37}"/>
              </a:ext>
            </a:extLst>
          </p:cNvPr>
          <p:cNvSpPr>
            <a:spLocks noGrp="1" noChangeArrowheads="1"/>
          </p:cNvSpPr>
          <p:nvPr>
            <p:ph type="title"/>
          </p:nvPr>
        </p:nvSpPr>
        <p:spPr>
          <a:xfrm>
            <a:off x="457200" y="0"/>
            <a:ext cx="8229600" cy="868363"/>
          </a:xfrm>
        </p:spPr>
        <p:txBody>
          <a:bodyPr/>
          <a:lstStyle/>
          <a:p>
            <a:r>
              <a:rPr lang="en-US" altLang="en-US" sz="5000">
                <a:solidFill>
                  <a:srgbClr val="7B9899"/>
                </a:solidFill>
              </a:rPr>
              <a:t>Software Architecture</a:t>
            </a:r>
          </a:p>
        </p:txBody>
      </p:sp>
      <p:pic>
        <p:nvPicPr>
          <p:cNvPr id="25603" name="Picture 4" descr="Software Architecture">
            <a:extLst>
              <a:ext uri="{FF2B5EF4-FFF2-40B4-BE49-F238E27FC236}">
                <a16:creationId xmlns:a16="http://schemas.microsoft.com/office/drawing/2014/main" xmlns="" id="{3782FB46-2BFE-41C9-A98E-702AF57E9253}"/>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52400" y="1600200"/>
            <a:ext cx="87630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xmlns="" id="{04438C01-B3C2-4C98-B62C-775155F7F137}"/>
              </a:ext>
            </a:extLst>
          </p:cNvPr>
          <p:cNvSpPr>
            <a:spLocks noGrp="1" noChangeArrowheads="1"/>
          </p:cNvSpPr>
          <p:nvPr>
            <p:ph type="title"/>
          </p:nvPr>
        </p:nvSpPr>
        <p:spPr/>
        <p:txBody>
          <a:bodyPr/>
          <a:lstStyle/>
          <a:p>
            <a:r>
              <a:rPr lang="en-US" altLang="en-US">
                <a:solidFill>
                  <a:srgbClr val="7B9899"/>
                </a:solidFill>
              </a:rPr>
              <a:t>Software Architecture </a:t>
            </a:r>
          </a:p>
        </p:txBody>
      </p:sp>
      <p:sp>
        <p:nvSpPr>
          <p:cNvPr id="26627" name="Rectangle 3">
            <a:extLst>
              <a:ext uri="{FF2B5EF4-FFF2-40B4-BE49-F238E27FC236}">
                <a16:creationId xmlns:a16="http://schemas.microsoft.com/office/drawing/2014/main" xmlns="" id="{F3A81F3C-A294-47DF-A143-CB4661D49D88}"/>
              </a:ext>
            </a:extLst>
          </p:cNvPr>
          <p:cNvSpPr>
            <a:spLocks noGrp="1" noChangeArrowheads="1"/>
          </p:cNvSpPr>
          <p:nvPr>
            <p:ph sz="quarter" idx="1"/>
          </p:nvPr>
        </p:nvSpPr>
        <p:spPr>
          <a:xfrm>
            <a:off x="457200" y="1600200"/>
            <a:ext cx="8229600" cy="5562600"/>
          </a:xfrm>
        </p:spPr>
        <p:txBody>
          <a:bodyPr/>
          <a:lstStyle/>
          <a:p>
            <a:pPr>
              <a:lnSpc>
                <a:spcPct val="80000"/>
              </a:lnSpc>
            </a:pPr>
            <a:r>
              <a:rPr lang="en-US" altLang="en-US" sz="1900" b="1">
                <a:solidFill>
                  <a:srgbClr val="CC00CC"/>
                </a:solidFill>
              </a:rPr>
              <a:t>Communication</a:t>
            </a:r>
          </a:p>
          <a:p>
            <a:pPr lvl="1">
              <a:lnSpc>
                <a:spcPct val="80000"/>
              </a:lnSpc>
              <a:buFont typeface="Wingdings" panose="05000000000000000000" pitchFamily="2" charset="2"/>
              <a:buNone/>
            </a:pPr>
            <a:r>
              <a:rPr lang="en-US" altLang="en-US" sz="1800"/>
              <a:t>	</a:t>
            </a:r>
            <a:r>
              <a:rPr lang="en-US" altLang="en-US" sz="2000"/>
              <a:t>Internal Communication</a:t>
            </a:r>
          </a:p>
          <a:p>
            <a:pPr lvl="1">
              <a:lnSpc>
                <a:spcPct val="80000"/>
              </a:lnSpc>
              <a:buFont typeface="Wingdings" panose="05000000000000000000" pitchFamily="2" charset="2"/>
              <a:buNone/>
            </a:pPr>
            <a:r>
              <a:rPr lang="en-US" altLang="en-US" sz="2000"/>
              <a:t>	Access to Devices</a:t>
            </a:r>
          </a:p>
          <a:p>
            <a:pPr>
              <a:lnSpc>
                <a:spcPct val="80000"/>
              </a:lnSpc>
            </a:pPr>
            <a:r>
              <a:rPr lang="en-US" altLang="en-US" sz="1900" b="1">
                <a:solidFill>
                  <a:srgbClr val="CC00CC"/>
                </a:solidFill>
              </a:rPr>
              <a:t>Interfacing</a:t>
            </a:r>
          </a:p>
          <a:p>
            <a:pPr>
              <a:lnSpc>
                <a:spcPct val="80000"/>
              </a:lnSpc>
              <a:buFont typeface="Wingdings" panose="05000000000000000000" pitchFamily="2" charset="2"/>
              <a:buNone/>
            </a:pPr>
            <a:r>
              <a:rPr lang="en-GB" altLang="en-US" sz="1600"/>
              <a:t>		</a:t>
            </a:r>
            <a:r>
              <a:rPr lang="en-GB" altLang="en-US" sz="1600" b="1"/>
              <a:t>H/W</a:t>
            </a:r>
          </a:p>
          <a:p>
            <a:pPr lvl="3">
              <a:lnSpc>
                <a:spcPct val="80000"/>
              </a:lnSpc>
            </a:pPr>
            <a:r>
              <a:rPr lang="en-GB" altLang="en-US" sz="1600" b="1"/>
              <a:t>Multiple communication protocols supported in a single system</a:t>
            </a:r>
          </a:p>
          <a:p>
            <a:pPr lvl="3">
              <a:lnSpc>
                <a:spcPct val="80000"/>
              </a:lnSpc>
            </a:pPr>
            <a:r>
              <a:rPr lang="en-GB" altLang="en-US" sz="1600" b="1"/>
              <a:t>Support for major PLCs/DCSs but not VME</a:t>
            </a:r>
          </a:p>
          <a:p>
            <a:pPr lvl="3">
              <a:lnSpc>
                <a:spcPct val="80000"/>
              </a:lnSpc>
              <a:buFont typeface="Wingdings" panose="05000000000000000000" pitchFamily="2" charset="2"/>
              <a:buNone/>
            </a:pPr>
            <a:endParaRPr lang="en-US" altLang="en-US" sz="1400" b="1">
              <a:solidFill>
                <a:srgbClr val="CC00CC"/>
              </a:solidFill>
            </a:endParaRPr>
          </a:p>
          <a:p>
            <a:pPr>
              <a:lnSpc>
                <a:spcPct val="80000"/>
              </a:lnSpc>
              <a:buFont typeface="Wingdings" panose="05000000000000000000" pitchFamily="2" charset="2"/>
              <a:buNone/>
            </a:pPr>
            <a:r>
              <a:rPr lang="en-GB" altLang="en-US" sz="1900"/>
              <a:t>		</a:t>
            </a:r>
            <a:r>
              <a:rPr lang="en-GB" altLang="en-US" sz="1700" b="1"/>
              <a:t>S/W</a:t>
            </a:r>
            <a:endParaRPr lang="en-GB" altLang="en-US" sz="1700" b="1" i="1"/>
          </a:p>
          <a:p>
            <a:pPr lvl="3">
              <a:lnSpc>
                <a:spcPct val="80000"/>
              </a:lnSpc>
              <a:buSzPct val="80000"/>
            </a:pPr>
            <a:r>
              <a:rPr lang="en-GB" altLang="en-US" sz="1600" b="1"/>
              <a:t>API</a:t>
            </a:r>
          </a:p>
          <a:p>
            <a:pPr lvl="3">
              <a:lnSpc>
                <a:spcPct val="80000"/>
              </a:lnSpc>
              <a:buSzPct val="80000"/>
            </a:pPr>
            <a:r>
              <a:rPr lang="en-GB" altLang="en-US" sz="1600" b="1"/>
              <a:t>ODBC, DDE and OLE I/F to PC Products</a:t>
            </a:r>
          </a:p>
          <a:p>
            <a:pPr lvl="3">
              <a:lnSpc>
                <a:spcPct val="80000"/>
              </a:lnSpc>
              <a:buSzPct val="80000"/>
            </a:pPr>
            <a:r>
              <a:rPr lang="en-GB" altLang="en-US" sz="1600" b="1"/>
              <a:t>OPC Client and OPC Server</a:t>
            </a:r>
          </a:p>
          <a:p>
            <a:pPr lvl="3">
              <a:lnSpc>
                <a:spcPct val="80000"/>
              </a:lnSpc>
              <a:buSzPct val="80000"/>
            </a:pPr>
            <a:r>
              <a:rPr lang="en-GB" altLang="en-US" sz="1600" b="1"/>
              <a:t>ActiveX Containers</a:t>
            </a:r>
          </a:p>
          <a:p>
            <a:pPr>
              <a:lnSpc>
                <a:spcPct val="80000"/>
              </a:lnSpc>
            </a:pPr>
            <a:r>
              <a:rPr lang="en-US" altLang="en-US" sz="1900" b="1">
                <a:solidFill>
                  <a:srgbClr val="CC00CC"/>
                </a:solidFill>
              </a:rPr>
              <a:t>Scalability</a:t>
            </a:r>
            <a:endParaRPr lang="en-US" altLang="en-US" sz="2100">
              <a:solidFill>
                <a:srgbClr val="CC00CC"/>
              </a:solidFill>
            </a:endParaRPr>
          </a:p>
          <a:p>
            <a:pPr lvl="2">
              <a:lnSpc>
                <a:spcPct val="80000"/>
              </a:lnSpc>
              <a:buSzPct val="80000"/>
              <a:buFont typeface="Wingdings" panose="05000000000000000000" pitchFamily="2" charset="2"/>
              <a:buNone/>
            </a:pPr>
            <a:endParaRPr lang="en-US" altLang="en-US" sz="1600" b="1">
              <a:solidFill>
                <a:srgbClr val="CC00CC"/>
              </a:solidFill>
            </a:endParaRPr>
          </a:p>
          <a:p>
            <a:pPr>
              <a:lnSpc>
                <a:spcPct val="80000"/>
              </a:lnSpc>
            </a:pPr>
            <a:r>
              <a:rPr lang="en-US" altLang="en-US" sz="1900" b="1">
                <a:solidFill>
                  <a:srgbClr val="CC00CC"/>
                </a:solidFill>
              </a:rPr>
              <a:t>Database</a:t>
            </a:r>
          </a:p>
          <a:p>
            <a:pPr>
              <a:lnSpc>
                <a:spcPct val="80000"/>
              </a:lnSpc>
              <a:buFont typeface="Wingdings" panose="05000000000000000000" pitchFamily="2" charset="2"/>
              <a:buNone/>
            </a:pPr>
            <a:r>
              <a:rPr lang="en-US" altLang="en-US" sz="1900" b="1">
                <a:solidFill>
                  <a:srgbClr val="CC00CC"/>
                </a:solidFill>
              </a:rPr>
              <a:t>	</a:t>
            </a:r>
            <a:r>
              <a:rPr lang="en-US" altLang="en-US" sz="1900"/>
              <a:t>Configuration DB, alarm DB, Archive DB, log DB and</a:t>
            </a:r>
          </a:p>
          <a:p>
            <a:pPr>
              <a:lnSpc>
                <a:spcPct val="80000"/>
              </a:lnSpc>
              <a:buFont typeface="Wingdings" panose="05000000000000000000" pitchFamily="2" charset="2"/>
              <a:buNone/>
            </a:pPr>
            <a:r>
              <a:rPr lang="en-US" altLang="en-US" sz="1900"/>
              <a:t>      RTDB resides in the memory of the servers</a:t>
            </a:r>
            <a:r>
              <a:rPr lang="en-US" altLang="en-US" sz="1800"/>
              <a:t> </a:t>
            </a:r>
            <a:endParaRPr lang="en-US" altLang="en-US" sz="1400">
              <a:solidFill>
                <a:srgbClr val="CC00CC"/>
              </a:solidFill>
            </a:endParaRPr>
          </a:p>
          <a:p>
            <a:pPr>
              <a:lnSpc>
                <a:spcPct val="80000"/>
              </a:lnSpc>
              <a:buFont typeface="Wingdings" panose="05000000000000000000" pitchFamily="2" charset="2"/>
              <a:buNone/>
            </a:pPr>
            <a:r>
              <a:rPr lang="en-US" altLang="en-US" sz="1900" b="1">
                <a:solidFill>
                  <a:srgbClr val="CC00CC"/>
                </a:solidFill>
              </a:rPr>
              <a:t>	</a:t>
            </a:r>
            <a:endParaRPr lang="en-GB" altLang="en-US" sz="1900" b="1">
              <a:solidFill>
                <a:srgbClr val="CC00CC"/>
              </a:solidFill>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xmlns="" id="{90C381D5-B0A8-471B-992F-1DE8AF42464B}"/>
              </a:ext>
            </a:extLst>
          </p:cNvPr>
          <p:cNvSpPr>
            <a:spLocks noGrp="1" noChangeArrowheads="1"/>
          </p:cNvSpPr>
          <p:nvPr>
            <p:ph type="title"/>
          </p:nvPr>
        </p:nvSpPr>
        <p:spPr>
          <a:xfrm>
            <a:off x="228600" y="304800"/>
            <a:ext cx="8229600" cy="838200"/>
          </a:xfrm>
        </p:spPr>
        <p:txBody>
          <a:bodyPr/>
          <a:lstStyle/>
          <a:p>
            <a:r>
              <a:rPr lang="en-US" altLang="en-US">
                <a:solidFill>
                  <a:srgbClr val="7B9899"/>
                </a:solidFill>
              </a:rPr>
              <a:t>Functionality</a:t>
            </a:r>
            <a:r>
              <a:rPr lang="en-US" altLang="en-US">
                <a:solidFill>
                  <a:srgbClr val="3366FF"/>
                </a:solidFill>
              </a:rPr>
              <a:t> </a:t>
            </a:r>
          </a:p>
        </p:txBody>
      </p:sp>
      <p:sp>
        <p:nvSpPr>
          <p:cNvPr id="27651" name="Rectangle 3">
            <a:extLst>
              <a:ext uri="{FF2B5EF4-FFF2-40B4-BE49-F238E27FC236}">
                <a16:creationId xmlns:a16="http://schemas.microsoft.com/office/drawing/2014/main" xmlns="" id="{B99F120B-9C69-4317-A660-B2D09B818169}"/>
              </a:ext>
            </a:extLst>
          </p:cNvPr>
          <p:cNvSpPr>
            <a:spLocks noGrp="1" noChangeArrowheads="1"/>
          </p:cNvSpPr>
          <p:nvPr>
            <p:ph sz="quarter" idx="1"/>
          </p:nvPr>
        </p:nvSpPr>
        <p:spPr>
          <a:xfrm>
            <a:off x="609600" y="1447800"/>
            <a:ext cx="8229600" cy="4267200"/>
          </a:xfrm>
        </p:spPr>
        <p:txBody>
          <a:bodyPr/>
          <a:lstStyle/>
          <a:p>
            <a:r>
              <a:rPr lang="en-US" altLang="en-US">
                <a:solidFill>
                  <a:srgbClr val="CC00CC"/>
                </a:solidFill>
              </a:rPr>
              <a:t>Generic</a:t>
            </a:r>
            <a:r>
              <a:rPr lang="en-GB" altLang="en-US">
                <a:solidFill>
                  <a:srgbClr val="CC00CC"/>
                </a:solidFill>
              </a:rPr>
              <a:t> SCADA functionality</a:t>
            </a:r>
          </a:p>
          <a:p>
            <a:pPr lvl="2"/>
            <a:r>
              <a:rPr lang="en-GB" altLang="en-US" sz="2300">
                <a:solidFill>
                  <a:srgbClr val="CC00CC"/>
                </a:solidFill>
              </a:rPr>
              <a:t>Access Control,</a:t>
            </a:r>
          </a:p>
          <a:p>
            <a:pPr lvl="2"/>
            <a:r>
              <a:rPr lang="en-GB" altLang="en-US" sz="2300">
                <a:solidFill>
                  <a:srgbClr val="CC00CC"/>
                </a:solidFill>
              </a:rPr>
              <a:t>MMI,</a:t>
            </a:r>
          </a:p>
          <a:p>
            <a:pPr lvl="2"/>
            <a:r>
              <a:rPr lang="en-GB" altLang="en-US" sz="2300">
                <a:solidFill>
                  <a:srgbClr val="CC00CC"/>
                </a:solidFill>
              </a:rPr>
              <a:t>Trending,</a:t>
            </a:r>
          </a:p>
          <a:p>
            <a:pPr lvl="2"/>
            <a:r>
              <a:rPr lang="en-GB" altLang="en-US" sz="2300">
                <a:solidFill>
                  <a:srgbClr val="CC00CC"/>
                </a:solidFill>
              </a:rPr>
              <a:t>Alarm Handling,</a:t>
            </a:r>
          </a:p>
          <a:p>
            <a:pPr lvl="2"/>
            <a:r>
              <a:rPr lang="en-GB" altLang="en-US" sz="2300">
                <a:solidFill>
                  <a:srgbClr val="CC00CC"/>
                </a:solidFill>
              </a:rPr>
              <a:t>Logging, Archiving,</a:t>
            </a:r>
          </a:p>
          <a:p>
            <a:pPr lvl="2"/>
            <a:r>
              <a:rPr lang="en-GB" altLang="en-US" sz="2300">
                <a:solidFill>
                  <a:srgbClr val="CC00CC"/>
                </a:solidFill>
              </a:rPr>
              <a:t>Report Generation,</a:t>
            </a:r>
          </a:p>
          <a:p>
            <a:pPr lvl="2"/>
            <a:r>
              <a:rPr lang="en-GB" altLang="en-US" sz="2300">
                <a:solidFill>
                  <a:srgbClr val="CC00CC"/>
                </a:solidFill>
              </a:rPr>
              <a:t>Automation</a:t>
            </a:r>
            <a:r>
              <a:rPr lang="en-US" altLang="en-US" sz="2300">
                <a:solidFill>
                  <a:srgbClr val="CC00CC"/>
                </a:solidFill>
              </a:rPr>
              <a:t>.</a:t>
            </a:r>
            <a:endParaRPr lang="en-GB" altLang="en-US" sz="2300">
              <a:solidFill>
                <a:srgbClr val="CC00CC"/>
              </a:solidFill>
            </a:endParaRPr>
          </a:p>
          <a:p>
            <a:pPr lvl="2"/>
            <a:endParaRPr lang="en-GB" altLang="en-US" sz="2300">
              <a:solidFill>
                <a:srgbClr val="CC00CC"/>
              </a:solidFill>
            </a:endParaRPr>
          </a:p>
          <a:p>
            <a:pPr>
              <a:buFont typeface="Wingdings" panose="05000000000000000000" pitchFamily="2" charset="2"/>
              <a:buNone/>
            </a:pPr>
            <a:endParaRPr lang="en-US" altLang="en-US">
              <a:solidFill>
                <a:srgbClr val="CC00CC"/>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t>Physical Layer</a:t>
            </a:r>
            <a:endParaRPr lang="en-US" dirty="0"/>
          </a:p>
        </p:txBody>
      </p:sp>
      <p:sp>
        <p:nvSpPr>
          <p:cNvPr id="3" name="Content Placeholder 2"/>
          <p:cNvSpPr>
            <a:spLocks noGrp="1"/>
          </p:cNvSpPr>
          <p:nvPr>
            <p:ph idx="1"/>
          </p:nvPr>
        </p:nvSpPr>
        <p:spPr>
          <a:xfrm>
            <a:off x="457200" y="1371600"/>
            <a:ext cx="8229600" cy="4800600"/>
          </a:xfrm>
        </p:spPr>
        <p:txBody>
          <a:bodyPr>
            <a:normAutofit fontScale="85000" lnSpcReduction="20000"/>
          </a:bodyPr>
          <a:lstStyle/>
          <a:p>
            <a:pPr algn="just"/>
            <a:r>
              <a:rPr lang="en-US" dirty="0" smtClean="0"/>
              <a:t>The original IEEE 802.15.4- 2003 standard specified only three PHY options based on direct sequence spread spectrum (DSSS) modulation.</a:t>
            </a:r>
          </a:p>
          <a:p>
            <a:r>
              <a:rPr lang="en-US" dirty="0" smtClean="0"/>
              <a:t>The original physical layer transmission options were as follows:</a:t>
            </a:r>
          </a:p>
          <a:p>
            <a:pPr lvl="1"/>
            <a:r>
              <a:rPr lang="en-US" b="1" dirty="0" smtClean="0">
                <a:solidFill>
                  <a:srgbClr val="C00000"/>
                </a:solidFill>
              </a:rPr>
              <a:t>2.4 GHz, 16 channels, with a data rate of 250 kbps.</a:t>
            </a:r>
          </a:p>
          <a:p>
            <a:pPr lvl="1"/>
            <a:r>
              <a:rPr lang="en-US" b="1" dirty="0" smtClean="0">
                <a:solidFill>
                  <a:srgbClr val="C00000"/>
                </a:solidFill>
              </a:rPr>
              <a:t>915 MHz, 10 channels, with a data rate of 40 kbps.</a:t>
            </a:r>
          </a:p>
          <a:p>
            <a:pPr lvl="1"/>
            <a:r>
              <a:rPr lang="en-US" b="1" dirty="0" smtClean="0">
                <a:solidFill>
                  <a:srgbClr val="C00000"/>
                </a:solidFill>
              </a:rPr>
              <a:t>868 MHz, 1 channel, with a data rate of 20 kbps.</a:t>
            </a:r>
          </a:p>
          <a:p>
            <a:r>
              <a:rPr lang="en-US" dirty="0" smtClean="0"/>
              <a:t>Only the 2.4 GHz band operates worldwide. </a:t>
            </a:r>
          </a:p>
          <a:p>
            <a:r>
              <a:rPr lang="en-US" dirty="0" smtClean="0"/>
              <a:t>The 915 MHz band operates mainly in North and South America, and the 868 MHz frequencies are used in Europe, the Middle East, and Africa</a:t>
            </a:r>
            <a:endParaRPr lang="en-US" b="1" dirty="0">
              <a:solidFill>
                <a:srgbClr val="C00000"/>
              </a:solidFill>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15962"/>
          </a:xfrm>
        </p:spPr>
        <p:txBody>
          <a:bodyPr>
            <a:normAutofit fontScale="90000"/>
          </a:bodyPr>
          <a:lstStyle/>
          <a:p>
            <a:r>
              <a:rPr lang="en-US" b="1" dirty="0" err="1" smtClean="0"/>
              <a:t>IoT</a:t>
            </a:r>
            <a:r>
              <a:rPr lang="en-US" b="1" dirty="0" smtClean="0"/>
              <a:t> Application Layer Protocols</a:t>
            </a:r>
            <a:endParaRPr lang="en-US" dirty="0"/>
          </a:p>
        </p:txBody>
      </p:sp>
      <p:sp>
        <p:nvSpPr>
          <p:cNvPr id="3" name="Content Placeholder 2"/>
          <p:cNvSpPr>
            <a:spLocks noGrp="1"/>
          </p:cNvSpPr>
          <p:nvPr>
            <p:ph idx="1"/>
          </p:nvPr>
        </p:nvSpPr>
        <p:spPr>
          <a:xfrm>
            <a:off x="457200" y="990600"/>
            <a:ext cx="8229600" cy="5135563"/>
          </a:xfrm>
        </p:spPr>
        <p:txBody>
          <a:bodyPr>
            <a:normAutofit fontScale="92500"/>
          </a:bodyPr>
          <a:lstStyle/>
          <a:p>
            <a:pPr algn="just"/>
            <a:r>
              <a:rPr lang="en-US" sz="2800" dirty="0" err="1" smtClean="0"/>
              <a:t>IoT</a:t>
            </a:r>
            <a:r>
              <a:rPr lang="en-US" sz="2800" dirty="0" smtClean="0"/>
              <a:t> industry is working on </a:t>
            </a:r>
            <a:r>
              <a:rPr lang="en-US" sz="2800" b="1" dirty="0" smtClean="0">
                <a:solidFill>
                  <a:srgbClr val="FF0000"/>
                </a:solidFill>
              </a:rPr>
              <a:t>new lightweight protocols that are better suited to large numbers of constrained nodes and networks.</a:t>
            </a:r>
            <a:r>
              <a:rPr lang="en-US" sz="2800" dirty="0" smtClean="0"/>
              <a:t> </a:t>
            </a:r>
          </a:p>
          <a:p>
            <a:pPr algn="just"/>
            <a:r>
              <a:rPr lang="en-US" sz="2800" dirty="0" smtClean="0"/>
              <a:t>Two of the most popular protocols are </a:t>
            </a:r>
            <a:r>
              <a:rPr lang="en-US" sz="2800" b="1" dirty="0" err="1" smtClean="0"/>
              <a:t>CoAP</a:t>
            </a:r>
            <a:r>
              <a:rPr lang="en-US" sz="2800" dirty="0" smtClean="0"/>
              <a:t> and </a:t>
            </a:r>
            <a:r>
              <a:rPr lang="en-US" sz="2800" b="1" dirty="0" smtClean="0"/>
              <a:t>MQTT</a:t>
            </a:r>
            <a:r>
              <a:rPr lang="en-US" sz="2800" dirty="0" smtClean="0"/>
              <a:t>.</a:t>
            </a:r>
          </a:p>
          <a:p>
            <a:pPr algn="just"/>
            <a:endParaRPr lang="en-US" sz="2800" dirty="0" smtClean="0"/>
          </a:p>
          <a:p>
            <a:pPr algn="just"/>
            <a:endParaRPr lang="en-US" sz="2800" dirty="0" smtClean="0"/>
          </a:p>
          <a:p>
            <a:pPr algn="just"/>
            <a:endParaRPr lang="en-US" sz="2800" dirty="0" smtClean="0"/>
          </a:p>
          <a:p>
            <a:pPr algn="just"/>
            <a:endParaRPr lang="en-US" sz="2800" dirty="0" smtClean="0"/>
          </a:p>
          <a:p>
            <a:pPr algn="just"/>
            <a:endParaRPr lang="en-US" sz="2800" dirty="0" smtClean="0"/>
          </a:p>
          <a:p>
            <a:pPr algn="just">
              <a:buNone/>
            </a:pPr>
            <a:endParaRPr lang="en-US" sz="2800" dirty="0" smtClean="0"/>
          </a:p>
          <a:p>
            <a:pPr lvl="1" algn="just"/>
            <a:r>
              <a:rPr lang="en-US" sz="2400" i="1" dirty="0" smtClean="0"/>
              <a:t>Example of a High-Level </a:t>
            </a:r>
            <a:r>
              <a:rPr lang="en-US" sz="2400" i="1" dirty="0" err="1" smtClean="0"/>
              <a:t>IoT</a:t>
            </a:r>
            <a:r>
              <a:rPr lang="en-US" sz="2400" i="1" dirty="0" smtClean="0"/>
              <a:t> Protocol Stack for </a:t>
            </a:r>
            <a:r>
              <a:rPr lang="en-US" sz="2400" i="1" dirty="0" err="1" smtClean="0"/>
              <a:t>CoAP</a:t>
            </a:r>
            <a:r>
              <a:rPr lang="en-US" sz="2400" i="1" dirty="0" smtClean="0"/>
              <a:t> and MQTT</a:t>
            </a:r>
            <a:endParaRPr lang="en-US" sz="2400" dirty="0"/>
          </a:p>
        </p:txBody>
      </p:sp>
      <p:pic>
        <p:nvPicPr>
          <p:cNvPr id="197634" name="Picture 2"/>
          <p:cNvPicPr>
            <a:picLocks noChangeAspect="1" noChangeArrowheads="1"/>
          </p:cNvPicPr>
          <p:nvPr/>
        </p:nvPicPr>
        <p:blipFill>
          <a:blip r:embed="rId2" cstate="print"/>
          <a:srcRect/>
          <a:stretch>
            <a:fillRect/>
          </a:stretch>
        </p:blipFill>
        <p:spPr bwMode="auto">
          <a:xfrm>
            <a:off x="2819400" y="2743200"/>
            <a:ext cx="3733800" cy="2609534"/>
          </a:xfrm>
          <a:prstGeom prst="rect">
            <a:avLst/>
          </a:prstGeom>
          <a:noFill/>
          <a:ln w="9525">
            <a:noFill/>
            <a:miter lim="800000"/>
            <a:headEnd/>
            <a:tailEnd/>
          </a:ln>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err="1" smtClean="0"/>
              <a:t>CoAP</a:t>
            </a:r>
            <a:endParaRPr lang="en-US" dirty="0"/>
          </a:p>
        </p:txBody>
      </p:sp>
      <p:sp>
        <p:nvSpPr>
          <p:cNvPr id="3" name="Content Placeholder 2"/>
          <p:cNvSpPr>
            <a:spLocks noGrp="1"/>
          </p:cNvSpPr>
          <p:nvPr>
            <p:ph idx="1"/>
          </p:nvPr>
        </p:nvSpPr>
        <p:spPr/>
        <p:txBody>
          <a:bodyPr>
            <a:normAutofit fontScale="92500" lnSpcReduction="20000"/>
          </a:bodyPr>
          <a:lstStyle/>
          <a:p>
            <a:pPr algn="just"/>
            <a:r>
              <a:rPr lang="en-US" dirty="0" smtClean="0"/>
              <a:t>Constrained Application Protocol (</a:t>
            </a:r>
            <a:r>
              <a:rPr lang="en-US" dirty="0" err="1" smtClean="0"/>
              <a:t>CoAP</a:t>
            </a:r>
            <a:r>
              <a:rPr lang="en-US" dirty="0" smtClean="0"/>
              <a:t>) resulted from the IETF Constrained </a:t>
            </a:r>
            <a:r>
              <a:rPr lang="en-US" dirty="0" err="1" smtClean="0"/>
              <a:t>RESTful</a:t>
            </a:r>
            <a:r>
              <a:rPr lang="en-US" dirty="0" smtClean="0"/>
              <a:t> Environments (</a:t>
            </a:r>
            <a:r>
              <a:rPr lang="en-US" dirty="0" err="1" smtClean="0"/>
              <a:t>CoRE</a:t>
            </a:r>
            <a:r>
              <a:rPr lang="en-US" dirty="0" smtClean="0"/>
              <a:t>) working group’s efforts to develop a </a:t>
            </a:r>
            <a:r>
              <a:rPr lang="en-US" b="1" dirty="0" smtClean="0"/>
              <a:t>generic framework for resource-oriented applications</a:t>
            </a:r>
            <a:r>
              <a:rPr lang="en-US" dirty="0" smtClean="0"/>
              <a:t> targeting constrained nodes and networks.</a:t>
            </a:r>
          </a:p>
          <a:p>
            <a:pPr algn="just"/>
            <a:r>
              <a:rPr lang="en-US" dirty="0" smtClean="0"/>
              <a:t>The </a:t>
            </a:r>
            <a:r>
              <a:rPr lang="en-US" dirty="0" err="1" smtClean="0"/>
              <a:t>CoAP</a:t>
            </a:r>
            <a:r>
              <a:rPr lang="en-US" dirty="0" smtClean="0"/>
              <a:t> messaging model is primarily designed to facilitate the </a:t>
            </a:r>
            <a:r>
              <a:rPr lang="en-US" dirty="0" smtClean="0">
                <a:solidFill>
                  <a:srgbClr val="FF0000"/>
                </a:solidFill>
              </a:rPr>
              <a:t>exchange of messages over UDP between endpoints</a:t>
            </a:r>
            <a:r>
              <a:rPr lang="en-US" dirty="0" smtClean="0"/>
              <a:t>, including the secure transport protocol Datagram Transport Layer Security (</a:t>
            </a:r>
            <a:r>
              <a:rPr lang="en-US" b="1" dirty="0" smtClean="0">
                <a:solidFill>
                  <a:schemeClr val="accent2">
                    <a:lumMod val="75000"/>
                  </a:schemeClr>
                </a:solidFill>
              </a:rPr>
              <a:t>DTLS</a:t>
            </a:r>
            <a:r>
              <a:rPr lang="en-US" dirty="0" smtClean="0"/>
              <a:t>).</a:t>
            </a:r>
            <a:endParaRPr lang="en-US" dirty="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CoAP</a:t>
            </a:r>
            <a:r>
              <a:rPr lang="en-US" dirty="0" smtClean="0"/>
              <a:t> message format</a:t>
            </a:r>
            <a:endParaRPr lang="en-US" dirty="0"/>
          </a:p>
        </p:txBody>
      </p:sp>
      <p:sp>
        <p:nvSpPr>
          <p:cNvPr id="3" name="Content Placeholder 2"/>
          <p:cNvSpPr>
            <a:spLocks noGrp="1"/>
          </p:cNvSpPr>
          <p:nvPr>
            <p:ph idx="1"/>
          </p:nvPr>
        </p:nvSpPr>
        <p:spPr/>
        <p:txBody>
          <a:bodyPr/>
          <a:lstStyle/>
          <a:p>
            <a:pPr algn="just"/>
            <a:r>
              <a:rPr lang="en-US" dirty="0" smtClean="0"/>
              <a:t>Composed of a short fixed-length Header field (</a:t>
            </a:r>
            <a:r>
              <a:rPr lang="en-US" b="1" dirty="0" smtClean="0"/>
              <a:t>4 bytes</a:t>
            </a:r>
            <a:r>
              <a:rPr lang="en-US" dirty="0" smtClean="0"/>
              <a:t>), a variable-length but mandatory Token field (0–8 bytes), Options fields if necessary, and the Payload field.</a:t>
            </a:r>
            <a:endParaRPr lang="en-US" dirty="0"/>
          </a:p>
        </p:txBody>
      </p:sp>
      <p:pic>
        <p:nvPicPr>
          <p:cNvPr id="198658" name="Picture 2"/>
          <p:cNvPicPr>
            <a:picLocks noChangeAspect="1" noChangeArrowheads="1"/>
          </p:cNvPicPr>
          <p:nvPr/>
        </p:nvPicPr>
        <p:blipFill>
          <a:blip r:embed="rId2" cstate="print"/>
          <a:srcRect/>
          <a:stretch>
            <a:fillRect/>
          </a:stretch>
        </p:blipFill>
        <p:spPr bwMode="auto">
          <a:xfrm>
            <a:off x="1905000" y="3657600"/>
            <a:ext cx="5181600" cy="2701993"/>
          </a:xfrm>
          <a:prstGeom prst="rect">
            <a:avLst/>
          </a:prstGeom>
          <a:noFill/>
          <a:ln w="9525">
            <a:noFill/>
            <a:miter lim="800000"/>
            <a:headEnd/>
            <a:tailEnd/>
          </a:ln>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63562"/>
          </a:xfrm>
        </p:spPr>
        <p:txBody>
          <a:bodyPr>
            <a:normAutofit fontScale="90000"/>
          </a:bodyPr>
          <a:lstStyle/>
          <a:p>
            <a:r>
              <a:rPr lang="en-US" i="1" dirty="0" err="1" smtClean="0"/>
              <a:t>CoAP</a:t>
            </a:r>
            <a:r>
              <a:rPr lang="en-US" i="1" dirty="0" smtClean="0"/>
              <a:t> Message Fields</a:t>
            </a:r>
            <a:endParaRPr lang="en-US" dirty="0"/>
          </a:p>
        </p:txBody>
      </p:sp>
      <p:sp>
        <p:nvSpPr>
          <p:cNvPr id="3" name="Content Placeholder 2"/>
          <p:cNvSpPr>
            <a:spLocks noGrp="1"/>
          </p:cNvSpPr>
          <p:nvPr>
            <p:ph idx="1"/>
          </p:nvPr>
        </p:nvSpPr>
        <p:spPr/>
        <p:txBody>
          <a:bodyPr/>
          <a:lstStyle/>
          <a:p>
            <a:pPr>
              <a:buNone/>
            </a:pPr>
            <a:endParaRPr lang="en-US" dirty="0"/>
          </a:p>
        </p:txBody>
      </p:sp>
      <p:pic>
        <p:nvPicPr>
          <p:cNvPr id="199682" name="Picture 2"/>
          <p:cNvPicPr>
            <a:picLocks noChangeAspect="1" noChangeArrowheads="1"/>
          </p:cNvPicPr>
          <p:nvPr/>
        </p:nvPicPr>
        <p:blipFill>
          <a:blip r:embed="rId2" cstate="print"/>
          <a:srcRect/>
          <a:stretch>
            <a:fillRect/>
          </a:stretch>
        </p:blipFill>
        <p:spPr bwMode="auto">
          <a:xfrm>
            <a:off x="685800" y="865395"/>
            <a:ext cx="7772400" cy="5992605"/>
          </a:xfrm>
          <a:prstGeom prst="rect">
            <a:avLst/>
          </a:prstGeom>
          <a:noFill/>
          <a:ln w="9525">
            <a:noFill/>
            <a:miter lim="800000"/>
            <a:headEnd/>
            <a:tailEnd/>
          </a:ln>
        </p:spPr>
      </p:pic>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fr-FR" i="1" dirty="0" err="1" smtClean="0"/>
              <a:t>CoAP</a:t>
            </a:r>
            <a:r>
              <a:rPr lang="fr-FR" i="1" dirty="0" smtClean="0"/>
              <a:t> Communications in </a:t>
            </a:r>
            <a:r>
              <a:rPr lang="fr-FR" i="1" dirty="0" err="1" smtClean="0"/>
              <a:t>IoT</a:t>
            </a:r>
            <a:r>
              <a:rPr lang="fr-FR" i="1" dirty="0" smtClean="0"/>
              <a:t> Infrastructures</a:t>
            </a:r>
            <a:endParaRPr lang="en-US" dirty="0"/>
          </a:p>
        </p:txBody>
      </p:sp>
      <p:sp>
        <p:nvSpPr>
          <p:cNvPr id="3" name="Content Placeholder 2"/>
          <p:cNvSpPr>
            <a:spLocks noGrp="1"/>
          </p:cNvSpPr>
          <p:nvPr>
            <p:ph idx="1"/>
          </p:nvPr>
        </p:nvSpPr>
        <p:spPr/>
        <p:txBody>
          <a:bodyPr/>
          <a:lstStyle/>
          <a:p>
            <a:endParaRPr lang="en-US" dirty="0"/>
          </a:p>
        </p:txBody>
      </p:sp>
      <p:pic>
        <p:nvPicPr>
          <p:cNvPr id="197634" name="Picture 2"/>
          <p:cNvPicPr>
            <a:picLocks noChangeAspect="1" noChangeArrowheads="1"/>
          </p:cNvPicPr>
          <p:nvPr/>
        </p:nvPicPr>
        <p:blipFill>
          <a:blip r:embed="rId2" cstate="print"/>
          <a:srcRect/>
          <a:stretch>
            <a:fillRect/>
          </a:stretch>
        </p:blipFill>
        <p:spPr bwMode="auto">
          <a:xfrm>
            <a:off x="533400" y="1600200"/>
            <a:ext cx="8001000" cy="4690613"/>
          </a:xfrm>
          <a:prstGeom prst="rect">
            <a:avLst/>
          </a:prstGeom>
          <a:noFill/>
          <a:ln w="9525">
            <a:noFill/>
            <a:miter lim="800000"/>
            <a:headEnd/>
            <a:tailEnd/>
          </a:ln>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lnSpcReduction="10000"/>
          </a:bodyPr>
          <a:lstStyle/>
          <a:p>
            <a:pPr algn="just"/>
            <a:r>
              <a:rPr lang="en-US" dirty="0" smtClean="0"/>
              <a:t>Connections can be </a:t>
            </a:r>
            <a:r>
              <a:rPr lang="en-US" dirty="0" smtClean="0">
                <a:solidFill>
                  <a:srgbClr val="FF0000"/>
                </a:solidFill>
              </a:rPr>
              <a:t>between devices located on the same or different constrained networks </a:t>
            </a:r>
            <a:r>
              <a:rPr lang="en-US" dirty="0" smtClean="0"/>
              <a:t>or </a:t>
            </a:r>
            <a:r>
              <a:rPr lang="en-US" dirty="0" smtClean="0"/>
              <a:t>between devices </a:t>
            </a:r>
            <a:r>
              <a:rPr lang="en-US" dirty="0" smtClean="0"/>
              <a:t>and generic Internet or cloud servers, all operating over IP. </a:t>
            </a:r>
            <a:endParaRPr lang="en-US" dirty="0" smtClean="0"/>
          </a:p>
          <a:p>
            <a:pPr algn="just"/>
            <a:r>
              <a:rPr lang="en-US" dirty="0" smtClean="0"/>
              <a:t>As </a:t>
            </a:r>
            <a:r>
              <a:rPr lang="en-US" dirty="0" smtClean="0"/>
              <a:t>both HTTP and </a:t>
            </a:r>
            <a:r>
              <a:rPr lang="en-US" dirty="0" err="1" smtClean="0"/>
              <a:t>CoAP</a:t>
            </a:r>
            <a:r>
              <a:rPr lang="en-US" dirty="0" smtClean="0"/>
              <a:t> are </a:t>
            </a:r>
            <a:r>
              <a:rPr lang="en-US" b="1" dirty="0" smtClean="0">
                <a:solidFill>
                  <a:srgbClr val="FF0000"/>
                </a:solidFill>
              </a:rPr>
              <a:t>IP-based </a:t>
            </a:r>
            <a:r>
              <a:rPr lang="en-US" b="1" dirty="0" smtClean="0">
                <a:solidFill>
                  <a:srgbClr val="FF0000"/>
                </a:solidFill>
              </a:rPr>
              <a:t>protocols, the </a:t>
            </a:r>
            <a:r>
              <a:rPr lang="en-US" b="1" dirty="0" smtClean="0">
                <a:solidFill>
                  <a:srgbClr val="FF0000"/>
                </a:solidFill>
              </a:rPr>
              <a:t>proxy function can be located practically anywhere in the network</a:t>
            </a:r>
            <a:r>
              <a:rPr lang="en-US" dirty="0" smtClean="0"/>
              <a:t>, not necessarily at the </a:t>
            </a:r>
            <a:r>
              <a:rPr lang="en-US" dirty="0" smtClean="0"/>
              <a:t>border between constrained and non-constrained networks.</a:t>
            </a:r>
            <a:endParaRPr lang="en-US" dirty="0"/>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pPr algn="just"/>
            <a:r>
              <a:rPr lang="en-US" dirty="0" err="1" smtClean="0"/>
              <a:t>CoAP</a:t>
            </a:r>
            <a:r>
              <a:rPr lang="en-US" dirty="0" smtClean="0"/>
              <a:t> is </a:t>
            </a:r>
            <a:r>
              <a:rPr lang="en-US" dirty="0" smtClean="0">
                <a:solidFill>
                  <a:srgbClr val="FF0000"/>
                </a:solidFill>
              </a:rPr>
              <a:t>based on the REST architecture</a:t>
            </a:r>
            <a:r>
              <a:rPr lang="en-US" dirty="0" smtClean="0"/>
              <a:t>, but with a “</a:t>
            </a:r>
            <a:r>
              <a:rPr lang="en-US" dirty="0" smtClean="0">
                <a:solidFill>
                  <a:srgbClr val="FF0000"/>
                </a:solidFill>
              </a:rPr>
              <a:t>thing” acting as both the client </a:t>
            </a:r>
            <a:r>
              <a:rPr lang="en-US" dirty="0" smtClean="0">
                <a:solidFill>
                  <a:srgbClr val="FF0000"/>
                </a:solidFill>
              </a:rPr>
              <a:t>and the server</a:t>
            </a:r>
            <a:r>
              <a:rPr lang="en-US" dirty="0" smtClean="0"/>
              <a:t>.</a:t>
            </a:r>
          </a:p>
          <a:p>
            <a:pPr algn="just"/>
            <a:r>
              <a:rPr lang="en-US" dirty="0" smtClean="0"/>
              <a:t>Through </a:t>
            </a:r>
            <a:r>
              <a:rPr lang="en-US" dirty="0" smtClean="0"/>
              <a:t>the exchange of asynchronous messages, </a:t>
            </a:r>
            <a:r>
              <a:rPr lang="en-US" b="1" dirty="0" smtClean="0">
                <a:solidFill>
                  <a:srgbClr val="C00000"/>
                </a:solidFill>
              </a:rPr>
              <a:t>a client requests an action via a </a:t>
            </a:r>
            <a:r>
              <a:rPr lang="en-US" b="1" dirty="0" smtClean="0">
                <a:solidFill>
                  <a:srgbClr val="C00000"/>
                </a:solidFill>
              </a:rPr>
              <a:t>method code</a:t>
            </a:r>
            <a:r>
              <a:rPr lang="en-US" b="1" dirty="0" smtClean="0"/>
              <a:t> </a:t>
            </a:r>
            <a:r>
              <a:rPr lang="en-US" dirty="0" smtClean="0"/>
              <a:t>on a server resource. </a:t>
            </a:r>
            <a:endParaRPr lang="en-US" dirty="0" smtClean="0"/>
          </a:p>
          <a:p>
            <a:pPr algn="just"/>
            <a:r>
              <a:rPr lang="en-US" dirty="0" smtClean="0"/>
              <a:t>A </a:t>
            </a:r>
            <a:r>
              <a:rPr lang="en-US" dirty="0" smtClean="0"/>
              <a:t>uniform resource identifier (</a:t>
            </a:r>
            <a:r>
              <a:rPr lang="en-US" dirty="0" smtClean="0">
                <a:solidFill>
                  <a:srgbClr val="C00000"/>
                </a:solidFill>
              </a:rPr>
              <a:t>URI</a:t>
            </a:r>
            <a:r>
              <a:rPr lang="en-US" dirty="0" smtClean="0"/>
              <a:t>) localized on the server </a:t>
            </a:r>
            <a:r>
              <a:rPr lang="en-US" b="1" dirty="0" smtClean="0">
                <a:solidFill>
                  <a:srgbClr val="C00000"/>
                </a:solidFill>
              </a:rPr>
              <a:t>identifies </a:t>
            </a:r>
            <a:r>
              <a:rPr lang="en-US" b="1" dirty="0" smtClean="0">
                <a:solidFill>
                  <a:srgbClr val="C00000"/>
                </a:solidFill>
              </a:rPr>
              <a:t>this resource</a:t>
            </a:r>
            <a:r>
              <a:rPr lang="en-US" dirty="0" smtClean="0"/>
              <a:t>. </a:t>
            </a:r>
            <a:endParaRPr lang="en-US" dirty="0" smtClean="0"/>
          </a:p>
          <a:p>
            <a:pPr algn="just"/>
            <a:r>
              <a:rPr lang="en-US" dirty="0" smtClean="0"/>
              <a:t>The </a:t>
            </a:r>
            <a:r>
              <a:rPr lang="en-US" b="1" dirty="0" smtClean="0">
                <a:solidFill>
                  <a:srgbClr val="00B050"/>
                </a:solidFill>
              </a:rPr>
              <a:t>server responds with a response code </a:t>
            </a:r>
            <a:r>
              <a:rPr lang="en-US" dirty="0" smtClean="0"/>
              <a:t>that may include a resource representation. </a:t>
            </a:r>
            <a:endParaRPr lang="en-US" dirty="0" smtClean="0"/>
          </a:p>
          <a:p>
            <a:pPr algn="just"/>
            <a:r>
              <a:rPr lang="en-US" dirty="0" smtClean="0"/>
              <a:t>The </a:t>
            </a:r>
            <a:r>
              <a:rPr lang="en-US" dirty="0" err="1" smtClean="0"/>
              <a:t>CoAP</a:t>
            </a:r>
            <a:r>
              <a:rPr lang="en-US" dirty="0" smtClean="0"/>
              <a:t> </a:t>
            </a:r>
            <a:r>
              <a:rPr lang="en-US" dirty="0" smtClean="0"/>
              <a:t>request/response semantics include the methods </a:t>
            </a:r>
            <a:r>
              <a:rPr lang="en-US" b="1" dirty="0" smtClean="0">
                <a:solidFill>
                  <a:srgbClr val="FF0000"/>
                </a:solidFill>
              </a:rPr>
              <a:t>GET, POST, PUT, and DELETE</a:t>
            </a:r>
            <a:r>
              <a:rPr lang="en-US" dirty="0" smtClean="0"/>
              <a:t>.</a:t>
            </a:r>
            <a:endParaRPr lang="en-US" dirty="0"/>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i="1" dirty="0" err="1" smtClean="0"/>
              <a:t>CoAP</a:t>
            </a:r>
            <a:r>
              <a:rPr lang="en-US" i="1" dirty="0" smtClean="0"/>
              <a:t> Reliable Transmission Example</a:t>
            </a:r>
            <a:endParaRPr lang="en-US" dirty="0"/>
          </a:p>
        </p:txBody>
      </p:sp>
      <p:sp>
        <p:nvSpPr>
          <p:cNvPr id="3" name="Content Placeholder 2"/>
          <p:cNvSpPr>
            <a:spLocks noGrp="1"/>
          </p:cNvSpPr>
          <p:nvPr>
            <p:ph idx="1"/>
          </p:nvPr>
        </p:nvSpPr>
        <p:spPr/>
        <p:txBody>
          <a:bodyPr/>
          <a:lstStyle/>
          <a:p>
            <a:endParaRPr lang="en-US"/>
          </a:p>
        </p:txBody>
      </p:sp>
      <p:pic>
        <p:nvPicPr>
          <p:cNvPr id="198658" name="Picture 2"/>
          <p:cNvPicPr>
            <a:picLocks noChangeAspect="1" noChangeArrowheads="1"/>
          </p:cNvPicPr>
          <p:nvPr/>
        </p:nvPicPr>
        <p:blipFill>
          <a:blip r:embed="rId2" cstate="print"/>
          <a:srcRect/>
          <a:stretch>
            <a:fillRect/>
          </a:stretch>
        </p:blipFill>
        <p:spPr bwMode="auto">
          <a:xfrm>
            <a:off x="1804988" y="2390775"/>
            <a:ext cx="5534025" cy="2076450"/>
          </a:xfrm>
          <a:prstGeom prst="rect">
            <a:avLst/>
          </a:prstGeom>
          <a:noFill/>
          <a:ln w="9525">
            <a:noFill/>
            <a:miter lim="800000"/>
            <a:headEnd/>
            <a:tailEnd/>
          </a:ln>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868362"/>
          </a:xfrm>
        </p:spPr>
        <p:txBody>
          <a:bodyPr>
            <a:normAutofit fontScale="90000"/>
          </a:bodyPr>
          <a:lstStyle/>
          <a:p>
            <a:r>
              <a:rPr lang="en-US" b="1" dirty="0" smtClean="0"/>
              <a:t>Message Queuing Telemetry Transport (MQTT)</a:t>
            </a:r>
            <a:endParaRPr lang="en-US" dirty="0"/>
          </a:p>
        </p:txBody>
      </p:sp>
      <p:sp>
        <p:nvSpPr>
          <p:cNvPr id="3" name="Content Placeholder 2"/>
          <p:cNvSpPr>
            <a:spLocks noGrp="1"/>
          </p:cNvSpPr>
          <p:nvPr>
            <p:ph idx="1"/>
          </p:nvPr>
        </p:nvSpPr>
        <p:spPr>
          <a:xfrm>
            <a:off x="457200" y="1371600"/>
            <a:ext cx="8229600" cy="5486400"/>
          </a:xfrm>
        </p:spPr>
        <p:txBody>
          <a:bodyPr>
            <a:normAutofit fontScale="92500" lnSpcReduction="20000"/>
          </a:bodyPr>
          <a:lstStyle/>
          <a:p>
            <a:pPr algn="just"/>
            <a:r>
              <a:rPr lang="en-US" dirty="0" smtClean="0"/>
              <a:t>A </a:t>
            </a:r>
            <a:r>
              <a:rPr lang="en-US" dirty="0" smtClean="0">
                <a:solidFill>
                  <a:srgbClr val="FF0000"/>
                </a:solidFill>
              </a:rPr>
              <a:t>reliable, lightweight, and cost-effective </a:t>
            </a:r>
            <a:r>
              <a:rPr lang="en-US" dirty="0" smtClean="0"/>
              <a:t>protocol to monitor and control a large number of sensors </a:t>
            </a:r>
            <a:r>
              <a:rPr lang="en-US" dirty="0" smtClean="0"/>
              <a:t>and their </a:t>
            </a:r>
            <a:r>
              <a:rPr lang="en-US" dirty="0" smtClean="0"/>
              <a:t>data from a central server location, as typically used by the oil and gas industries</a:t>
            </a:r>
            <a:r>
              <a:rPr lang="en-US" dirty="0" smtClean="0"/>
              <a:t>.</a:t>
            </a:r>
          </a:p>
          <a:p>
            <a:pPr algn="just"/>
            <a:r>
              <a:rPr lang="en-US" dirty="0" smtClean="0"/>
              <a:t>Standardized </a:t>
            </a:r>
            <a:r>
              <a:rPr lang="en-US" dirty="0" smtClean="0"/>
              <a:t>by the Organization for the Advancement of Structured </a:t>
            </a:r>
            <a:r>
              <a:rPr lang="en-US" dirty="0" smtClean="0"/>
              <a:t>Information Standards </a:t>
            </a:r>
            <a:r>
              <a:rPr lang="en-US" dirty="0" smtClean="0"/>
              <a:t>(</a:t>
            </a:r>
            <a:r>
              <a:rPr lang="en-US" b="1" dirty="0" smtClean="0"/>
              <a:t>OASIS</a:t>
            </a:r>
            <a:r>
              <a:rPr lang="en-US" dirty="0" smtClean="0"/>
              <a:t>).</a:t>
            </a:r>
            <a:endParaRPr lang="en-US" dirty="0" smtClean="0"/>
          </a:p>
          <a:p>
            <a:pPr algn="just"/>
            <a:r>
              <a:rPr lang="en-US" dirty="0" smtClean="0"/>
              <a:t>Considering </a:t>
            </a:r>
            <a:r>
              <a:rPr lang="en-US" dirty="0" smtClean="0"/>
              <a:t>the </a:t>
            </a:r>
            <a:r>
              <a:rPr lang="en-US" b="1" dirty="0" smtClean="0"/>
              <a:t>harsh environments in the oil and gas industries</a:t>
            </a:r>
            <a:r>
              <a:rPr lang="en-US" dirty="0" smtClean="0"/>
              <a:t>, an </a:t>
            </a:r>
            <a:r>
              <a:rPr lang="en-US" b="1" dirty="0" smtClean="0">
                <a:solidFill>
                  <a:srgbClr val="FF0000"/>
                </a:solidFill>
              </a:rPr>
              <a:t>extremely simple protocol with only </a:t>
            </a:r>
            <a:r>
              <a:rPr lang="en-US" b="1" dirty="0" smtClean="0">
                <a:solidFill>
                  <a:srgbClr val="FF0000"/>
                </a:solidFill>
              </a:rPr>
              <a:t>a few </a:t>
            </a:r>
            <a:r>
              <a:rPr lang="en-US" b="1" dirty="0" smtClean="0">
                <a:solidFill>
                  <a:srgbClr val="FF0000"/>
                </a:solidFill>
              </a:rPr>
              <a:t>options was designed</a:t>
            </a:r>
            <a:r>
              <a:rPr lang="en-US" dirty="0" smtClean="0"/>
              <a:t>, with considerations for </a:t>
            </a:r>
            <a:r>
              <a:rPr lang="en-US" b="1" dirty="0" smtClean="0">
                <a:solidFill>
                  <a:srgbClr val="C00000"/>
                </a:solidFill>
              </a:rPr>
              <a:t>constrained nodes, unreliable WAN </a:t>
            </a:r>
            <a:r>
              <a:rPr lang="en-US" b="1" dirty="0" smtClean="0">
                <a:solidFill>
                  <a:srgbClr val="C00000"/>
                </a:solidFill>
              </a:rPr>
              <a:t>backhaul communications</a:t>
            </a:r>
            <a:r>
              <a:rPr lang="en-US" b="1" dirty="0" smtClean="0">
                <a:solidFill>
                  <a:srgbClr val="C00000"/>
                </a:solidFill>
              </a:rPr>
              <a:t>, and bandwidth constraints with variable latencies</a:t>
            </a:r>
            <a:r>
              <a:rPr lang="en-US" dirty="0" smtClean="0"/>
              <a:t>.</a:t>
            </a:r>
            <a:endParaRPr lang="en-US" dirty="0"/>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92162"/>
          </a:xfrm>
        </p:spPr>
        <p:txBody>
          <a:bodyPr>
            <a:normAutofit fontScale="90000"/>
          </a:bodyPr>
          <a:lstStyle/>
          <a:p>
            <a:r>
              <a:rPr lang="en-US" b="1" i="1" dirty="0" smtClean="0"/>
              <a:t>MQTT Publish/Subscribe Framework</a:t>
            </a:r>
            <a:endParaRPr lang="en-US" b="1" dirty="0"/>
          </a:p>
        </p:txBody>
      </p:sp>
      <p:sp>
        <p:nvSpPr>
          <p:cNvPr id="3" name="Content Placeholder 2"/>
          <p:cNvSpPr>
            <a:spLocks noGrp="1"/>
          </p:cNvSpPr>
          <p:nvPr>
            <p:ph idx="1"/>
          </p:nvPr>
        </p:nvSpPr>
        <p:spPr>
          <a:xfrm>
            <a:off x="457200" y="1143000"/>
            <a:ext cx="8229600" cy="4983163"/>
          </a:xfrm>
        </p:spPr>
        <p:txBody>
          <a:bodyPr/>
          <a:lstStyle/>
          <a:p>
            <a:endParaRPr lang="en-US" dirty="0"/>
          </a:p>
        </p:txBody>
      </p:sp>
      <p:pic>
        <p:nvPicPr>
          <p:cNvPr id="199682" name="Picture 2"/>
          <p:cNvPicPr>
            <a:picLocks noChangeAspect="1" noChangeArrowheads="1"/>
          </p:cNvPicPr>
          <p:nvPr/>
        </p:nvPicPr>
        <p:blipFill>
          <a:blip r:embed="rId2" cstate="print"/>
          <a:srcRect/>
          <a:stretch>
            <a:fillRect/>
          </a:stretch>
        </p:blipFill>
        <p:spPr bwMode="auto">
          <a:xfrm>
            <a:off x="533400" y="1828800"/>
            <a:ext cx="8315068" cy="3810000"/>
          </a:xfrm>
          <a:prstGeom prst="rect">
            <a:avLst/>
          </a:prstGeom>
          <a:noFill/>
          <a:ln w="9525">
            <a:noFill/>
            <a:miter lim="800000"/>
            <a:headEnd/>
            <a:tailEnd/>
          </a:ln>
        </p:spPr>
      </p:pic>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855</TotalTime>
  <Words>6318</Words>
  <Application>Microsoft Office PowerPoint</Application>
  <PresentationFormat>On-screen Show (4:3)</PresentationFormat>
  <Paragraphs>507</Paragraphs>
  <Slides>105</Slides>
  <Notes>1</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105</vt:i4>
      </vt:variant>
    </vt:vector>
  </HeadingPairs>
  <TitlesOfParts>
    <vt:vector size="107" baseType="lpstr">
      <vt:lpstr>Office Theme</vt:lpstr>
      <vt:lpstr>CorelDRAW! Graphic</vt:lpstr>
      <vt:lpstr>   </vt:lpstr>
      <vt:lpstr>Slide 2</vt:lpstr>
      <vt:lpstr>IoT Access Technologies</vt:lpstr>
      <vt:lpstr>Access Technologies</vt:lpstr>
      <vt:lpstr>IEEE 802.15.4</vt:lpstr>
      <vt:lpstr>Applications</vt:lpstr>
      <vt:lpstr>Protocol stacks based on 802.15.4</vt:lpstr>
      <vt:lpstr>Slide 8</vt:lpstr>
      <vt:lpstr>Physical Layer</vt:lpstr>
      <vt:lpstr>IEEE 802.15.4-2006, 802.15.4-2011, and IEEE 802.15.4-2015 introduced additional PHY communication options, including the following:</vt:lpstr>
      <vt:lpstr>IEEE 802.15.4 PHY Frame Format</vt:lpstr>
      <vt:lpstr>MAC Layer</vt:lpstr>
      <vt:lpstr>Slide 13</vt:lpstr>
      <vt:lpstr>Slide 14</vt:lpstr>
      <vt:lpstr>Slide 15</vt:lpstr>
      <vt:lpstr>Topology</vt:lpstr>
      <vt:lpstr>Slide 17</vt:lpstr>
      <vt:lpstr>Security</vt:lpstr>
      <vt:lpstr>Frame Format with the Auxiliary Security Header Field for 802.15.4-2006 and Later Versions</vt:lpstr>
      <vt:lpstr>IEEE 802.15.4g and 802.15.4e</vt:lpstr>
      <vt:lpstr>Slide 21</vt:lpstr>
      <vt:lpstr>Slide 22</vt:lpstr>
      <vt:lpstr>Physical Layer</vt:lpstr>
      <vt:lpstr>MAC Layer</vt:lpstr>
      <vt:lpstr>IEEE 802.15.4g/e MAC Frame Format</vt:lpstr>
      <vt:lpstr>Topology</vt:lpstr>
      <vt:lpstr>Security</vt:lpstr>
      <vt:lpstr>Security</vt:lpstr>
      <vt:lpstr>IEEE 1901.2a</vt:lpstr>
      <vt:lpstr>Slide 30</vt:lpstr>
      <vt:lpstr>IEEE 802.11ah</vt:lpstr>
      <vt:lpstr>IEEE 802.11 Drawbacks</vt:lpstr>
      <vt:lpstr>Three main use cases are identified for IEEE 802.11ah</vt:lpstr>
      <vt:lpstr>Physical Layer</vt:lpstr>
      <vt:lpstr>Slide 35</vt:lpstr>
      <vt:lpstr>MAC Layer</vt:lpstr>
      <vt:lpstr>Slide 37</vt:lpstr>
      <vt:lpstr>Topology</vt:lpstr>
      <vt:lpstr>Sectorization</vt:lpstr>
      <vt:lpstr>Sectorization</vt:lpstr>
      <vt:lpstr>Slide 41</vt:lpstr>
      <vt:lpstr>LoRaWAN</vt:lpstr>
      <vt:lpstr>LoRaWAN Layers</vt:lpstr>
      <vt:lpstr>Physical Layer</vt:lpstr>
      <vt:lpstr>Frequency bands</vt:lpstr>
      <vt:lpstr>Spreading factor</vt:lpstr>
      <vt:lpstr>LoRaWAN Data Rate Example</vt:lpstr>
      <vt:lpstr>MAC Layer</vt:lpstr>
      <vt:lpstr>High-Level LoRaWAN MAC Frame Format</vt:lpstr>
      <vt:lpstr>Topology</vt:lpstr>
      <vt:lpstr>LoRaWAN Architecture</vt:lpstr>
      <vt:lpstr>Security</vt:lpstr>
      <vt:lpstr>LoRaWAN Security</vt:lpstr>
      <vt:lpstr>Network Layer  </vt:lpstr>
      <vt:lpstr>IP Versions</vt:lpstr>
      <vt:lpstr>Main factors applicable to IPv4 and IPv6 support in an IoT solution</vt:lpstr>
      <vt:lpstr>Slide 57</vt:lpstr>
      <vt:lpstr>Slide 58</vt:lpstr>
      <vt:lpstr>Constrained Nodes</vt:lpstr>
      <vt:lpstr>IoT Constrained nodes</vt:lpstr>
      <vt:lpstr>Slide 61</vt:lpstr>
      <vt:lpstr>Constrained Networks</vt:lpstr>
      <vt:lpstr>Slide 63</vt:lpstr>
      <vt:lpstr>Constrained Networks</vt:lpstr>
      <vt:lpstr>Slide 65</vt:lpstr>
      <vt:lpstr>Optimizing IP for IoT</vt:lpstr>
      <vt:lpstr>Optimizing IP for IoT Using an Adaptation Layer</vt:lpstr>
      <vt:lpstr>Comparison of an IoT Protocol Stack Utilizing 6LoWPAN and an IP Protocol Stack</vt:lpstr>
      <vt:lpstr>RoLL (Routing over Low-Power and Lossy Networks)</vt:lpstr>
      <vt:lpstr>Slide 70</vt:lpstr>
      <vt:lpstr>Destination-oriented directed acyclic graph</vt:lpstr>
      <vt:lpstr>Slide 72</vt:lpstr>
      <vt:lpstr>Slide 73</vt:lpstr>
      <vt:lpstr>IoT Application Transport Methods </vt:lpstr>
      <vt:lpstr>Categories of IoT application protocols</vt:lpstr>
      <vt:lpstr>SCADA</vt:lpstr>
      <vt:lpstr>Slide 77</vt:lpstr>
      <vt:lpstr>A Basic SCADA architecture</vt:lpstr>
      <vt:lpstr>Slide 79</vt:lpstr>
      <vt:lpstr>Slide 80</vt:lpstr>
      <vt:lpstr>Who Uses SCADA?</vt:lpstr>
      <vt:lpstr>Modern SCADA Systems</vt:lpstr>
      <vt:lpstr>Modern SCADA Systems</vt:lpstr>
      <vt:lpstr>Slide 84</vt:lpstr>
      <vt:lpstr>SCADA ?</vt:lpstr>
      <vt:lpstr>Hardware</vt:lpstr>
      <vt:lpstr>Software Architecture</vt:lpstr>
      <vt:lpstr>Software Architecture </vt:lpstr>
      <vt:lpstr>Functionality </vt:lpstr>
      <vt:lpstr>IoT Application Layer Protocols</vt:lpstr>
      <vt:lpstr>CoAP</vt:lpstr>
      <vt:lpstr>CoAP message format</vt:lpstr>
      <vt:lpstr>CoAP Message Fields</vt:lpstr>
      <vt:lpstr>CoAP Communications in IoT Infrastructures</vt:lpstr>
      <vt:lpstr>Slide 95</vt:lpstr>
      <vt:lpstr>Slide 96</vt:lpstr>
      <vt:lpstr>CoAP Reliable Transmission Example</vt:lpstr>
      <vt:lpstr>Message Queuing Telemetry Transport (MQTT)</vt:lpstr>
      <vt:lpstr>MQTT Publish/Subscribe Framework</vt:lpstr>
      <vt:lpstr>Slide 100</vt:lpstr>
      <vt:lpstr>MQTT Message Format</vt:lpstr>
      <vt:lpstr>MQTT Message Types</vt:lpstr>
      <vt:lpstr>Slide 103</vt:lpstr>
      <vt:lpstr>MQTT QoS Flows</vt:lpstr>
      <vt:lpstr>Comparison Between CoAP and MQTT</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title>
  <dc:creator>admin</dc:creator>
  <cp:lastModifiedBy>admin</cp:lastModifiedBy>
  <cp:revision>91</cp:revision>
  <dcterms:created xsi:type="dcterms:W3CDTF">2021-09-21T07:03:33Z</dcterms:created>
  <dcterms:modified xsi:type="dcterms:W3CDTF">2021-10-18T05:06:02Z</dcterms:modified>
</cp:coreProperties>
</file>